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1pPr>
    <a:lvl2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2pPr>
    <a:lvl3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3pPr>
    <a:lvl4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4pPr>
    <a:lvl5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5pPr>
    <a:lvl6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6pPr>
    <a:lvl7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7pPr>
    <a:lvl8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8pPr>
    <a:lvl9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b="def" i="def"/>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b="def" i="def"/>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b="def" i="def"/>
      <a:tcStyle>
        <a:tcBdr/>
        <a:fill>
          <a:solidFill>
            <a:srgbClr val="FCE9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Body Level One…"/>
          <p:cNvSpPr txBox="1"/>
          <p:nvPr>
            <p:ph type="body" sz="quarter" idx="1"/>
          </p:nvPr>
        </p:nvSpPr>
        <p:spPr>
          <a:xfrm>
            <a:off x="1270000" y="6362700"/>
            <a:ext cx="10464800" cy="461366"/>
          </a:xfrm>
          <a:prstGeom prst="rect">
            <a:avLst/>
          </a:prstGeom>
        </p:spPr>
        <p:txBody>
          <a:bodyPr anchor="t"/>
          <a:lstStyle>
            <a:lvl1pPr marL="0" indent="0" algn="ctr">
              <a:spcBef>
                <a:spcPts val="0"/>
              </a:spcBef>
              <a:buSzTx/>
              <a:buNone/>
              <a:defRPr i="1" sz="2400"/>
            </a:lvl1pPr>
            <a:lvl2pPr marL="777875" indent="-333375" algn="ctr">
              <a:spcBef>
                <a:spcPts val="0"/>
              </a:spcBef>
              <a:defRPr i="1" sz="2400"/>
            </a:lvl2pPr>
            <a:lvl3pPr marL="1222375" indent="-333375" algn="ctr">
              <a:spcBef>
                <a:spcPts val="0"/>
              </a:spcBef>
              <a:defRPr i="1" sz="2400"/>
            </a:lvl3pPr>
            <a:lvl4pPr marL="1666875" indent="-333375" algn="ctr">
              <a:spcBef>
                <a:spcPts val="0"/>
              </a:spcBef>
              <a:defRPr i="1" sz="2400"/>
            </a:lvl4pPr>
            <a:lvl5pPr marL="2111375" indent="-333375" algn="ctr">
              <a:spcBef>
                <a:spcPts val="0"/>
              </a:spcBef>
              <a:defRPr i="1" sz="2400"/>
            </a:lvl5pPr>
          </a:lstStyle>
          <a:p>
            <a:pPr/>
            <a:r>
              <a:t>Body Level One</a:t>
            </a:r>
          </a:p>
          <a:p>
            <a:pPr lvl="1"/>
            <a:r>
              <a:t>Body Level Two</a:t>
            </a:r>
          </a:p>
          <a:p>
            <a:pPr lvl="2"/>
            <a:r>
              <a:t>Body Level Three</a:t>
            </a:r>
          </a:p>
          <a:p>
            <a:pPr lvl="3"/>
            <a:r>
              <a:t>Body Level Four</a:t>
            </a:r>
          </a:p>
          <a:p>
            <a:pPr lvl="4"/>
            <a:r>
              <a:t>Body Level Five</a:t>
            </a:r>
          </a:p>
        </p:txBody>
      </p:sp>
      <p:sp>
        <p:nvSpPr>
          <p:cNvPr id="94" name="“Type a quote here.”"/>
          <p:cNvSpPr txBox="1"/>
          <p:nvPr>
            <p:ph type="body" sz="quarter" idx="21"/>
          </p:nvPr>
        </p:nvSpPr>
        <p:spPr>
          <a:xfrm>
            <a:off x="1270000" y="4267112"/>
            <a:ext cx="10464800" cy="609779"/>
          </a:xfrm>
          <a:prstGeom prst="rect">
            <a:avLst/>
          </a:prstGeom>
        </p:spPr>
        <p:txBody>
          <a:bodyPr/>
          <a:lstStyle/>
          <a:p>
            <a:pP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21"/>
          </p:nvPr>
        </p:nvSpPr>
        <p:spPr>
          <a:xfrm>
            <a:off x="1625600" y="673100"/>
            <a:ext cx="9753600"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21"/>
          </p:nvPr>
        </p:nvSpPr>
        <p:spPr>
          <a:xfrm>
            <a:off x="6718300" y="635000"/>
            <a:ext cx="5334000" cy="8216900"/>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21"/>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21"/>
          </p:nvPr>
        </p:nvSpPr>
        <p:spPr>
          <a:xfrm>
            <a:off x="6718300" y="5092700"/>
            <a:ext cx="5334000" cy="3771900"/>
          </a:xfrm>
          <a:prstGeom prst="rect">
            <a:avLst/>
          </a:prstGeom>
        </p:spPr>
        <p:txBody>
          <a:bodyPr lIns="91439" tIns="45719" rIns="91439" bIns="45719" anchor="t">
            <a:noAutofit/>
          </a:bodyPr>
          <a:lstStyle/>
          <a:p>
            <a:pPr/>
          </a:p>
        </p:txBody>
      </p:sp>
      <p:sp>
        <p:nvSpPr>
          <p:cNvPr id="84" name="Image"/>
          <p:cNvSpPr/>
          <p:nvPr>
            <p:ph type="pic" sz="quarter" idx="22"/>
          </p:nvPr>
        </p:nvSpPr>
        <p:spPr>
          <a:xfrm>
            <a:off x="6718300" y="889000"/>
            <a:ext cx="5334000" cy="3771900"/>
          </a:xfrm>
          <a:prstGeom prst="rect">
            <a:avLst/>
          </a:prstGeom>
        </p:spPr>
        <p:txBody>
          <a:bodyPr lIns="91439" tIns="45719" rIns="91439" bIns="45719" anchor="t">
            <a:noAutofit/>
          </a:bodyPr>
          <a:lstStyle/>
          <a:p>
            <a:pPr/>
          </a:p>
        </p:txBody>
      </p:sp>
      <p:sp>
        <p:nvSpPr>
          <p:cNvPr id="85" name="Image"/>
          <p:cNvSpPr/>
          <p:nvPr>
            <p:ph type="pic" sz="half" idx="23"/>
          </p:nvPr>
        </p:nvSpPr>
        <p:spPr>
          <a:xfrm>
            <a:off x="952500" y="889000"/>
            <a:ext cx="5334000" cy="7975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Helvetica Neue Medium"/>
          <a:ea typeface="Helvetica Neue Medium"/>
          <a:cs typeface="Helvetica Neue Medium"/>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0" algn="ctr" defTabSz="584200"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Shape 365"/>
          <p:cNvSpPr txBox="1"/>
          <p:nvPr/>
        </p:nvSpPr>
        <p:spPr>
          <a:xfrm>
            <a:off x="844406" y="268674"/>
            <a:ext cx="4833510" cy="475673"/>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l" defTabSz="914400">
              <a:defRPr b="1">
                <a:latin typeface="Arial"/>
                <a:ea typeface="Arial"/>
                <a:cs typeface="Arial"/>
                <a:sym typeface="Arial"/>
              </a:defRPr>
            </a:lvl1pPr>
          </a:lstStyle>
          <a:p>
            <a:pPr/>
            <a:r>
              <a:t>The Academic Word List (AWL): </a:t>
            </a:r>
          </a:p>
        </p:txBody>
      </p:sp>
      <p:sp>
        <p:nvSpPr>
          <p:cNvPr id="120" name="Shape 366"/>
          <p:cNvSpPr txBox="1"/>
          <p:nvPr/>
        </p:nvSpPr>
        <p:spPr>
          <a:xfrm>
            <a:off x="370891" y="928598"/>
            <a:ext cx="10638811" cy="6790067"/>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p>
            <a:pPr algn="l" defTabSz="914400">
              <a:defRPr b="1" sz="1600" u="sng">
                <a:latin typeface="Arial"/>
                <a:ea typeface="Arial"/>
                <a:cs typeface="Arial"/>
                <a:sym typeface="Arial"/>
              </a:defRPr>
            </a:pPr>
            <a:r>
              <a:t>Background:</a:t>
            </a:r>
            <a:r>
              <a:rPr u="none"/>
              <a:t>  </a:t>
            </a:r>
            <a:r>
              <a:rPr b="0" sz="1800" u="none"/>
              <a:t>The Academic Word List consists of 570 word families that are not in the most</a:t>
            </a:r>
            <a:endParaRPr sz="1800"/>
          </a:p>
          <a:p>
            <a:pPr algn="l" defTabSz="914400">
              <a:defRPr sz="1800">
                <a:latin typeface="Arial"/>
                <a:ea typeface="Arial"/>
                <a:cs typeface="Arial"/>
                <a:sym typeface="Arial"/>
              </a:defRPr>
            </a:pPr>
            <a:r>
              <a:t> frequent 2,000 words of English but which occur frequently over a very wide range of academic texts.</a:t>
            </a:r>
          </a:p>
          <a:p>
            <a:pPr algn="l" defTabSz="914400">
              <a:defRPr sz="1800">
                <a:latin typeface="Arial"/>
                <a:ea typeface="Arial"/>
                <a:cs typeface="Arial"/>
                <a:sym typeface="Arial"/>
              </a:defRPr>
            </a:pPr>
            <a:r>
              <a:t>These 570 word families are grouped into ten subsets that reflect word frequency. </a:t>
            </a:r>
          </a:p>
          <a:p>
            <a:pPr algn="l" defTabSz="914400">
              <a:defRPr sz="1800">
                <a:latin typeface="Arial"/>
                <a:ea typeface="Arial"/>
                <a:cs typeface="Arial"/>
                <a:sym typeface="Arial"/>
              </a:defRPr>
            </a:pPr>
            <a:r>
              <a:t>A word like </a:t>
            </a:r>
            <a:r>
              <a:rPr i="1"/>
              <a:t>analyze</a:t>
            </a:r>
            <a:r>
              <a:t> falls into Subset 1, which contains the most frequent words, while the word</a:t>
            </a:r>
          </a:p>
          <a:p>
            <a:pPr algn="l" defTabSz="914400">
              <a:defRPr i="1" sz="1800">
                <a:latin typeface="Arial"/>
                <a:ea typeface="Arial"/>
                <a:cs typeface="Arial"/>
                <a:sym typeface="Arial"/>
              </a:defRPr>
            </a:pPr>
            <a:r>
              <a:t>adjacent </a:t>
            </a:r>
            <a:r>
              <a:rPr i="0"/>
              <a:t>falls into Subset 10 which includes the least frequent (among this list of high incidence words). </a:t>
            </a:r>
          </a:p>
          <a:p>
            <a:pPr algn="l" defTabSz="914400">
              <a:defRPr sz="1800">
                <a:latin typeface="Arial"/>
                <a:ea typeface="Arial"/>
                <a:cs typeface="Arial"/>
                <a:sym typeface="Arial"/>
              </a:defRPr>
            </a:pPr>
          </a:p>
          <a:p>
            <a:pPr algn="l" defTabSz="914400">
              <a:defRPr sz="1800">
                <a:latin typeface="Arial"/>
                <a:ea typeface="Arial"/>
                <a:cs typeface="Arial"/>
                <a:sym typeface="Arial"/>
              </a:defRPr>
            </a:pPr>
            <a:r>
              <a:t>The AWL is not restricted to a specific field of study.  That means that the words are useful for learners</a:t>
            </a:r>
          </a:p>
          <a:p>
            <a:pPr algn="l" defTabSz="914400">
              <a:defRPr sz="1800">
                <a:latin typeface="Arial"/>
                <a:ea typeface="Arial"/>
                <a:cs typeface="Arial"/>
                <a:sym typeface="Arial"/>
              </a:defRPr>
            </a:pPr>
            <a:r>
              <a:t>studying in disciplines as varied as literature, science, health, business, and law.  </a:t>
            </a:r>
          </a:p>
          <a:p>
            <a:pPr algn="l" defTabSz="914400">
              <a:defRPr sz="1800">
                <a:latin typeface="Arial"/>
                <a:ea typeface="Arial"/>
                <a:cs typeface="Arial"/>
                <a:sym typeface="Arial"/>
              </a:defRPr>
            </a:pPr>
            <a:r>
              <a:t>This high-utility academic word list does not contain technical words likely to appear in one,</a:t>
            </a:r>
          </a:p>
          <a:p>
            <a:pPr algn="l" defTabSz="914400">
              <a:defRPr sz="1800">
                <a:latin typeface="Arial"/>
                <a:ea typeface="Arial"/>
                <a:cs typeface="Arial"/>
                <a:sym typeface="Arial"/>
              </a:defRPr>
            </a:pPr>
            <a:r>
              <a:t>specific field of study such as </a:t>
            </a:r>
            <a:r>
              <a:rPr i="1"/>
              <a:t>amortization, petroglyph, onomatopoeia</a:t>
            </a:r>
            <a:r>
              <a:t>, or </a:t>
            </a:r>
            <a:r>
              <a:rPr i="1"/>
              <a:t>cartilage</a:t>
            </a:r>
            <a:r>
              <a:t>.  </a:t>
            </a:r>
          </a:p>
          <a:p>
            <a:pPr algn="l" defTabSz="914400">
              <a:defRPr sz="1800">
                <a:latin typeface="Arial"/>
                <a:ea typeface="Arial"/>
                <a:cs typeface="Arial"/>
                <a:sym typeface="Arial"/>
              </a:defRPr>
            </a:pPr>
            <a:r>
              <a:t>Two-thirds of all academic English derive from Latin or Greek. </a:t>
            </a:r>
          </a:p>
          <a:p>
            <a:pPr algn="l" defTabSz="914400">
              <a:defRPr sz="1800">
                <a:latin typeface="Arial"/>
                <a:ea typeface="Arial"/>
                <a:cs typeface="Arial"/>
                <a:sym typeface="Arial"/>
              </a:defRPr>
            </a:pPr>
          </a:p>
          <a:p>
            <a:pPr algn="l" defTabSz="914400">
              <a:defRPr sz="1800">
                <a:latin typeface="Arial"/>
                <a:ea typeface="Arial"/>
                <a:cs typeface="Arial"/>
                <a:sym typeface="Arial"/>
              </a:defRPr>
            </a:pPr>
            <a:r>
              <a:t>Understandably, knowledge of the most high-incidence academic words in English can significantly</a:t>
            </a:r>
          </a:p>
          <a:p>
            <a:pPr algn="l" defTabSz="914400">
              <a:defRPr sz="1800">
                <a:latin typeface="Arial"/>
                <a:ea typeface="Arial"/>
                <a:cs typeface="Arial"/>
                <a:sym typeface="Arial"/>
              </a:defRPr>
            </a:pPr>
            <a:r>
              <a:t> boost a student’s comprehension level of school-based reading material.  Students who are taught</a:t>
            </a:r>
          </a:p>
          <a:p>
            <a:pPr algn="l" defTabSz="914400">
              <a:defRPr sz="1800">
                <a:latin typeface="Arial"/>
                <a:ea typeface="Arial"/>
                <a:cs typeface="Arial"/>
                <a:sym typeface="Arial"/>
              </a:defRPr>
            </a:pPr>
            <a:r>
              <a:t> these high-utility academic words and routinely placed in contexts requiring their usage are likely</a:t>
            </a:r>
          </a:p>
          <a:p>
            <a:pPr algn="l" defTabSz="914400">
              <a:defRPr sz="1800">
                <a:latin typeface="Arial"/>
                <a:ea typeface="Arial"/>
                <a:cs typeface="Arial"/>
                <a:sym typeface="Arial"/>
              </a:defRPr>
            </a:pPr>
            <a:r>
              <a:t> to be able to master academic material with more confidence and efficiency, wasting less time and</a:t>
            </a:r>
          </a:p>
          <a:p>
            <a:pPr algn="l" defTabSz="914400">
              <a:defRPr sz="1800">
                <a:latin typeface="Arial"/>
                <a:ea typeface="Arial"/>
                <a:cs typeface="Arial"/>
                <a:sym typeface="Arial"/>
              </a:defRPr>
            </a:pPr>
            <a:r>
              <a:t> energy in guessing words or consulting dictionaries than those who are only equipped with the most</a:t>
            </a:r>
          </a:p>
          <a:p>
            <a:pPr algn="l" defTabSz="914400">
              <a:defRPr sz="1800">
                <a:latin typeface="Arial"/>
                <a:ea typeface="Arial"/>
                <a:cs typeface="Arial"/>
                <a:sym typeface="Arial"/>
              </a:defRPr>
            </a:pPr>
            <a:r>
              <a:t> basic 2000-3000 words that characterize ordinary conversation. </a:t>
            </a:r>
          </a:p>
          <a:p>
            <a:pPr algn="l" defTabSz="914400">
              <a:defRPr sz="1800">
                <a:latin typeface="Arial"/>
                <a:ea typeface="Arial"/>
                <a:cs typeface="Arial"/>
                <a:sym typeface="Arial"/>
              </a:defRPr>
            </a:pPr>
          </a:p>
          <a:p>
            <a:pPr algn="l" defTabSz="914400">
              <a:defRPr sz="1800">
                <a:latin typeface="Arial"/>
                <a:ea typeface="Arial"/>
                <a:cs typeface="Arial"/>
                <a:sym typeface="Arial"/>
              </a:defRPr>
            </a:pPr>
          </a:p>
          <a:p>
            <a:pPr algn="l" defTabSz="914400">
              <a:defRPr sz="1800">
                <a:latin typeface="Arial"/>
                <a:ea typeface="Arial"/>
                <a:cs typeface="Arial"/>
                <a:sym typeface="Arial"/>
              </a:defRPr>
            </a:pPr>
          </a:p>
          <a:p>
            <a:pPr algn="l" defTabSz="914400">
              <a:defRPr sz="1800">
                <a:latin typeface="Arial"/>
                <a:ea typeface="Arial"/>
                <a:cs typeface="Arial"/>
                <a:sym typeface="Arial"/>
              </a:defRPr>
            </a:pPr>
          </a:p>
          <a:p>
            <a:pPr algn="l" defTabSz="914400">
              <a:defRPr sz="1800">
                <a:latin typeface="Arial"/>
                <a:ea typeface="Arial"/>
                <a:cs typeface="Arial"/>
                <a:sym typeface="Arial"/>
              </a:defRPr>
            </a:pPr>
          </a:p>
          <a:p>
            <a:pPr algn="l" defTabSz="914400">
              <a:defRPr sz="1800">
                <a:latin typeface="Arial"/>
                <a:ea typeface="Arial"/>
                <a:cs typeface="Arial"/>
                <a:sym typeface="Arial"/>
              </a:defRPr>
            </a:pPr>
          </a:p>
          <a:p>
            <a:pPr algn="l" defTabSz="914400">
              <a:defRPr sz="1800">
                <a:latin typeface="Arial"/>
                <a:ea typeface="Arial"/>
                <a:cs typeface="Arial"/>
                <a:sym typeface="Arial"/>
              </a:defRPr>
            </a:pPr>
            <a:r>
              <a:t>Source: Coxhead, Averil. (2000). A new academic word list. TESOL Quarterly, 34, 213-238.</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Shape 119"/>
          <p:cNvSpPr txBox="1"/>
          <p:nvPr/>
        </p:nvSpPr>
        <p:spPr>
          <a:xfrm>
            <a:off x="694554" y="704280"/>
            <a:ext cx="6317361" cy="372223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1</a:t>
            </a:r>
          </a:p>
          <a:p>
            <a:pPr algn="just" defTabSz="457200">
              <a:lnSpc>
                <a:spcPct val="115000"/>
              </a:lnSpc>
              <a:defRPr spc="100" sz="1800">
                <a:uFill>
                  <a:solidFill>
                    <a:srgbClr val="000000"/>
                  </a:solidFill>
                </a:uFill>
                <a:latin typeface="Arial"/>
                <a:ea typeface="Arial"/>
                <a:cs typeface="Arial"/>
                <a:sym typeface="Arial"/>
              </a:defRPr>
            </a:pPr>
            <a:r>
              <a:t>analyze,  approach,  area,  assess,  assume,  authority,  available,  benefit, concept, consist,  context,  constitute,  contract,  data,  define,  derive,  distribute,  economy, environment,  establish,  estimate,  evident,  factor,  finance, formula, function, income,  indicate,  individual,  interpret,  involve,  issue,  labor,  legal,  legislate, major,  method,  percent,  period,  principle,  proceed, process, policy, require, research, respond, role,  section,  sector, significant,  similar,  source,  specific,  structure,  theory,  vary  </a:t>
            </a:r>
          </a:p>
        </p:txBody>
      </p:sp>
      <p:sp>
        <p:nvSpPr>
          <p:cNvPr id="123" name="Shape 121"/>
          <p:cNvSpPr txBox="1"/>
          <p:nvPr/>
        </p:nvSpPr>
        <p:spPr>
          <a:xfrm>
            <a:off x="883537" y="5161979"/>
            <a:ext cx="6317364" cy="372223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2</a:t>
            </a:r>
          </a:p>
          <a:p>
            <a:pPr algn="just" defTabSz="457200">
              <a:lnSpc>
                <a:spcPct val="115000"/>
              </a:lnSpc>
              <a:defRPr spc="100" sz="1800">
                <a:uFill>
                  <a:solidFill>
                    <a:srgbClr val="000000"/>
                  </a:solidFill>
                </a:uFill>
                <a:latin typeface="Arial"/>
                <a:ea typeface="Arial"/>
                <a:cs typeface="Arial"/>
                <a:sym typeface="Arial"/>
              </a:defRPr>
            </a:pPr>
            <a:r>
              <a:t>achieve,  acquire,  administrate,  affect,  appropriate,  aspect,  assist, category,  chapter,  commission,  community,  complex,  compute,  conclude,  conduct,  consequence,  construct,  consume,  credit,  culture,  design, distinct, equate, element, evaluate,  feature,  final,  focus,  impact, injure,  institute,  invest,  item, journal,  maintain,  normal,  obtain,  participate,  perceive,  positive,  potential,  previous,  primary,  purchase,  range,  region,  regulate,  relevant,  reside,  resource,  restrict,  secure,  seek,  select,  site,  strategy,  survey,  tradition,  transfer</a:t>
            </a:r>
          </a:p>
        </p:txBody>
      </p:sp>
      <p:sp>
        <p:nvSpPr>
          <p:cNvPr id="124" name="Shape 123"/>
          <p:cNvSpPr txBox="1"/>
          <p:nvPr/>
        </p:nvSpPr>
        <p:spPr>
          <a:xfrm>
            <a:off x="7278988" y="1694095"/>
            <a:ext cx="5592562" cy="44604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3</a:t>
            </a:r>
          </a:p>
          <a:p>
            <a:pPr algn="just" defTabSz="457200">
              <a:lnSpc>
                <a:spcPct val="115000"/>
              </a:lnSpc>
              <a:spcBef>
                <a:spcPts val="1000"/>
              </a:spcBef>
              <a:defRPr spc="100" sz="1800">
                <a:uFill>
                  <a:solidFill>
                    <a:srgbClr val="000000"/>
                  </a:solidFill>
                </a:uFill>
                <a:latin typeface="Arial"/>
                <a:ea typeface="Arial"/>
                <a:cs typeface="Arial"/>
                <a:sym typeface="Arial"/>
              </a:defRPr>
            </a:pPr>
            <a:r>
              <a:t>alternative, circumstance,  comment,  compensate,  component,  consent,  considerable,  constant,  constrain,  contribute,  convene,  coordinate,  core,  corporate,  correspond,  criteria,  deduce,  demonstrate, document,  dominate,  emphasis,  ensure,  exclude,  fund,  framework,  illustrate,  immigrate,  imply,  initial,  instance,  interact,  justify,  layer,  link,  maximize,  negate,  outcome,  philosophy,  physical,  proportion,  publish,  react,  register,  rely,  scheme,  sequence,  shift,  specify,  sufficient,  technical,  technique,  valid,  volume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Shape 125"/>
          <p:cNvSpPr txBox="1"/>
          <p:nvPr/>
        </p:nvSpPr>
        <p:spPr>
          <a:xfrm>
            <a:off x="1456827" y="185146"/>
            <a:ext cx="9833473" cy="24999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4</a:t>
            </a:r>
          </a:p>
          <a:p>
            <a:pPr algn="just" defTabSz="457200">
              <a:lnSpc>
                <a:spcPct val="115000"/>
              </a:lnSpc>
              <a:defRPr spc="100" sz="1800">
                <a:uFill>
                  <a:solidFill>
                    <a:srgbClr val="000000"/>
                  </a:solidFill>
                </a:uFill>
                <a:latin typeface="Arial"/>
                <a:ea typeface="Arial"/>
                <a:cs typeface="Arial"/>
                <a:sym typeface="Arial"/>
              </a:defRPr>
            </a:pPr>
            <a:r>
              <a:t>access,  adequacy,  annual,  apparent,  approximate,  attitude,  attribute,  civil,  code,  commit,  concentrate,  confer,  contrast,  cycle, debate,  despite,  dimension,  domestic,  emerge,  ethnic,  grant,  hence,  hypothesis,  implement,  implicate,  impose,  integrate,  internal,  investigate,  mechanism,  occupy,  option,  output,  overall,  parallel,  parameter,  phrase,  prior,  principal,  professional,  project,  promote,  regime,  resolve,  retain,  series,  statistic,  status,  stress,  subsequent,  undertake</a:t>
            </a:r>
          </a:p>
        </p:txBody>
      </p:sp>
      <p:sp>
        <p:nvSpPr>
          <p:cNvPr id="127" name="Shape 127"/>
          <p:cNvSpPr txBox="1"/>
          <p:nvPr/>
        </p:nvSpPr>
        <p:spPr>
          <a:xfrm>
            <a:off x="1392632" y="2916039"/>
            <a:ext cx="10219536" cy="21943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5</a:t>
            </a:r>
          </a:p>
          <a:p>
            <a:pPr algn="just" defTabSz="457200">
              <a:lnSpc>
                <a:spcPct val="115000"/>
              </a:lnSpc>
              <a:defRPr spc="100" sz="1800">
                <a:uFill>
                  <a:solidFill>
                    <a:srgbClr val="000000"/>
                  </a:solidFill>
                </a:uFill>
                <a:latin typeface="Arial"/>
                <a:ea typeface="Arial"/>
                <a:cs typeface="Arial"/>
                <a:sym typeface="Arial"/>
              </a:defRPr>
            </a:pPr>
            <a:r>
              <a:t>academy,  adjust,  alter,  amend,  capacity,  clause,  compound,  consult, decline, discrete, enable,  energy,  enforce,  entity,  equivalent,  evolve,  expand,  expose,  external,  facilitate,  fundamental,  generate,  liberal,  license,  logic,  margin,   modify,  monitor,  network,  notion,  objective,  orient,  perspective,  precise, prime,  psychology,  pursue,  ratio,  reject,  revenue,  stable,  style,  substitute,  sustain,  symbol,  target,  transit,  trend,  version,  welfare,  whereas</a:t>
            </a:r>
          </a:p>
        </p:txBody>
      </p:sp>
      <p:sp>
        <p:nvSpPr>
          <p:cNvPr id="128" name="Shape 129"/>
          <p:cNvSpPr txBox="1"/>
          <p:nvPr/>
        </p:nvSpPr>
        <p:spPr>
          <a:xfrm>
            <a:off x="1489941" y="5341348"/>
            <a:ext cx="9411645" cy="24999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6</a:t>
            </a:r>
          </a:p>
          <a:p>
            <a:pPr algn="just" defTabSz="457200">
              <a:lnSpc>
                <a:spcPct val="115000"/>
              </a:lnSpc>
              <a:defRPr spc="100" sz="1800">
                <a:uFill>
                  <a:solidFill>
                    <a:srgbClr val="000000"/>
                  </a:solidFill>
                </a:uFill>
                <a:latin typeface="Arial"/>
                <a:ea typeface="Arial"/>
                <a:cs typeface="Arial"/>
                <a:sym typeface="Arial"/>
              </a:defRPr>
            </a:pPr>
            <a:r>
              <a:t>abstract,  acknowledge,  accuracy,  aggregate,  allocate,  assign,  bond,  capable,   cite,  cooperate,  discriminate,  display,  diverse,  domain,  edit,  enhance,  estate,  exceed,  explicit,  federal,  fee,  flexible,  furthermore,  gender,  incentive,  incorporate,  incidence,  index,  inhibit,  initiate,  input,  interval,  mitigate, minimum,  ministry,  motive,  neutral,  nevertheless,  overseas,  precede,  presume,  rational,  recover,  reveal,  scope,  subsidy,  trace,  transform,  underlie,  utilize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Shape 131"/>
          <p:cNvSpPr txBox="1"/>
          <p:nvPr/>
        </p:nvSpPr>
        <p:spPr>
          <a:xfrm>
            <a:off x="1506790" y="147046"/>
            <a:ext cx="9494530" cy="24999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7</a:t>
            </a:r>
          </a:p>
          <a:p>
            <a:pPr algn="just" defTabSz="457200">
              <a:lnSpc>
                <a:spcPct val="115000"/>
              </a:lnSpc>
              <a:defRPr spc="100" sz="1800">
                <a:uFill>
                  <a:solidFill>
                    <a:srgbClr val="000000"/>
                  </a:solidFill>
                </a:uFill>
                <a:latin typeface="Arial"/>
                <a:ea typeface="Arial"/>
                <a:cs typeface="Arial"/>
                <a:sym typeface="Arial"/>
              </a:defRPr>
            </a:pPr>
            <a:r>
              <a:t>adapt,  advocate,  channel,  classic,  comprehensive,  comprise,  confirm,  contrary,   convert,   decade,  deny,  differentiate,  dispose,   dynamic,   equip,   eliminate,  empirical,  extract  finite,  foundation,  gradient,  guarantee,  hierarchy,  identical,  ideology,  infer,  innovate,  insert, intervene,  isolate,  media,  mode,  paradigm,  phenomenon,  priority,  prohibit,  publication,  quote,  release,  reverse,  simulate,  sole,  somewhat,  submit,  successor,  thesis,  transmit,  ultimate,  unique,  voluntary</a:t>
            </a:r>
          </a:p>
        </p:txBody>
      </p:sp>
      <p:sp>
        <p:nvSpPr>
          <p:cNvPr id="131" name="Shape 133"/>
          <p:cNvSpPr txBox="1"/>
          <p:nvPr/>
        </p:nvSpPr>
        <p:spPr>
          <a:xfrm>
            <a:off x="1282700" y="2687047"/>
            <a:ext cx="9595148" cy="24999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8</a:t>
            </a:r>
          </a:p>
          <a:p>
            <a:pPr algn="just" defTabSz="457200">
              <a:lnSpc>
                <a:spcPct val="115000"/>
              </a:lnSpc>
              <a:defRPr spc="95" sz="1800">
                <a:uFill>
                  <a:solidFill>
                    <a:srgbClr val="000000"/>
                  </a:solidFill>
                </a:uFill>
                <a:latin typeface="Arial"/>
                <a:ea typeface="Arial"/>
                <a:cs typeface="Arial"/>
                <a:sym typeface="Arial"/>
              </a:defRPr>
            </a:pPr>
            <a:r>
              <a:t>abandon, accompany, accumulate, ambiguous, appendix,  appreciate,   arbitrary,   automate,  bias,  chart,  clarify,  commodity,  complement,  conform,  contemporary,  contradict, crucial, currency, denote,  detect,  deviate,  displace,  eventual,  exhibit,  exploit, fluctuate, guideline, implicit, induce, inevitable, infrastructure, inspect, intense,  manipulate, minimize, nuclear, offset, predominant,  prospect,  radical,  reinforce,  restore,  revise, tension,  terminate,  theme,  thereby,  uniform,  vehicle,  via,  virtual,   widespread </a:t>
            </a:r>
          </a:p>
        </p:txBody>
      </p:sp>
      <p:sp>
        <p:nvSpPr>
          <p:cNvPr id="132" name="Shape 135"/>
          <p:cNvSpPr txBox="1"/>
          <p:nvPr/>
        </p:nvSpPr>
        <p:spPr>
          <a:xfrm>
            <a:off x="1186855" y="5227048"/>
            <a:ext cx="10631090" cy="219432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9</a:t>
            </a:r>
          </a:p>
          <a:p>
            <a:pPr algn="just" defTabSz="457200">
              <a:lnSpc>
                <a:spcPct val="115000"/>
              </a:lnSpc>
              <a:defRPr spc="100" sz="1800">
                <a:uFill>
                  <a:solidFill>
                    <a:srgbClr val="000000"/>
                  </a:solidFill>
                </a:uFill>
                <a:latin typeface="Arial"/>
                <a:ea typeface="Arial"/>
                <a:cs typeface="Arial"/>
                <a:sym typeface="Arial"/>
              </a:defRPr>
            </a:pPr>
            <a:r>
              <a:t>accommodate, analogy, anticipate, assure, attain, behalf, cease, coherent,  coincide,  commence,  compatible,  concurrent,   confine, controversy, converse, device, devote diminish, distort, duration, erode, ethic, found, format, inherent,  insight, integral, intermediate, manual, mature, mediate, medium, military, minimal, mutual, norm, overlap, passive, portion, preliminary, protocol,  qualitative, refine, restrain, revolution, rigid, route, scenario, sphere, subordinate, supplement, suspend, trigger, unify, violate</a:t>
            </a:r>
          </a:p>
        </p:txBody>
      </p:sp>
      <p:sp>
        <p:nvSpPr>
          <p:cNvPr id="133" name="Shape 137"/>
          <p:cNvSpPr txBox="1"/>
          <p:nvPr/>
        </p:nvSpPr>
        <p:spPr>
          <a:xfrm>
            <a:off x="1433512" y="7768221"/>
            <a:ext cx="9858376" cy="15831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lnSpc>
                <a:spcPct val="115000"/>
              </a:lnSpc>
              <a:spcBef>
                <a:spcPts val="1000"/>
              </a:spcBef>
              <a:defRPr b="1" spc="50" sz="1800">
                <a:uFill>
                  <a:solidFill>
                    <a:srgbClr val="000000"/>
                  </a:solidFill>
                </a:uFill>
                <a:latin typeface="Arial"/>
                <a:ea typeface="Arial"/>
                <a:cs typeface="Arial"/>
                <a:sym typeface="Arial"/>
              </a:defRPr>
            </a:pPr>
            <a:r>
              <a:t>Academic Word List: Subset 10</a:t>
            </a:r>
          </a:p>
          <a:p>
            <a:pPr algn="just" defTabSz="457200">
              <a:lnSpc>
                <a:spcPct val="115000"/>
              </a:lnSpc>
              <a:defRPr spc="100" sz="1800">
                <a:uFill>
                  <a:solidFill>
                    <a:srgbClr val="000000"/>
                  </a:solidFill>
                </a:uFill>
                <a:latin typeface="Arial"/>
                <a:ea typeface="Arial"/>
                <a:cs typeface="Arial"/>
                <a:sym typeface="Arial"/>
              </a:defRPr>
            </a:pPr>
            <a:r>
              <a:t>adjacent, albeit, assemble, collapse, colleague, compile, conceive, convince, depress, encounter, forthcoming, incline, integrity, intrinsic, invoke, levy, likewise, nonetheless, notwithstanding, ongoing, panel, persist, pose, reluctance, so-called, straightforward, undergo, whereby</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Shape 219"/>
          <p:cNvSpPr txBox="1"/>
          <p:nvPr>
            <p:ph type="title" idx="4294967295"/>
          </p:nvPr>
        </p:nvSpPr>
        <p:spPr>
          <a:xfrm>
            <a:off x="650237" y="390594"/>
            <a:ext cx="11704326" cy="1625602"/>
          </a:xfrm>
          <a:prstGeom prst="rect">
            <a:avLst/>
          </a:prstGeom>
        </p:spPr>
        <p:txBody>
          <a:bodyPr lIns="0" tIns="0" rIns="0" bIns="0"/>
          <a:lstStyle/>
          <a:p>
            <a:pPr defTabSz="1300480">
              <a:defRPr sz="4400">
                <a:latin typeface="Arial"/>
                <a:ea typeface="Arial"/>
                <a:cs typeface="Arial"/>
                <a:sym typeface="Arial"/>
              </a:defRPr>
            </a:pPr>
            <a:r>
              <a:t>Prior Knowledge: </a:t>
            </a:r>
            <a:br/>
            <a:r>
              <a:t>How well do I know these words?</a:t>
            </a:r>
          </a:p>
        </p:txBody>
      </p:sp>
      <p:sp>
        <p:nvSpPr>
          <p:cNvPr id="136" name="Shape 220"/>
          <p:cNvSpPr/>
          <p:nvPr/>
        </p:nvSpPr>
        <p:spPr>
          <a:xfrm>
            <a:off x="-4" y="3684689"/>
            <a:ext cx="13004812" cy="2267"/>
          </a:xfrm>
          <a:prstGeom prst="line">
            <a:avLst/>
          </a:prstGeom>
          <a:ln w="12700">
            <a:solidFill>
              <a:srgbClr val="B6DCDF"/>
            </a:solidFill>
          </a:ln>
        </p:spPr>
        <p:txBody>
          <a:bodyPr lIns="45718" tIns="45718" rIns="45718" bIns="45718"/>
          <a:lstStyle/>
          <a:p>
            <a:pPr/>
          </a:p>
        </p:txBody>
      </p:sp>
      <p:sp>
        <p:nvSpPr>
          <p:cNvPr id="137" name="Shape 221"/>
          <p:cNvSpPr/>
          <p:nvPr/>
        </p:nvSpPr>
        <p:spPr>
          <a:xfrm>
            <a:off x="3443108" y="2521930"/>
            <a:ext cx="90321" cy="7231674"/>
          </a:xfrm>
          <a:prstGeom prst="line">
            <a:avLst/>
          </a:prstGeom>
          <a:ln w="12700">
            <a:solidFill>
              <a:srgbClr val="B6DCDF"/>
            </a:solidFill>
          </a:ln>
        </p:spPr>
        <p:txBody>
          <a:bodyPr lIns="45718" tIns="45718" rIns="45718" bIns="45718"/>
          <a:lstStyle/>
          <a:p>
            <a:pPr/>
          </a:p>
        </p:txBody>
      </p:sp>
      <p:sp>
        <p:nvSpPr>
          <p:cNvPr id="138" name="Shape 222"/>
          <p:cNvSpPr/>
          <p:nvPr/>
        </p:nvSpPr>
        <p:spPr>
          <a:xfrm flipH="1">
            <a:off x="8452215" y="2385113"/>
            <a:ext cx="6" cy="7369391"/>
          </a:xfrm>
          <a:prstGeom prst="line">
            <a:avLst/>
          </a:prstGeom>
          <a:ln w="12700">
            <a:solidFill>
              <a:srgbClr val="B6DCDF"/>
            </a:solidFill>
          </a:ln>
        </p:spPr>
        <p:txBody>
          <a:bodyPr lIns="45718" tIns="45718" rIns="45718" bIns="45718"/>
          <a:lstStyle/>
          <a:p>
            <a:pPr/>
          </a:p>
        </p:txBody>
      </p:sp>
      <p:sp>
        <p:nvSpPr>
          <p:cNvPr id="139" name="Shape 223"/>
          <p:cNvSpPr txBox="1"/>
          <p:nvPr/>
        </p:nvSpPr>
        <p:spPr>
          <a:xfrm>
            <a:off x="-6" y="2600959"/>
            <a:ext cx="1334145" cy="345629"/>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lgn="l" defTabSz="1300480">
              <a:defRPr>
                <a:latin typeface="Arial"/>
                <a:ea typeface="Arial"/>
                <a:cs typeface="Arial"/>
                <a:sym typeface="Arial"/>
              </a:defRPr>
            </a:lvl1pPr>
          </a:lstStyle>
          <a:p>
            <a:pPr/>
            <a:r>
              <a:t>Strangers</a:t>
            </a:r>
          </a:p>
        </p:txBody>
      </p:sp>
      <p:sp>
        <p:nvSpPr>
          <p:cNvPr id="140" name="Shape 224"/>
          <p:cNvSpPr txBox="1"/>
          <p:nvPr/>
        </p:nvSpPr>
        <p:spPr>
          <a:xfrm>
            <a:off x="4443305" y="2600959"/>
            <a:ext cx="2012206" cy="345629"/>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lgn="l" defTabSz="1300480">
              <a:defRPr>
                <a:latin typeface="Arial"/>
                <a:ea typeface="Arial"/>
                <a:cs typeface="Arial"/>
                <a:sym typeface="Arial"/>
              </a:defRPr>
            </a:lvl1pPr>
          </a:lstStyle>
          <a:p>
            <a:pPr/>
            <a:r>
              <a:t>Acquaintances</a:t>
            </a:r>
          </a:p>
        </p:txBody>
      </p:sp>
      <p:sp>
        <p:nvSpPr>
          <p:cNvPr id="141" name="Shape 225"/>
          <p:cNvSpPr txBox="1"/>
          <p:nvPr/>
        </p:nvSpPr>
        <p:spPr>
          <a:xfrm>
            <a:off x="9861973" y="2817703"/>
            <a:ext cx="1029048" cy="345629"/>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lgn="l" defTabSz="1300480">
              <a:defRPr>
                <a:latin typeface="Arial"/>
                <a:ea typeface="Arial"/>
                <a:cs typeface="Arial"/>
                <a:sym typeface="Arial"/>
              </a:defRPr>
            </a:lvl1pPr>
          </a:lstStyle>
          <a:p>
            <a:pPr/>
            <a:r>
              <a:t>Friends</a:t>
            </a:r>
          </a:p>
        </p:txBody>
      </p:sp>
      <p:pic>
        <p:nvPicPr>
          <p:cNvPr id="142" name="image17.jpeg" descr="image17.jpeg"/>
          <p:cNvPicPr>
            <a:picLocks noChangeAspect="1"/>
          </p:cNvPicPr>
          <p:nvPr/>
        </p:nvPicPr>
        <p:blipFill>
          <a:blip r:embed="rId2">
            <a:extLst/>
          </a:blip>
          <a:stretch>
            <a:fillRect/>
          </a:stretch>
        </p:blipFill>
        <p:spPr>
          <a:xfrm>
            <a:off x="10728959" y="325119"/>
            <a:ext cx="1557878" cy="1733975"/>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