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0" name="Shape 170"/>
          <p:cNvSpPr/>
          <p:nvPr>
            <p:ph type="sldImg"/>
          </p:nvPr>
        </p:nvSpPr>
        <p:spPr>
          <a:xfrm>
            <a:off x="1143000" y="685800"/>
            <a:ext cx="4572000" cy="3429000"/>
          </a:xfrm>
          <a:prstGeom prst="rect">
            <a:avLst/>
          </a:prstGeom>
        </p:spPr>
        <p:txBody>
          <a:bodyPr/>
          <a:lstStyle/>
          <a:p>
            <a:pPr/>
          </a:p>
        </p:txBody>
      </p:sp>
      <p:sp>
        <p:nvSpPr>
          <p:cNvPr id="171" name="Shape 1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2387600" y="8953500"/>
            <a:ext cx="19621500" cy="585521"/>
          </a:xfrm>
          <a:prstGeom prst="rect">
            <a:avLst/>
          </a:prstGeom>
        </p:spPr>
        <p:txBody>
          <a:bodyPr anchor="t"/>
          <a:lstStyle>
            <a:lvl1pPr marL="0" indent="0" algn="ctr">
              <a:spcBef>
                <a:spcPts val="0"/>
              </a:spcBef>
              <a:buSzTx/>
              <a:buNone/>
              <a:defRPr i="1" sz="3200"/>
            </a:lvl1pPr>
            <a:lvl2pPr marL="1025768" indent="-390768" algn="ctr">
              <a:spcBef>
                <a:spcPts val="0"/>
              </a:spcBef>
              <a:defRPr i="1" sz="3200"/>
            </a:lvl2pPr>
            <a:lvl3pPr marL="1660768" indent="-390768" algn="ctr">
              <a:spcBef>
                <a:spcPts val="0"/>
              </a:spcBef>
              <a:defRPr i="1" sz="3200"/>
            </a:lvl3pPr>
            <a:lvl4pPr marL="2295768" indent="-390768" algn="ctr">
              <a:spcBef>
                <a:spcPts val="0"/>
              </a:spcBef>
              <a:defRPr i="1" sz="3200"/>
            </a:lvl4pPr>
            <a:lvl5pPr marL="2930768" indent="-390768" algn="ctr">
              <a:spcBef>
                <a:spcPts val="0"/>
              </a:spcBef>
              <a:defRPr i="1" sz="32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2387600" y="6076950"/>
            <a:ext cx="19621500" cy="82550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1778000" y="2298700"/>
            <a:ext cx="20828000" cy="4648200"/>
          </a:xfrm>
          <a:prstGeom prst="rect">
            <a:avLst/>
          </a:prstGeom>
        </p:spPr>
        <p:txBody>
          <a:bodyPr anchor="b"/>
          <a:lstStyle/>
          <a:p>
            <a:pPr/>
            <a:r>
              <a:t>Title Text</a:t>
            </a:r>
          </a:p>
        </p:txBody>
      </p:sp>
      <p:sp>
        <p:nvSpPr>
          <p:cNvPr id="118"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4381498" y="3438525"/>
            <a:ext cx="15621005" cy="3486152"/>
          </a:xfrm>
          <a:prstGeom prst="rect">
            <a:avLst/>
          </a:prstGeom>
        </p:spPr>
        <p:txBody>
          <a:bodyPr lIns="38100" tIns="38100" rIns="38100" bIns="38100" anchor="b"/>
          <a:lstStyle>
            <a:lvl1pPr>
              <a:defRPr sz="10800"/>
            </a:lvl1pPr>
          </a:lstStyle>
          <a:p>
            <a:pPr/>
            <a:r>
              <a:t>Title Text</a:t>
            </a:r>
          </a:p>
        </p:txBody>
      </p:sp>
      <p:sp>
        <p:nvSpPr>
          <p:cNvPr id="127" name="Body Level One…"/>
          <p:cNvSpPr txBox="1"/>
          <p:nvPr>
            <p:ph type="body" sz="quarter" idx="1"/>
          </p:nvPr>
        </p:nvSpPr>
        <p:spPr>
          <a:xfrm>
            <a:off x="4381498" y="7019925"/>
            <a:ext cx="15621005" cy="1190626"/>
          </a:xfrm>
          <a:prstGeom prst="rect">
            <a:avLst/>
          </a:prstGeom>
        </p:spPr>
        <p:txBody>
          <a:bodyPr lIns="38100" tIns="38100" rIns="38100" bIns="38100"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11987441" y="11525250"/>
            <a:ext cx="399594" cy="410996"/>
          </a:xfrm>
          <a:prstGeom prst="rect">
            <a:avLst/>
          </a:prstGeom>
        </p:spPr>
        <p:txBody>
          <a:bodyPr lIns="38100" tIns="38100" rIns="38100" bIns="38100"/>
          <a:lstStyle>
            <a:lvl1pPr>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35" name="Title Text"/>
          <p:cNvSpPr txBox="1"/>
          <p:nvPr>
            <p:ph type="title"/>
          </p:nvPr>
        </p:nvSpPr>
        <p:spPr>
          <a:xfrm>
            <a:off x="4833937" y="2303858"/>
            <a:ext cx="14716127" cy="4643440"/>
          </a:xfrm>
          <a:prstGeom prst="rect">
            <a:avLst/>
          </a:prstGeom>
        </p:spPr>
        <p:txBody>
          <a:bodyPr lIns="71434" tIns="71434" rIns="71434" bIns="71434" anchor="b"/>
          <a:lstStyle>
            <a:lvl1pPr defTabSz="821529"/>
          </a:lstStyle>
          <a:p>
            <a:pPr/>
            <a:r>
              <a:t>Title Text</a:t>
            </a:r>
          </a:p>
        </p:txBody>
      </p:sp>
      <p:sp>
        <p:nvSpPr>
          <p:cNvPr id="136" name="Body Level One…"/>
          <p:cNvSpPr txBox="1"/>
          <p:nvPr>
            <p:ph type="body" sz="quarter" idx="1"/>
          </p:nvPr>
        </p:nvSpPr>
        <p:spPr>
          <a:xfrm>
            <a:off x="4833937" y="7090171"/>
            <a:ext cx="14716127" cy="1589489"/>
          </a:xfrm>
          <a:prstGeom prst="rect">
            <a:avLst/>
          </a:prstGeom>
        </p:spPr>
        <p:txBody>
          <a:bodyPr lIns="71434" tIns="71434" rIns="71434" bIns="71434" anchor="t"/>
          <a:lstStyle>
            <a:lvl1pPr marL="0" indent="0" algn="ctr" defTabSz="821529">
              <a:spcBef>
                <a:spcPts val="0"/>
              </a:spcBef>
              <a:buSzTx/>
              <a:buNone/>
              <a:defRPr sz="5200"/>
            </a:lvl1pPr>
            <a:lvl2pPr marL="0" indent="0" algn="ctr" defTabSz="821529">
              <a:spcBef>
                <a:spcPts val="0"/>
              </a:spcBef>
              <a:buSzTx/>
              <a:buNone/>
              <a:defRPr sz="5200"/>
            </a:lvl2pPr>
            <a:lvl3pPr marL="0" indent="0" algn="ctr" defTabSz="821529">
              <a:spcBef>
                <a:spcPts val="0"/>
              </a:spcBef>
              <a:buSzTx/>
              <a:buNone/>
              <a:defRPr sz="5200"/>
            </a:lvl3pPr>
            <a:lvl4pPr marL="0" indent="0" algn="ctr" defTabSz="821529">
              <a:spcBef>
                <a:spcPts val="0"/>
              </a:spcBef>
              <a:buSzTx/>
              <a:buNone/>
              <a:defRPr sz="5200"/>
            </a:lvl4pPr>
            <a:lvl5pPr marL="0" indent="0" algn="ctr" defTabSz="821529">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1954105" y="13073062"/>
            <a:ext cx="466264" cy="477666"/>
          </a:xfrm>
          <a:prstGeom prst="rect">
            <a:avLst/>
          </a:prstGeom>
        </p:spPr>
        <p:txBody>
          <a:bodyPr lIns="71434" tIns="71434" rIns="71434" bIns="71434"/>
          <a:lstStyle>
            <a:lvl1pPr defTabSz="821529">
              <a:defRPr sz="22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4" name="Title Text"/>
          <p:cNvSpPr txBox="1"/>
          <p:nvPr>
            <p:ph type="title"/>
          </p:nvPr>
        </p:nvSpPr>
        <p:spPr>
          <a:xfrm>
            <a:off x="4381498" y="3438525"/>
            <a:ext cx="15621005" cy="3486152"/>
          </a:xfrm>
          <a:prstGeom prst="rect">
            <a:avLst/>
          </a:prstGeom>
        </p:spPr>
        <p:txBody>
          <a:bodyPr lIns="38100" tIns="38100" rIns="38100" bIns="38100" anchor="b"/>
          <a:lstStyle>
            <a:lvl1pPr>
              <a:defRPr sz="10800"/>
            </a:lvl1pPr>
          </a:lstStyle>
          <a:p>
            <a:pPr/>
            <a:r>
              <a:t>Title Text</a:t>
            </a:r>
          </a:p>
        </p:txBody>
      </p:sp>
      <p:sp>
        <p:nvSpPr>
          <p:cNvPr id="145" name="Body Level One…"/>
          <p:cNvSpPr txBox="1"/>
          <p:nvPr>
            <p:ph type="body" sz="quarter" idx="1"/>
          </p:nvPr>
        </p:nvSpPr>
        <p:spPr>
          <a:xfrm>
            <a:off x="4381498" y="7019925"/>
            <a:ext cx="15621005" cy="1190626"/>
          </a:xfrm>
          <a:prstGeom prst="rect">
            <a:avLst/>
          </a:prstGeom>
        </p:spPr>
        <p:txBody>
          <a:bodyPr lIns="38100" tIns="38100" rIns="38100" bIns="38100"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11987441" y="11525250"/>
            <a:ext cx="399594" cy="410996"/>
          </a:xfrm>
          <a:prstGeom prst="rect">
            <a:avLst/>
          </a:prstGeom>
        </p:spPr>
        <p:txBody>
          <a:bodyPr lIns="38100" tIns="38100" rIns="38100" bIns="38100"/>
          <a:lstStyle>
            <a:lvl1pPr>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53" name="Title Text"/>
          <p:cNvSpPr txBox="1"/>
          <p:nvPr>
            <p:ph type="title"/>
          </p:nvPr>
        </p:nvSpPr>
        <p:spPr>
          <a:xfrm>
            <a:off x="1778000" y="2298700"/>
            <a:ext cx="20828000" cy="4648200"/>
          </a:xfrm>
          <a:prstGeom prst="rect">
            <a:avLst/>
          </a:prstGeom>
        </p:spPr>
        <p:txBody>
          <a:bodyPr anchor="b"/>
          <a:lstStyle/>
          <a:p>
            <a:pPr/>
            <a:r>
              <a:t>Title Text</a:t>
            </a:r>
          </a:p>
        </p:txBody>
      </p:sp>
      <p:sp>
        <p:nvSpPr>
          <p:cNvPr id="154"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62" name="Title Text"/>
          <p:cNvSpPr txBox="1"/>
          <p:nvPr>
            <p:ph type="title"/>
          </p:nvPr>
        </p:nvSpPr>
        <p:spPr>
          <a:xfrm>
            <a:off x="4381496" y="3438523"/>
            <a:ext cx="15621008" cy="3486154"/>
          </a:xfrm>
          <a:prstGeom prst="rect">
            <a:avLst/>
          </a:prstGeom>
        </p:spPr>
        <p:txBody>
          <a:bodyPr lIns="38096" tIns="38096" rIns="38096" bIns="38096" anchor="b"/>
          <a:lstStyle>
            <a:lvl1pPr defTabSz="825499">
              <a:defRPr sz="10800"/>
            </a:lvl1pPr>
          </a:lstStyle>
          <a:p>
            <a:pPr/>
            <a:r>
              <a:t>Title Text</a:t>
            </a:r>
          </a:p>
        </p:txBody>
      </p:sp>
      <p:sp>
        <p:nvSpPr>
          <p:cNvPr id="163" name="Body Level One…"/>
          <p:cNvSpPr txBox="1"/>
          <p:nvPr>
            <p:ph type="body" sz="quarter" idx="1"/>
          </p:nvPr>
        </p:nvSpPr>
        <p:spPr>
          <a:xfrm>
            <a:off x="4381496" y="7019924"/>
            <a:ext cx="15621008" cy="1190634"/>
          </a:xfrm>
          <a:prstGeom prst="rect">
            <a:avLst/>
          </a:prstGeom>
        </p:spPr>
        <p:txBody>
          <a:bodyPr lIns="38096" tIns="38096" rIns="38096" bIns="38096" anchor="t"/>
          <a:lstStyle>
            <a:lvl1pPr marL="0" indent="0" algn="ctr" defTabSz="825499">
              <a:spcBef>
                <a:spcPts val="0"/>
              </a:spcBef>
              <a:buSzTx/>
              <a:buNone/>
              <a:defRPr sz="5200"/>
            </a:lvl1pPr>
            <a:lvl2pPr marL="0" indent="0" algn="ctr" defTabSz="825499">
              <a:spcBef>
                <a:spcPts val="0"/>
              </a:spcBef>
              <a:buSzTx/>
              <a:buNone/>
              <a:defRPr sz="5200"/>
            </a:lvl2pPr>
            <a:lvl3pPr marL="0" indent="0" algn="ctr" defTabSz="825499">
              <a:spcBef>
                <a:spcPts val="0"/>
              </a:spcBef>
              <a:buSzTx/>
              <a:buNone/>
              <a:defRPr sz="5200"/>
            </a:lvl3pPr>
            <a:lvl4pPr marL="0" indent="0" algn="ctr" defTabSz="825499">
              <a:spcBef>
                <a:spcPts val="0"/>
              </a:spcBef>
              <a:buSzTx/>
              <a:buNone/>
              <a:defRPr sz="5200"/>
            </a:lvl4pPr>
            <a:lvl5pPr marL="0" indent="0" algn="ctr" defTabSz="825499">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64" name="Slide Number"/>
          <p:cNvSpPr txBox="1"/>
          <p:nvPr>
            <p:ph type="sldNum" sz="quarter" idx="2"/>
          </p:nvPr>
        </p:nvSpPr>
        <p:spPr>
          <a:xfrm>
            <a:off x="11987444" y="11525249"/>
            <a:ext cx="399586" cy="410988"/>
          </a:xfrm>
          <a:prstGeom prst="rect">
            <a:avLst/>
          </a:prstGeom>
        </p:spPr>
        <p:txBody>
          <a:bodyPr lIns="38096" tIns="38096" rIns="38096" bIns="38096"/>
          <a:lstStyle>
            <a:lvl1pPr defTabSz="825499">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5" y="-393700"/>
            <a:ext cx="18135606"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5pPr>
      <a:lvl6pPr marL="3761151" marR="0" indent="-586152"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6pPr>
      <a:lvl7pPr marL="4396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7pPr>
      <a:lvl8pPr marL="5031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8pPr>
      <a:lvl9pPr marL="5666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3.png"/><Relationship Id="rId4" Type="http://schemas.openxmlformats.org/officeDocument/2006/relationships/image" Target="../media/image3.tif"/><Relationship Id="rId5" Type="http://schemas.openxmlformats.org/officeDocument/2006/relationships/image" Target="../media/image4.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3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 Id="rId3" Type="http://schemas.openxmlformats.org/officeDocument/2006/relationships/image" Target="../media/image3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 Id="rId3" Type="http://schemas.openxmlformats.org/officeDocument/2006/relationships/image" Target="../media/image3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vocabulary.com" TargetMode="External"/><Relationship Id="rId3"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4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43.pn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4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4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4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9.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5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50.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tif"/></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tif"/></Relationships>

</file>

<file path=ppt/slides/_rels/slide7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January 17, 2024…"/>
          <p:cNvSpPr txBox="1"/>
          <p:nvPr/>
        </p:nvSpPr>
        <p:spPr>
          <a:xfrm>
            <a:off x="19804498" y="579267"/>
            <a:ext cx="2310359" cy="10553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100">
                <a:latin typeface="Helvetica Neue Medium"/>
                <a:ea typeface="Helvetica Neue Medium"/>
                <a:cs typeface="Helvetica Neue Medium"/>
                <a:sym typeface="Helvetica Neue Medium"/>
              </a:defRPr>
            </a:pPr>
            <a:r>
              <a:t>May 1, 2025</a:t>
            </a:r>
          </a:p>
          <a:p>
            <a:pPr algn="l">
              <a:defRPr sz="3100">
                <a:latin typeface="Helvetica Neue Medium"/>
                <a:ea typeface="Helvetica Neue Medium"/>
                <a:cs typeface="Helvetica Neue Medium"/>
                <a:sym typeface="Helvetica Neue Medium"/>
              </a:defRPr>
            </a:pPr>
            <a:r>
              <a:t>ES BOCES</a:t>
            </a:r>
          </a:p>
        </p:txBody>
      </p:sp>
      <p:pic>
        <p:nvPicPr>
          <p:cNvPr id="174" name="image3.png" descr="image3.png"/>
          <p:cNvPicPr>
            <a:picLocks noChangeAspect="1"/>
          </p:cNvPicPr>
          <p:nvPr/>
        </p:nvPicPr>
        <p:blipFill>
          <a:blip r:embed="rId2">
            <a:extLst/>
          </a:blip>
          <a:stretch>
            <a:fillRect/>
          </a:stretch>
        </p:blipFill>
        <p:spPr>
          <a:xfrm>
            <a:off x="2833091" y="618005"/>
            <a:ext cx="4826004" cy="977904"/>
          </a:xfrm>
          <a:prstGeom prst="rect">
            <a:avLst/>
          </a:prstGeom>
          <a:ln w="12700">
            <a:miter lim="400000"/>
          </a:ln>
        </p:spPr>
      </p:pic>
      <p:pic>
        <p:nvPicPr>
          <p:cNvPr id="175" name="Image" descr="Image"/>
          <p:cNvPicPr>
            <a:picLocks noChangeAspect="1"/>
          </p:cNvPicPr>
          <p:nvPr/>
        </p:nvPicPr>
        <p:blipFill>
          <a:blip r:embed="rId3">
            <a:extLst/>
          </a:blip>
          <a:stretch>
            <a:fillRect/>
          </a:stretch>
        </p:blipFill>
        <p:spPr>
          <a:xfrm>
            <a:off x="19925252" y="1900122"/>
            <a:ext cx="2287612" cy="3054637"/>
          </a:xfrm>
          <a:prstGeom prst="rect">
            <a:avLst/>
          </a:prstGeom>
          <a:ln w="12700">
            <a:miter lim="400000"/>
          </a:ln>
        </p:spPr>
      </p:pic>
      <p:pic>
        <p:nvPicPr>
          <p:cNvPr id="176" name="Image" descr="Image"/>
          <p:cNvPicPr>
            <a:picLocks noChangeAspect="1"/>
          </p:cNvPicPr>
          <p:nvPr/>
        </p:nvPicPr>
        <p:blipFill>
          <a:blip r:embed="rId4">
            <a:extLst/>
          </a:blip>
          <a:stretch>
            <a:fillRect/>
          </a:stretch>
        </p:blipFill>
        <p:spPr>
          <a:xfrm>
            <a:off x="1927249" y="3041674"/>
            <a:ext cx="4051304" cy="2006601"/>
          </a:xfrm>
          <a:prstGeom prst="rect">
            <a:avLst/>
          </a:prstGeom>
          <a:ln w="12700">
            <a:miter lim="400000"/>
          </a:ln>
        </p:spPr>
      </p:pic>
      <p:pic>
        <p:nvPicPr>
          <p:cNvPr id="177" name="Image" descr="Image"/>
          <p:cNvPicPr>
            <a:picLocks noChangeAspect="1"/>
          </p:cNvPicPr>
          <p:nvPr/>
        </p:nvPicPr>
        <p:blipFill>
          <a:blip r:embed="rId5">
            <a:extLst/>
          </a:blip>
          <a:stretch>
            <a:fillRect/>
          </a:stretch>
        </p:blipFill>
        <p:spPr>
          <a:xfrm>
            <a:off x="6232876" y="2882924"/>
            <a:ext cx="3492504" cy="2324101"/>
          </a:xfrm>
          <a:prstGeom prst="rect">
            <a:avLst/>
          </a:prstGeom>
          <a:ln w="12700">
            <a:miter lim="400000"/>
          </a:ln>
        </p:spPr>
      </p:pic>
      <p:pic>
        <p:nvPicPr>
          <p:cNvPr id="178" name="Image" descr="Image"/>
          <p:cNvPicPr>
            <a:picLocks noChangeAspect="1"/>
          </p:cNvPicPr>
          <p:nvPr/>
        </p:nvPicPr>
        <p:blipFill>
          <a:blip r:embed="rId6">
            <a:extLst/>
          </a:blip>
          <a:stretch>
            <a:fillRect/>
          </a:stretch>
        </p:blipFill>
        <p:spPr>
          <a:xfrm>
            <a:off x="13458753" y="2989577"/>
            <a:ext cx="3492503" cy="2324103"/>
          </a:xfrm>
          <a:prstGeom prst="rect">
            <a:avLst/>
          </a:prstGeom>
          <a:ln w="12700">
            <a:miter lim="400000"/>
          </a:ln>
        </p:spPr>
      </p:pic>
      <p:pic>
        <p:nvPicPr>
          <p:cNvPr id="179" name="Image" descr="Image"/>
          <p:cNvPicPr>
            <a:picLocks noChangeAspect="1"/>
          </p:cNvPicPr>
          <p:nvPr/>
        </p:nvPicPr>
        <p:blipFill>
          <a:blip r:embed="rId7">
            <a:extLst/>
          </a:blip>
          <a:stretch>
            <a:fillRect/>
          </a:stretch>
        </p:blipFill>
        <p:spPr>
          <a:xfrm>
            <a:off x="9979704" y="3186427"/>
            <a:ext cx="4216402" cy="1930403"/>
          </a:xfrm>
          <a:prstGeom prst="rect">
            <a:avLst/>
          </a:prstGeom>
          <a:ln w="12700">
            <a:miter lim="400000"/>
          </a:ln>
        </p:spPr>
      </p:pic>
      <p:pic>
        <p:nvPicPr>
          <p:cNvPr id="180" name="Image" descr="Image"/>
          <p:cNvPicPr>
            <a:picLocks noChangeAspect="1"/>
          </p:cNvPicPr>
          <p:nvPr/>
        </p:nvPicPr>
        <p:blipFill>
          <a:blip r:embed="rId8">
            <a:extLst/>
          </a:blip>
          <a:stretch>
            <a:fillRect/>
          </a:stretch>
        </p:blipFill>
        <p:spPr>
          <a:xfrm>
            <a:off x="6057729" y="9981137"/>
            <a:ext cx="2882903" cy="2819403"/>
          </a:xfrm>
          <a:prstGeom prst="rect">
            <a:avLst/>
          </a:prstGeom>
          <a:ln w="12700">
            <a:miter lim="400000"/>
          </a:ln>
        </p:spPr>
      </p:pic>
      <p:sp>
        <p:nvSpPr>
          <p:cNvPr id="181" name="A Workshop for Secondary ELA, ENL, and Special Education Teachers"/>
          <p:cNvSpPr txBox="1"/>
          <p:nvPr/>
        </p:nvSpPr>
        <p:spPr>
          <a:xfrm>
            <a:off x="2926344" y="6111159"/>
            <a:ext cx="1257262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A Workshop for Secondary ELA, ENL, and Special Education Teachers </a:t>
            </a:r>
          </a:p>
        </p:txBody>
      </p:sp>
      <p:sp>
        <p:nvSpPr>
          <p:cNvPr id="182" name="Topics:…"/>
          <p:cNvSpPr txBox="1"/>
          <p:nvPr/>
        </p:nvSpPr>
        <p:spPr>
          <a:xfrm>
            <a:off x="15638687" y="6556329"/>
            <a:ext cx="7984999" cy="47895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Topics: </a:t>
            </a:r>
          </a:p>
          <a:p>
            <a:pPr algn="l">
              <a:defRPr>
                <a:latin typeface="Helvetica Neue Medium"/>
                <a:ea typeface="Helvetica Neue Medium"/>
                <a:cs typeface="Helvetica Neue Medium"/>
                <a:sym typeface="Helvetica Neue Medium"/>
              </a:defRPr>
            </a:pPr>
            <a:r>
              <a:t> I. What SoR is and is not</a:t>
            </a:r>
          </a:p>
          <a:p>
            <a:pPr algn="l">
              <a:defRPr>
                <a:latin typeface="Helvetica Neue Medium"/>
                <a:ea typeface="Helvetica Neue Medium"/>
                <a:cs typeface="Helvetica Neue Medium"/>
                <a:sym typeface="Helvetica Neue Medium"/>
              </a:defRPr>
            </a:pPr>
            <a:r>
              <a:t> II. Background: The Controversies</a:t>
            </a:r>
          </a:p>
          <a:p>
            <a:pPr algn="l">
              <a:defRPr>
                <a:latin typeface="Helvetica Neue Medium"/>
                <a:ea typeface="Helvetica Neue Medium"/>
                <a:cs typeface="Helvetica Neue Medium"/>
                <a:sym typeface="Helvetica Neue Medium"/>
              </a:defRPr>
            </a:pPr>
            <a:r>
              <a:t>           </a:t>
            </a:r>
          </a:p>
          <a:p>
            <a:pPr algn="l">
              <a:defRPr>
                <a:latin typeface="Helvetica Neue Medium"/>
                <a:ea typeface="Helvetica Neue Medium"/>
                <a:cs typeface="Helvetica Neue Medium"/>
                <a:sym typeface="Helvetica Neue Medium"/>
              </a:defRPr>
            </a:pPr>
            <a:r>
              <a:t> III. Elements of reading instruction:</a:t>
            </a:r>
          </a:p>
          <a:p>
            <a:pPr algn="l">
              <a:defRPr>
                <a:latin typeface="Helvetica Neue Medium"/>
                <a:ea typeface="Helvetica Neue Medium"/>
                <a:cs typeface="Helvetica Neue Medium"/>
                <a:sym typeface="Helvetica Neue Medium"/>
              </a:defRPr>
            </a:pPr>
            <a:r>
              <a:t> IV. Language Arts Skills Relevant to Reading</a:t>
            </a:r>
          </a:p>
          <a:p>
            <a:pPr algn="l">
              <a:defRPr>
                <a:latin typeface="Helvetica Neue Medium"/>
                <a:ea typeface="Helvetica Neue Medium"/>
                <a:cs typeface="Helvetica Neue Medium"/>
                <a:sym typeface="Helvetica Neue Medium"/>
              </a:defRPr>
            </a:pPr>
            <a:r>
              <a:t>         *Building Fluency</a:t>
            </a:r>
          </a:p>
          <a:p>
            <a:pPr algn="l">
              <a:defRPr>
                <a:latin typeface="Helvetica Neue Medium"/>
                <a:ea typeface="Helvetica Neue Medium"/>
                <a:cs typeface="Helvetica Neue Medium"/>
                <a:sym typeface="Helvetica Neue Medium"/>
              </a:defRPr>
            </a:pPr>
            <a:r>
              <a:t>         *Vocabulary Growth</a:t>
            </a:r>
          </a:p>
          <a:p>
            <a:pPr algn="l">
              <a:defRPr>
                <a:latin typeface="Helvetica Neue Medium"/>
                <a:ea typeface="Helvetica Neue Medium"/>
                <a:cs typeface="Helvetica Neue Medium"/>
                <a:sym typeface="Helvetica Neue Medium"/>
              </a:defRPr>
            </a:pPr>
            <a:r>
              <a:t>         *Spelling as a Reading Skill</a:t>
            </a:r>
          </a:p>
          <a:p>
            <a:pPr algn="l">
              <a:defRPr>
                <a:latin typeface="Helvetica Neue Medium"/>
                <a:ea typeface="Helvetica Neue Medium"/>
                <a:cs typeface="Helvetica Neue Medium"/>
                <a:sym typeface="Helvetica Neue Medium"/>
              </a:defRPr>
            </a:pPr>
            <a:r>
              <a:t>         *Grammar to Support Reading Skills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Line Line" descr="Line Line"/>
          <p:cNvPicPr>
            <a:picLocks noChangeAspect="1"/>
          </p:cNvPicPr>
          <p:nvPr/>
        </p:nvPicPr>
        <p:blipFill>
          <a:blip r:embed="rId2">
            <a:extLst/>
          </a:blip>
          <a:stretch>
            <a:fillRect/>
          </a:stretch>
        </p:blipFill>
        <p:spPr>
          <a:xfrm>
            <a:off x="-9890" y="5527659"/>
            <a:ext cx="24403777" cy="76206"/>
          </a:xfrm>
          <a:prstGeom prst="rect">
            <a:avLst/>
          </a:prstGeom>
          <a:ln w="12700">
            <a:miter lim="400000"/>
          </a:ln>
        </p:spPr>
      </p:pic>
      <p:pic>
        <p:nvPicPr>
          <p:cNvPr id="284" name="Line Line" descr="Line Line"/>
          <p:cNvPicPr>
            <a:picLocks noChangeAspect="1"/>
          </p:cNvPicPr>
          <p:nvPr/>
        </p:nvPicPr>
        <p:blipFill>
          <a:blip r:embed="rId3">
            <a:extLst/>
          </a:blip>
          <a:stretch>
            <a:fillRect/>
          </a:stretch>
        </p:blipFill>
        <p:spPr>
          <a:xfrm rot="16200000">
            <a:off x="466729" y="8258712"/>
            <a:ext cx="11362082" cy="76206"/>
          </a:xfrm>
          <a:prstGeom prst="rect">
            <a:avLst/>
          </a:prstGeom>
          <a:ln w="12700">
            <a:miter lim="400000"/>
          </a:ln>
        </p:spPr>
      </p:pic>
      <p:pic>
        <p:nvPicPr>
          <p:cNvPr id="285" name="Line Line" descr="Line Line"/>
          <p:cNvPicPr>
            <a:picLocks noChangeAspect="1"/>
          </p:cNvPicPr>
          <p:nvPr/>
        </p:nvPicPr>
        <p:blipFill>
          <a:blip r:embed="rId4">
            <a:extLst/>
          </a:blip>
          <a:stretch>
            <a:fillRect/>
          </a:stretch>
        </p:blipFill>
        <p:spPr>
          <a:xfrm rot="16245797">
            <a:off x="6759840" y="8258712"/>
            <a:ext cx="11176418" cy="76206"/>
          </a:xfrm>
          <a:prstGeom prst="rect">
            <a:avLst/>
          </a:prstGeom>
          <a:ln w="12700">
            <a:miter lim="400000"/>
          </a:ln>
        </p:spPr>
      </p:pic>
      <p:sp>
        <p:nvSpPr>
          <p:cNvPr id="286"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287"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288"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289"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290" name="(Hmmmm….I never knew this or thought about it…"/>
          <p:cNvSpPr txBox="1"/>
          <p:nvPr/>
        </p:nvSpPr>
        <p:spPr>
          <a:xfrm>
            <a:off x="373634"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291"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292"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293" name="Line Line" descr="Line Line"/>
          <p:cNvPicPr>
            <a:picLocks noChangeAspect="1"/>
          </p:cNvPicPr>
          <p:nvPr/>
        </p:nvPicPr>
        <p:blipFill>
          <a:blip r:embed="rId4">
            <a:extLst/>
          </a:blip>
          <a:stretch>
            <a:fillRect/>
          </a:stretch>
        </p:blipFill>
        <p:spPr>
          <a:xfrm rot="16245797">
            <a:off x="13228310" y="8449685"/>
            <a:ext cx="11176422" cy="76206"/>
          </a:xfrm>
          <a:prstGeom prst="rect">
            <a:avLst/>
          </a:prstGeom>
          <a:ln w="12700">
            <a:miter lim="400000"/>
          </a:ln>
        </p:spPr>
      </p:pic>
      <p:sp>
        <p:nvSpPr>
          <p:cNvPr id="294" name="Affirmations"/>
          <p:cNvSpPr txBox="1"/>
          <p:nvPr/>
        </p:nvSpPr>
        <p:spPr>
          <a:xfrm>
            <a:off x="19065622" y="3758429"/>
            <a:ext cx="126377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295"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296" name="“The Real Magic of Spelling: Improving Reading and Writing”"/>
          <p:cNvSpPr txBox="1"/>
          <p:nvPr/>
        </p:nvSpPr>
        <p:spPr>
          <a:xfrm>
            <a:off x="9202755" y="605093"/>
            <a:ext cx="69117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“How To Read Faster” by Malia Wollon</a:t>
            </a:r>
          </a:p>
        </p:txBody>
      </p:sp>
      <p:sp>
        <p:nvSpPr>
          <p:cNvPr id="297" name="From: American Educator, Winter, 2008-2009"/>
          <p:cNvSpPr txBox="1"/>
          <p:nvPr/>
        </p:nvSpPr>
        <p:spPr>
          <a:xfrm>
            <a:off x="10794192" y="1351679"/>
            <a:ext cx="372884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NYT, March 17, 2020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Line Line" descr="Line Line"/>
          <p:cNvPicPr>
            <a:picLocks noChangeAspect="1"/>
          </p:cNvPicPr>
          <p:nvPr/>
        </p:nvPicPr>
        <p:blipFill>
          <a:blip r:embed="rId2">
            <a:extLst/>
          </a:blip>
          <a:stretch>
            <a:fillRect/>
          </a:stretch>
        </p:blipFill>
        <p:spPr>
          <a:xfrm>
            <a:off x="-9890" y="5527659"/>
            <a:ext cx="24403777" cy="76206"/>
          </a:xfrm>
          <a:prstGeom prst="rect">
            <a:avLst/>
          </a:prstGeom>
          <a:ln w="12700">
            <a:miter lim="400000"/>
          </a:ln>
        </p:spPr>
      </p:pic>
      <p:pic>
        <p:nvPicPr>
          <p:cNvPr id="300" name="Line Line" descr="Line Line"/>
          <p:cNvPicPr>
            <a:picLocks noChangeAspect="1"/>
          </p:cNvPicPr>
          <p:nvPr/>
        </p:nvPicPr>
        <p:blipFill>
          <a:blip r:embed="rId3">
            <a:extLst/>
          </a:blip>
          <a:stretch>
            <a:fillRect/>
          </a:stretch>
        </p:blipFill>
        <p:spPr>
          <a:xfrm rot="16200000">
            <a:off x="466729" y="8258712"/>
            <a:ext cx="11362082" cy="76206"/>
          </a:xfrm>
          <a:prstGeom prst="rect">
            <a:avLst/>
          </a:prstGeom>
          <a:ln w="12700">
            <a:miter lim="400000"/>
          </a:ln>
        </p:spPr>
      </p:pic>
      <p:pic>
        <p:nvPicPr>
          <p:cNvPr id="301" name="Line Line" descr="Line Line"/>
          <p:cNvPicPr>
            <a:picLocks noChangeAspect="1"/>
          </p:cNvPicPr>
          <p:nvPr/>
        </p:nvPicPr>
        <p:blipFill>
          <a:blip r:embed="rId4">
            <a:extLst/>
          </a:blip>
          <a:stretch>
            <a:fillRect/>
          </a:stretch>
        </p:blipFill>
        <p:spPr>
          <a:xfrm rot="16245797">
            <a:off x="6759840" y="8258712"/>
            <a:ext cx="11176418" cy="76206"/>
          </a:xfrm>
          <a:prstGeom prst="rect">
            <a:avLst/>
          </a:prstGeom>
          <a:ln w="12700">
            <a:miter lim="400000"/>
          </a:ln>
        </p:spPr>
      </p:pic>
      <p:sp>
        <p:nvSpPr>
          <p:cNvPr id="302"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303"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304"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305"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306" name="(Hmmmm….I never knew this or thought about it…"/>
          <p:cNvSpPr txBox="1"/>
          <p:nvPr/>
        </p:nvSpPr>
        <p:spPr>
          <a:xfrm>
            <a:off x="373634"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307"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308"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309" name="Line Line" descr="Line Line"/>
          <p:cNvPicPr>
            <a:picLocks noChangeAspect="1"/>
          </p:cNvPicPr>
          <p:nvPr/>
        </p:nvPicPr>
        <p:blipFill>
          <a:blip r:embed="rId4">
            <a:extLst/>
          </a:blip>
          <a:stretch>
            <a:fillRect/>
          </a:stretch>
        </p:blipFill>
        <p:spPr>
          <a:xfrm rot="16245797">
            <a:off x="13228310" y="8449685"/>
            <a:ext cx="11176422" cy="76206"/>
          </a:xfrm>
          <a:prstGeom prst="rect">
            <a:avLst/>
          </a:prstGeom>
          <a:ln w="12700">
            <a:miter lim="400000"/>
          </a:ln>
        </p:spPr>
      </p:pic>
      <p:sp>
        <p:nvSpPr>
          <p:cNvPr id="310" name="Affirmations"/>
          <p:cNvSpPr txBox="1"/>
          <p:nvPr/>
        </p:nvSpPr>
        <p:spPr>
          <a:xfrm>
            <a:off x="19065622" y="3758429"/>
            <a:ext cx="126377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311"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312" name="“The Real Magic of Spelling: Improving Reading and Writing”"/>
          <p:cNvSpPr txBox="1"/>
          <p:nvPr/>
        </p:nvSpPr>
        <p:spPr>
          <a:xfrm>
            <a:off x="7254701" y="605093"/>
            <a:ext cx="1080782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“The Real Magic of Spelling: Improving Reading and Writing”</a:t>
            </a:r>
          </a:p>
        </p:txBody>
      </p:sp>
      <p:sp>
        <p:nvSpPr>
          <p:cNvPr id="313" name="From: American Educator, Winter, 2008-2009"/>
          <p:cNvSpPr txBox="1"/>
          <p:nvPr/>
        </p:nvSpPr>
        <p:spPr>
          <a:xfrm>
            <a:off x="7659761" y="1511661"/>
            <a:ext cx="786460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From: </a:t>
            </a:r>
            <a:r>
              <a:rPr i="1">
                <a:latin typeface="+mj-lt"/>
                <a:ea typeface="+mj-ea"/>
                <a:cs typeface="+mj-cs"/>
                <a:sym typeface="Helvetica Neue"/>
              </a:rPr>
              <a:t>American Educator</a:t>
            </a:r>
            <a:r>
              <a:t>, Winter, 2008-2009</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pasted-image.jpeg" descr="pasted-image.jpeg"/>
          <p:cNvPicPr>
            <a:picLocks noChangeAspect="1"/>
          </p:cNvPicPr>
          <p:nvPr/>
        </p:nvPicPr>
        <p:blipFill>
          <a:blip r:embed="rId2">
            <a:extLst/>
          </a:blip>
          <a:stretch>
            <a:fillRect/>
          </a:stretch>
        </p:blipFill>
        <p:spPr>
          <a:xfrm>
            <a:off x="476515" y="522569"/>
            <a:ext cx="7062280" cy="9274558"/>
          </a:xfrm>
          <a:prstGeom prst="rect">
            <a:avLst/>
          </a:prstGeom>
          <a:ln w="12700">
            <a:miter lim="400000"/>
          </a:ln>
        </p:spPr>
      </p:pic>
      <p:sp>
        <p:nvSpPr>
          <p:cNvPr id="316" name="Line"/>
          <p:cNvSpPr/>
          <p:nvPr/>
        </p:nvSpPr>
        <p:spPr>
          <a:xfrm>
            <a:off x="7979179" y="3237632"/>
            <a:ext cx="12709067" cy="3"/>
          </a:xfrm>
          <a:prstGeom prst="line">
            <a:avLst/>
          </a:prstGeom>
          <a:ln w="25400">
            <a:solidFill>
              <a:srgbClr val="000000"/>
            </a:solidFill>
            <a:miter lim="400000"/>
          </a:ln>
        </p:spPr>
        <p:txBody>
          <a:bodyPr lIns="45718" tIns="45718" rIns="45718" bIns="45718"/>
          <a:lstStyle/>
          <a:p>
            <a:pPr/>
          </a:p>
        </p:txBody>
      </p:sp>
      <p:sp>
        <p:nvSpPr>
          <p:cNvPr id="317" name="Line"/>
          <p:cNvSpPr/>
          <p:nvPr/>
        </p:nvSpPr>
        <p:spPr>
          <a:xfrm flipH="1">
            <a:off x="11708441" y="3205622"/>
            <a:ext cx="3" cy="6561389"/>
          </a:xfrm>
          <a:prstGeom prst="line">
            <a:avLst/>
          </a:prstGeom>
          <a:ln w="25400">
            <a:solidFill>
              <a:srgbClr val="000000"/>
            </a:solidFill>
            <a:miter lim="400000"/>
          </a:ln>
        </p:spPr>
        <p:txBody>
          <a:bodyPr lIns="45718" tIns="45718" rIns="45718" bIns="45718"/>
          <a:lstStyle/>
          <a:p>
            <a:pPr/>
          </a:p>
        </p:txBody>
      </p:sp>
      <p:sp>
        <p:nvSpPr>
          <p:cNvPr id="318" name="Line"/>
          <p:cNvSpPr/>
          <p:nvPr/>
        </p:nvSpPr>
        <p:spPr>
          <a:xfrm>
            <a:off x="17568121" y="3205622"/>
            <a:ext cx="3" cy="6561389"/>
          </a:xfrm>
          <a:prstGeom prst="line">
            <a:avLst/>
          </a:prstGeom>
          <a:ln w="25400">
            <a:solidFill>
              <a:srgbClr val="000000"/>
            </a:solidFill>
            <a:miter lim="400000"/>
          </a:ln>
        </p:spPr>
        <p:txBody>
          <a:bodyPr lIns="45718" tIns="45718" rIns="45718" bIns="45718"/>
          <a:lstStyle/>
          <a:p>
            <a:pPr/>
          </a:p>
        </p:txBody>
      </p:sp>
      <p:grpSp>
        <p:nvGrpSpPr>
          <p:cNvPr id="321" name="Group"/>
          <p:cNvGrpSpPr/>
          <p:nvPr/>
        </p:nvGrpSpPr>
        <p:grpSpPr>
          <a:xfrm>
            <a:off x="8425928" y="3133775"/>
            <a:ext cx="2759584" cy="3182908"/>
            <a:chOff x="0" y="0"/>
            <a:chExt cx="2759582" cy="3182906"/>
          </a:xfrm>
        </p:grpSpPr>
        <p:sp>
          <p:nvSpPr>
            <p:cNvPr id="319" name="Literary Words"/>
            <p:cNvSpPr txBox="1"/>
            <p:nvPr/>
          </p:nvSpPr>
          <p:spPr>
            <a:xfrm>
              <a:off x="0" y="0"/>
              <a:ext cx="2759584"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lvl1pPr>
            </a:lstStyle>
            <a:p>
              <a:pPr/>
              <a:r>
                <a:t>Literary Words</a:t>
              </a:r>
            </a:p>
          </p:txBody>
        </p:sp>
        <p:pic>
          <p:nvPicPr>
            <p:cNvPr id="320" name="Screen Shot 2023-08-08 at 5.01.31 PM.png" descr="Screen Shot 2023-08-08 at 5.01.31 PM.png"/>
            <p:cNvPicPr>
              <a:picLocks noChangeAspect="1"/>
            </p:cNvPicPr>
            <p:nvPr/>
          </p:nvPicPr>
          <p:blipFill>
            <a:blip r:embed="rId3">
              <a:extLst/>
            </a:blip>
            <a:stretch>
              <a:fillRect/>
            </a:stretch>
          </p:blipFill>
          <p:spPr>
            <a:xfrm>
              <a:off x="223722" y="162966"/>
              <a:ext cx="1952550" cy="3019941"/>
            </a:xfrm>
            <a:prstGeom prst="rect">
              <a:avLst/>
            </a:prstGeom>
            <a:ln w="12700" cap="flat">
              <a:noFill/>
              <a:miter lim="400000"/>
            </a:ln>
            <a:effectLst/>
          </p:spPr>
        </p:pic>
      </p:grpSp>
      <p:sp>
        <p:nvSpPr>
          <p:cNvPr id="322" name="Generic Academic…"/>
          <p:cNvSpPr txBox="1"/>
          <p:nvPr/>
        </p:nvSpPr>
        <p:spPr>
          <a:xfrm>
            <a:off x="13037593" y="2288094"/>
            <a:ext cx="3449956"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Generic Academic</a:t>
            </a:r>
          </a:p>
          <a:p>
            <a:pPr>
              <a:defRPr b="1"/>
            </a:pPr>
            <a:r>
              <a:t>Words</a:t>
            </a:r>
          </a:p>
        </p:txBody>
      </p:sp>
      <p:pic>
        <p:nvPicPr>
          <p:cNvPr id="323" name="Image" descr="Image"/>
          <p:cNvPicPr>
            <a:picLocks noChangeAspect="1"/>
          </p:cNvPicPr>
          <p:nvPr/>
        </p:nvPicPr>
        <p:blipFill>
          <a:blip r:embed="rId4">
            <a:extLst/>
          </a:blip>
          <a:stretch>
            <a:fillRect/>
          </a:stretch>
        </p:blipFill>
        <p:spPr>
          <a:xfrm>
            <a:off x="12941716" y="3486579"/>
            <a:ext cx="2857505" cy="2857503"/>
          </a:xfrm>
          <a:prstGeom prst="rect">
            <a:avLst/>
          </a:prstGeom>
          <a:ln w="12700">
            <a:miter lim="400000"/>
          </a:ln>
        </p:spPr>
      </p:pic>
      <p:sp>
        <p:nvSpPr>
          <p:cNvPr id="324" name="Glossary…"/>
          <p:cNvSpPr txBox="1"/>
          <p:nvPr/>
        </p:nvSpPr>
        <p:spPr>
          <a:xfrm>
            <a:off x="18674568" y="2171612"/>
            <a:ext cx="1708405"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Glossary</a:t>
            </a:r>
          </a:p>
          <a:p>
            <a:pPr>
              <a:defRPr b="1"/>
            </a:pPr>
            <a:r>
              <a:t>Words</a:t>
            </a:r>
          </a:p>
        </p:txBody>
      </p:sp>
      <p:pic>
        <p:nvPicPr>
          <p:cNvPr id="325" name="Image" descr="Image"/>
          <p:cNvPicPr>
            <a:picLocks noChangeAspect="1"/>
          </p:cNvPicPr>
          <p:nvPr/>
        </p:nvPicPr>
        <p:blipFill>
          <a:blip r:embed="rId5">
            <a:extLst/>
          </a:blip>
          <a:stretch>
            <a:fillRect/>
          </a:stretch>
        </p:blipFill>
        <p:spPr>
          <a:xfrm>
            <a:off x="18100019" y="3486579"/>
            <a:ext cx="2857505" cy="28575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 descr="Image"/>
          <p:cNvPicPr>
            <a:picLocks noChangeAspect="1"/>
          </p:cNvPicPr>
          <p:nvPr/>
        </p:nvPicPr>
        <p:blipFill>
          <a:blip r:embed="rId2">
            <a:extLst/>
          </a:blip>
          <a:stretch>
            <a:fillRect/>
          </a:stretch>
        </p:blipFill>
        <p:spPr>
          <a:xfrm>
            <a:off x="8846794" y="3454586"/>
            <a:ext cx="7186657" cy="7154727"/>
          </a:xfrm>
          <a:prstGeom prst="rect">
            <a:avLst/>
          </a:prstGeom>
          <a:ln w="12700">
            <a:miter lim="400000"/>
          </a:ln>
        </p:spPr>
      </p:pic>
      <p:sp>
        <p:nvSpPr>
          <p:cNvPr id="328" name="Knowing the meaning of…"/>
          <p:cNvSpPr txBox="1"/>
          <p:nvPr/>
        </p:nvSpPr>
        <p:spPr>
          <a:xfrm>
            <a:off x="3656479" y="3540309"/>
            <a:ext cx="6575444" cy="1431583"/>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p>
            <a:pPr defTabSz="825499">
              <a:defRPr b="1" sz="4400">
                <a:solidFill>
                  <a:srgbClr val="FF3929"/>
                </a:solidFill>
              </a:defRPr>
            </a:pPr>
            <a:r>
              <a:t>Knowing the meaning of</a:t>
            </a:r>
          </a:p>
          <a:p>
            <a:pPr defTabSz="825499">
              <a:defRPr b="1" sz="4400">
                <a:solidFill>
                  <a:srgbClr val="FF3929"/>
                </a:solidFill>
              </a:defRPr>
            </a:pPr>
            <a:r>
              <a:t>individual words</a:t>
            </a:r>
          </a:p>
        </p:txBody>
      </p:sp>
      <p:sp>
        <p:nvSpPr>
          <p:cNvPr id="329" name="Having fun with words"/>
          <p:cNvSpPr txBox="1"/>
          <p:nvPr/>
        </p:nvSpPr>
        <p:spPr>
          <a:xfrm>
            <a:off x="9574641" y="10191614"/>
            <a:ext cx="6018320" cy="745784"/>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825499">
              <a:defRPr b="1" sz="4400">
                <a:solidFill>
                  <a:srgbClr val="2C4FFF"/>
                </a:solidFill>
              </a:defRPr>
            </a:lvl1pPr>
          </a:lstStyle>
          <a:p>
            <a:pPr/>
            <a:r>
              <a:t>Having fun with words</a:t>
            </a:r>
          </a:p>
        </p:txBody>
      </p:sp>
      <p:sp>
        <p:nvSpPr>
          <p:cNvPr id="330" name="Understanding the…"/>
          <p:cNvSpPr txBox="1"/>
          <p:nvPr/>
        </p:nvSpPr>
        <p:spPr>
          <a:xfrm>
            <a:off x="14553035" y="3884005"/>
            <a:ext cx="5025332" cy="1431584"/>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p>
            <a:pPr defTabSz="825499">
              <a:defRPr b="1" sz="4400">
                <a:solidFill>
                  <a:srgbClr val="249733"/>
                </a:solidFill>
              </a:defRPr>
            </a:pPr>
            <a:r>
              <a:t>Understanding the</a:t>
            </a:r>
          </a:p>
          <a:p>
            <a:pPr defTabSz="825499">
              <a:defRPr b="1" sz="4400">
                <a:solidFill>
                  <a:srgbClr val="249733"/>
                </a:solidFill>
              </a:defRPr>
            </a:pPr>
            <a:r>
              <a:t>world of words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2"/>
      <p:bldP build="whole" bldLvl="1" animBg="1" rev="0" advAuto="0" spid="328" grpId="1"/>
      <p:bldP build="whole" bldLvl="1" animBg="1" rev="0" advAuto="0" spid="329"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Build Semantic Networks"/>
          <p:cNvSpPr txBox="1"/>
          <p:nvPr/>
        </p:nvSpPr>
        <p:spPr>
          <a:xfrm>
            <a:off x="13013529" y="958450"/>
            <a:ext cx="7777433" cy="9048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l" defTabSz="821529">
              <a:defRPr b="1" sz="5000">
                <a:latin typeface="+mn-lt"/>
                <a:ea typeface="+mn-ea"/>
                <a:cs typeface="+mn-cs"/>
                <a:sym typeface="Helvetica"/>
              </a:defRPr>
            </a:lvl1pPr>
          </a:lstStyle>
          <a:p>
            <a:pPr/>
            <a:r>
              <a:t>Build Semantic Networks</a:t>
            </a:r>
          </a:p>
        </p:txBody>
      </p:sp>
      <p:pic>
        <p:nvPicPr>
          <p:cNvPr id="333" name="pasted-image.jpeg" descr="pasted-image.jpeg"/>
          <p:cNvPicPr>
            <a:picLocks noChangeAspect="1"/>
          </p:cNvPicPr>
          <p:nvPr/>
        </p:nvPicPr>
        <p:blipFill>
          <a:blip r:embed="rId2">
            <a:extLst/>
          </a:blip>
          <a:stretch>
            <a:fillRect/>
          </a:stretch>
        </p:blipFill>
        <p:spPr>
          <a:xfrm>
            <a:off x="3841763" y="675320"/>
            <a:ext cx="8848492" cy="8848491"/>
          </a:xfrm>
          <a:prstGeom prst="rect">
            <a:avLst/>
          </a:prstGeom>
          <a:ln w="12700">
            <a:miter lim="400000"/>
          </a:ln>
        </p:spPr>
      </p:pic>
      <p:sp>
        <p:nvSpPr>
          <p:cNvPr id="334" name="Word"/>
          <p:cNvSpPr txBox="1"/>
          <p:nvPr/>
        </p:nvSpPr>
        <p:spPr>
          <a:xfrm>
            <a:off x="7672675" y="4786826"/>
            <a:ext cx="1186655"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defTabSz="821529">
              <a:defRPr b="1" sz="3200">
                <a:latin typeface="+mn-lt"/>
                <a:ea typeface="+mn-ea"/>
                <a:cs typeface="+mn-cs"/>
                <a:sym typeface="Helvetica"/>
              </a:defRPr>
            </a:lvl1pPr>
          </a:lstStyle>
          <a:p>
            <a:pPr/>
            <a:r>
              <a:t>Word</a:t>
            </a:r>
          </a:p>
        </p:txBody>
      </p:sp>
      <p:grpSp>
        <p:nvGrpSpPr>
          <p:cNvPr id="370" name="Group"/>
          <p:cNvGrpSpPr/>
          <p:nvPr/>
        </p:nvGrpSpPr>
        <p:grpSpPr>
          <a:xfrm>
            <a:off x="4319843" y="2460785"/>
            <a:ext cx="12089540" cy="8524712"/>
            <a:chOff x="-1" y="0"/>
            <a:chExt cx="12089538" cy="8524711"/>
          </a:xfrm>
        </p:grpSpPr>
        <p:grpSp>
          <p:nvGrpSpPr>
            <p:cNvPr id="337" name="Forms"/>
            <p:cNvGrpSpPr/>
            <p:nvPr/>
          </p:nvGrpSpPr>
          <p:grpSpPr>
            <a:xfrm>
              <a:off x="7058256" y="1486112"/>
              <a:ext cx="1397594" cy="1270004"/>
              <a:chOff x="0" y="0"/>
              <a:chExt cx="1397592" cy="1270003"/>
            </a:xfrm>
          </p:grpSpPr>
          <p:sp>
            <p:nvSpPr>
              <p:cNvPr id="335" name="Line"/>
              <p:cNvSpPr/>
              <p:nvPr/>
            </p:nvSpPr>
            <p:spPr>
              <a:xfrm>
                <a:off x="63796" y="0"/>
                <a:ext cx="1270004" cy="1270004"/>
              </a:xfrm>
              <a:prstGeom prst="line">
                <a:avLst/>
              </a:prstGeom>
              <a:solidFill>
                <a:schemeClr val="accent1"/>
              </a:solidFill>
              <a:ln w="12700" cap="flat">
                <a:solidFill>
                  <a:srgbClr val="F9E12C"/>
                </a:solidFill>
                <a:prstDash val="solid"/>
                <a:round/>
              </a:ln>
              <a:effectLst/>
            </p:spPr>
            <p:txBody>
              <a:bodyPr wrap="square" lIns="45718" tIns="45718" rIns="45718" bIns="45718" numCol="1" anchor="t">
                <a:noAutofit/>
              </a:bodyPr>
              <a:lstStyle/>
              <a:p>
                <a:pPr/>
              </a:p>
            </p:txBody>
          </p:sp>
          <p:sp>
            <p:nvSpPr>
              <p:cNvPr id="336" name="Forms"/>
              <p:cNvSpPr txBox="1"/>
              <p:nvPr/>
            </p:nvSpPr>
            <p:spPr>
              <a:xfrm>
                <a:off x="-1" y="322263"/>
                <a:ext cx="1397594"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latin typeface="+mn-lt"/>
                    <a:ea typeface="+mn-ea"/>
                    <a:cs typeface="+mn-cs"/>
                    <a:sym typeface="Helvetica"/>
                  </a:defRPr>
                </a:lvl1pPr>
              </a:lstStyle>
              <a:p>
                <a:pPr/>
                <a:r>
                  <a:t>Forms</a:t>
                </a:r>
              </a:p>
            </p:txBody>
          </p:sp>
        </p:grpSp>
        <p:grpSp>
          <p:nvGrpSpPr>
            <p:cNvPr id="340" name="Synonyms/Near Synonyms…"/>
            <p:cNvGrpSpPr/>
            <p:nvPr/>
          </p:nvGrpSpPr>
          <p:grpSpPr>
            <a:xfrm>
              <a:off x="183658" y="7254706"/>
              <a:ext cx="5395513" cy="1270005"/>
              <a:chOff x="0" y="0"/>
              <a:chExt cx="5395512" cy="1270003"/>
            </a:xfrm>
          </p:grpSpPr>
          <p:sp>
            <p:nvSpPr>
              <p:cNvPr id="338" name="Line"/>
              <p:cNvSpPr/>
              <p:nvPr/>
            </p:nvSpPr>
            <p:spPr>
              <a:xfrm>
                <a:off x="2062756" y="-1"/>
                <a:ext cx="1270003" cy="1270004"/>
              </a:xfrm>
              <a:prstGeom prst="line">
                <a:avLst/>
              </a:prstGeom>
              <a:solidFill>
                <a:srgbClr val="31A8FF"/>
              </a:solidFill>
              <a:ln w="12700" cap="flat">
                <a:noFill/>
                <a:miter lim="400000"/>
              </a:ln>
              <a:effectLst/>
            </p:spPr>
            <p:txBody>
              <a:bodyPr wrap="square" lIns="45718" tIns="45718" rIns="45718" bIns="45718" numCol="1" anchor="t">
                <a:noAutofit/>
              </a:bodyPr>
              <a:lstStyle/>
              <a:p>
                <a:pPr/>
              </a:p>
            </p:txBody>
          </p:sp>
          <p:sp>
            <p:nvSpPr>
              <p:cNvPr id="339" name="Synonyms/Near Synonyms…"/>
              <p:cNvSpPr txBox="1"/>
              <p:nvPr/>
            </p:nvSpPr>
            <p:spPr>
              <a:xfrm>
                <a:off x="0" y="80963"/>
                <a:ext cx="5395513" cy="1108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p>
                <a:pPr defTabSz="821529">
                  <a:defRPr b="1" sz="3200">
                    <a:latin typeface="+mn-lt"/>
                    <a:ea typeface="+mn-ea"/>
                    <a:cs typeface="+mn-cs"/>
                    <a:sym typeface="Helvetica"/>
                  </a:defRPr>
                </a:pPr>
                <a:r>
                  <a:t>Synonyms/Near Synonyms</a:t>
                </a:r>
              </a:p>
              <a:p>
                <a:pPr defTabSz="821529">
                  <a:defRPr b="1" sz="3200">
                    <a:latin typeface="+mn-lt"/>
                    <a:ea typeface="+mn-ea"/>
                    <a:cs typeface="+mn-cs"/>
                    <a:sym typeface="Helvetica"/>
                  </a:defRPr>
                </a:pPr>
                <a:r>
                  <a:t>Antonyms/Near Antonyms</a:t>
                </a:r>
              </a:p>
            </p:txBody>
          </p:sp>
        </p:grpSp>
        <p:grpSp>
          <p:nvGrpSpPr>
            <p:cNvPr id="343" name="Connotation"/>
            <p:cNvGrpSpPr/>
            <p:nvPr/>
          </p:nvGrpSpPr>
          <p:grpSpPr>
            <a:xfrm>
              <a:off x="-2" y="2638756"/>
              <a:ext cx="2548134" cy="1270004"/>
              <a:chOff x="0" y="0"/>
              <a:chExt cx="2548132" cy="1270003"/>
            </a:xfrm>
          </p:grpSpPr>
          <p:sp>
            <p:nvSpPr>
              <p:cNvPr id="341" name="Line"/>
              <p:cNvSpPr/>
              <p:nvPr/>
            </p:nvSpPr>
            <p:spPr>
              <a:xfrm>
                <a:off x="639066" y="0"/>
                <a:ext cx="1270004" cy="1270004"/>
              </a:xfrm>
              <a:prstGeom prst="line">
                <a:avLst/>
              </a:prstGeom>
              <a:solidFill>
                <a:srgbClr val="3290FF"/>
              </a:solidFill>
              <a:ln w="12700" cap="flat">
                <a:noFill/>
                <a:miter lim="400000"/>
              </a:ln>
              <a:effectLst/>
            </p:spPr>
            <p:txBody>
              <a:bodyPr wrap="square" lIns="45718" tIns="45718" rIns="45718" bIns="45718" numCol="1" anchor="t">
                <a:noAutofit/>
              </a:bodyPr>
              <a:lstStyle/>
              <a:p>
                <a:pPr/>
              </a:p>
            </p:txBody>
          </p:sp>
          <p:sp>
            <p:nvSpPr>
              <p:cNvPr id="342" name="Connotation"/>
              <p:cNvSpPr txBox="1"/>
              <p:nvPr/>
            </p:nvSpPr>
            <p:spPr>
              <a:xfrm>
                <a:off x="-1" y="322263"/>
                <a:ext cx="2548134"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latin typeface="+mn-lt"/>
                    <a:ea typeface="+mn-ea"/>
                    <a:cs typeface="+mn-cs"/>
                    <a:sym typeface="Helvetica"/>
                  </a:defRPr>
                </a:lvl1pPr>
              </a:lstStyle>
              <a:p>
                <a:pPr/>
                <a:r>
                  <a:t>Connotation</a:t>
                </a:r>
              </a:p>
            </p:txBody>
          </p:sp>
        </p:grpSp>
        <p:grpSp>
          <p:nvGrpSpPr>
            <p:cNvPr id="346" name="Collocation"/>
            <p:cNvGrpSpPr/>
            <p:nvPr/>
          </p:nvGrpSpPr>
          <p:grpSpPr>
            <a:xfrm>
              <a:off x="8573228" y="5200871"/>
              <a:ext cx="2368151" cy="1270004"/>
              <a:chOff x="0" y="0"/>
              <a:chExt cx="2368150" cy="1270003"/>
            </a:xfrm>
          </p:grpSpPr>
          <p:sp>
            <p:nvSpPr>
              <p:cNvPr id="344" name="Line"/>
              <p:cNvSpPr/>
              <p:nvPr/>
            </p:nvSpPr>
            <p:spPr>
              <a:xfrm>
                <a:off x="549075" y="0"/>
                <a:ext cx="1270003" cy="1270004"/>
              </a:xfrm>
              <a:prstGeom prst="line">
                <a:avLst/>
              </a:prstGeom>
              <a:solidFill>
                <a:srgbClr val="31A8FF"/>
              </a:solidFill>
              <a:ln w="12700" cap="flat">
                <a:noFill/>
                <a:miter lim="400000"/>
              </a:ln>
              <a:effectLst/>
            </p:spPr>
            <p:txBody>
              <a:bodyPr wrap="square" lIns="45718" tIns="45718" rIns="45718" bIns="45718" numCol="1" anchor="t">
                <a:noAutofit/>
              </a:bodyPr>
              <a:lstStyle/>
              <a:p>
                <a:pPr/>
              </a:p>
            </p:txBody>
          </p:sp>
          <p:sp>
            <p:nvSpPr>
              <p:cNvPr id="345" name="Collocation"/>
              <p:cNvSpPr txBox="1"/>
              <p:nvPr/>
            </p:nvSpPr>
            <p:spPr>
              <a:xfrm>
                <a:off x="-1" y="322263"/>
                <a:ext cx="2368152"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latin typeface="+mn-lt"/>
                    <a:ea typeface="+mn-ea"/>
                    <a:cs typeface="+mn-cs"/>
                    <a:sym typeface="Helvetica"/>
                  </a:defRPr>
                </a:lvl1pPr>
              </a:lstStyle>
              <a:p>
                <a:pPr/>
                <a:r>
                  <a:t>Collocation</a:t>
                </a:r>
              </a:p>
            </p:txBody>
          </p:sp>
        </p:grpSp>
        <p:grpSp>
          <p:nvGrpSpPr>
            <p:cNvPr id="349" name="Context"/>
            <p:cNvGrpSpPr/>
            <p:nvPr/>
          </p:nvGrpSpPr>
          <p:grpSpPr>
            <a:xfrm>
              <a:off x="11308" y="5397324"/>
              <a:ext cx="1668262" cy="1270004"/>
              <a:chOff x="0" y="0"/>
              <a:chExt cx="1668260" cy="1270003"/>
            </a:xfrm>
          </p:grpSpPr>
          <p:sp>
            <p:nvSpPr>
              <p:cNvPr id="347" name="Line"/>
              <p:cNvSpPr/>
              <p:nvPr/>
            </p:nvSpPr>
            <p:spPr>
              <a:xfrm>
                <a:off x="199130" y="0"/>
                <a:ext cx="1270004" cy="1270004"/>
              </a:xfrm>
              <a:prstGeom prst="line">
                <a:avLst/>
              </a:prstGeom>
              <a:solidFill>
                <a:srgbClr val="41A7FF"/>
              </a:solidFill>
              <a:ln w="12700" cap="flat">
                <a:noFill/>
                <a:miter lim="400000"/>
              </a:ln>
              <a:effectLst/>
            </p:spPr>
            <p:txBody>
              <a:bodyPr wrap="square" lIns="45718" tIns="45718" rIns="45718" bIns="45718" numCol="1" anchor="t">
                <a:noAutofit/>
              </a:bodyPr>
              <a:lstStyle/>
              <a:p>
                <a:pPr/>
              </a:p>
            </p:txBody>
          </p:sp>
          <p:sp>
            <p:nvSpPr>
              <p:cNvPr id="348" name="Context"/>
              <p:cNvSpPr txBox="1"/>
              <p:nvPr/>
            </p:nvSpPr>
            <p:spPr>
              <a:xfrm>
                <a:off x="-1" y="322263"/>
                <a:ext cx="1668263"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solidFill>
                      <a:srgbClr val="03090E"/>
                    </a:solidFill>
                    <a:latin typeface="+mn-lt"/>
                    <a:ea typeface="+mn-ea"/>
                    <a:cs typeface="+mn-cs"/>
                    <a:sym typeface="Helvetica"/>
                  </a:defRPr>
                </a:lvl1pPr>
              </a:lstStyle>
              <a:p>
                <a:pPr/>
                <a:r>
                  <a:t>Context</a:t>
                </a:r>
              </a:p>
            </p:txBody>
          </p:sp>
        </p:grpSp>
        <p:pic>
          <p:nvPicPr>
            <p:cNvPr id="350" name="Line" descr="Line"/>
            <p:cNvPicPr>
              <a:picLocks noChangeAspect="1"/>
            </p:cNvPicPr>
            <p:nvPr/>
          </p:nvPicPr>
          <p:blipFill>
            <a:blip r:embed="rId3">
              <a:extLst/>
            </a:blip>
            <a:stretch>
              <a:fillRect/>
            </a:stretch>
          </p:blipFill>
          <p:spPr>
            <a:xfrm rot="20020970">
              <a:off x="4500651" y="2178878"/>
              <a:ext cx="2479292" cy="142905"/>
            </a:xfrm>
            <a:prstGeom prst="rect">
              <a:avLst/>
            </a:prstGeom>
            <a:ln w="12700" cap="flat">
              <a:noFill/>
              <a:miter lim="400000"/>
            </a:ln>
            <a:effectLst/>
          </p:spPr>
        </p:pic>
        <p:pic>
          <p:nvPicPr>
            <p:cNvPr id="351" name="Line" descr="Line"/>
            <p:cNvPicPr>
              <a:picLocks noChangeAspect="1"/>
            </p:cNvPicPr>
            <p:nvPr/>
          </p:nvPicPr>
          <p:blipFill>
            <a:blip r:embed="rId4">
              <a:extLst/>
            </a:blip>
            <a:stretch>
              <a:fillRect/>
            </a:stretch>
          </p:blipFill>
          <p:spPr>
            <a:xfrm rot="2036563">
              <a:off x="4143590" y="4107678"/>
              <a:ext cx="4263267" cy="142905"/>
            </a:xfrm>
            <a:prstGeom prst="rect">
              <a:avLst/>
            </a:prstGeom>
            <a:ln w="12700" cap="flat">
              <a:noFill/>
              <a:miter lim="400000"/>
            </a:ln>
            <a:effectLst/>
          </p:spPr>
        </p:pic>
        <p:pic>
          <p:nvPicPr>
            <p:cNvPr id="352" name="Line" descr="Line"/>
            <p:cNvPicPr>
              <a:picLocks noChangeAspect="1"/>
            </p:cNvPicPr>
            <p:nvPr/>
          </p:nvPicPr>
          <p:blipFill>
            <a:blip r:embed="rId5">
              <a:extLst/>
            </a:blip>
            <a:stretch>
              <a:fillRect/>
            </a:stretch>
          </p:blipFill>
          <p:spPr>
            <a:xfrm rot="18900000">
              <a:off x="909600" y="4286272"/>
              <a:ext cx="3173744" cy="142905"/>
            </a:xfrm>
            <a:prstGeom prst="rect">
              <a:avLst/>
            </a:prstGeom>
            <a:ln w="12700" cap="flat">
              <a:noFill/>
              <a:miter lim="400000"/>
            </a:ln>
            <a:effectLst/>
          </p:spPr>
        </p:pic>
        <p:pic>
          <p:nvPicPr>
            <p:cNvPr id="353" name="Line" descr="Line"/>
            <p:cNvPicPr>
              <a:picLocks noChangeAspect="1"/>
            </p:cNvPicPr>
            <p:nvPr/>
          </p:nvPicPr>
          <p:blipFill>
            <a:blip r:embed="rId6">
              <a:extLst/>
            </a:blip>
            <a:stretch>
              <a:fillRect/>
            </a:stretch>
          </p:blipFill>
          <p:spPr>
            <a:xfrm rot="16426710">
              <a:off x="2205671" y="4883866"/>
              <a:ext cx="3480968" cy="142905"/>
            </a:xfrm>
            <a:prstGeom prst="rect">
              <a:avLst/>
            </a:prstGeom>
            <a:ln w="12700" cap="flat">
              <a:noFill/>
              <a:miter lim="400000"/>
            </a:ln>
            <a:effectLst/>
          </p:spPr>
        </p:pic>
        <p:grpSp>
          <p:nvGrpSpPr>
            <p:cNvPr id="356" name="Visuals"/>
            <p:cNvGrpSpPr/>
            <p:nvPr/>
          </p:nvGrpSpPr>
          <p:grpSpPr>
            <a:xfrm>
              <a:off x="8024946" y="3321860"/>
              <a:ext cx="1571623" cy="1270004"/>
              <a:chOff x="0" y="0"/>
              <a:chExt cx="1571621" cy="1270003"/>
            </a:xfrm>
          </p:grpSpPr>
          <p:sp>
            <p:nvSpPr>
              <p:cNvPr id="354" name="Line"/>
              <p:cNvSpPr/>
              <p:nvPr/>
            </p:nvSpPr>
            <p:spPr>
              <a:xfrm>
                <a:off x="150811" y="0"/>
                <a:ext cx="1270004" cy="1270004"/>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55" name="Visuals"/>
              <p:cNvSpPr txBox="1"/>
              <p:nvPr/>
            </p:nvSpPr>
            <p:spPr>
              <a:xfrm>
                <a:off x="-1" y="322263"/>
                <a:ext cx="1571623"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latin typeface="+mn-lt"/>
                    <a:ea typeface="+mn-ea"/>
                    <a:cs typeface="+mn-cs"/>
                    <a:sym typeface="Helvetica"/>
                  </a:defRPr>
                </a:lvl1pPr>
              </a:lstStyle>
              <a:p>
                <a:pPr/>
                <a:r>
                  <a:t>Visuals</a:t>
                </a:r>
              </a:p>
            </p:txBody>
          </p:sp>
        </p:grpSp>
        <p:grpSp>
          <p:nvGrpSpPr>
            <p:cNvPr id="359" name="Personal connections…"/>
            <p:cNvGrpSpPr/>
            <p:nvPr/>
          </p:nvGrpSpPr>
          <p:grpSpPr>
            <a:xfrm>
              <a:off x="7710818" y="7036621"/>
              <a:ext cx="4378720" cy="1270004"/>
              <a:chOff x="0" y="0"/>
              <a:chExt cx="4378718" cy="1270003"/>
            </a:xfrm>
          </p:grpSpPr>
          <p:sp>
            <p:nvSpPr>
              <p:cNvPr id="357" name="Line"/>
              <p:cNvSpPr/>
              <p:nvPr/>
            </p:nvSpPr>
            <p:spPr>
              <a:xfrm>
                <a:off x="1554359" y="0"/>
                <a:ext cx="1270003" cy="1270004"/>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58" name="Personal connections…"/>
              <p:cNvSpPr txBox="1"/>
              <p:nvPr/>
            </p:nvSpPr>
            <p:spPr>
              <a:xfrm>
                <a:off x="0" y="80963"/>
                <a:ext cx="4378719" cy="1108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p>
                <a:pPr defTabSz="821529">
                  <a:defRPr b="1" sz="3200">
                    <a:latin typeface="+mn-lt"/>
                    <a:ea typeface="+mn-ea"/>
                    <a:cs typeface="+mn-cs"/>
                    <a:sym typeface="Helvetica"/>
                  </a:defRPr>
                </a:pPr>
                <a:r>
                  <a:t>Personal connections</a:t>
                </a:r>
              </a:p>
              <a:p>
                <a:pPr defTabSz="821529">
                  <a:defRPr b="1" sz="3200">
                    <a:latin typeface="+mn-lt"/>
                    <a:ea typeface="+mn-ea"/>
                    <a:cs typeface="+mn-cs"/>
                    <a:sym typeface="Helvetica"/>
                  </a:defRPr>
                </a:pPr>
                <a:r>
                  <a:t>and associations</a:t>
                </a:r>
              </a:p>
            </p:txBody>
          </p:sp>
        </p:grpSp>
        <p:pic>
          <p:nvPicPr>
            <p:cNvPr id="360" name="Line" descr="Line"/>
            <p:cNvPicPr>
              <a:picLocks noChangeAspect="1"/>
            </p:cNvPicPr>
            <p:nvPr/>
          </p:nvPicPr>
          <p:blipFill>
            <a:blip r:embed="rId7">
              <a:extLst/>
            </a:blip>
            <a:stretch>
              <a:fillRect/>
            </a:stretch>
          </p:blipFill>
          <p:spPr>
            <a:xfrm rot="2700000">
              <a:off x="3336737" y="4681071"/>
              <a:ext cx="4513190" cy="142905"/>
            </a:xfrm>
            <a:prstGeom prst="rect">
              <a:avLst/>
            </a:prstGeom>
            <a:ln w="12700" cap="flat">
              <a:noFill/>
              <a:miter lim="400000"/>
            </a:ln>
            <a:effectLst/>
          </p:spPr>
        </p:pic>
        <p:pic>
          <p:nvPicPr>
            <p:cNvPr id="361" name="Line" descr="Line"/>
            <p:cNvPicPr>
              <a:picLocks noChangeAspect="1"/>
            </p:cNvPicPr>
            <p:nvPr/>
          </p:nvPicPr>
          <p:blipFill>
            <a:blip r:embed="rId8">
              <a:extLst/>
            </a:blip>
            <a:stretch>
              <a:fillRect/>
            </a:stretch>
          </p:blipFill>
          <p:spPr>
            <a:xfrm rot="640805">
              <a:off x="4597519" y="2966270"/>
              <a:ext cx="2937461" cy="142905"/>
            </a:xfrm>
            <a:prstGeom prst="rect">
              <a:avLst/>
            </a:prstGeom>
            <a:ln w="12700" cap="flat">
              <a:noFill/>
              <a:miter lim="400000"/>
            </a:ln>
            <a:effectLst/>
          </p:spPr>
        </p:pic>
        <p:grpSp>
          <p:nvGrpSpPr>
            <p:cNvPr id="364" name="Etymology"/>
            <p:cNvGrpSpPr/>
            <p:nvPr/>
          </p:nvGrpSpPr>
          <p:grpSpPr>
            <a:xfrm>
              <a:off x="3339614" y="-1"/>
              <a:ext cx="2233015" cy="1270005"/>
              <a:chOff x="0" y="0"/>
              <a:chExt cx="2233014" cy="1270003"/>
            </a:xfrm>
          </p:grpSpPr>
          <p:sp>
            <p:nvSpPr>
              <p:cNvPr id="362" name="Line"/>
              <p:cNvSpPr/>
              <p:nvPr/>
            </p:nvSpPr>
            <p:spPr>
              <a:xfrm>
                <a:off x="481507" y="-1"/>
                <a:ext cx="1270004" cy="1270005"/>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63" name="Etymology"/>
              <p:cNvSpPr txBox="1"/>
              <p:nvPr/>
            </p:nvSpPr>
            <p:spPr>
              <a:xfrm>
                <a:off x="0" y="322263"/>
                <a:ext cx="2233015" cy="625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lvl1pPr defTabSz="821529">
                  <a:defRPr b="1" sz="3200">
                    <a:latin typeface="+mn-lt"/>
                    <a:ea typeface="+mn-ea"/>
                    <a:cs typeface="+mn-cs"/>
                    <a:sym typeface="Helvetica"/>
                  </a:defRPr>
                </a:lvl1pPr>
              </a:lstStyle>
              <a:p>
                <a:pPr/>
                <a:r>
                  <a:t>Etymology</a:t>
                </a:r>
              </a:p>
            </p:txBody>
          </p:sp>
        </p:grpSp>
        <p:pic>
          <p:nvPicPr>
            <p:cNvPr id="365" name="Line" descr="Line"/>
            <p:cNvPicPr>
              <a:picLocks noChangeAspect="1"/>
            </p:cNvPicPr>
            <p:nvPr/>
          </p:nvPicPr>
          <p:blipFill>
            <a:blip r:embed="rId9">
              <a:extLst/>
            </a:blip>
            <a:stretch>
              <a:fillRect/>
            </a:stretch>
          </p:blipFill>
          <p:spPr>
            <a:xfrm rot="5400000">
              <a:off x="2667605" y="1414673"/>
              <a:ext cx="2307065" cy="142905"/>
            </a:xfrm>
            <a:prstGeom prst="rect">
              <a:avLst/>
            </a:prstGeom>
            <a:ln w="12700" cap="flat">
              <a:noFill/>
              <a:miter lim="400000"/>
            </a:ln>
            <a:effectLst/>
          </p:spPr>
        </p:pic>
        <p:pic>
          <p:nvPicPr>
            <p:cNvPr id="366" name="Line" descr="Line"/>
            <p:cNvPicPr>
              <a:picLocks noChangeAspect="1"/>
            </p:cNvPicPr>
            <p:nvPr/>
          </p:nvPicPr>
          <p:blipFill>
            <a:blip r:embed="rId10">
              <a:extLst/>
            </a:blip>
            <a:stretch>
              <a:fillRect/>
            </a:stretch>
          </p:blipFill>
          <p:spPr>
            <a:xfrm rot="7615706">
              <a:off x="723127" y="1952810"/>
              <a:ext cx="3855984" cy="142905"/>
            </a:xfrm>
            <a:prstGeom prst="rect">
              <a:avLst/>
            </a:prstGeom>
            <a:ln w="12700" cap="flat">
              <a:noFill/>
              <a:miter lim="400000"/>
            </a:ln>
            <a:effectLst/>
          </p:spPr>
        </p:pic>
        <p:grpSp>
          <p:nvGrpSpPr>
            <p:cNvPr id="369" name="Prefix, Root,…"/>
            <p:cNvGrpSpPr/>
            <p:nvPr/>
          </p:nvGrpSpPr>
          <p:grpSpPr>
            <a:xfrm>
              <a:off x="571012" y="4018378"/>
              <a:ext cx="2549126" cy="1270004"/>
              <a:chOff x="0" y="0"/>
              <a:chExt cx="2549125" cy="1270003"/>
            </a:xfrm>
          </p:grpSpPr>
          <p:sp>
            <p:nvSpPr>
              <p:cNvPr id="367" name="Line"/>
              <p:cNvSpPr/>
              <p:nvPr/>
            </p:nvSpPr>
            <p:spPr>
              <a:xfrm>
                <a:off x="639562" y="0"/>
                <a:ext cx="1270004" cy="1270004"/>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68" name="Prefix, Root,…"/>
              <p:cNvSpPr txBox="1"/>
              <p:nvPr/>
            </p:nvSpPr>
            <p:spPr>
              <a:xfrm>
                <a:off x="-1" y="80963"/>
                <a:ext cx="2549127" cy="1108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5" tIns="71435" rIns="71435" bIns="71435" numCol="1" anchor="ctr">
                <a:spAutoFit/>
              </a:bodyPr>
              <a:lstStyle/>
              <a:p>
                <a:pPr defTabSz="821529">
                  <a:defRPr b="1" sz="3200">
                    <a:latin typeface="+mn-lt"/>
                    <a:ea typeface="+mn-ea"/>
                    <a:cs typeface="+mn-cs"/>
                    <a:sym typeface="Helvetica"/>
                  </a:defRPr>
                </a:pPr>
                <a:r>
                  <a:t>Prefix, Root,</a:t>
                </a:r>
              </a:p>
              <a:p>
                <a:pPr defTabSz="821529">
                  <a:defRPr b="1" sz="3200">
                    <a:latin typeface="+mn-lt"/>
                    <a:ea typeface="+mn-ea"/>
                    <a:cs typeface="+mn-cs"/>
                    <a:sym typeface="Helvetica"/>
                  </a:defRPr>
                </a:pPr>
                <a:r>
                  <a:t>Suffix</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Draw an Amoeba"/>
          <p:cNvSpPr txBox="1"/>
          <p:nvPr/>
        </p:nvSpPr>
        <p:spPr>
          <a:xfrm>
            <a:off x="10418767" y="955752"/>
            <a:ext cx="3437927"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defTabSz="821529">
              <a:defRPr b="1" sz="3200">
                <a:latin typeface="+mn-lt"/>
                <a:ea typeface="+mn-ea"/>
                <a:cs typeface="+mn-cs"/>
                <a:sym typeface="Helvetica"/>
              </a:defRPr>
            </a:lvl1pPr>
          </a:lstStyle>
          <a:p>
            <a:pPr/>
            <a:r>
              <a:t>Draw an Amoeba</a:t>
            </a:r>
          </a:p>
        </p:txBody>
      </p:sp>
      <p:pic>
        <p:nvPicPr>
          <p:cNvPr id="373" name="Image" descr="Image"/>
          <p:cNvPicPr>
            <a:picLocks noChangeAspect="1"/>
          </p:cNvPicPr>
          <p:nvPr/>
        </p:nvPicPr>
        <p:blipFill>
          <a:blip r:embed="rId2">
            <a:extLst/>
          </a:blip>
          <a:stretch>
            <a:fillRect/>
          </a:stretch>
        </p:blipFill>
        <p:spPr>
          <a:xfrm>
            <a:off x="7836299" y="2538677"/>
            <a:ext cx="7054179" cy="4903836"/>
          </a:xfrm>
          <a:prstGeom prst="rect">
            <a:avLst/>
          </a:prstGeom>
          <a:ln w="12700">
            <a:miter lim="400000"/>
          </a:ln>
        </p:spPr>
      </p:pic>
      <p:sp>
        <p:nvSpPr>
          <p:cNvPr id="374" name="How would you…"/>
          <p:cNvSpPr txBox="1"/>
          <p:nvPr/>
        </p:nvSpPr>
        <p:spPr>
          <a:xfrm>
            <a:off x="15737447" y="4561270"/>
            <a:ext cx="3837184" cy="15906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lgn="l" defTabSz="821529">
              <a:defRPr b="1" sz="3200">
                <a:solidFill>
                  <a:srgbClr val="3F8E94"/>
                </a:solidFill>
                <a:latin typeface="+mn-lt"/>
                <a:ea typeface="+mn-ea"/>
                <a:cs typeface="+mn-cs"/>
                <a:sym typeface="Helvetica"/>
              </a:defRPr>
            </a:pPr>
            <a:r>
              <a:t>How would you </a:t>
            </a:r>
          </a:p>
          <a:p>
            <a:pPr algn="l" defTabSz="821529">
              <a:defRPr b="1" sz="3200">
                <a:solidFill>
                  <a:srgbClr val="3F8E94"/>
                </a:solidFill>
                <a:latin typeface="+mn-lt"/>
                <a:ea typeface="+mn-ea"/>
                <a:cs typeface="+mn-cs"/>
                <a:sym typeface="Helvetica"/>
              </a:defRPr>
            </a:pPr>
            <a:r>
              <a:t>describe the shape</a:t>
            </a:r>
          </a:p>
          <a:p>
            <a:pPr algn="l" defTabSz="821529">
              <a:defRPr b="1" sz="3200">
                <a:solidFill>
                  <a:srgbClr val="3F8E94"/>
                </a:solidFill>
                <a:latin typeface="+mn-lt"/>
                <a:ea typeface="+mn-ea"/>
                <a:cs typeface="+mn-cs"/>
                <a:sym typeface="Helvetica"/>
              </a:defRPr>
            </a:pPr>
            <a:r>
              <a:t>of an amoeba?</a:t>
            </a:r>
          </a:p>
        </p:txBody>
      </p:sp>
      <p:sp>
        <p:nvSpPr>
          <p:cNvPr id="375" name="asymmetrical"/>
          <p:cNvSpPr txBox="1"/>
          <p:nvPr/>
        </p:nvSpPr>
        <p:spPr>
          <a:xfrm>
            <a:off x="9967169" y="9203517"/>
            <a:ext cx="2753716"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l" defTabSz="821529">
              <a:defRPr b="1" sz="3200">
                <a:solidFill>
                  <a:srgbClr val="3F8E94"/>
                </a:solidFill>
                <a:latin typeface="+mn-lt"/>
                <a:ea typeface="+mn-ea"/>
                <a:cs typeface="+mn-cs"/>
                <a:sym typeface="Helvetica"/>
              </a:defRPr>
            </a:lvl1pPr>
          </a:lstStyle>
          <a:p>
            <a:pPr/>
            <a:r>
              <a:t>asymmetrical</a:t>
            </a:r>
          </a:p>
        </p:txBody>
      </p:sp>
      <p:sp>
        <p:nvSpPr>
          <p:cNvPr id="376" name="blobby…"/>
          <p:cNvSpPr txBox="1"/>
          <p:nvPr/>
        </p:nvSpPr>
        <p:spPr>
          <a:xfrm>
            <a:off x="4662373" y="8343426"/>
            <a:ext cx="1826416" cy="11080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lgn="l" defTabSz="821529">
              <a:defRPr b="1" sz="3200">
                <a:solidFill>
                  <a:srgbClr val="3F8E94"/>
                </a:solidFill>
                <a:latin typeface="+mn-lt"/>
                <a:ea typeface="+mn-ea"/>
                <a:cs typeface="+mn-cs"/>
                <a:sym typeface="Helvetica"/>
              </a:defRPr>
            </a:pPr>
            <a:r>
              <a:t>blobby</a:t>
            </a:r>
          </a:p>
          <a:p>
            <a:pPr algn="l" defTabSz="821529">
              <a:defRPr b="1" sz="3200">
                <a:solidFill>
                  <a:srgbClr val="3F8E94"/>
                </a:solidFill>
                <a:latin typeface="+mn-lt"/>
                <a:ea typeface="+mn-ea"/>
                <a:cs typeface="+mn-cs"/>
                <a:sym typeface="Helvetica"/>
              </a:defRPr>
            </a:pPr>
            <a:r>
              <a:t>blob-like</a:t>
            </a:r>
          </a:p>
        </p:txBody>
      </p:sp>
      <p:sp>
        <p:nvSpPr>
          <p:cNvPr id="377" name="shapeless"/>
          <p:cNvSpPr txBox="1"/>
          <p:nvPr/>
        </p:nvSpPr>
        <p:spPr>
          <a:xfrm>
            <a:off x="4662370" y="9685859"/>
            <a:ext cx="2121097"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l" defTabSz="821529">
              <a:defRPr b="1" sz="3200">
                <a:solidFill>
                  <a:srgbClr val="3F8E94"/>
                </a:solidFill>
                <a:latin typeface="+mn-lt"/>
                <a:ea typeface="+mn-ea"/>
                <a:cs typeface="+mn-cs"/>
                <a:sym typeface="Helvetica"/>
              </a:defRPr>
            </a:lvl1pPr>
          </a:lstStyle>
          <a:p>
            <a:pPr/>
            <a:r>
              <a:t>shapeless</a:t>
            </a:r>
          </a:p>
        </p:txBody>
      </p:sp>
      <p:sp>
        <p:nvSpPr>
          <p:cNvPr id="378" name="amorphous"/>
          <p:cNvSpPr txBox="1"/>
          <p:nvPr/>
        </p:nvSpPr>
        <p:spPr>
          <a:xfrm>
            <a:off x="9923819" y="10701142"/>
            <a:ext cx="2368349"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l" defTabSz="821529">
              <a:defRPr b="1" sz="3200">
                <a:solidFill>
                  <a:srgbClr val="3F8E94"/>
                </a:solidFill>
                <a:latin typeface="+mn-lt"/>
                <a:ea typeface="+mn-ea"/>
                <a:cs typeface="+mn-cs"/>
                <a:sym typeface="Helvetica"/>
              </a:defRPr>
            </a:lvl1pPr>
          </a:lstStyle>
          <a:p>
            <a:pPr/>
            <a:r>
              <a:t>amorphous</a:t>
            </a:r>
          </a:p>
        </p:txBody>
      </p:sp>
      <p:sp>
        <p:nvSpPr>
          <p:cNvPr id="379" name="New Words:"/>
          <p:cNvSpPr txBox="1"/>
          <p:nvPr/>
        </p:nvSpPr>
        <p:spPr>
          <a:xfrm>
            <a:off x="9856216" y="8218512"/>
            <a:ext cx="2496541" cy="6254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l" defTabSz="821529">
              <a:defRPr b="1" sz="3200" u="sng">
                <a:solidFill>
                  <a:srgbClr val="3F8E94"/>
                </a:solidFill>
                <a:latin typeface="+mn-lt"/>
                <a:ea typeface="+mn-ea"/>
                <a:cs typeface="+mn-cs"/>
                <a:sym typeface="Helvetica"/>
              </a:defRPr>
            </a:lvl1pPr>
          </a:lstStyle>
          <a:p>
            <a:pPr/>
            <a:r>
              <a:t>New Words:</a:t>
            </a:r>
          </a:p>
        </p:txBody>
      </p:sp>
      <p:sp>
        <p:nvSpPr>
          <p:cNvPr id="380" name="atypical…"/>
          <p:cNvSpPr txBox="1"/>
          <p:nvPr/>
        </p:nvSpPr>
        <p:spPr>
          <a:xfrm>
            <a:off x="14729987" y="8154847"/>
            <a:ext cx="2256629" cy="207327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lgn="l" defTabSz="821529">
              <a:defRPr sz="3200">
                <a:latin typeface="+mn-lt"/>
                <a:ea typeface="+mn-ea"/>
                <a:cs typeface="+mn-cs"/>
                <a:sym typeface="Helvetica"/>
              </a:defRPr>
            </a:pPr>
            <a:r>
              <a:t>atypical</a:t>
            </a:r>
          </a:p>
          <a:p>
            <a:pPr algn="l" defTabSz="821529">
              <a:defRPr sz="3200">
                <a:latin typeface="+mn-lt"/>
                <a:ea typeface="+mn-ea"/>
                <a:cs typeface="+mn-cs"/>
                <a:sym typeface="Helvetica"/>
              </a:defRPr>
            </a:pPr>
            <a:r>
              <a:t>atheist</a:t>
            </a:r>
          </a:p>
          <a:p>
            <a:pPr algn="l" defTabSz="821529">
              <a:defRPr sz="3200">
                <a:latin typeface="+mn-lt"/>
                <a:ea typeface="+mn-ea"/>
                <a:cs typeface="+mn-cs"/>
                <a:sym typeface="Helvetica"/>
              </a:defRPr>
            </a:pPr>
            <a:r>
              <a:t>anarchy</a:t>
            </a:r>
          </a:p>
          <a:p>
            <a:pPr algn="l" defTabSz="821529">
              <a:defRPr sz="3200">
                <a:latin typeface="+mn-lt"/>
                <a:ea typeface="+mn-ea"/>
                <a:cs typeface="+mn-cs"/>
                <a:sym typeface="Helvetica"/>
              </a:defRPr>
            </a:pPr>
            <a:r>
              <a:t>anonymous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75"/>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7" fill="hold">
                                  <p:stCondLst>
                                    <p:cond delay="0"/>
                                  </p:stCondLst>
                                  <p:iterate type="el" backwards="0">
                                    <p:tmAbs val="0"/>
                                  </p:iterate>
                                  <p:childTnLst>
                                    <p:set>
                                      <p:cBhvr>
                                        <p:cTn id="29" fill="hold"/>
                                        <p:tgtEl>
                                          <p:spTgt spid="37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el" backwards="0">
                                    <p:tmAbs val="0"/>
                                  </p:iterate>
                                  <p:childTnLst>
                                    <p:set>
                                      <p:cBhvr>
                                        <p:cTn id="33"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 grpId="5"/>
      <p:bldP build="whole" bldLvl="1" animBg="1" rev="0" advAuto="0" spid="376" grpId="3"/>
      <p:bldP build="whole" bldLvl="1" animBg="1" rev="0" advAuto="0" spid="375" grpId="6"/>
      <p:bldP build="whole" bldLvl="1" animBg="1" rev="0" advAuto="0" spid="380" grpId="8"/>
      <p:bldP build="whole" bldLvl="1" animBg="1" rev="0" advAuto="0" spid="377" grpId="4"/>
      <p:bldP build="whole" bldLvl="1" animBg="1" rev="0" advAuto="0" spid="373" grpId="1"/>
      <p:bldP build="whole" bldLvl="1" animBg="1" rev="0" advAuto="0" spid="378" grpId="7"/>
      <p:bldP build="whole" bldLvl="1" animBg="1" rev="0" advAuto="0" spid="374"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Screen Shot 2024-01-22 at 6.32.31 AM.png" descr="Screen Shot 2024-01-22 at 6.32.31 AM.png"/>
          <p:cNvPicPr>
            <a:picLocks noChangeAspect="1"/>
          </p:cNvPicPr>
          <p:nvPr/>
        </p:nvPicPr>
        <p:blipFill>
          <a:blip r:embed="rId2">
            <a:extLst/>
          </a:blip>
          <a:stretch>
            <a:fillRect/>
          </a:stretch>
        </p:blipFill>
        <p:spPr>
          <a:xfrm>
            <a:off x="4627674" y="1897472"/>
            <a:ext cx="14832210" cy="992105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More Numbers:"/>
          <p:cNvSpPr txBox="1"/>
          <p:nvPr>
            <p:ph type="title" idx="4294967295"/>
          </p:nvPr>
        </p:nvSpPr>
        <p:spPr>
          <a:xfrm>
            <a:off x="3984623" y="-4"/>
            <a:ext cx="16459205" cy="2286008"/>
          </a:xfrm>
          <a:prstGeom prst="rect">
            <a:avLst/>
          </a:prstGeom>
        </p:spPr>
        <p:txBody>
          <a:bodyPr lIns="91436" tIns="91436" rIns="91436" bIns="91436"/>
          <a:lstStyle>
            <a:lvl1pPr defTabSz="1828800">
              <a:defRPr sz="8600">
                <a:latin typeface="Arial"/>
                <a:ea typeface="Arial"/>
                <a:cs typeface="Arial"/>
                <a:sym typeface="Arial"/>
              </a:defRPr>
            </a:lvl1pPr>
          </a:lstStyle>
          <a:p>
            <a:pPr/>
            <a:r>
              <a:t>More Numbers: </a:t>
            </a:r>
          </a:p>
        </p:txBody>
      </p:sp>
      <p:sp>
        <p:nvSpPr>
          <p:cNvPr id="385" name="6;30"/>
          <p:cNvSpPr txBox="1"/>
          <p:nvPr/>
        </p:nvSpPr>
        <p:spPr>
          <a:xfrm>
            <a:off x="3406754" y="1673222"/>
            <a:ext cx="1925824" cy="1169789"/>
          </a:xfrm>
          <a:prstGeom prst="rect">
            <a:avLst/>
          </a:prstGeom>
          <a:solidFill>
            <a:srgbClr val="FF6600"/>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6;30</a:t>
            </a:r>
          </a:p>
        </p:txBody>
      </p:sp>
      <p:sp>
        <p:nvSpPr>
          <p:cNvPr id="386" name="Number of exposures to a new word during the initial lesson;…"/>
          <p:cNvSpPr txBox="1"/>
          <p:nvPr/>
        </p:nvSpPr>
        <p:spPr>
          <a:xfrm>
            <a:off x="5422897" y="1673223"/>
            <a:ext cx="15624183" cy="1109377"/>
          </a:xfrm>
          <a:prstGeom prst="rect">
            <a:avLst/>
          </a:prstGeom>
          <a:solidFill>
            <a:srgbClr val="FEB4A0"/>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p>
            <a:pPr algn="l" defTabSz="1828800">
              <a:defRPr sz="3200">
                <a:latin typeface="Arial"/>
                <a:ea typeface="Arial"/>
                <a:cs typeface="Arial"/>
                <a:sym typeface="Arial"/>
              </a:defRPr>
            </a:pPr>
            <a:r>
              <a:t>Number of exposures to a new word during the initial lesson;</a:t>
            </a:r>
          </a:p>
          <a:p>
            <a:pPr algn="l" defTabSz="1828800">
              <a:defRPr sz="3200">
                <a:latin typeface="Arial"/>
                <a:ea typeface="Arial"/>
                <a:cs typeface="Arial"/>
                <a:sym typeface="Arial"/>
              </a:defRPr>
            </a:pPr>
            <a:r>
              <a:t>Number of  exposures during the ensuing month</a:t>
            </a:r>
          </a:p>
        </p:txBody>
      </p:sp>
      <p:sp>
        <p:nvSpPr>
          <p:cNvPr id="387" name="10-15%"/>
          <p:cNvSpPr txBox="1"/>
          <p:nvPr/>
        </p:nvSpPr>
        <p:spPr>
          <a:xfrm>
            <a:off x="3047985" y="3257544"/>
            <a:ext cx="3259758" cy="1169789"/>
          </a:xfrm>
          <a:prstGeom prst="rect">
            <a:avLst/>
          </a:prstGeom>
          <a:solidFill>
            <a:srgbClr val="F7F721"/>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10-15%</a:t>
            </a:r>
          </a:p>
        </p:txBody>
      </p:sp>
      <p:sp>
        <p:nvSpPr>
          <p:cNvPr id="388" name="Your chances of learning a word after a single exposure in context"/>
          <p:cNvSpPr txBox="1"/>
          <p:nvPr/>
        </p:nvSpPr>
        <p:spPr>
          <a:xfrm>
            <a:off x="6575420" y="3257544"/>
            <a:ext cx="14760585" cy="639477"/>
          </a:xfrm>
          <a:prstGeom prst="rect">
            <a:avLst/>
          </a:prstGeom>
          <a:solidFill>
            <a:srgbClr val="F1FEA0"/>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lvl1pPr algn="l" defTabSz="1828800">
              <a:defRPr sz="3200">
                <a:latin typeface="Arial"/>
                <a:ea typeface="Arial"/>
                <a:cs typeface="Arial"/>
                <a:sym typeface="Arial"/>
              </a:defRPr>
            </a:lvl1pPr>
          </a:lstStyle>
          <a:p>
            <a:pPr/>
            <a:r>
              <a:t>Your chances of learning a word after a single exposure in context</a:t>
            </a:r>
          </a:p>
        </p:txBody>
      </p:sp>
      <p:sp>
        <p:nvSpPr>
          <p:cNvPr id="389" name="2-3"/>
          <p:cNvSpPr txBox="1"/>
          <p:nvPr/>
        </p:nvSpPr>
        <p:spPr>
          <a:xfrm>
            <a:off x="3406768" y="4698998"/>
            <a:ext cx="1480455" cy="1169790"/>
          </a:xfrm>
          <a:prstGeom prst="rect">
            <a:avLst/>
          </a:prstGeom>
          <a:solidFill>
            <a:srgbClr val="492EEA"/>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solidFill>
                  <a:srgbClr val="FFFFFF"/>
                </a:solidFill>
                <a:latin typeface="Arial"/>
                <a:ea typeface="Arial"/>
                <a:cs typeface="Arial"/>
                <a:sym typeface="Arial"/>
              </a:defRPr>
            </a:lvl1pPr>
          </a:lstStyle>
          <a:p>
            <a:pPr/>
            <a:r>
              <a:t>2-3</a:t>
            </a:r>
          </a:p>
        </p:txBody>
      </p:sp>
      <p:sp>
        <p:nvSpPr>
          <p:cNvPr id="390" name="20"/>
          <p:cNvSpPr txBox="1"/>
          <p:nvPr/>
        </p:nvSpPr>
        <p:spPr>
          <a:xfrm>
            <a:off x="3549648" y="7578721"/>
            <a:ext cx="1184411" cy="1169789"/>
          </a:xfrm>
          <a:prstGeom prst="rect">
            <a:avLst/>
          </a:prstGeom>
          <a:solidFill>
            <a:srgbClr val="2FCAE9"/>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20</a:t>
            </a:r>
          </a:p>
        </p:txBody>
      </p:sp>
      <p:sp>
        <p:nvSpPr>
          <p:cNvPr id="391" name="8-3000"/>
          <p:cNvSpPr txBox="1"/>
          <p:nvPr/>
        </p:nvSpPr>
        <p:spPr>
          <a:xfrm>
            <a:off x="4416419" y="9016996"/>
            <a:ext cx="2963714" cy="1169790"/>
          </a:xfrm>
          <a:prstGeom prst="rect">
            <a:avLst/>
          </a:prstGeom>
          <a:solidFill>
            <a:srgbClr val="EC74D5"/>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8-3000</a:t>
            </a:r>
          </a:p>
        </p:txBody>
      </p:sp>
      <p:sp>
        <p:nvSpPr>
          <p:cNvPr id="392" name="Number of words that schoolchildren need to learn every day…"/>
          <p:cNvSpPr txBox="1"/>
          <p:nvPr/>
        </p:nvSpPr>
        <p:spPr>
          <a:xfrm>
            <a:off x="7585071" y="9016996"/>
            <a:ext cx="11264615" cy="1109378"/>
          </a:xfrm>
          <a:prstGeom prst="rect">
            <a:avLst/>
          </a:prstGeom>
          <a:solidFill>
            <a:srgbClr val="FFE5FE"/>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Number of words that schoolchildren need to learn every day </a:t>
            </a:r>
          </a:p>
          <a:p>
            <a:pPr algn="l" defTabSz="1828800">
              <a:defRPr sz="3200">
                <a:latin typeface="Arial"/>
                <a:ea typeface="Arial"/>
                <a:cs typeface="Arial"/>
                <a:sym typeface="Arial"/>
              </a:defRPr>
            </a:pPr>
            <a:r>
              <a:t>(3000 words per year)</a:t>
            </a:r>
          </a:p>
        </p:txBody>
      </p:sp>
      <p:sp>
        <p:nvSpPr>
          <p:cNvPr id="393" name="Number of paragraphs of instructional level text that need to be read to…"/>
          <p:cNvSpPr txBox="1"/>
          <p:nvPr/>
        </p:nvSpPr>
        <p:spPr>
          <a:xfrm>
            <a:off x="4848202" y="7578721"/>
            <a:ext cx="12914424" cy="1109377"/>
          </a:xfrm>
          <a:prstGeom prst="rect">
            <a:avLst/>
          </a:prstGeom>
          <a:solidFill>
            <a:srgbClr val="DDF9FF"/>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Number of paragraphs of instructional level text that need to be read to</a:t>
            </a:r>
          </a:p>
          <a:p>
            <a:pPr algn="l" defTabSz="1828800">
              <a:defRPr sz="3200">
                <a:latin typeface="Arial"/>
                <a:ea typeface="Arial"/>
                <a:cs typeface="Arial"/>
                <a:sym typeface="Arial"/>
              </a:defRPr>
            </a:pPr>
            <a:r>
              <a:t>add one word to your vocabulary</a:t>
            </a:r>
          </a:p>
        </p:txBody>
      </p:sp>
      <p:sp>
        <p:nvSpPr>
          <p:cNvPr id="394" name="Realistic number of words learned in a school day through explicit instruction"/>
          <p:cNvSpPr txBox="1"/>
          <p:nvPr/>
        </p:nvSpPr>
        <p:spPr>
          <a:xfrm>
            <a:off x="5133963" y="4698998"/>
            <a:ext cx="16202047" cy="639478"/>
          </a:xfrm>
          <a:prstGeom prst="rect">
            <a:avLst/>
          </a:prstGeom>
          <a:solidFill>
            <a:srgbClr val="D1CAFE"/>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lvl1pPr algn="l" defTabSz="1828800">
              <a:defRPr sz="3200">
                <a:latin typeface="Arial"/>
                <a:ea typeface="Arial"/>
                <a:cs typeface="Arial"/>
                <a:sym typeface="Arial"/>
              </a:defRPr>
            </a:lvl1pPr>
          </a:lstStyle>
          <a:p>
            <a:pPr/>
            <a:r>
              <a:t>Realistic number of words learned in a school day through explicit instruction</a:t>
            </a:r>
          </a:p>
        </p:txBody>
      </p:sp>
      <p:sp>
        <p:nvSpPr>
          <p:cNvPr id="395" name="90-95%"/>
          <p:cNvSpPr txBox="1"/>
          <p:nvPr/>
        </p:nvSpPr>
        <p:spPr>
          <a:xfrm>
            <a:off x="3047985" y="6137271"/>
            <a:ext cx="3259758" cy="1169789"/>
          </a:xfrm>
          <a:prstGeom prst="rect">
            <a:avLst/>
          </a:prstGeom>
          <a:solidFill>
            <a:srgbClr val="22F673"/>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90-95%</a:t>
            </a:r>
          </a:p>
        </p:txBody>
      </p:sp>
      <p:sp>
        <p:nvSpPr>
          <p:cNvPr id="396" name="Percentage of words that need to be known for the text to be…"/>
          <p:cNvSpPr txBox="1"/>
          <p:nvPr/>
        </p:nvSpPr>
        <p:spPr>
          <a:xfrm>
            <a:off x="6575417" y="6137271"/>
            <a:ext cx="11085030" cy="1109377"/>
          </a:xfrm>
          <a:prstGeom prst="rect">
            <a:avLst/>
          </a:prstGeom>
          <a:solidFill>
            <a:srgbClr val="A6FF9F"/>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Percentage of words that need to be known for the text to be</a:t>
            </a:r>
          </a:p>
          <a:p>
            <a:pPr algn="l" defTabSz="1828800">
              <a:defRPr sz="3200">
                <a:latin typeface="Arial"/>
                <a:ea typeface="Arial"/>
                <a:cs typeface="Arial"/>
                <a:sym typeface="Arial"/>
              </a:defRPr>
            </a:pPr>
            <a:r>
              <a:t>considered “instructional level” for that reader</a:t>
            </a:r>
          </a:p>
        </p:txBody>
      </p:sp>
      <p:sp>
        <p:nvSpPr>
          <p:cNvPr id="397" name="25-1-1000"/>
          <p:cNvSpPr txBox="1"/>
          <p:nvPr/>
        </p:nvSpPr>
        <p:spPr>
          <a:xfrm>
            <a:off x="3047974" y="10458446"/>
            <a:ext cx="4248597" cy="1169789"/>
          </a:xfrm>
          <a:prstGeom prst="rect">
            <a:avLst/>
          </a:prstGeom>
          <a:solidFill>
            <a:srgbClr val="F917DE"/>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25-1-1000</a:t>
            </a:r>
          </a:p>
        </p:txBody>
      </p:sp>
      <p:sp>
        <p:nvSpPr>
          <p:cNvPr id="398" name="A fifth grader who spends 25 minutes a day reading will grow…"/>
          <p:cNvSpPr txBox="1"/>
          <p:nvPr/>
        </p:nvSpPr>
        <p:spPr>
          <a:xfrm>
            <a:off x="7585070" y="10458446"/>
            <a:ext cx="11129281" cy="1109377"/>
          </a:xfrm>
          <a:prstGeom prst="rect">
            <a:avLst/>
          </a:prstGeom>
          <a:solidFill>
            <a:srgbClr val="FFD5F7"/>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A fifth grader who spends 25 minutes a day reading will grow</a:t>
            </a:r>
          </a:p>
          <a:p>
            <a:pPr algn="l" defTabSz="1828800">
              <a:defRPr sz="3200">
                <a:latin typeface="Arial"/>
                <a:ea typeface="Arial"/>
                <a:cs typeface="Arial"/>
                <a:sym typeface="Arial"/>
              </a:defRPr>
            </a:pPr>
            <a:r>
              <a:t>her vocabulary by 1,000 words in a year.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86"/>
                                        </p:tgtEl>
                                        <p:attrNameLst>
                                          <p:attrName>style.visibility</p:attrName>
                                        </p:attrNameLst>
                                      </p:cBhvr>
                                      <p:to>
                                        <p:strVal val="visible"/>
                                      </p:to>
                                    </p:set>
                                    <p:animEffect filter="fade" transition="in">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88"/>
                                        </p:tgtEl>
                                        <p:attrNameLst>
                                          <p:attrName>style.visibility</p:attrName>
                                        </p:attrNameLst>
                                      </p:cBhvr>
                                      <p:to>
                                        <p:strVal val="visible"/>
                                      </p:to>
                                    </p:set>
                                    <p:animEffect filter="fade" transition="in">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94"/>
                                        </p:tgtEl>
                                        <p:attrNameLst>
                                          <p:attrName>style.visibility</p:attrName>
                                        </p:attrNameLst>
                                      </p:cBhvr>
                                      <p:to>
                                        <p:strVal val="visible"/>
                                      </p:to>
                                    </p:set>
                                    <p:animEffect filter="fade" transition="in">
                                      <p:cBhvr>
                                        <p:cTn id="17" dur="500"/>
                                        <p:tgtEl>
                                          <p:spTgt spid="3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96"/>
                                        </p:tgtEl>
                                        <p:attrNameLst>
                                          <p:attrName>style.visibility</p:attrName>
                                        </p:attrNameLst>
                                      </p:cBhvr>
                                      <p:to>
                                        <p:strVal val="visible"/>
                                      </p:to>
                                    </p:set>
                                    <p:animEffect filter="fade" transition="in">
                                      <p:cBhvr>
                                        <p:cTn id="22" dur="500"/>
                                        <p:tgtEl>
                                          <p:spTgt spid="39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93"/>
                                        </p:tgtEl>
                                        <p:attrNameLst>
                                          <p:attrName>style.visibility</p:attrName>
                                        </p:attrNameLst>
                                      </p:cBhvr>
                                      <p:to>
                                        <p:strVal val="visible"/>
                                      </p:to>
                                    </p:set>
                                    <p:animEffect filter="fade" transition="in">
                                      <p:cBhvr>
                                        <p:cTn id="27" dur="500"/>
                                        <p:tgtEl>
                                          <p:spTgt spid="39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392"/>
                                        </p:tgtEl>
                                        <p:attrNameLst>
                                          <p:attrName>style.visibility</p:attrName>
                                        </p:attrNameLst>
                                      </p:cBhvr>
                                      <p:to>
                                        <p:strVal val="visible"/>
                                      </p:to>
                                    </p:set>
                                    <p:animEffect filter="fade" transition="in">
                                      <p:cBhvr>
                                        <p:cTn id="32" dur="500"/>
                                        <p:tgtEl>
                                          <p:spTgt spid="39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398"/>
                                        </p:tgtEl>
                                        <p:attrNameLst>
                                          <p:attrName>style.visibility</p:attrName>
                                        </p:attrNameLst>
                                      </p:cBhvr>
                                      <p:to>
                                        <p:strVal val="visible"/>
                                      </p:to>
                                    </p:set>
                                    <p:animEffect filter="fade" transition="in">
                                      <p:cBhvr>
                                        <p:cTn id="37" dur="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6" grpId="4"/>
      <p:bldP build="whole" bldLvl="1" animBg="1" rev="0" advAuto="0" spid="388" grpId="2"/>
      <p:bldP build="whole" bldLvl="1" animBg="1" rev="0" advAuto="0" spid="392" grpId="6"/>
      <p:bldP build="whole" bldLvl="1" animBg="1" rev="0" advAuto="0" spid="398" grpId="7"/>
      <p:bldP build="whole" bldLvl="1" animBg="1" rev="0" advAuto="0" spid="386" grpId="1"/>
      <p:bldP build="whole" bldLvl="1" animBg="1" rev="0" advAuto="0" spid="393" grpId="5"/>
      <p:bldP build="whole" bldLvl="1" animBg="1" rev="0" advAuto="0" spid="394"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0" name="Screenshot 2018-01-28 15.17.41.png" descr="Screenshot 2018-01-28 15.17.41.png"/>
          <p:cNvPicPr>
            <a:picLocks noChangeAspect="1"/>
          </p:cNvPicPr>
          <p:nvPr/>
        </p:nvPicPr>
        <p:blipFill>
          <a:blip r:embed="rId2">
            <a:extLst/>
          </a:blip>
          <a:stretch>
            <a:fillRect/>
          </a:stretch>
        </p:blipFill>
        <p:spPr>
          <a:xfrm>
            <a:off x="7977185" y="737535"/>
            <a:ext cx="8429629" cy="11787190"/>
          </a:xfrm>
          <a:prstGeom prst="rect">
            <a:avLst/>
          </a:prstGeom>
          <a:ln w="12700">
            <a:miter lim="400000"/>
          </a:ln>
        </p:spPr>
      </p:pic>
      <p:pic>
        <p:nvPicPr>
          <p:cNvPr id="401" name="pasted-image.png" descr="pasted-image.png"/>
          <p:cNvPicPr>
            <a:picLocks noChangeAspect="1"/>
          </p:cNvPicPr>
          <p:nvPr/>
        </p:nvPicPr>
        <p:blipFill>
          <a:blip r:embed="rId3">
            <a:extLst/>
          </a:blip>
          <a:stretch>
            <a:fillRect/>
          </a:stretch>
        </p:blipFill>
        <p:spPr>
          <a:xfrm>
            <a:off x="3069137" y="829760"/>
            <a:ext cx="4786318" cy="335756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3" name="Screenshot 2018-01-28 15.16.44.png" descr="Screenshot 2018-01-28 15.16.44.png"/>
          <p:cNvPicPr>
            <a:picLocks noChangeAspect="1"/>
          </p:cNvPicPr>
          <p:nvPr/>
        </p:nvPicPr>
        <p:blipFill>
          <a:blip r:embed="rId2">
            <a:extLst/>
          </a:blip>
          <a:stretch>
            <a:fillRect/>
          </a:stretch>
        </p:blipFill>
        <p:spPr>
          <a:xfrm>
            <a:off x="4762500" y="581193"/>
            <a:ext cx="15305485" cy="12037226"/>
          </a:xfrm>
          <a:prstGeom prst="rect">
            <a:avLst/>
          </a:prstGeom>
          <a:ln w="12700">
            <a:miter lim="400000"/>
          </a:ln>
        </p:spPr>
      </p:pic>
      <p:pic>
        <p:nvPicPr>
          <p:cNvPr id="404" name="pasted-image.png" descr="pasted-image.png"/>
          <p:cNvPicPr>
            <a:picLocks noChangeAspect="1"/>
          </p:cNvPicPr>
          <p:nvPr/>
        </p:nvPicPr>
        <p:blipFill>
          <a:blip r:embed="rId3">
            <a:extLst/>
          </a:blip>
          <a:stretch>
            <a:fillRect/>
          </a:stretch>
        </p:blipFill>
        <p:spPr>
          <a:xfrm>
            <a:off x="4891351" y="393600"/>
            <a:ext cx="9661926" cy="166093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extLst/>
          </a:blip>
          <a:stretch>
            <a:fillRect/>
          </a:stretch>
        </p:blipFill>
        <p:spPr>
          <a:xfrm>
            <a:off x="10436714" y="161388"/>
            <a:ext cx="4737103" cy="1714501"/>
          </a:xfrm>
          <a:prstGeom prst="rect">
            <a:avLst/>
          </a:prstGeom>
          <a:ln w="12700">
            <a:miter lim="400000"/>
          </a:ln>
        </p:spPr>
      </p:pic>
      <p:sp>
        <p:nvSpPr>
          <p:cNvPr id="185" name="“Science of Reading” is an approach to reading instruction that integrates findings from cognitive…"/>
          <p:cNvSpPr txBox="1"/>
          <p:nvPr/>
        </p:nvSpPr>
        <p:spPr>
          <a:xfrm>
            <a:off x="3368983" y="1441718"/>
            <a:ext cx="17217010"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br/>
            <a:r>
              <a:t>“Science of Reading” is an approach to reading instruction that integrates findings from cognitive</a:t>
            </a:r>
          </a:p>
          <a:p>
            <a:pPr algn="l">
              <a:defRPr>
                <a:latin typeface="Helvetica Neue Medium"/>
                <a:ea typeface="Helvetica Neue Medium"/>
                <a:cs typeface="Helvetica Neue Medium"/>
                <a:sym typeface="Helvetica Neue Medium"/>
              </a:defRPr>
            </a:pPr>
            <a:r>
              <a:t>science (how the human brain learns), linguistics, and education. </a:t>
            </a:r>
          </a:p>
        </p:txBody>
      </p:sp>
      <p:sp>
        <p:nvSpPr>
          <p:cNvPr id="186" name="“Science of Reading” emphasizes the development of the following skills, which evolves throughout…"/>
          <p:cNvSpPr txBox="1"/>
          <p:nvPr/>
        </p:nvSpPr>
        <p:spPr>
          <a:xfrm>
            <a:off x="3266654" y="3008559"/>
            <a:ext cx="17661637" cy="1500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p>
          <a:p>
            <a:pPr algn="l">
              <a:defRPr>
                <a:latin typeface="Helvetica Neue Medium"/>
                <a:ea typeface="Helvetica Neue Medium"/>
                <a:cs typeface="Helvetica Neue Medium"/>
                <a:sym typeface="Helvetica Neue Medium"/>
              </a:defRPr>
            </a:pPr>
            <a:r>
              <a:t>“Science of Reading” emphasizes the development of the following skills, which evolves throughout</a:t>
            </a:r>
          </a:p>
          <a:p>
            <a:pPr algn="l">
              <a:defRPr>
                <a:latin typeface="Helvetica Neue Medium"/>
                <a:ea typeface="Helvetica Neue Medium"/>
                <a:cs typeface="Helvetica Neue Medium"/>
                <a:sym typeface="Helvetica Neue Medium"/>
              </a:defRPr>
            </a:pPr>
            <a:r>
              <a:t>the years of education: </a:t>
            </a:r>
          </a:p>
        </p:txBody>
      </p:sp>
      <p:sp>
        <p:nvSpPr>
          <p:cNvPr id="187" name="Phonemic awareness:"/>
          <p:cNvSpPr txBox="1"/>
          <p:nvPr/>
        </p:nvSpPr>
        <p:spPr>
          <a:xfrm>
            <a:off x="6004959" y="5131203"/>
            <a:ext cx="408165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Phonemic awareness: </a:t>
            </a:r>
          </a:p>
        </p:txBody>
      </p:sp>
      <p:sp>
        <p:nvSpPr>
          <p:cNvPr id="188" name="The auditory skill of being able to differentiate sounds in words"/>
          <p:cNvSpPr txBox="1"/>
          <p:nvPr/>
        </p:nvSpPr>
        <p:spPr>
          <a:xfrm>
            <a:off x="10390617" y="5131203"/>
            <a:ext cx="1115453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The auditory skill of being able to differentiate sounds in words</a:t>
            </a:r>
          </a:p>
        </p:txBody>
      </p:sp>
      <p:sp>
        <p:nvSpPr>
          <p:cNvPr id="189" name="Recognizing rhyming and non-rhyming groups of words"/>
          <p:cNvSpPr txBox="1"/>
          <p:nvPr/>
        </p:nvSpPr>
        <p:spPr>
          <a:xfrm>
            <a:off x="11768750" y="6018245"/>
            <a:ext cx="989723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Recognizing rhyming and non-rhyming groups of words</a:t>
            </a:r>
          </a:p>
        </p:txBody>
      </p:sp>
      <p:sp>
        <p:nvSpPr>
          <p:cNvPr id="190" name="Recognizing words having the same sounds:…"/>
          <p:cNvSpPr txBox="1"/>
          <p:nvPr/>
        </p:nvSpPr>
        <p:spPr>
          <a:xfrm>
            <a:off x="11778712" y="6644178"/>
            <a:ext cx="8820913" cy="1945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Recognizing words having the same sounds:</a:t>
            </a:r>
          </a:p>
          <a:p>
            <a:pPr algn="l">
              <a:defRPr>
                <a:latin typeface="Helvetica Neue Medium"/>
                <a:ea typeface="Helvetica Neue Medium"/>
                <a:cs typeface="Helvetica Neue Medium"/>
                <a:sym typeface="Helvetica Neue Medium"/>
              </a:defRPr>
            </a:pPr>
            <a:r>
              <a:t>         </a:t>
            </a:r>
            <a:r>
              <a:rPr i="1">
                <a:solidFill>
                  <a:srgbClr val="3538F0"/>
                </a:solidFill>
                <a:latin typeface="+mj-lt"/>
                <a:ea typeface="+mj-ea"/>
                <a:cs typeface="+mj-cs"/>
                <a:sym typeface="Helvetica Neue"/>
              </a:rPr>
              <a:t>cat, kite, quiche, chord, chemistry</a:t>
            </a:r>
            <a:endParaRPr i="1">
              <a:solidFill>
                <a:srgbClr val="3538F0"/>
              </a:solidFill>
              <a:latin typeface="+mj-lt"/>
              <a:ea typeface="+mj-ea"/>
              <a:cs typeface="+mj-cs"/>
              <a:sym typeface="Helvetica Neue"/>
            </a:endParaRPr>
          </a:p>
          <a:p>
            <a:pPr algn="l">
              <a:defRPr i="1"/>
            </a:pPr>
            <a:r>
              <a:t>        </a:t>
            </a:r>
            <a:r>
              <a:rPr>
                <a:solidFill>
                  <a:srgbClr val="F55039"/>
                </a:solidFill>
              </a:rPr>
              <a:t> beat, read, clear, creek, steam</a:t>
            </a:r>
            <a:endParaRPr>
              <a:solidFill>
                <a:srgbClr val="F55039"/>
              </a:solidFill>
            </a:endParaRPr>
          </a:p>
          <a:p>
            <a:pPr algn="l">
              <a:defRPr i="1"/>
            </a:pPr>
            <a:r>
              <a:t>        </a:t>
            </a:r>
            <a:r>
              <a:rPr>
                <a:solidFill>
                  <a:srgbClr val="279E22"/>
                </a:solidFill>
              </a:rPr>
              <a:t> biology, ecology, geology, astrology, radiology</a:t>
            </a:r>
          </a:p>
        </p:txBody>
      </p:sp>
      <p:sp>
        <p:nvSpPr>
          <p:cNvPr id="191" name="Recognizing words in a group that don’t belong, based on…"/>
          <p:cNvSpPr txBox="1"/>
          <p:nvPr/>
        </p:nvSpPr>
        <p:spPr>
          <a:xfrm>
            <a:off x="11707362" y="9146051"/>
            <a:ext cx="10419970"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Recognizing words in a group that don’t belong, based on </a:t>
            </a:r>
          </a:p>
          <a:p>
            <a:pPr algn="l">
              <a:defRPr>
                <a:latin typeface="Helvetica Neue Medium"/>
                <a:ea typeface="Helvetica Neue Medium"/>
                <a:cs typeface="Helvetica Neue Medium"/>
                <a:sym typeface="Helvetica Neue Medium"/>
              </a:defRPr>
            </a:pPr>
            <a:r>
              <a:t>their sounds:</a:t>
            </a:r>
          </a:p>
          <a:p>
            <a:pPr algn="l">
              <a:defRPr i="1"/>
            </a:pPr>
            <a:r>
              <a:t>           </a:t>
            </a:r>
            <a:r>
              <a:rPr>
                <a:solidFill>
                  <a:srgbClr val="AF45B5"/>
                </a:solidFill>
              </a:rPr>
              <a:t>scatter, matter, batter, other, chatter, tatter</a:t>
            </a:r>
          </a:p>
        </p:txBody>
      </p:sp>
      <p:sp>
        <p:nvSpPr>
          <p:cNvPr id="192" name="Being able to sort words based on similarity of sound:…"/>
          <p:cNvSpPr txBox="1"/>
          <p:nvPr/>
        </p:nvSpPr>
        <p:spPr>
          <a:xfrm>
            <a:off x="11666894" y="10949424"/>
            <a:ext cx="9594343"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Being able to sort words based on similarity of sound:</a:t>
            </a:r>
          </a:p>
          <a:p>
            <a:pPr algn="l">
              <a:defRPr>
                <a:latin typeface="Helvetica Neue Medium"/>
                <a:ea typeface="Helvetica Neue Medium"/>
                <a:cs typeface="Helvetica Neue Medium"/>
                <a:sym typeface="Helvetica Neue Medium"/>
              </a:defRPr>
            </a:pPr>
            <a:r>
              <a:t>           </a:t>
            </a:r>
            <a:r>
              <a:rPr i="1">
                <a:solidFill>
                  <a:srgbClr val="7577D4"/>
                </a:solidFill>
                <a:latin typeface="+mj-lt"/>
                <a:ea typeface="+mj-ea"/>
                <a:cs typeface="+mj-cs"/>
                <a:sym typeface="Helvetica Neue"/>
              </a:rPr>
              <a:t>mother, gather, other, leather, brother,</a:t>
            </a:r>
            <a:endParaRPr i="1">
              <a:solidFill>
                <a:srgbClr val="7577D4"/>
              </a:solidFill>
              <a:latin typeface="+mj-lt"/>
              <a:ea typeface="+mj-ea"/>
              <a:cs typeface="+mj-cs"/>
              <a:sym typeface="Helvetica Neue"/>
            </a:endParaRPr>
          </a:p>
          <a:p>
            <a:pPr algn="l">
              <a:defRPr i="1">
                <a:solidFill>
                  <a:srgbClr val="7577D4"/>
                </a:solidFill>
              </a:defRPr>
            </a:pPr>
            <a:r>
              <a:t>           heather, rather</a:t>
            </a:r>
          </a:p>
        </p:txBody>
      </p:sp>
      <p:pic>
        <p:nvPicPr>
          <p:cNvPr id="193" name="Image" descr="Image"/>
          <p:cNvPicPr>
            <a:picLocks noChangeAspect="1"/>
          </p:cNvPicPr>
          <p:nvPr/>
        </p:nvPicPr>
        <p:blipFill>
          <a:blip r:embed="rId3">
            <a:extLst/>
          </a:blip>
          <a:stretch>
            <a:fillRect/>
          </a:stretch>
        </p:blipFill>
        <p:spPr>
          <a:xfrm>
            <a:off x="417743" y="5696487"/>
            <a:ext cx="2590803" cy="31496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4"/>
      <p:bldP build="whole" bldLvl="1" animBg="1" rev="0" advAuto="0" spid="188" grpId="3"/>
      <p:bldP build="whole" bldLvl="1" animBg="1" rev="0" advAuto="0" spid="192" grpId="7"/>
      <p:bldP build="whole" bldLvl="1" animBg="1" rev="0" advAuto="0" spid="190" grpId="5"/>
      <p:bldP build="whole" bldLvl="1" animBg="1" rev="0" advAuto="0" spid="191" grpId="6"/>
      <p:bldP build="whole" bldLvl="1" animBg="1" rev="0" advAuto="0" spid="186" grpId="1"/>
      <p:bldP build="whole" bldLvl="1" animBg="1" rev="0" advAuto="0" spid="187"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6" name="Screenshot 2018-01-28 15.22.30.png" descr="Screenshot 2018-01-28 15.22.30.png"/>
          <p:cNvPicPr>
            <a:picLocks noChangeAspect="1"/>
          </p:cNvPicPr>
          <p:nvPr/>
        </p:nvPicPr>
        <p:blipFill>
          <a:blip r:embed="rId2">
            <a:extLst/>
          </a:blip>
          <a:stretch>
            <a:fillRect/>
          </a:stretch>
        </p:blipFill>
        <p:spPr>
          <a:xfrm>
            <a:off x="5455037" y="2223491"/>
            <a:ext cx="9679787" cy="12555143"/>
          </a:xfrm>
          <a:prstGeom prst="rect">
            <a:avLst/>
          </a:prstGeom>
          <a:ln w="12700">
            <a:miter lim="400000"/>
          </a:ln>
        </p:spPr>
      </p:pic>
      <p:pic>
        <p:nvPicPr>
          <p:cNvPr id="407" name="pasted-image.png" descr="pasted-image.png"/>
          <p:cNvPicPr>
            <a:picLocks noChangeAspect="1"/>
          </p:cNvPicPr>
          <p:nvPr/>
        </p:nvPicPr>
        <p:blipFill>
          <a:blip r:embed="rId3">
            <a:extLst/>
          </a:blip>
          <a:stretch>
            <a:fillRect/>
          </a:stretch>
        </p:blipFill>
        <p:spPr>
          <a:xfrm>
            <a:off x="4891351" y="393600"/>
            <a:ext cx="9661926" cy="166093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9" name="pasted-image.png" descr="pasted-image.png"/>
          <p:cNvPicPr>
            <a:picLocks noChangeAspect="1"/>
          </p:cNvPicPr>
          <p:nvPr/>
        </p:nvPicPr>
        <p:blipFill>
          <a:blip r:embed="rId2">
            <a:extLst/>
          </a:blip>
          <a:stretch>
            <a:fillRect/>
          </a:stretch>
        </p:blipFill>
        <p:spPr>
          <a:xfrm>
            <a:off x="3069137" y="829760"/>
            <a:ext cx="4786318" cy="3357566"/>
          </a:xfrm>
          <a:prstGeom prst="rect">
            <a:avLst/>
          </a:prstGeom>
          <a:ln w="12700">
            <a:miter lim="400000"/>
          </a:ln>
        </p:spPr>
      </p:pic>
      <p:pic>
        <p:nvPicPr>
          <p:cNvPr id="410" name="Screenshot 2018-01-28 15.21.17.png" descr="Screenshot 2018-01-28 15.21.17.png"/>
          <p:cNvPicPr>
            <a:picLocks noChangeAspect="1"/>
          </p:cNvPicPr>
          <p:nvPr/>
        </p:nvPicPr>
        <p:blipFill>
          <a:blip r:embed="rId3">
            <a:extLst/>
          </a:blip>
          <a:stretch>
            <a:fillRect/>
          </a:stretch>
        </p:blipFill>
        <p:spPr>
          <a:xfrm>
            <a:off x="8472227" y="2644158"/>
            <a:ext cx="8179604" cy="773312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2" name="Image" descr="Image"/>
          <p:cNvPicPr>
            <a:picLocks noChangeAspect="1"/>
          </p:cNvPicPr>
          <p:nvPr/>
        </p:nvPicPr>
        <p:blipFill>
          <a:blip r:embed="rId2">
            <a:extLst/>
          </a:blip>
          <a:stretch>
            <a:fillRect/>
          </a:stretch>
        </p:blipFill>
        <p:spPr>
          <a:xfrm>
            <a:off x="11010900" y="237406"/>
            <a:ext cx="3292684" cy="4797408"/>
          </a:xfrm>
          <a:prstGeom prst="rect">
            <a:avLst/>
          </a:prstGeom>
          <a:ln w="12700">
            <a:miter lim="400000"/>
          </a:ln>
        </p:spPr>
      </p:pic>
      <p:sp>
        <p:nvSpPr>
          <p:cNvPr id="413" name="The police were summoned, and the whole of Little…"/>
          <p:cNvSpPr txBox="1"/>
          <p:nvPr/>
        </p:nvSpPr>
        <p:spPr>
          <a:xfrm>
            <a:off x="655483" y="1734991"/>
            <a:ext cx="13673329" cy="10606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55625" indent="-555625" algn="l">
              <a:buSzPct val="100000"/>
              <a:buAutoNum type="arabicParenBoth" startAt="1"/>
            </a:pPr>
            <a:r>
              <a:t>   The police were summoned, and the whole of Little</a:t>
            </a:r>
          </a:p>
          <a:p>
            <a:pPr algn="l"/>
            <a:r>
              <a:t>Hangleton had seethed with shocked curiosity and</a:t>
            </a:r>
          </a:p>
          <a:p>
            <a:pPr algn="l"/>
            <a:r>
              <a:t>ill-disguised excitement.  Nobody wasted their breath </a:t>
            </a:r>
          </a:p>
          <a:p>
            <a:pPr algn="l"/>
            <a:r>
              <a:t>pretending to feel very sad about the riddles, for they had</a:t>
            </a:r>
          </a:p>
          <a:p>
            <a:pPr algn="l"/>
            <a:r>
              <a:t>been most unpopular.  Elderly Mr. ad Mrs. Ridddle had been</a:t>
            </a:r>
          </a:p>
          <a:p>
            <a:pPr algn="l"/>
            <a:r>
              <a:t>rich, snobbish, and rude, and their grown-up son, Tom, </a:t>
            </a:r>
          </a:p>
          <a:p>
            <a:pPr algn="l"/>
            <a:r>
              <a:t>had been, if anything, worse.  All the villagers cared about</a:t>
            </a:r>
          </a:p>
          <a:p>
            <a:pPr algn="l"/>
            <a:r>
              <a:t>was the identity of their murderer for plainly, three</a:t>
            </a:r>
          </a:p>
          <a:p>
            <a:pPr algn="l"/>
            <a:r>
              <a:t>apparently healthy people did not all drop dead of natural</a:t>
            </a:r>
          </a:p>
          <a:p>
            <a:pPr algn="l"/>
            <a:r>
              <a:t>causes on the same night.</a:t>
            </a:r>
          </a:p>
          <a:p>
            <a:pPr algn="l"/>
          </a:p>
          <a:p>
            <a:pPr algn="l"/>
            <a:r>
              <a:t>(2)     The Hanged Man, the village pub, did a roaring trade</a:t>
            </a:r>
          </a:p>
          <a:p>
            <a:pPr algn="l"/>
            <a:r>
              <a:t>that night; the whole village seemed to have turned out to discus the murders.</a:t>
            </a:r>
          </a:p>
          <a:p>
            <a:pPr algn="l"/>
            <a:r>
              <a:t>They were rewarded for leaving their firesides when the Riddles’ cook arrived</a:t>
            </a:r>
          </a:p>
          <a:p>
            <a:pPr algn="l"/>
            <a:r>
              <a:t>dramatically in their midst and announced to the suddenly silent pub that a man</a:t>
            </a:r>
          </a:p>
          <a:p>
            <a:pPr algn="l"/>
            <a:r>
              <a:t>called Frank Bryce had just been arrested.</a:t>
            </a:r>
          </a:p>
          <a:p>
            <a:pPr lvl="1" indent="457200" algn="l"/>
          </a:p>
          <a:p>
            <a:pPr lvl="1" indent="457200" algn="l"/>
            <a:r>
              <a:t>“Frank!” cried several people. “Never!”</a:t>
            </a:r>
          </a:p>
          <a:p>
            <a:pPr lvl="1" indent="457200" algn="l"/>
          </a:p>
          <a:p>
            <a:pPr lvl="1" indent="457200" algn="l"/>
            <a:r>
              <a:t>(3)     Frank Bryce was the Riddles’ gardener.  He lived alone in a rundown </a:t>
            </a:r>
          </a:p>
          <a:p>
            <a:pPr lvl="1" indent="457200" algn="l"/>
            <a:r>
              <a:t>cottage on the grounds of the Riddle House.  Frank had come back from the</a:t>
            </a:r>
          </a:p>
          <a:p>
            <a:pPr lvl="1" indent="457200" algn="l"/>
            <a:r>
              <a:t>war with a very stiff leg and a great dislike for crowds and loud noises, and</a:t>
            </a:r>
          </a:p>
          <a:p>
            <a:pPr lvl="1" indent="457200" algn="l"/>
            <a:r>
              <a:t>had been working for the Riddles ever since.</a:t>
            </a:r>
          </a:p>
        </p:txBody>
      </p:sp>
      <p:sp>
        <p:nvSpPr>
          <p:cNvPr id="414" name="Find the word that means:…"/>
          <p:cNvSpPr txBox="1"/>
          <p:nvPr/>
        </p:nvSpPr>
        <p:spPr>
          <a:xfrm>
            <a:off x="14961418" y="1013957"/>
            <a:ext cx="8081011" cy="10606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Find the word that means: </a:t>
            </a:r>
          </a:p>
          <a:p>
            <a:pPr algn="l"/>
          </a:p>
          <a:p>
            <a:pPr algn="l"/>
            <a:r>
              <a:t>In Paragraph 1: called in____________________</a:t>
            </a:r>
          </a:p>
          <a:p>
            <a:pPr algn="l"/>
            <a:r>
              <a:t> </a:t>
            </a:r>
          </a:p>
          <a:p>
            <a:pPr algn="l"/>
            <a:r>
              <a:t>boiled over________________________</a:t>
            </a:r>
          </a:p>
          <a:p>
            <a:pPr algn="l"/>
          </a:p>
          <a:p>
            <a:pPr algn="l"/>
            <a:r>
              <a:t>obvious___________________________</a:t>
            </a:r>
          </a:p>
          <a:p>
            <a:pPr algn="l"/>
          </a:p>
          <a:p>
            <a:pPr algn="l"/>
            <a:r>
              <a:t>bothered (3 words)________________________</a:t>
            </a:r>
          </a:p>
          <a:p>
            <a:pPr algn="l"/>
          </a:p>
          <a:p>
            <a:pPr algn="l"/>
            <a:r>
              <a:t>obviously___________________________</a:t>
            </a:r>
          </a:p>
          <a:p>
            <a:pPr algn="l"/>
          </a:p>
          <a:p>
            <a:pPr algn="l"/>
            <a:r>
              <a:t>seemingly___________________________</a:t>
            </a:r>
          </a:p>
          <a:p>
            <a:pPr algn="l"/>
          </a:p>
          <a:p>
            <a:pPr algn="l"/>
            <a:r>
              <a:t>In Paragraph 2: bar___________________</a:t>
            </a:r>
          </a:p>
          <a:p>
            <a:pPr algn="l"/>
          </a:p>
          <a:p>
            <a:pPr algn="l"/>
            <a:r>
              <a:t>lively business (2 words)___________________</a:t>
            </a:r>
          </a:p>
          <a:p>
            <a:pPr algn="l"/>
          </a:p>
          <a:p>
            <a:pPr algn="l"/>
            <a:r>
              <a:t>shown up (2 words)_______________________</a:t>
            </a:r>
          </a:p>
          <a:p>
            <a:pPr algn="l"/>
          </a:p>
          <a:p>
            <a:pPr algn="l"/>
            <a:r>
              <a:t>emotionally_______________________________</a:t>
            </a:r>
          </a:p>
          <a:p>
            <a:pPr algn="l"/>
          </a:p>
          <a:p>
            <a:pPr algn="l"/>
            <a:r>
              <a:t>In Paragraph 3: shabby_____________________</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Complete sentence of at least 10 words:…"/>
          <p:cNvSpPr txBox="1"/>
          <p:nvPr/>
        </p:nvSpPr>
        <p:spPr>
          <a:xfrm>
            <a:off x="2926110" y="9486255"/>
            <a:ext cx="13716008" cy="938313"/>
          </a:xfrm>
          <a:prstGeom prst="rect">
            <a:avLst/>
          </a:prstGeom>
          <a:ln w="12700">
            <a:miter lim="400000"/>
          </a:ln>
          <a:extLst>
            <a:ext uri="{C572A759-6A51-4108-AA02-DFA0A04FC94B}">
              <ma14:wrappingTextBoxFlag xmlns:ma14="http://schemas.microsoft.com/office/mac/drawingml/2011/main" val="1"/>
            </a:ext>
          </a:extLst>
        </p:spPr>
        <p:txBody>
          <a:bodyPr lIns="68573" tIns="68573" rIns="68573" bIns="68573">
            <a:spAutoFit/>
          </a:bodyPr>
          <a:lstStyle/>
          <a:p>
            <a:pPr algn="l" defTabSz="1828800">
              <a:defRPr sz="2800">
                <a:latin typeface="Arial"/>
                <a:ea typeface="Arial"/>
                <a:cs typeface="Arial"/>
                <a:sym typeface="Arial"/>
              </a:defRPr>
            </a:pPr>
            <a:r>
              <a:t>Complete sentence of at least 10 words: </a:t>
            </a:r>
          </a:p>
          <a:p>
            <a:pPr algn="l" defTabSz="1828800">
              <a:defRPr sz="2800">
                <a:latin typeface="Arial"/>
                <a:ea typeface="Arial"/>
                <a:cs typeface="Arial"/>
                <a:sym typeface="Arial"/>
              </a:defRPr>
            </a:pPr>
            <a:r>
              <a:t>	Must contain an action verb and a visual image.</a:t>
            </a:r>
          </a:p>
        </p:txBody>
      </p:sp>
      <p:sp>
        <p:nvSpPr>
          <p:cNvPr id="417" name="The word I would like to get to know is:"/>
          <p:cNvSpPr txBox="1"/>
          <p:nvPr/>
        </p:nvSpPr>
        <p:spPr>
          <a:xfrm>
            <a:off x="2180058" y="1814683"/>
            <a:ext cx="5054341"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i="1" sz="2200">
                <a:latin typeface="Arial"/>
                <a:ea typeface="Arial"/>
                <a:cs typeface="Arial"/>
                <a:sym typeface="Arial"/>
              </a:defRPr>
            </a:pPr>
            <a:r>
              <a:t>The word I would like to get to know is:</a:t>
            </a:r>
            <a:r>
              <a:rPr i="0" sz="3000"/>
              <a:t> </a:t>
            </a:r>
          </a:p>
        </p:txBody>
      </p:sp>
      <p:sp>
        <p:nvSpPr>
          <p:cNvPr id="418" name="Line"/>
          <p:cNvSpPr/>
          <p:nvPr/>
        </p:nvSpPr>
        <p:spPr>
          <a:xfrm>
            <a:off x="12615049" y="2864161"/>
            <a:ext cx="4686325" cy="23"/>
          </a:xfrm>
          <a:prstGeom prst="line">
            <a:avLst/>
          </a:prstGeom>
          <a:ln w="3175">
            <a:solidFill>
              <a:srgbClr val="000000"/>
            </a:solidFill>
          </a:ln>
        </p:spPr>
        <p:txBody>
          <a:bodyPr lIns="45718" tIns="45718" rIns="45718" bIns="45718"/>
          <a:lstStyle/>
          <a:p>
            <a:pPr/>
          </a:p>
        </p:txBody>
      </p:sp>
      <p:sp>
        <p:nvSpPr>
          <p:cNvPr id="419" name="Line"/>
          <p:cNvSpPr/>
          <p:nvPr/>
        </p:nvSpPr>
        <p:spPr>
          <a:xfrm flipH="1" flipV="1">
            <a:off x="2227814" y="2864160"/>
            <a:ext cx="4686316" cy="25"/>
          </a:xfrm>
          <a:prstGeom prst="line">
            <a:avLst/>
          </a:prstGeom>
          <a:ln w="3175">
            <a:solidFill>
              <a:srgbClr val="000000"/>
            </a:solidFill>
          </a:ln>
        </p:spPr>
        <p:txBody>
          <a:bodyPr lIns="45718" tIns="45718" rIns="45718" bIns="45718"/>
          <a:lstStyle/>
          <a:p>
            <a:pPr/>
          </a:p>
        </p:txBody>
      </p:sp>
      <p:sp>
        <p:nvSpPr>
          <p:cNvPr id="420" name="Visual:…"/>
          <p:cNvSpPr txBox="1"/>
          <p:nvPr/>
        </p:nvSpPr>
        <p:spPr>
          <a:xfrm>
            <a:off x="13584488" y="2856988"/>
            <a:ext cx="4744543" cy="9882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a:latin typeface="Arial"/>
                <a:ea typeface="Arial"/>
                <a:cs typeface="Arial"/>
                <a:sym typeface="Arial"/>
              </a:defRPr>
            </a:pPr>
            <a:r>
              <a:t>Visual:</a:t>
            </a:r>
          </a:p>
          <a:p>
            <a:pPr algn="l" defTabSz="1828800">
              <a:defRPr>
                <a:latin typeface="Arial"/>
                <a:ea typeface="Arial"/>
                <a:cs typeface="Arial"/>
                <a:sym typeface="Arial"/>
              </a:defRPr>
            </a:pPr>
            <a:r>
              <a:t>Draw a </a:t>
            </a:r>
            <a:r>
              <a:rPr i="1"/>
              <a:t>very quick</a:t>
            </a:r>
            <a:r>
              <a:t> picture:  </a:t>
            </a:r>
          </a:p>
        </p:txBody>
      </p:sp>
      <p:sp>
        <p:nvSpPr>
          <p:cNvPr id="421" name="Line"/>
          <p:cNvSpPr/>
          <p:nvPr/>
        </p:nvSpPr>
        <p:spPr>
          <a:xfrm flipH="1">
            <a:off x="7949624" y="2902293"/>
            <a:ext cx="19" cy="5943621"/>
          </a:xfrm>
          <a:prstGeom prst="line">
            <a:avLst/>
          </a:prstGeom>
          <a:ln w="3175">
            <a:solidFill>
              <a:srgbClr val="000000"/>
            </a:solidFill>
          </a:ln>
        </p:spPr>
        <p:txBody>
          <a:bodyPr lIns="45718" tIns="45718" rIns="45718" bIns="45718"/>
          <a:lstStyle/>
          <a:p>
            <a:pPr/>
          </a:p>
        </p:txBody>
      </p:sp>
      <p:sp>
        <p:nvSpPr>
          <p:cNvPr id="422" name="Line"/>
          <p:cNvSpPr/>
          <p:nvPr/>
        </p:nvSpPr>
        <p:spPr>
          <a:xfrm>
            <a:off x="7967953" y="2864161"/>
            <a:ext cx="4686315" cy="23"/>
          </a:xfrm>
          <a:prstGeom prst="line">
            <a:avLst/>
          </a:prstGeom>
          <a:ln w="3175">
            <a:solidFill>
              <a:srgbClr val="000000"/>
            </a:solidFill>
          </a:ln>
        </p:spPr>
        <p:txBody>
          <a:bodyPr lIns="45718" tIns="45718" rIns="45718" bIns="45718"/>
          <a:lstStyle/>
          <a:p>
            <a:pPr/>
          </a:p>
        </p:txBody>
      </p:sp>
      <p:sp>
        <p:nvSpPr>
          <p:cNvPr id="423" name="Line"/>
          <p:cNvSpPr/>
          <p:nvPr/>
        </p:nvSpPr>
        <p:spPr>
          <a:xfrm flipH="1">
            <a:off x="13147642" y="3033704"/>
            <a:ext cx="18" cy="5829333"/>
          </a:xfrm>
          <a:prstGeom prst="line">
            <a:avLst/>
          </a:prstGeom>
          <a:ln w="3175">
            <a:solidFill>
              <a:srgbClr val="000000"/>
            </a:solidFill>
          </a:ln>
        </p:spPr>
        <p:txBody>
          <a:bodyPr lIns="45718" tIns="45718" rIns="45718" bIns="45718"/>
          <a:lstStyle/>
          <a:p>
            <a:pPr/>
          </a:p>
        </p:txBody>
      </p:sp>
      <p:sp>
        <p:nvSpPr>
          <p:cNvPr id="424" name="My guess:"/>
          <p:cNvSpPr txBox="1"/>
          <p:nvPr/>
        </p:nvSpPr>
        <p:spPr>
          <a:xfrm>
            <a:off x="3225026" y="3040724"/>
            <a:ext cx="1991968"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lvl1pPr algn="l" defTabSz="1828800">
              <a:defRPr>
                <a:latin typeface="Arial"/>
                <a:ea typeface="Arial"/>
                <a:cs typeface="Arial"/>
                <a:sym typeface="Arial"/>
              </a:defRPr>
            </a:lvl1pPr>
          </a:lstStyle>
          <a:p>
            <a:pPr/>
            <a:r>
              <a:t>My guess: </a:t>
            </a:r>
          </a:p>
        </p:txBody>
      </p:sp>
      <p:sp>
        <p:nvSpPr>
          <p:cNvPr id="425" name="Dictionary Definition:…"/>
          <p:cNvSpPr txBox="1"/>
          <p:nvPr/>
        </p:nvSpPr>
        <p:spPr>
          <a:xfrm>
            <a:off x="8290842" y="2906128"/>
            <a:ext cx="4321610" cy="890006"/>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a:latin typeface="Arial"/>
                <a:ea typeface="Arial"/>
                <a:cs typeface="Arial"/>
                <a:sym typeface="Arial"/>
              </a:defRPr>
            </a:pPr>
            <a:r>
              <a:t>Dictionary Definition:</a:t>
            </a:r>
          </a:p>
          <a:p>
            <a:pPr algn="l" defTabSz="1828800">
              <a:defRPr sz="2200">
                <a:latin typeface="Arial"/>
                <a:ea typeface="Arial"/>
                <a:cs typeface="Arial"/>
                <a:sym typeface="Arial"/>
              </a:defRPr>
            </a:pPr>
            <a:r>
              <a:t>(Use </a:t>
            </a:r>
            <a:r>
              <a:rPr u="sng">
                <a:solidFill>
                  <a:srgbClr val="0000FF"/>
                </a:solidFill>
                <a:uFill>
                  <a:solidFill>
                    <a:srgbClr val="0000FF"/>
                  </a:solidFill>
                </a:uFill>
                <a:hlinkClick r:id="rId2" invalidUrl="" action="" tgtFrame="" tooltip="" history="1" highlightClick="0" endSnd="0"/>
              </a:rPr>
              <a:t>vocabulary.com</a:t>
            </a:r>
            <a:r>
              <a:t>, preferably) </a:t>
            </a:r>
          </a:p>
        </p:txBody>
      </p:sp>
      <p:sp>
        <p:nvSpPr>
          <p:cNvPr id="426" name="Line"/>
          <p:cNvSpPr/>
          <p:nvPr/>
        </p:nvSpPr>
        <p:spPr>
          <a:xfrm>
            <a:off x="3097557" y="9032561"/>
            <a:ext cx="13373116" cy="10"/>
          </a:xfrm>
          <a:prstGeom prst="line">
            <a:avLst/>
          </a:prstGeom>
          <a:ln w="3175">
            <a:solidFill>
              <a:srgbClr val="000000"/>
            </a:solidFill>
          </a:ln>
        </p:spPr>
        <p:txBody>
          <a:bodyPr lIns="45718" tIns="45718" rIns="45718" bIns="45718"/>
          <a:lstStyle/>
          <a:p>
            <a:pPr/>
          </a:p>
        </p:txBody>
      </p:sp>
      <p:sp>
        <p:nvSpPr>
          <p:cNvPr id="427" name="Getting to Know the Words We Meet in Reading:"/>
          <p:cNvSpPr txBox="1"/>
          <p:nvPr/>
        </p:nvSpPr>
        <p:spPr>
          <a:xfrm>
            <a:off x="2077148" y="766793"/>
            <a:ext cx="8352696"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lvl1pPr algn="l" defTabSz="1828800">
              <a:defRPr>
                <a:latin typeface="Arial"/>
                <a:ea typeface="Arial"/>
                <a:cs typeface="Arial"/>
                <a:sym typeface="Arial"/>
              </a:defRPr>
            </a:lvl1pPr>
          </a:lstStyle>
          <a:p>
            <a:pPr/>
            <a:r>
              <a:t>Getting to Know the Words We Meet in Reading:</a:t>
            </a:r>
          </a:p>
        </p:txBody>
      </p:sp>
      <p:sp>
        <p:nvSpPr>
          <p:cNvPr id="428" name="Line"/>
          <p:cNvSpPr/>
          <p:nvPr/>
        </p:nvSpPr>
        <p:spPr>
          <a:xfrm>
            <a:off x="8191496" y="6057886"/>
            <a:ext cx="3886211" cy="19"/>
          </a:xfrm>
          <a:prstGeom prst="line">
            <a:avLst/>
          </a:prstGeom>
          <a:ln w="3175">
            <a:solidFill>
              <a:srgbClr val="000000"/>
            </a:solidFill>
          </a:ln>
        </p:spPr>
        <p:txBody>
          <a:bodyPr lIns="45718" tIns="45718" rIns="45718" bIns="45718"/>
          <a:lstStyle/>
          <a:p>
            <a:pPr/>
          </a:p>
        </p:txBody>
      </p:sp>
      <p:sp>
        <p:nvSpPr>
          <p:cNvPr id="429" name="Definition in my own words:"/>
          <p:cNvSpPr txBox="1"/>
          <p:nvPr/>
        </p:nvSpPr>
        <p:spPr>
          <a:xfrm>
            <a:off x="8050179" y="6145407"/>
            <a:ext cx="4996918"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b="1" sz="2800">
                <a:latin typeface="Arial"/>
                <a:ea typeface="Arial"/>
                <a:cs typeface="Arial"/>
                <a:sym typeface="Arial"/>
              </a:defRPr>
            </a:pPr>
            <a:r>
              <a:t>Definition in my own words:</a:t>
            </a:r>
            <a:r>
              <a:rPr b="0" sz="3000"/>
              <a:t> </a:t>
            </a:r>
          </a:p>
        </p:txBody>
      </p:sp>
      <p:pic>
        <p:nvPicPr>
          <p:cNvPr id="430" name="pasted-image.jpeg" descr="pasted-image.jpeg"/>
          <p:cNvPicPr>
            <a:picLocks noChangeAspect="1"/>
          </p:cNvPicPr>
          <p:nvPr/>
        </p:nvPicPr>
        <p:blipFill>
          <a:blip r:embed="rId3">
            <a:extLst/>
          </a:blip>
          <a:stretch>
            <a:fillRect/>
          </a:stretch>
        </p:blipFill>
        <p:spPr>
          <a:xfrm>
            <a:off x="19490022" y="644244"/>
            <a:ext cx="1704870" cy="1704857"/>
          </a:xfrm>
          <a:prstGeom prst="rect">
            <a:avLst/>
          </a:prstGeom>
          <a:ln w="12700">
            <a:miter lim="400000"/>
          </a:ln>
        </p:spPr>
      </p:pic>
      <p:sp>
        <p:nvSpPr>
          <p:cNvPr id="431" name="Line"/>
          <p:cNvSpPr/>
          <p:nvPr/>
        </p:nvSpPr>
        <p:spPr>
          <a:xfrm>
            <a:off x="7285101" y="2316575"/>
            <a:ext cx="3886211" cy="22"/>
          </a:xfrm>
          <a:prstGeom prst="line">
            <a:avLst/>
          </a:prstGeom>
          <a:ln w="3175">
            <a:solidFill>
              <a:srgbClr val="000000"/>
            </a:solidFill>
          </a:ln>
        </p:spPr>
        <p:txBody>
          <a:bodyPr lIns="45718" tIns="45718" rIns="45718" bIns="45718"/>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365"/>
          <p:cNvSpPr txBox="1"/>
          <p:nvPr/>
        </p:nvSpPr>
        <p:spPr>
          <a:xfrm>
            <a:off x="4235446" y="377821"/>
            <a:ext cx="6449926" cy="639477"/>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b="1" sz="3200">
                <a:latin typeface="Arial"/>
                <a:ea typeface="Arial"/>
                <a:cs typeface="Arial"/>
                <a:sym typeface="Arial"/>
              </a:defRPr>
            </a:lvl1pPr>
          </a:lstStyle>
          <a:p>
            <a:pPr/>
            <a:r>
              <a:t>The Academic Word List (AWL): </a:t>
            </a:r>
          </a:p>
        </p:txBody>
      </p:sp>
      <p:sp>
        <p:nvSpPr>
          <p:cNvPr id="434" name="Shape 366"/>
          <p:cNvSpPr txBox="1"/>
          <p:nvPr/>
        </p:nvSpPr>
        <p:spPr>
          <a:xfrm>
            <a:off x="3406749" y="1920855"/>
            <a:ext cx="14190328" cy="9888402"/>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b="1" sz="2200" u="sng">
                <a:latin typeface="Arial"/>
                <a:ea typeface="Arial"/>
                <a:cs typeface="Arial"/>
                <a:sym typeface="Arial"/>
              </a:defRPr>
            </a:pPr>
            <a:r>
              <a:t>Background:</a:t>
            </a:r>
            <a:r>
              <a:rPr u="none"/>
              <a:t>  </a:t>
            </a:r>
            <a:r>
              <a:rPr b="0" sz="2400" u="none"/>
              <a:t>The Academic Word List consists of 570 word families that are not in the most</a:t>
            </a:r>
            <a:endParaRPr sz="2400"/>
          </a:p>
          <a:p>
            <a:pPr algn="l" defTabSz="1285875">
              <a:defRPr sz="2400">
                <a:latin typeface="Arial"/>
                <a:ea typeface="Arial"/>
                <a:cs typeface="Arial"/>
                <a:sym typeface="Arial"/>
              </a:defRPr>
            </a:pPr>
            <a:r>
              <a:t> frequent 2,000 words of English but which occur frequently over a very wide range of academic texts.</a:t>
            </a:r>
          </a:p>
          <a:p>
            <a:pPr algn="l" defTabSz="1285875">
              <a:defRPr sz="2400">
                <a:latin typeface="Arial"/>
                <a:ea typeface="Arial"/>
                <a:cs typeface="Arial"/>
                <a:sym typeface="Arial"/>
              </a:defRPr>
            </a:pPr>
            <a:r>
              <a:t>These 570 word families are grouped into ten subsets that reflect word frequency. </a:t>
            </a:r>
          </a:p>
          <a:p>
            <a:pPr algn="l" defTabSz="1285875">
              <a:defRPr sz="2400">
                <a:latin typeface="Arial"/>
                <a:ea typeface="Arial"/>
                <a:cs typeface="Arial"/>
                <a:sym typeface="Arial"/>
              </a:defRPr>
            </a:pPr>
            <a:r>
              <a:t>A word like </a:t>
            </a:r>
            <a:r>
              <a:rPr i="1"/>
              <a:t>analyze</a:t>
            </a:r>
            <a:r>
              <a:t> falls into Subset 1, which contains the most frequent words, while the word</a:t>
            </a:r>
          </a:p>
          <a:p>
            <a:pPr algn="l" defTabSz="1285875">
              <a:defRPr i="1" sz="2400">
                <a:latin typeface="Arial"/>
                <a:ea typeface="Arial"/>
                <a:cs typeface="Arial"/>
                <a:sym typeface="Arial"/>
              </a:defRPr>
            </a:pPr>
            <a:r>
              <a:t>adjacent </a:t>
            </a:r>
            <a:r>
              <a:rPr i="0"/>
              <a:t>falls into Subset 10 which includes the least frequent (among this list of high incidence words).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The AWL is not restricted to a specific field of study.  That means that the words are useful for learners</a:t>
            </a:r>
          </a:p>
          <a:p>
            <a:pPr algn="l" defTabSz="1285875">
              <a:defRPr sz="2400">
                <a:latin typeface="Arial"/>
                <a:ea typeface="Arial"/>
                <a:cs typeface="Arial"/>
                <a:sym typeface="Arial"/>
              </a:defRPr>
            </a:pPr>
            <a:r>
              <a:t>studying in disciplines as varied as literature, science, health, business, and law.  </a:t>
            </a:r>
          </a:p>
          <a:p>
            <a:pPr algn="l" defTabSz="1285875">
              <a:defRPr sz="2400">
                <a:latin typeface="Arial"/>
                <a:ea typeface="Arial"/>
                <a:cs typeface="Arial"/>
                <a:sym typeface="Arial"/>
              </a:defRPr>
            </a:pPr>
            <a:r>
              <a:t>This high-utility academic word list does not contain technical words likely to appear in one,</a:t>
            </a:r>
          </a:p>
          <a:p>
            <a:pPr algn="l" defTabSz="1285875">
              <a:defRPr sz="2400">
                <a:latin typeface="Arial"/>
                <a:ea typeface="Arial"/>
                <a:cs typeface="Arial"/>
                <a:sym typeface="Arial"/>
              </a:defRPr>
            </a:pPr>
            <a:r>
              <a:t>specific field of study such as </a:t>
            </a:r>
            <a:r>
              <a:rPr i="1"/>
              <a:t>amortization, petroglyph, onomatopoeia</a:t>
            </a:r>
            <a:r>
              <a:t>, or </a:t>
            </a:r>
            <a:r>
              <a:rPr i="1"/>
              <a:t>cartilage</a:t>
            </a:r>
            <a:r>
              <a:t>.  </a:t>
            </a:r>
          </a:p>
          <a:p>
            <a:pPr algn="l" defTabSz="1285875">
              <a:defRPr sz="2400">
                <a:latin typeface="Arial"/>
                <a:ea typeface="Arial"/>
                <a:cs typeface="Arial"/>
                <a:sym typeface="Arial"/>
              </a:defRPr>
            </a:pPr>
            <a:r>
              <a:t>Two-thirds of all academic English derive from Latin or Greek.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Understandably, knowledge of the most high-incidence academic words in English can significantly</a:t>
            </a:r>
          </a:p>
          <a:p>
            <a:pPr algn="l" defTabSz="1285875">
              <a:defRPr sz="2400">
                <a:latin typeface="Arial"/>
                <a:ea typeface="Arial"/>
                <a:cs typeface="Arial"/>
                <a:sym typeface="Arial"/>
              </a:defRPr>
            </a:pPr>
            <a:r>
              <a:t> boost a student’s comprehension level of school-based reading material.  Students who are taught</a:t>
            </a:r>
          </a:p>
          <a:p>
            <a:pPr algn="l" defTabSz="1285875">
              <a:defRPr sz="2400">
                <a:latin typeface="Arial"/>
                <a:ea typeface="Arial"/>
                <a:cs typeface="Arial"/>
                <a:sym typeface="Arial"/>
              </a:defRPr>
            </a:pPr>
            <a:r>
              <a:t> these high-utility academic words and routinely placed in contexts requiring their usage are likely</a:t>
            </a:r>
          </a:p>
          <a:p>
            <a:pPr algn="l" defTabSz="1285875">
              <a:defRPr sz="2400">
                <a:latin typeface="Arial"/>
                <a:ea typeface="Arial"/>
                <a:cs typeface="Arial"/>
                <a:sym typeface="Arial"/>
              </a:defRPr>
            </a:pPr>
            <a:r>
              <a:t> to be able to master academic material with more confidence and efficiency, wasting less time and</a:t>
            </a:r>
          </a:p>
          <a:p>
            <a:pPr algn="l" defTabSz="1285875">
              <a:defRPr sz="2400">
                <a:latin typeface="Arial"/>
                <a:ea typeface="Arial"/>
                <a:cs typeface="Arial"/>
                <a:sym typeface="Arial"/>
              </a:defRPr>
            </a:pPr>
            <a:r>
              <a:t> energy in guessing words or consulting dictionaries than those who are only equipped with the most</a:t>
            </a:r>
          </a:p>
          <a:p>
            <a:pPr algn="l" defTabSz="1285875">
              <a:defRPr sz="2400">
                <a:latin typeface="Arial"/>
                <a:ea typeface="Arial"/>
                <a:cs typeface="Arial"/>
                <a:sym typeface="Arial"/>
              </a:defRPr>
            </a:pPr>
            <a:r>
              <a:t> basic 2000-3000 words that characterize ordinary conversation.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The following link gives you a two-page version of the list: </a:t>
            </a:r>
          </a:p>
          <a:p>
            <a:pPr algn="l" defTabSz="1285875">
              <a:defRPr sz="3200">
                <a:latin typeface="Arial"/>
                <a:ea typeface="Arial"/>
                <a:cs typeface="Arial"/>
                <a:sym typeface="Arial"/>
              </a:defRPr>
            </a:pPr>
            <a:r>
              <a:t>http://www.doe.in.gov/TitleI/pdf/Word_List_Feldman.pdf</a:t>
            </a:r>
            <a:endParaRPr sz="2400"/>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Source: Coxhead, Averil. (2000). A new academic word list. TESOL Quarterly, 34, 213-238.</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hape 119"/>
          <p:cNvSpPr txBox="1"/>
          <p:nvPr/>
        </p:nvSpPr>
        <p:spPr>
          <a:xfrm>
            <a:off x="4570445" y="3754840"/>
            <a:ext cx="15006140" cy="6586277"/>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138" sz="5000">
                <a:uFill>
                  <a:solidFill>
                    <a:srgbClr val="000000"/>
                  </a:solidFill>
                </a:uFill>
                <a:latin typeface="Arial"/>
                <a:ea typeface="Arial"/>
                <a:cs typeface="Arial"/>
                <a:sym typeface="Arial"/>
              </a:defRPr>
            </a:pPr>
            <a:r>
              <a:t>Academic Word List: Subset 1</a:t>
            </a:r>
          </a:p>
          <a:p>
            <a:pPr algn="just" defTabSz="642937">
              <a:lnSpc>
                <a:spcPct val="115000"/>
              </a:lnSpc>
              <a:defRPr spc="133" sz="24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pPr algn="l" defTabSz="642937">
              <a:lnSpc>
                <a:spcPct val="115000"/>
              </a:lnSpc>
              <a:spcBef>
                <a:spcPts val="1400"/>
              </a:spcBef>
              <a:defRPr b="1" spc="133" sz="1600">
                <a:uFill>
                  <a:solidFill>
                    <a:srgbClr val="000000"/>
                  </a:solidFill>
                </a:uFill>
                <a:latin typeface="Calibri"/>
                <a:ea typeface="Calibri"/>
                <a:cs typeface="Calibri"/>
                <a:sym typeface="Calibri"/>
              </a:defRPr>
            </a:pPr>
          </a:p>
          <a:p>
            <a:pPr algn="l" defTabSz="642937">
              <a:lnSpc>
                <a:spcPct val="115000"/>
              </a:lnSpc>
              <a:spcBef>
                <a:spcPts val="1400"/>
              </a:spcBef>
              <a:defRPr b="1" spc="133" sz="3200">
                <a:uFill>
                  <a:solidFill>
                    <a:srgbClr val="000000"/>
                  </a:solidFill>
                </a:uFill>
                <a:latin typeface="Arial"/>
                <a:ea typeface="Arial"/>
                <a:cs typeface="Arial"/>
                <a:sym typeface="Arial"/>
              </a:defRPr>
            </a:pPr>
            <a:r>
              <a:t>Spanish Cognates:</a:t>
            </a:r>
          </a:p>
          <a:p>
            <a:pPr algn="just" defTabSz="642937">
              <a:lnSpc>
                <a:spcPct val="115000"/>
              </a:lnSpc>
              <a:defRPr i="1" spc="133" sz="2400">
                <a:uFill>
                  <a:solidFill>
                    <a:srgbClr val="000000"/>
                  </a:solidFill>
                </a:uFill>
                <a:latin typeface="Arial"/>
                <a:ea typeface="Arial"/>
                <a:cs typeface="Arial"/>
                <a:sym typeface="Arial"/>
              </a:defRPr>
            </a:pPr>
            <a: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p>
        </p:txBody>
      </p:sp>
      <p:pic>
        <p:nvPicPr>
          <p:cNvPr id="437" name="pasted-image.png" descr="pasted-image.png"/>
          <p:cNvPicPr>
            <a:picLocks noChangeAspect="1"/>
          </p:cNvPicPr>
          <p:nvPr/>
        </p:nvPicPr>
        <p:blipFill>
          <a:blip r:embed="rId2">
            <a:extLst/>
          </a:blip>
          <a:stretch>
            <a:fillRect/>
          </a:stretch>
        </p:blipFill>
        <p:spPr>
          <a:xfrm>
            <a:off x="16342906" y="144478"/>
            <a:ext cx="4464852" cy="36076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119"/>
          <p:cNvSpPr txBox="1"/>
          <p:nvPr/>
        </p:nvSpPr>
        <p:spPr>
          <a:xfrm>
            <a:off x="4024715" y="1326118"/>
            <a:ext cx="8883794" cy="4562943"/>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1</a:t>
            </a:r>
          </a:p>
          <a:p>
            <a:pPr algn="just" defTabSz="642937">
              <a:lnSpc>
                <a:spcPct val="115000"/>
              </a:lnSpc>
              <a:defRPr spc="133" sz="24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p:txBody>
      </p:sp>
      <p:sp>
        <p:nvSpPr>
          <p:cNvPr id="440" name="Shape 121"/>
          <p:cNvSpPr txBox="1"/>
          <p:nvPr/>
        </p:nvSpPr>
        <p:spPr>
          <a:xfrm>
            <a:off x="4290474" y="7391034"/>
            <a:ext cx="8883793" cy="4970387"/>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2</a:t>
            </a:r>
          </a:p>
          <a:p>
            <a:pPr algn="just" defTabSz="642937">
              <a:lnSpc>
                <a:spcPct val="115000"/>
              </a:lnSpc>
              <a:defRPr spc="133" sz="2400">
                <a:uFill>
                  <a:solidFill>
                    <a:srgbClr val="000000"/>
                  </a:solidFill>
                </a:uFill>
                <a:latin typeface="Arial"/>
                <a:ea typeface="Arial"/>
                <a:cs typeface="Arial"/>
                <a:sym typeface="Arial"/>
              </a:defRPr>
            </a:pPr>
            <a:r>
              <a:t>achieve,  acquire,  administrate,  affect,  appropriate,  aspect,  assist, 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p>
        </p:txBody>
      </p:sp>
      <p:sp>
        <p:nvSpPr>
          <p:cNvPr id="441" name="Shape 123"/>
          <p:cNvSpPr txBox="1"/>
          <p:nvPr/>
        </p:nvSpPr>
        <p:spPr>
          <a:xfrm>
            <a:off x="13284077" y="2944447"/>
            <a:ext cx="7864542" cy="5148187"/>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3</a:t>
            </a:r>
          </a:p>
          <a:p>
            <a:pPr algn="just" defTabSz="642937">
              <a:lnSpc>
                <a:spcPct val="115000"/>
              </a:lnSpc>
              <a:spcBef>
                <a:spcPts val="1400"/>
              </a:spcBef>
              <a:defRPr spc="133" sz="2400">
                <a:uFill>
                  <a:solidFill>
                    <a:srgbClr val="000000"/>
                  </a:solidFill>
                </a:uFill>
                <a:latin typeface="Arial"/>
                <a:ea typeface="Arial"/>
                <a:cs typeface="Arial"/>
                <a:sym typeface="Arial"/>
              </a:defRPr>
            </a:pPr>
            <a: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hape 125"/>
          <p:cNvSpPr txBox="1"/>
          <p:nvPr/>
        </p:nvSpPr>
        <p:spPr>
          <a:xfrm>
            <a:off x="5096661" y="551519"/>
            <a:ext cx="13828325" cy="2933166"/>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4</a:t>
            </a:r>
          </a:p>
          <a:p>
            <a:pPr algn="just" defTabSz="642937">
              <a:lnSpc>
                <a:spcPct val="115000"/>
              </a:lnSpc>
              <a:defRPr spc="133" sz="2400">
                <a:uFill>
                  <a:solidFill>
                    <a:srgbClr val="000000"/>
                  </a:solidFill>
                </a:uFill>
                <a:latin typeface="Arial"/>
                <a:ea typeface="Arial"/>
                <a:cs typeface="Arial"/>
                <a:sym typeface="Arial"/>
              </a:defRPr>
            </a:pPr>
            <a:r>
              <a:t>access,  adequacy,  annual,  apparent,  approximate,  attitude,  attribute,  civil,  code,  commit,  concentrate,  confer,  contrast,  cycle, 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undertake</a:t>
            </a:r>
          </a:p>
        </p:txBody>
      </p:sp>
      <p:sp>
        <p:nvSpPr>
          <p:cNvPr id="444" name="Shape 127"/>
          <p:cNvSpPr txBox="1"/>
          <p:nvPr/>
        </p:nvSpPr>
        <p:spPr>
          <a:xfrm>
            <a:off x="5006388" y="4176976"/>
            <a:ext cx="14371224" cy="2933165"/>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5</a:t>
            </a:r>
          </a:p>
          <a:p>
            <a:pPr algn="just" defTabSz="642937">
              <a:lnSpc>
                <a:spcPct val="115000"/>
              </a:lnSpc>
              <a:defRPr spc="133" sz="2400">
                <a:uFill>
                  <a:solidFill>
                    <a:srgbClr val="000000"/>
                  </a:solidFill>
                </a:uFill>
                <a:latin typeface="Arial"/>
                <a:ea typeface="Arial"/>
                <a:cs typeface="Arial"/>
                <a:sym typeface="Arial"/>
              </a:defRPr>
            </a:pPr>
            <a: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p>
        </p:txBody>
      </p:sp>
      <p:sp>
        <p:nvSpPr>
          <p:cNvPr id="445" name="Shape 129"/>
          <p:cNvSpPr txBox="1"/>
          <p:nvPr/>
        </p:nvSpPr>
        <p:spPr>
          <a:xfrm>
            <a:off x="5143227" y="7802429"/>
            <a:ext cx="13235129" cy="2933165"/>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6</a:t>
            </a:r>
          </a:p>
          <a:p>
            <a:pPr algn="just" defTabSz="642937">
              <a:lnSpc>
                <a:spcPct val="115000"/>
              </a:lnSpc>
              <a:defRPr spc="133" sz="2400">
                <a:uFill>
                  <a:solidFill>
                    <a:srgbClr val="000000"/>
                  </a:solidFill>
                </a:uFill>
                <a:latin typeface="Arial"/>
                <a:ea typeface="Arial"/>
                <a:cs typeface="Arial"/>
                <a:sym typeface="Arial"/>
              </a:defRPr>
            </a:pPr>
            <a: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131"/>
          <p:cNvSpPr txBox="1"/>
          <p:nvPr/>
        </p:nvSpPr>
        <p:spPr>
          <a:xfrm>
            <a:off x="5166920" y="497940"/>
            <a:ext cx="13351689" cy="2933166"/>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7</a:t>
            </a:r>
          </a:p>
          <a:p>
            <a:pPr algn="just" defTabSz="642937">
              <a:lnSpc>
                <a:spcPct val="115000"/>
              </a:lnSpc>
              <a:defRPr spc="133" sz="2400">
                <a:uFill>
                  <a:solidFill>
                    <a:srgbClr val="000000"/>
                  </a:solidFill>
                </a:uFill>
                <a:latin typeface="Arial"/>
                <a:ea typeface="Arial"/>
                <a:cs typeface="Arial"/>
                <a:sym typeface="Arial"/>
              </a:defRPr>
            </a:pPr>
            <a:r>
              <a:t>adapt,  advocate,  channel,  classic,  comprehensive,  comprise,  confirm,  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p>
        </p:txBody>
      </p:sp>
      <p:sp>
        <p:nvSpPr>
          <p:cNvPr id="448" name="Shape 133"/>
          <p:cNvSpPr txBox="1"/>
          <p:nvPr/>
        </p:nvSpPr>
        <p:spPr>
          <a:xfrm>
            <a:off x="4851794" y="3866098"/>
            <a:ext cx="13493179" cy="3340609"/>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8</a:t>
            </a:r>
          </a:p>
          <a:p>
            <a:pPr algn="just" defTabSz="642937">
              <a:lnSpc>
                <a:spcPct val="115000"/>
              </a:lnSpc>
              <a:defRPr spc="126" sz="2400">
                <a:uFill>
                  <a:solidFill>
                    <a:srgbClr val="000000"/>
                  </a:solidFill>
                </a:uFill>
                <a:latin typeface="Arial"/>
                <a:ea typeface="Arial"/>
                <a:cs typeface="Arial"/>
                <a:sym typeface="Arial"/>
              </a:defRPr>
            </a:pPr>
            <a:r>
              <a:t>abandon, accompany, accumulate, ambiguous, appendix,  appreciate,   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p>
        </p:txBody>
      </p:sp>
      <p:sp>
        <p:nvSpPr>
          <p:cNvPr id="449" name="Shape 135"/>
          <p:cNvSpPr txBox="1"/>
          <p:nvPr/>
        </p:nvSpPr>
        <p:spPr>
          <a:xfrm>
            <a:off x="4717014" y="7426831"/>
            <a:ext cx="14949973" cy="2933165"/>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9</a:t>
            </a:r>
          </a:p>
          <a:p>
            <a:pPr algn="just" defTabSz="642937">
              <a:lnSpc>
                <a:spcPct val="115000"/>
              </a:lnSpc>
              <a:defRPr spc="133" sz="2400">
                <a:uFill>
                  <a:solidFill>
                    <a:srgbClr val="000000"/>
                  </a:solidFill>
                </a:uFill>
                <a:latin typeface="Arial"/>
                <a:ea typeface="Arial"/>
                <a:cs typeface="Arial"/>
                <a:sym typeface="Arial"/>
              </a:defRPr>
            </a:pPr>
            <a: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p>
        </p:txBody>
      </p:sp>
      <p:sp>
        <p:nvSpPr>
          <p:cNvPr id="450" name="Shape 137"/>
          <p:cNvSpPr txBox="1"/>
          <p:nvPr/>
        </p:nvSpPr>
        <p:spPr>
          <a:xfrm>
            <a:off x="5063875" y="10978074"/>
            <a:ext cx="13863343" cy="2118276"/>
          </a:xfrm>
          <a:prstGeom prst="rect">
            <a:avLst/>
          </a:prstGeom>
          <a:ln w="12700">
            <a:miter lim="400000"/>
          </a:ln>
          <a:extLst>
            <a:ext uri="{C572A759-6A51-4108-AA02-DFA0A04FC94B}">
              <ma14:wrappingTextBoxFlag xmlns:ma14="http://schemas.microsoft.com/office/mac/drawingml/2011/main" val="1"/>
            </a:ext>
          </a:extLst>
        </p:spPr>
        <p:txBody>
          <a:bodyPr lIns="71434" tIns="71434" rIns="71434" bIns="71434"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10</a:t>
            </a:r>
          </a:p>
          <a:p>
            <a:pPr algn="just" defTabSz="642937">
              <a:lnSpc>
                <a:spcPct val="115000"/>
              </a:lnSpc>
              <a:defRPr spc="133" sz="2400">
                <a:uFill>
                  <a:solidFill>
                    <a:srgbClr val="000000"/>
                  </a:solidFill>
                </a:uFill>
                <a:latin typeface="Arial"/>
                <a:ea typeface="Arial"/>
                <a:cs typeface="Arial"/>
                <a:sym typeface="Arial"/>
              </a:defRPr>
            </a:pPr>
            <a:r>
              <a:t>adjacent, albeit, assemble, collapse, colleague, compile, conceive, convince, depress, encounter, forthcoming, incline, integrity, intrinsic, invoke, levy, likewise, nonetheless, notwithstanding, ongoing, panel, persist, pose, reluctance, so-called, straightforward, undergo, whereby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Shape 219"/>
          <p:cNvSpPr txBox="1"/>
          <p:nvPr>
            <p:ph type="title" idx="4294967295"/>
          </p:nvPr>
        </p:nvSpPr>
        <p:spPr>
          <a:xfrm>
            <a:off x="3962393" y="549270"/>
            <a:ext cx="16459214" cy="2286007"/>
          </a:xfrm>
          <a:prstGeom prst="rect">
            <a:avLst/>
          </a:prstGeom>
        </p:spPr>
        <p:txBody>
          <a:bodyPr lIns="0" tIns="0" rIns="0" bIns="0"/>
          <a:lstStyle/>
          <a:p>
            <a:pPr defTabSz="1828800">
              <a:defRPr sz="6000">
                <a:latin typeface="Arial"/>
                <a:ea typeface="Arial"/>
                <a:cs typeface="Arial"/>
                <a:sym typeface="Arial"/>
              </a:defRPr>
            </a:pPr>
            <a:r>
              <a:t>Prior Knowledge: </a:t>
            </a:r>
            <a:br/>
            <a:r>
              <a:t>How well do I know these words?</a:t>
            </a:r>
          </a:p>
        </p:txBody>
      </p:sp>
      <p:sp>
        <p:nvSpPr>
          <p:cNvPr id="453" name="Shape 220"/>
          <p:cNvSpPr/>
          <p:nvPr/>
        </p:nvSpPr>
        <p:spPr>
          <a:xfrm>
            <a:off x="3047992" y="5181594"/>
            <a:ext cx="18288019" cy="3188"/>
          </a:xfrm>
          <a:prstGeom prst="line">
            <a:avLst/>
          </a:prstGeom>
          <a:ln w="12700">
            <a:solidFill>
              <a:srgbClr val="B6DCDF"/>
            </a:solidFill>
          </a:ln>
        </p:spPr>
        <p:txBody>
          <a:bodyPr lIns="45718" tIns="45718" rIns="45718" bIns="45718"/>
          <a:lstStyle/>
          <a:p>
            <a:pPr/>
          </a:p>
        </p:txBody>
      </p:sp>
      <p:sp>
        <p:nvSpPr>
          <p:cNvPr id="454" name="Shape 221"/>
          <p:cNvSpPr/>
          <p:nvPr/>
        </p:nvSpPr>
        <p:spPr>
          <a:xfrm>
            <a:off x="7889871" y="3546464"/>
            <a:ext cx="127013" cy="10169544"/>
          </a:xfrm>
          <a:prstGeom prst="line">
            <a:avLst/>
          </a:prstGeom>
          <a:ln w="12700">
            <a:solidFill>
              <a:srgbClr val="B6DCDF"/>
            </a:solidFill>
          </a:ln>
        </p:spPr>
        <p:txBody>
          <a:bodyPr lIns="45718" tIns="45718" rIns="45718" bIns="45718"/>
          <a:lstStyle/>
          <a:p>
            <a:pPr/>
          </a:p>
        </p:txBody>
      </p:sp>
      <p:sp>
        <p:nvSpPr>
          <p:cNvPr id="455" name="Shape 222"/>
          <p:cNvSpPr/>
          <p:nvPr/>
        </p:nvSpPr>
        <p:spPr>
          <a:xfrm flipH="1">
            <a:off x="14933928" y="3354064"/>
            <a:ext cx="9" cy="10363209"/>
          </a:xfrm>
          <a:prstGeom prst="line">
            <a:avLst/>
          </a:prstGeom>
          <a:ln w="12700">
            <a:solidFill>
              <a:srgbClr val="B6DCDF"/>
            </a:solidFill>
          </a:ln>
        </p:spPr>
        <p:txBody>
          <a:bodyPr lIns="45718" tIns="45718" rIns="45718" bIns="45718"/>
          <a:lstStyle/>
          <a:p>
            <a:pPr/>
          </a:p>
        </p:txBody>
      </p:sp>
      <p:sp>
        <p:nvSpPr>
          <p:cNvPr id="456" name="Shape 223"/>
          <p:cNvSpPr txBox="1"/>
          <p:nvPr/>
        </p:nvSpPr>
        <p:spPr>
          <a:xfrm>
            <a:off x="3047991" y="3657598"/>
            <a:ext cx="1774627"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Strangers</a:t>
            </a:r>
          </a:p>
        </p:txBody>
      </p:sp>
      <p:sp>
        <p:nvSpPr>
          <p:cNvPr id="457" name="Shape 224"/>
          <p:cNvSpPr txBox="1"/>
          <p:nvPr/>
        </p:nvSpPr>
        <p:spPr>
          <a:xfrm>
            <a:off x="9296396" y="3657598"/>
            <a:ext cx="2678708"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Acquaintances</a:t>
            </a:r>
          </a:p>
        </p:txBody>
      </p:sp>
      <p:sp>
        <p:nvSpPr>
          <p:cNvPr id="458" name="Shape 225"/>
          <p:cNvSpPr txBox="1"/>
          <p:nvPr/>
        </p:nvSpPr>
        <p:spPr>
          <a:xfrm>
            <a:off x="16916400" y="3962394"/>
            <a:ext cx="1367830"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Friends</a:t>
            </a:r>
          </a:p>
        </p:txBody>
      </p:sp>
      <p:pic>
        <p:nvPicPr>
          <p:cNvPr id="459" name="image17.jpeg" descr="image17.jpeg"/>
          <p:cNvPicPr>
            <a:picLocks noChangeAspect="1"/>
          </p:cNvPicPr>
          <p:nvPr/>
        </p:nvPicPr>
        <p:blipFill>
          <a:blip r:embed="rId2">
            <a:extLst/>
          </a:blip>
          <a:stretch>
            <a:fillRect/>
          </a:stretch>
        </p:blipFill>
        <p:spPr>
          <a:xfrm>
            <a:off x="18135598" y="457198"/>
            <a:ext cx="2190768" cy="243840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Image" descr="Image"/>
          <p:cNvPicPr>
            <a:picLocks noChangeAspect="1"/>
          </p:cNvPicPr>
          <p:nvPr/>
        </p:nvPicPr>
        <p:blipFill>
          <a:blip r:embed="rId2">
            <a:extLst/>
          </a:blip>
          <a:stretch>
            <a:fillRect/>
          </a:stretch>
        </p:blipFill>
        <p:spPr>
          <a:xfrm>
            <a:off x="3710718" y="350403"/>
            <a:ext cx="2590803" cy="3149603"/>
          </a:xfrm>
          <a:prstGeom prst="rect">
            <a:avLst/>
          </a:prstGeom>
          <a:ln w="12700">
            <a:miter lim="400000"/>
          </a:ln>
        </p:spPr>
      </p:pic>
      <p:sp>
        <p:nvSpPr>
          <p:cNvPr id="196" name="Sounds in English that a Spanish-speaker may have trouble distinguishing…"/>
          <p:cNvSpPr txBox="1"/>
          <p:nvPr/>
        </p:nvSpPr>
        <p:spPr>
          <a:xfrm>
            <a:off x="7912466" y="1809987"/>
            <a:ext cx="13136500"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Sounds in English that a Spanish-speaker may have trouble distinguishing</a:t>
            </a:r>
          </a:p>
          <a:p>
            <a:pPr algn="l">
              <a:defRPr>
                <a:latin typeface="Helvetica Neue Medium"/>
                <a:ea typeface="Helvetica Neue Medium"/>
                <a:cs typeface="Helvetica Neue Medium"/>
                <a:sym typeface="Helvetica Neue Medium"/>
              </a:defRPr>
            </a:pPr>
            <a:r>
              <a:t>because they are not common in the Spanish language: </a:t>
            </a:r>
          </a:p>
        </p:txBody>
      </p:sp>
      <p:sp>
        <p:nvSpPr>
          <p:cNvPr id="197" name="sh"/>
          <p:cNvSpPr txBox="1"/>
          <p:nvPr/>
        </p:nvSpPr>
        <p:spPr>
          <a:xfrm>
            <a:off x="11245959" y="3706822"/>
            <a:ext cx="905523" cy="969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sh</a:t>
            </a:r>
          </a:p>
        </p:txBody>
      </p:sp>
      <p:sp>
        <p:nvSpPr>
          <p:cNvPr id="198" name="h"/>
          <p:cNvSpPr txBox="1"/>
          <p:nvPr/>
        </p:nvSpPr>
        <p:spPr>
          <a:xfrm>
            <a:off x="11433809" y="5233670"/>
            <a:ext cx="529820" cy="969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h</a:t>
            </a:r>
          </a:p>
        </p:txBody>
      </p:sp>
      <p:sp>
        <p:nvSpPr>
          <p:cNvPr id="199" name="th (unvoiced)"/>
          <p:cNvSpPr txBox="1"/>
          <p:nvPr/>
        </p:nvSpPr>
        <p:spPr>
          <a:xfrm>
            <a:off x="9482539" y="6760516"/>
            <a:ext cx="4432364" cy="969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th (unvoiced)</a:t>
            </a:r>
          </a:p>
        </p:txBody>
      </p:sp>
      <p:sp>
        <p:nvSpPr>
          <p:cNvPr id="200" name="judge"/>
          <p:cNvSpPr txBox="1"/>
          <p:nvPr/>
        </p:nvSpPr>
        <p:spPr>
          <a:xfrm>
            <a:off x="10729817" y="8486647"/>
            <a:ext cx="1937806" cy="969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Helvetica Neue Medium"/>
                <a:ea typeface="Helvetica Neue Medium"/>
                <a:cs typeface="Helvetica Neue Medium"/>
                <a:sym typeface="Helvetica Neue Medium"/>
              </a:defRPr>
            </a:pPr>
            <a:r>
              <a:t>ju</a:t>
            </a:r>
            <a:r>
              <a:rPr i="1" u="sng">
                <a:latin typeface="+mj-lt"/>
                <a:ea typeface="+mj-ea"/>
                <a:cs typeface="+mj-cs"/>
                <a:sym typeface="Helvetica Neue"/>
              </a:rPr>
              <a:t>dge</a:t>
            </a:r>
          </a:p>
        </p:txBody>
      </p:sp>
      <p:sp>
        <p:nvSpPr>
          <p:cNvPr id="201" name="consonant clusters at the beginning of words"/>
          <p:cNvSpPr txBox="1"/>
          <p:nvPr/>
        </p:nvSpPr>
        <p:spPr>
          <a:xfrm>
            <a:off x="3958172" y="10433101"/>
            <a:ext cx="15201824" cy="969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consonant clusters at the beginning of words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5"/>
      <p:bldP build="whole" bldLvl="1" animBg="1" rev="0" advAuto="0" spid="197" grpId="1"/>
      <p:bldP build="whole" bldLvl="1" animBg="1" rev="0" advAuto="0" spid="199" grpId="3"/>
      <p:bldP build="whole" bldLvl="1" animBg="1" rev="0" advAuto="0" spid="198" grpId="2"/>
      <p:bldP build="whole" bldLvl="1" animBg="1" rev="0" advAuto="0" spid="200" grpId="4"/>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Talk with your neighbor about why…"/>
          <p:cNvSpPr txBox="1"/>
          <p:nvPr/>
        </p:nvSpPr>
        <p:spPr>
          <a:xfrm>
            <a:off x="5982306" y="9403932"/>
            <a:ext cx="16026341" cy="20647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your neighbor about how </a:t>
            </a:r>
          </a:p>
          <a:p>
            <a:pPr algn="l" defTabSz="821526">
              <a:defRPr b="1" sz="6400">
                <a:solidFill>
                  <a:srgbClr val="2E37D5"/>
                </a:solidFill>
              </a:defRPr>
            </a:pPr>
            <a:r>
              <a:t>bicycle riders can protect their craniums.</a:t>
            </a:r>
          </a:p>
        </p:txBody>
      </p:sp>
      <p:sp>
        <p:nvSpPr>
          <p:cNvPr id="462" name="imprint"/>
          <p:cNvSpPr txBox="1"/>
          <p:nvPr/>
        </p:nvSpPr>
        <p:spPr>
          <a:xfrm>
            <a:off x="9171292" y="7313810"/>
            <a:ext cx="4957605"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cranium</a:t>
            </a:r>
          </a:p>
        </p:txBody>
      </p:sp>
      <p:grpSp>
        <p:nvGrpSpPr>
          <p:cNvPr id="465" name="Group"/>
          <p:cNvGrpSpPr/>
          <p:nvPr/>
        </p:nvGrpSpPr>
        <p:grpSpPr>
          <a:xfrm>
            <a:off x="8449436" y="4128752"/>
            <a:ext cx="6334024" cy="2625360"/>
            <a:chOff x="0" y="0"/>
            <a:chExt cx="6334022" cy="2625359"/>
          </a:xfrm>
        </p:grpSpPr>
        <p:pic>
          <p:nvPicPr>
            <p:cNvPr id="463" name="pasted-image.jpeg" descr="pasted-image.jpeg"/>
            <p:cNvPicPr>
              <a:picLocks noChangeAspect="1"/>
            </p:cNvPicPr>
            <p:nvPr/>
          </p:nvPicPr>
          <p:blipFill>
            <a:blip r:embed="rId2">
              <a:extLst/>
            </a:blip>
            <a:stretch>
              <a:fillRect/>
            </a:stretch>
          </p:blipFill>
          <p:spPr>
            <a:xfrm>
              <a:off x="3708668" y="-1"/>
              <a:ext cx="2625354" cy="2625360"/>
            </a:xfrm>
            <a:prstGeom prst="rect">
              <a:avLst/>
            </a:prstGeom>
            <a:ln w="12700" cap="flat">
              <a:noFill/>
              <a:miter lim="400000"/>
            </a:ln>
            <a:effectLst/>
          </p:spPr>
        </p:pic>
        <p:pic>
          <p:nvPicPr>
            <p:cNvPr id="464" name="pasted-image.jpeg" descr="pasted-image.jpeg"/>
            <p:cNvPicPr>
              <a:picLocks noChangeAspect="1"/>
            </p:cNvPicPr>
            <p:nvPr/>
          </p:nvPicPr>
          <p:blipFill>
            <a:blip r:embed="rId3">
              <a:extLst/>
            </a:blip>
            <a:stretch>
              <a:fillRect/>
            </a:stretch>
          </p:blipFill>
          <p:spPr>
            <a:xfrm>
              <a:off x="-1" y="161284"/>
              <a:ext cx="2302786" cy="2302785"/>
            </a:xfrm>
            <a:prstGeom prst="rect">
              <a:avLst/>
            </a:prstGeom>
            <a:ln w="12700" cap="flat">
              <a:noFill/>
              <a:miter lim="400000"/>
            </a:ln>
            <a:effectLst/>
          </p:spPr>
        </p:pic>
      </p:grpSp>
      <p:pic>
        <p:nvPicPr>
          <p:cNvPr id="466" name="Image" descr="Image"/>
          <p:cNvPicPr>
            <a:picLocks noChangeAspect="1"/>
          </p:cNvPicPr>
          <p:nvPr/>
        </p:nvPicPr>
        <p:blipFill>
          <a:blip r:embed="rId4">
            <a:extLst/>
          </a:blip>
          <a:stretch>
            <a:fillRect/>
          </a:stretch>
        </p:blipFill>
        <p:spPr>
          <a:xfrm>
            <a:off x="491736" y="865449"/>
            <a:ext cx="5029204" cy="1612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2"/>
      <p:bldP build="whole" bldLvl="1" animBg="1" rev="0" advAuto="0" spid="461" grpId="3"/>
      <p:bldP build="whole" bldLvl="1" animBg="1" rev="0" advAuto="0" spid="465"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imprint"/>
          <p:cNvSpPr txBox="1"/>
          <p:nvPr/>
        </p:nvSpPr>
        <p:spPr>
          <a:xfrm>
            <a:off x="9296244" y="5483514"/>
            <a:ext cx="5791487" cy="3119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defTabSz="821526">
              <a:defRPr b="1" sz="9800"/>
            </a:pPr>
            <a:r>
              <a:t>vertebra</a:t>
            </a:r>
          </a:p>
          <a:p>
            <a:pPr defTabSz="821526">
              <a:defRPr b="1" sz="9800"/>
            </a:pPr>
            <a:r>
              <a:t>vertebrae</a:t>
            </a:r>
          </a:p>
        </p:txBody>
      </p:sp>
      <p:pic>
        <p:nvPicPr>
          <p:cNvPr id="469" name="pasted-image.jpeg" descr="pasted-image.jpeg"/>
          <p:cNvPicPr>
            <a:picLocks noChangeAspect="1"/>
          </p:cNvPicPr>
          <p:nvPr/>
        </p:nvPicPr>
        <p:blipFill>
          <a:blip r:embed="rId2">
            <a:extLst/>
          </a:blip>
          <a:stretch>
            <a:fillRect/>
          </a:stretch>
        </p:blipFill>
        <p:spPr>
          <a:xfrm>
            <a:off x="6210906" y="3187369"/>
            <a:ext cx="4018372" cy="2250295"/>
          </a:xfrm>
          <a:prstGeom prst="rect">
            <a:avLst/>
          </a:prstGeom>
          <a:ln w="12700">
            <a:miter lim="400000"/>
          </a:ln>
        </p:spPr>
      </p:pic>
      <p:pic>
        <p:nvPicPr>
          <p:cNvPr id="470" name="pasted-image.jpeg" descr="pasted-image.jpeg"/>
          <p:cNvPicPr>
            <a:picLocks noChangeAspect="1"/>
          </p:cNvPicPr>
          <p:nvPr/>
        </p:nvPicPr>
        <p:blipFill>
          <a:blip r:embed="rId3">
            <a:extLst/>
          </a:blip>
          <a:stretch>
            <a:fillRect/>
          </a:stretch>
        </p:blipFill>
        <p:spPr>
          <a:xfrm>
            <a:off x="10892296" y="2484258"/>
            <a:ext cx="2879844" cy="2879839"/>
          </a:xfrm>
          <a:prstGeom prst="rect">
            <a:avLst/>
          </a:prstGeom>
          <a:ln w="12700">
            <a:miter lim="400000"/>
          </a:ln>
        </p:spPr>
      </p:pic>
      <p:pic>
        <p:nvPicPr>
          <p:cNvPr id="471" name="pasted-image.jpeg" descr="pasted-image.jpeg"/>
          <p:cNvPicPr>
            <a:picLocks noChangeAspect="1"/>
          </p:cNvPicPr>
          <p:nvPr/>
        </p:nvPicPr>
        <p:blipFill>
          <a:blip r:embed="rId4">
            <a:extLst/>
          </a:blip>
          <a:stretch>
            <a:fillRect/>
          </a:stretch>
        </p:blipFill>
        <p:spPr>
          <a:xfrm>
            <a:off x="14791948" y="2908385"/>
            <a:ext cx="2625343" cy="2625341"/>
          </a:xfrm>
          <a:prstGeom prst="rect">
            <a:avLst/>
          </a:prstGeom>
          <a:ln w="12700">
            <a:miter lim="400000"/>
          </a:ln>
        </p:spPr>
      </p:pic>
      <p:grpSp>
        <p:nvGrpSpPr>
          <p:cNvPr id="478" name="Group"/>
          <p:cNvGrpSpPr/>
          <p:nvPr/>
        </p:nvGrpSpPr>
        <p:grpSpPr>
          <a:xfrm>
            <a:off x="5236297" y="8648408"/>
            <a:ext cx="12595834" cy="4341725"/>
            <a:chOff x="0" y="0"/>
            <a:chExt cx="12595832" cy="4341723"/>
          </a:xfrm>
        </p:grpSpPr>
        <p:sp>
          <p:nvSpPr>
            <p:cNvPr id="472" name="Talk with your partner.…"/>
            <p:cNvSpPr txBox="1"/>
            <p:nvPr/>
          </p:nvSpPr>
          <p:spPr>
            <a:xfrm>
              <a:off x="-1" y="1157220"/>
              <a:ext cx="4467817" cy="2445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3572" tIns="53572" rIns="53572" bIns="53572" numCol="1" anchor="ctr">
              <a:spAutoFit/>
            </a:bodyPr>
            <a:lstStyle/>
            <a:p>
              <a:pPr algn="l" defTabSz="821526">
                <a:defRPr>
                  <a:solidFill>
                    <a:srgbClr val="4F69C0"/>
                  </a:solidFill>
                  <a:latin typeface="Helvetica Neue Medium"/>
                  <a:ea typeface="Helvetica Neue Medium"/>
                  <a:cs typeface="Helvetica Neue Medium"/>
                  <a:sym typeface="Helvetica Neue Medium"/>
                </a:defRPr>
              </a:pPr>
              <a:r>
                <a:t>Talk with your partner.</a:t>
              </a:r>
            </a:p>
            <a:p>
              <a:pPr algn="l" defTabSz="821526">
                <a:defRPr>
                  <a:solidFill>
                    <a:srgbClr val="4F69C0"/>
                  </a:solidFill>
                  <a:latin typeface="Helvetica Neue Medium"/>
                  <a:ea typeface="Helvetica Neue Medium"/>
                  <a:cs typeface="Helvetica Neue Medium"/>
                  <a:sym typeface="Helvetica Neue Medium"/>
                </a:defRPr>
              </a:pPr>
              <a:r>
                <a:t>All of the pictures to the</a:t>
              </a:r>
            </a:p>
            <a:p>
              <a:pPr algn="l" defTabSz="821526">
                <a:defRPr>
                  <a:solidFill>
                    <a:srgbClr val="4F69C0"/>
                  </a:solidFill>
                  <a:latin typeface="Helvetica Neue Medium"/>
                  <a:ea typeface="Helvetica Neue Medium"/>
                  <a:cs typeface="Helvetica Neue Medium"/>
                  <a:sym typeface="Helvetica Neue Medium"/>
                </a:defRPr>
              </a:pPr>
              <a:r>
                <a:t>right show vertical lines.</a:t>
              </a:r>
            </a:p>
            <a:p>
              <a:pPr algn="l" defTabSz="821526">
                <a:defRPr>
                  <a:solidFill>
                    <a:srgbClr val="4F69C0"/>
                  </a:solidFill>
                  <a:latin typeface="Helvetica Neue Medium"/>
                  <a:ea typeface="Helvetica Neue Medium"/>
                  <a:cs typeface="Helvetica Neue Medium"/>
                  <a:sym typeface="Helvetica Neue Medium"/>
                </a:defRPr>
              </a:pPr>
              <a:r>
                <a:t>How would you describe</a:t>
              </a:r>
            </a:p>
            <a:p>
              <a:pPr algn="l" defTabSz="821526">
                <a:defRPr>
                  <a:solidFill>
                    <a:srgbClr val="4F69C0"/>
                  </a:solidFill>
                  <a:latin typeface="Helvetica Neue Medium"/>
                  <a:ea typeface="Helvetica Neue Medium"/>
                  <a:cs typeface="Helvetica Neue Medium"/>
                  <a:sym typeface="Helvetica Neue Medium"/>
                </a:defRPr>
              </a:pPr>
              <a:r>
                <a:t>vertical lines? </a:t>
              </a:r>
            </a:p>
          </p:txBody>
        </p:sp>
        <p:pic>
          <p:nvPicPr>
            <p:cNvPr id="473" name="pasted-image.jpeg" descr="pasted-image.jpeg"/>
            <p:cNvPicPr>
              <a:picLocks noChangeAspect="1"/>
            </p:cNvPicPr>
            <p:nvPr/>
          </p:nvPicPr>
          <p:blipFill>
            <a:blip r:embed="rId5">
              <a:extLst/>
            </a:blip>
            <a:stretch>
              <a:fillRect/>
            </a:stretch>
          </p:blipFill>
          <p:spPr>
            <a:xfrm>
              <a:off x="3968248" y="794110"/>
              <a:ext cx="2475332" cy="2475335"/>
            </a:xfrm>
            <a:prstGeom prst="rect">
              <a:avLst/>
            </a:prstGeom>
            <a:ln w="12700" cap="flat">
              <a:noFill/>
              <a:miter lim="400000"/>
            </a:ln>
            <a:effectLst/>
          </p:spPr>
        </p:pic>
        <p:pic>
          <p:nvPicPr>
            <p:cNvPr id="474" name="pasted-image.jpeg" descr="pasted-image.jpeg"/>
            <p:cNvPicPr>
              <a:picLocks noChangeAspect="1"/>
            </p:cNvPicPr>
            <p:nvPr/>
          </p:nvPicPr>
          <p:blipFill>
            <a:blip r:embed="rId6">
              <a:extLst/>
            </a:blip>
            <a:stretch>
              <a:fillRect/>
            </a:stretch>
          </p:blipFill>
          <p:spPr>
            <a:xfrm>
              <a:off x="7156505" y="1360004"/>
              <a:ext cx="1403952" cy="1753193"/>
            </a:xfrm>
            <a:prstGeom prst="rect">
              <a:avLst/>
            </a:prstGeom>
            <a:ln w="12700" cap="flat">
              <a:noFill/>
              <a:miter lim="400000"/>
            </a:ln>
            <a:effectLst/>
          </p:spPr>
        </p:pic>
        <p:pic>
          <p:nvPicPr>
            <p:cNvPr id="475" name="pasted-image.png" descr="pasted-image.png"/>
            <p:cNvPicPr>
              <a:picLocks noChangeAspect="1"/>
            </p:cNvPicPr>
            <p:nvPr/>
          </p:nvPicPr>
          <p:blipFill>
            <a:blip r:embed="rId7">
              <a:extLst/>
            </a:blip>
            <a:stretch>
              <a:fillRect/>
            </a:stretch>
          </p:blipFill>
          <p:spPr>
            <a:xfrm>
              <a:off x="4095478" y="2814382"/>
              <a:ext cx="2727366" cy="1527341"/>
            </a:xfrm>
            <a:prstGeom prst="rect">
              <a:avLst/>
            </a:prstGeom>
            <a:ln w="12700" cap="flat">
              <a:noFill/>
              <a:miter lim="400000"/>
            </a:ln>
            <a:effectLst/>
          </p:spPr>
        </p:pic>
        <p:pic>
          <p:nvPicPr>
            <p:cNvPr id="476" name="pasted-image.jpeg" descr="pasted-image.jpeg"/>
            <p:cNvPicPr>
              <a:picLocks noChangeAspect="1"/>
            </p:cNvPicPr>
            <p:nvPr/>
          </p:nvPicPr>
          <p:blipFill>
            <a:blip r:embed="rId8">
              <a:extLst/>
            </a:blip>
            <a:stretch>
              <a:fillRect/>
            </a:stretch>
          </p:blipFill>
          <p:spPr>
            <a:xfrm>
              <a:off x="10271274" y="-1"/>
              <a:ext cx="2324559" cy="1527339"/>
            </a:xfrm>
            <a:prstGeom prst="rect">
              <a:avLst/>
            </a:prstGeom>
            <a:ln w="12700" cap="flat">
              <a:noFill/>
              <a:miter lim="400000"/>
            </a:ln>
            <a:effectLst/>
          </p:spPr>
        </p:pic>
        <p:pic>
          <p:nvPicPr>
            <p:cNvPr id="477" name="pasted-image.jpeg" descr="pasted-image.jpeg"/>
            <p:cNvPicPr>
              <a:picLocks noChangeAspect="1"/>
            </p:cNvPicPr>
            <p:nvPr/>
          </p:nvPicPr>
          <p:blipFill>
            <a:blip r:embed="rId9">
              <a:extLst/>
            </a:blip>
            <a:stretch>
              <a:fillRect/>
            </a:stretch>
          </p:blipFill>
          <p:spPr>
            <a:xfrm>
              <a:off x="9559711" y="2215238"/>
              <a:ext cx="2752845" cy="1527332"/>
            </a:xfrm>
            <a:prstGeom prst="rect">
              <a:avLst/>
            </a:prstGeom>
            <a:ln w="12700" cap="flat">
              <a:noFill/>
              <a:miter lim="400000"/>
            </a:ln>
            <a:effectLst/>
          </p:spPr>
        </p:pic>
      </p:grpSp>
      <p:sp>
        <p:nvSpPr>
          <p:cNvPr id="479" name="2 of 5"/>
          <p:cNvSpPr txBox="1"/>
          <p:nvPr/>
        </p:nvSpPr>
        <p:spPr>
          <a:xfrm>
            <a:off x="19035904" y="2228542"/>
            <a:ext cx="798010"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2 of 5</a:t>
            </a:r>
          </a:p>
        </p:txBody>
      </p:sp>
      <p:pic>
        <p:nvPicPr>
          <p:cNvPr id="480" name="Image" descr="Image"/>
          <p:cNvPicPr>
            <a:picLocks noChangeAspect="1"/>
          </p:cNvPicPr>
          <p:nvPr/>
        </p:nvPicPr>
        <p:blipFill>
          <a:blip r:embed="rId10">
            <a:extLst/>
          </a:blip>
          <a:stretch>
            <a:fillRect/>
          </a:stretch>
        </p:blipFill>
        <p:spPr>
          <a:xfrm>
            <a:off x="491736" y="865449"/>
            <a:ext cx="5029204" cy="1612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8" grpId="1"/>
      <p:bldP build="whole" bldLvl="1" animBg="1" rev="0" advAuto="0" spid="478"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Talk with your neighbor about why…"/>
          <p:cNvSpPr txBox="1"/>
          <p:nvPr/>
        </p:nvSpPr>
        <p:spPr>
          <a:xfrm>
            <a:off x="6861289" y="7370609"/>
            <a:ext cx="14191851" cy="30553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your neighbor about why</a:t>
            </a:r>
          </a:p>
          <a:p>
            <a:pPr algn="l" defTabSz="821526">
              <a:defRPr b="1" sz="6400">
                <a:solidFill>
                  <a:srgbClr val="2E37D5"/>
                </a:solidFill>
              </a:defRPr>
            </a:pPr>
            <a:r>
              <a:t>your shoes make an imprint on sand</a:t>
            </a:r>
          </a:p>
          <a:p>
            <a:pPr algn="l" defTabSz="821526">
              <a:defRPr b="1" sz="6400">
                <a:solidFill>
                  <a:srgbClr val="2E37D5"/>
                </a:solidFill>
              </a:defRPr>
            </a:pPr>
            <a:r>
              <a:t> and not on the street.</a:t>
            </a:r>
          </a:p>
        </p:txBody>
      </p:sp>
      <p:sp>
        <p:nvSpPr>
          <p:cNvPr id="483" name="imprint"/>
          <p:cNvSpPr txBox="1"/>
          <p:nvPr/>
        </p:nvSpPr>
        <p:spPr>
          <a:xfrm>
            <a:off x="10036784" y="5457714"/>
            <a:ext cx="4310413"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imprint</a:t>
            </a:r>
          </a:p>
        </p:txBody>
      </p:sp>
      <p:pic>
        <p:nvPicPr>
          <p:cNvPr id="484" name="pasted-image.png" descr="pasted-image.png"/>
          <p:cNvPicPr>
            <a:picLocks noChangeAspect="1"/>
          </p:cNvPicPr>
          <p:nvPr/>
        </p:nvPicPr>
        <p:blipFill>
          <a:blip r:embed="rId2">
            <a:extLst/>
          </a:blip>
          <a:stretch>
            <a:fillRect/>
          </a:stretch>
        </p:blipFill>
        <p:spPr>
          <a:xfrm>
            <a:off x="10300017" y="2210983"/>
            <a:ext cx="2732498" cy="3308461"/>
          </a:xfrm>
          <a:prstGeom prst="rect">
            <a:avLst/>
          </a:prstGeom>
          <a:ln w="12700">
            <a:miter lim="400000"/>
          </a:ln>
        </p:spPr>
      </p:pic>
      <p:pic>
        <p:nvPicPr>
          <p:cNvPr id="485" name="pasted-image.png" descr="pasted-image.png"/>
          <p:cNvPicPr>
            <a:picLocks noChangeAspect="1"/>
          </p:cNvPicPr>
          <p:nvPr/>
        </p:nvPicPr>
        <p:blipFill>
          <a:blip r:embed="rId3">
            <a:extLst/>
          </a:blip>
          <a:stretch>
            <a:fillRect/>
          </a:stretch>
        </p:blipFill>
        <p:spPr>
          <a:xfrm>
            <a:off x="14010673" y="2559241"/>
            <a:ext cx="3455809" cy="2611946"/>
          </a:xfrm>
          <a:prstGeom prst="rect">
            <a:avLst/>
          </a:prstGeom>
          <a:ln w="12700">
            <a:miter lim="400000"/>
          </a:ln>
        </p:spPr>
      </p:pic>
      <p:pic>
        <p:nvPicPr>
          <p:cNvPr id="486" name="pasted-image.png" descr="pasted-image.png"/>
          <p:cNvPicPr>
            <a:picLocks noChangeAspect="1"/>
          </p:cNvPicPr>
          <p:nvPr/>
        </p:nvPicPr>
        <p:blipFill>
          <a:blip r:embed="rId4">
            <a:extLst/>
          </a:blip>
          <a:stretch>
            <a:fillRect/>
          </a:stretch>
        </p:blipFill>
        <p:spPr>
          <a:xfrm>
            <a:off x="6133951" y="2445390"/>
            <a:ext cx="3187912" cy="2839644"/>
          </a:xfrm>
          <a:prstGeom prst="rect">
            <a:avLst/>
          </a:prstGeom>
          <a:ln w="12700">
            <a:miter lim="400000"/>
          </a:ln>
        </p:spPr>
      </p:pic>
      <p:sp>
        <p:nvSpPr>
          <p:cNvPr id="487" name="3 of 5"/>
          <p:cNvSpPr txBox="1"/>
          <p:nvPr/>
        </p:nvSpPr>
        <p:spPr>
          <a:xfrm>
            <a:off x="19469614" y="2199625"/>
            <a:ext cx="798010"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3 of 5</a:t>
            </a:r>
          </a:p>
        </p:txBody>
      </p:sp>
      <p:pic>
        <p:nvPicPr>
          <p:cNvPr id="488" name="Image" descr="Image"/>
          <p:cNvPicPr>
            <a:picLocks noChangeAspect="1"/>
          </p:cNvPicPr>
          <p:nvPr/>
        </p:nvPicPr>
        <p:blipFill>
          <a:blip r:embed="rId5">
            <a:extLst/>
          </a:blip>
          <a:stretch>
            <a:fillRect/>
          </a:stretch>
        </p:blipFill>
        <p:spPr>
          <a:xfrm>
            <a:off x="491736" y="865449"/>
            <a:ext cx="5029204" cy="1612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2" grpId="2"/>
      <p:bldP build="whole" bldLvl="1" animBg="1" rev="0" advAuto="0" spid="48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fossil"/>
          <p:cNvSpPr txBox="1"/>
          <p:nvPr/>
        </p:nvSpPr>
        <p:spPr>
          <a:xfrm>
            <a:off x="10461397" y="7667811"/>
            <a:ext cx="3273661" cy="1595042"/>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fossil</a:t>
            </a:r>
          </a:p>
        </p:txBody>
      </p:sp>
      <p:sp>
        <p:nvSpPr>
          <p:cNvPr id="491" name="Talk with you neighbor about what you…"/>
          <p:cNvSpPr txBox="1"/>
          <p:nvPr/>
        </p:nvSpPr>
        <p:spPr>
          <a:xfrm>
            <a:off x="5885843" y="9027197"/>
            <a:ext cx="15035537" cy="30553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 neighbor about what you</a:t>
            </a:r>
          </a:p>
          <a:p>
            <a:pPr algn="l" defTabSz="821526">
              <a:defRPr b="1" sz="6400">
                <a:solidFill>
                  <a:srgbClr val="2E37D5"/>
                </a:solidFill>
              </a:defRPr>
            </a:pPr>
            <a:r>
              <a:t>might do if you found a fossil on the</a:t>
            </a:r>
          </a:p>
          <a:p>
            <a:pPr algn="l" defTabSz="821526">
              <a:defRPr b="1" sz="6400">
                <a:solidFill>
                  <a:srgbClr val="2E37D5"/>
                </a:solidFill>
              </a:defRPr>
            </a:pPr>
            <a:r>
              <a:t>beach.</a:t>
            </a:r>
          </a:p>
        </p:txBody>
      </p:sp>
      <p:pic>
        <p:nvPicPr>
          <p:cNvPr id="492" name="pasted-image.jpeg" descr="pasted-image.jpeg"/>
          <p:cNvPicPr>
            <a:picLocks noChangeAspect="1"/>
          </p:cNvPicPr>
          <p:nvPr/>
        </p:nvPicPr>
        <p:blipFill>
          <a:blip r:embed="rId2">
            <a:extLst/>
          </a:blip>
          <a:stretch>
            <a:fillRect/>
          </a:stretch>
        </p:blipFill>
        <p:spPr>
          <a:xfrm>
            <a:off x="5880034" y="2352619"/>
            <a:ext cx="3978190" cy="2277080"/>
          </a:xfrm>
          <a:prstGeom prst="rect">
            <a:avLst/>
          </a:prstGeom>
          <a:ln w="12700">
            <a:miter lim="400000"/>
          </a:ln>
        </p:spPr>
      </p:pic>
      <p:pic>
        <p:nvPicPr>
          <p:cNvPr id="493" name="pasted-image.jpeg" descr="pasted-image.jpeg"/>
          <p:cNvPicPr>
            <a:picLocks noChangeAspect="1"/>
          </p:cNvPicPr>
          <p:nvPr/>
        </p:nvPicPr>
        <p:blipFill>
          <a:blip r:embed="rId3">
            <a:extLst/>
          </a:blip>
          <a:stretch>
            <a:fillRect/>
          </a:stretch>
        </p:blipFill>
        <p:spPr>
          <a:xfrm>
            <a:off x="10720168" y="2361673"/>
            <a:ext cx="3683511" cy="2451206"/>
          </a:xfrm>
          <a:prstGeom prst="rect">
            <a:avLst/>
          </a:prstGeom>
          <a:ln w="12700">
            <a:miter lim="400000"/>
          </a:ln>
        </p:spPr>
      </p:pic>
      <p:pic>
        <p:nvPicPr>
          <p:cNvPr id="494" name="pasted-image.jpeg" descr="pasted-image.jpeg"/>
          <p:cNvPicPr>
            <a:picLocks noChangeAspect="1"/>
          </p:cNvPicPr>
          <p:nvPr/>
        </p:nvPicPr>
        <p:blipFill>
          <a:blip r:embed="rId4">
            <a:extLst/>
          </a:blip>
          <a:stretch>
            <a:fillRect/>
          </a:stretch>
        </p:blipFill>
        <p:spPr>
          <a:xfrm>
            <a:off x="14719430" y="2562591"/>
            <a:ext cx="3134339" cy="2049371"/>
          </a:xfrm>
          <a:prstGeom prst="rect">
            <a:avLst/>
          </a:prstGeom>
          <a:ln w="12700">
            <a:miter lim="400000"/>
          </a:ln>
        </p:spPr>
      </p:pic>
      <p:pic>
        <p:nvPicPr>
          <p:cNvPr id="495" name="pasted-image.jpeg" descr="pasted-image.jpeg"/>
          <p:cNvPicPr>
            <a:picLocks noChangeAspect="1"/>
          </p:cNvPicPr>
          <p:nvPr/>
        </p:nvPicPr>
        <p:blipFill>
          <a:blip r:embed="rId5">
            <a:extLst/>
          </a:blip>
          <a:stretch>
            <a:fillRect/>
          </a:stretch>
        </p:blipFill>
        <p:spPr>
          <a:xfrm>
            <a:off x="5802962" y="5283770"/>
            <a:ext cx="3683511" cy="2451219"/>
          </a:xfrm>
          <a:prstGeom prst="rect">
            <a:avLst/>
          </a:prstGeom>
          <a:ln w="12700">
            <a:miter lim="400000"/>
          </a:ln>
        </p:spPr>
      </p:pic>
      <p:pic>
        <p:nvPicPr>
          <p:cNvPr id="496" name="pasted-image.jpeg" descr="pasted-image.jpeg"/>
          <p:cNvPicPr>
            <a:picLocks noChangeAspect="1"/>
          </p:cNvPicPr>
          <p:nvPr/>
        </p:nvPicPr>
        <p:blipFill>
          <a:blip r:embed="rId6">
            <a:extLst/>
          </a:blip>
          <a:stretch>
            <a:fillRect/>
          </a:stretch>
        </p:blipFill>
        <p:spPr>
          <a:xfrm>
            <a:off x="9840417" y="5440593"/>
            <a:ext cx="5103335" cy="1768099"/>
          </a:xfrm>
          <a:prstGeom prst="rect">
            <a:avLst/>
          </a:prstGeom>
          <a:ln w="12700">
            <a:miter lim="400000"/>
          </a:ln>
        </p:spPr>
      </p:pic>
      <p:pic>
        <p:nvPicPr>
          <p:cNvPr id="497" name="pasted-image.jpeg" descr="pasted-image.jpeg"/>
          <p:cNvPicPr>
            <a:picLocks noChangeAspect="1"/>
          </p:cNvPicPr>
          <p:nvPr/>
        </p:nvPicPr>
        <p:blipFill>
          <a:blip r:embed="rId7">
            <a:extLst/>
          </a:blip>
          <a:stretch>
            <a:fillRect/>
          </a:stretch>
        </p:blipFill>
        <p:spPr>
          <a:xfrm>
            <a:off x="15297697" y="5002484"/>
            <a:ext cx="3013789" cy="3013788"/>
          </a:xfrm>
          <a:prstGeom prst="rect">
            <a:avLst/>
          </a:prstGeom>
          <a:ln w="12700">
            <a:miter lim="400000"/>
          </a:ln>
        </p:spPr>
      </p:pic>
      <p:sp>
        <p:nvSpPr>
          <p:cNvPr id="498" name="4 of 5"/>
          <p:cNvSpPr txBox="1"/>
          <p:nvPr/>
        </p:nvSpPr>
        <p:spPr>
          <a:xfrm>
            <a:off x="19585269" y="2040601"/>
            <a:ext cx="798010"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4 of 5</a:t>
            </a:r>
          </a:p>
        </p:txBody>
      </p:sp>
      <p:pic>
        <p:nvPicPr>
          <p:cNvPr id="499" name="Image" descr="Image"/>
          <p:cNvPicPr>
            <a:picLocks noChangeAspect="1"/>
          </p:cNvPicPr>
          <p:nvPr/>
        </p:nvPicPr>
        <p:blipFill>
          <a:blip r:embed="rId8">
            <a:extLst/>
          </a:blip>
          <a:stretch>
            <a:fillRect/>
          </a:stretch>
        </p:blipFill>
        <p:spPr>
          <a:xfrm>
            <a:off x="491736" y="865449"/>
            <a:ext cx="5029204" cy="1612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P build="whole" bldLvl="1" animBg="1" rev="0" advAuto="0" spid="491"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carnivore"/>
          <p:cNvSpPr txBox="1"/>
          <p:nvPr/>
        </p:nvSpPr>
        <p:spPr>
          <a:xfrm>
            <a:off x="9342917" y="5725605"/>
            <a:ext cx="5698142"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carnivore</a:t>
            </a:r>
          </a:p>
        </p:txBody>
      </p:sp>
      <p:sp>
        <p:nvSpPr>
          <p:cNvPr id="502" name="Talk to your neighbor about animals that…"/>
          <p:cNvSpPr txBox="1"/>
          <p:nvPr/>
        </p:nvSpPr>
        <p:spPr>
          <a:xfrm>
            <a:off x="6140341" y="7553497"/>
            <a:ext cx="15726418" cy="20647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to your neighbor about animals that</a:t>
            </a:r>
          </a:p>
          <a:p>
            <a:pPr algn="l" defTabSz="821526">
              <a:defRPr b="1" sz="6400">
                <a:solidFill>
                  <a:srgbClr val="2E37D5"/>
                </a:solidFill>
              </a:defRPr>
            </a:pPr>
            <a:r>
              <a:t>you know are carnivores.</a:t>
            </a:r>
          </a:p>
        </p:txBody>
      </p:sp>
      <p:pic>
        <p:nvPicPr>
          <p:cNvPr id="503" name="pasted-image.jpeg" descr="pasted-image.jpeg"/>
          <p:cNvPicPr>
            <a:picLocks noChangeAspect="1"/>
          </p:cNvPicPr>
          <p:nvPr/>
        </p:nvPicPr>
        <p:blipFill>
          <a:blip r:embed="rId2">
            <a:extLst/>
          </a:blip>
          <a:stretch>
            <a:fillRect/>
          </a:stretch>
        </p:blipFill>
        <p:spPr>
          <a:xfrm>
            <a:off x="6282597" y="2011790"/>
            <a:ext cx="2652130" cy="3402219"/>
          </a:xfrm>
          <a:prstGeom prst="rect">
            <a:avLst/>
          </a:prstGeom>
          <a:ln w="12700">
            <a:miter lim="400000"/>
          </a:ln>
        </p:spPr>
      </p:pic>
      <p:pic>
        <p:nvPicPr>
          <p:cNvPr id="504" name="pasted-image.jpeg" descr="pasted-image.jpeg"/>
          <p:cNvPicPr>
            <a:picLocks noChangeAspect="1"/>
          </p:cNvPicPr>
          <p:nvPr/>
        </p:nvPicPr>
        <p:blipFill>
          <a:blip r:embed="rId3">
            <a:extLst/>
          </a:blip>
          <a:stretch>
            <a:fillRect/>
          </a:stretch>
        </p:blipFill>
        <p:spPr>
          <a:xfrm>
            <a:off x="9755658" y="1853407"/>
            <a:ext cx="2692314" cy="3362040"/>
          </a:xfrm>
          <a:prstGeom prst="rect">
            <a:avLst/>
          </a:prstGeom>
          <a:ln w="12700">
            <a:miter lim="400000"/>
          </a:ln>
        </p:spPr>
      </p:pic>
      <p:pic>
        <p:nvPicPr>
          <p:cNvPr id="505" name="pasted-image.jpeg" descr="pasted-image.jpeg"/>
          <p:cNvPicPr>
            <a:picLocks noChangeAspect="1"/>
          </p:cNvPicPr>
          <p:nvPr/>
        </p:nvPicPr>
        <p:blipFill>
          <a:blip r:embed="rId4">
            <a:extLst/>
          </a:blip>
          <a:stretch>
            <a:fillRect/>
          </a:stretch>
        </p:blipFill>
        <p:spPr>
          <a:xfrm>
            <a:off x="13805568" y="2547572"/>
            <a:ext cx="3884434" cy="2330663"/>
          </a:xfrm>
          <a:prstGeom prst="rect">
            <a:avLst/>
          </a:prstGeom>
          <a:ln w="12700">
            <a:miter lim="400000"/>
          </a:ln>
        </p:spPr>
      </p:pic>
      <p:sp>
        <p:nvSpPr>
          <p:cNvPr id="506" name="5 of  5"/>
          <p:cNvSpPr txBox="1"/>
          <p:nvPr/>
        </p:nvSpPr>
        <p:spPr>
          <a:xfrm>
            <a:off x="18862112" y="2271908"/>
            <a:ext cx="875683"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5 of  5</a:t>
            </a:r>
          </a:p>
        </p:txBody>
      </p:sp>
      <p:pic>
        <p:nvPicPr>
          <p:cNvPr id="507" name="Image" descr="Image"/>
          <p:cNvPicPr>
            <a:picLocks noChangeAspect="1"/>
          </p:cNvPicPr>
          <p:nvPr/>
        </p:nvPicPr>
        <p:blipFill>
          <a:blip r:embed="rId5">
            <a:extLst/>
          </a:blip>
          <a:stretch>
            <a:fillRect/>
          </a:stretch>
        </p:blipFill>
        <p:spPr>
          <a:xfrm>
            <a:off x="491736" y="865449"/>
            <a:ext cx="5029204" cy="1612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2" grpId="2"/>
      <p:bldP build="whole" bldLvl="1" animBg="1" rev="0" advAuto="0" spid="50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1" name="Group"/>
          <p:cNvGrpSpPr/>
          <p:nvPr/>
        </p:nvGrpSpPr>
        <p:grpSpPr>
          <a:xfrm>
            <a:off x="7485864" y="3133917"/>
            <a:ext cx="6426514" cy="7266400"/>
            <a:chOff x="0" y="-1"/>
            <a:chExt cx="6426513" cy="7266399"/>
          </a:xfrm>
        </p:grpSpPr>
        <p:pic>
          <p:nvPicPr>
            <p:cNvPr id="509" name="Image" descr="Image"/>
            <p:cNvPicPr>
              <a:picLocks noChangeAspect="1"/>
            </p:cNvPicPr>
            <p:nvPr/>
          </p:nvPicPr>
          <p:blipFill>
            <a:blip r:embed="rId2">
              <a:extLst/>
            </a:blip>
            <a:stretch>
              <a:fillRect/>
            </a:stretch>
          </p:blipFill>
          <p:spPr>
            <a:xfrm>
              <a:off x="315739" y="-2"/>
              <a:ext cx="5795035" cy="6222312"/>
            </a:xfrm>
            <a:prstGeom prst="rect">
              <a:avLst/>
            </a:prstGeom>
            <a:ln w="12700" cap="flat">
              <a:noFill/>
              <a:miter lim="400000"/>
            </a:ln>
            <a:effectLst/>
          </p:spPr>
        </p:pic>
        <p:sp>
          <p:nvSpPr>
            <p:cNvPr id="510" name="vis:  see"/>
            <p:cNvSpPr txBox="1"/>
            <p:nvPr/>
          </p:nvSpPr>
          <p:spPr>
            <a:xfrm>
              <a:off x="-1" y="6482655"/>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vis:  see</a:t>
              </a:r>
            </a:p>
          </p:txBody>
        </p:sp>
      </p:grpSp>
      <p:pic>
        <p:nvPicPr>
          <p:cNvPr id="512" name="Image" descr="Image"/>
          <p:cNvPicPr>
            <a:picLocks noChangeAspect="1"/>
          </p:cNvPicPr>
          <p:nvPr/>
        </p:nvPicPr>
        <p:blipFill>
          <a:blip r:embed="rId3">
            <a:extLst/>
          </a:blip>
          <a:stretch>
            <a:fillRect/>
          </a:stretch>
        </p:blipFill>
        <p:spPr>
          <a:xfrm>
            <a:off x="1415014" y="1032442"/>
            <a:ext cx="2249180" cy="168471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1"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6" name="Group"/>
          <p:cNvGrpSpPr/>
          <p:nvPr/>
        </p:nvGrpSpPr>
        <p:grpSpPr>
          <a:xfrm>
            <a:off x="10178901" y="3507210"/>
            <a:ext cx="6426518" cy="7266400"/>
            <a:chOff x="0" y="0"/>
            <a:chExt cx="6426517" cy="7266399"/>
          </a:xfrm>
        </p:grpSpPr>
        <p:pic>
          <p:nvPicPr>
            <p:cNvPr id="514" name="Image" descr="Image"/>
            <p:cNvPicPr>
              <a:picLocks noChangeAspect="1"/>
            </p:cNvPicPr>
            <p:nvPr/>
          </p:nvPicPr>
          <p:blipFill>
            <a:blip r:embed="rId2">
              <a:extLst/>
            </a:blip>
            <a:stretch>
              <a:fillRect/>
            </a:stretch>
          </p:blipFill>
          <p:spPr>
            <a:xfrm>
              <a:off x="315738" y="-1"/>
              <a:ext cx="5795037" cy="6222310"/>
            </a:xfrm>
            <a:prstGeom prst="rect">
              <a:avLst/>
            </a:prstGeom>
            <a:ln w="12700" cap="flat">
              <a:noFill/>
              <a:miter lim="400000"/>
            </a:ln>
            <a:effectLst/>
          </p:spPr>
        </p:pic>
        <p:sp>
          <p:nvSpPr>
            <p:cNvPr id="515" name="vis:  see"/>
            <p:cNvSpPr txBox="1"/>
            <p:nvPr/>
          </p:nvSpPr>
          <p:spPr>
            <a:xfrm>
              <a:off x="-1" y="6482655"/>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vis:  see</a:t>
              </a:r>
            </a:p>
          </p:txBody>
        </p:sp>
      </p:grpSp>
      <p:sp>
        <p:nvSpPr>
          <p:cNvPr id="517" name="invisibility"/>
          <p:cNvSpPr txBox="1"/>
          <p:nvPr/>
        </p:nvSpPr>
        <p:spPr>
          <a:xfrm>
            <a:off x="7703786" y="4628327"/>
            <a:ext cx="283089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invisibility</a:t>
            </a:r>
          </a:p>
        </p:txBody>
      </p:sp>
      <p:sp>
        <p:nvSpPr>
          <p:cNvPr id="518" name="television"/>
          <p:cNvSpPr txBox="1"/>
          <p:nvPr/>
        </p:nvSpPr>
        <p:spPr>
          <a:xfrm>
            <a:off x="12347677" y="1482927"/>
            <a:ext cx="27141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television</a:t>
            </a:r>
          </a:p>
        </p:txBody>
      </p:sp>
      <p:sp>
        <p:nvSpPr>
          <p:cNvPr id="519" name="visible"/>
          <p:cNvSpPr txBox="1"/>
          <p:nvPr/>
        </p:nvSpPr>
        <p:spPr>
          <a:xfrm>
            <a:off x="7502521" y="3135600"/>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visible</a:t>
            </a:r>
          </a:p>
        </p:txBody>
      </p:sp>
      <p:sp>
        <p:nvSpPr>
          <p:cNvPr id="520" name="invisible"/>
          <p:cNvSpPr txBox="1"/>
          <p:nvPr/>
        </p:nvSpPr>
        <p:spPr>
          <a:xfrm>
            <a:off x="5656750" y="3906406"/>
            <a:ext cx="247932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invisible</a:t>
            </a:r>
          </a:p>
        </p:txBody>
      </p:sp>
      <p:sp>
        <p:nvSpPr>
          <p:cNvPr id="521" name="vision"/>
          <p:cNvSpPr txBox="1"/>
          <p:nvPr/>
        </p:nvSpPr>
        <p:spPr>
          <a:xfrm>
            <a:off x="13214948" y="2676436"/>
            <a:ext cx="247932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vision</a:t>
            </a:r>
          </a:p>
        </p:txBody>
      </p:sp>
      <p:sp>
        <p:nvSpPr>
          <p:cNvPr id="522" name="visibly"/>
          <p:cNvSpPr txBox="1"/>
          <p:nvPr/>
        </p:nvSpPr>
        <p:spPr>
          <a:xfrm>
            <a:off x="10026543" y="2676436"/>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visibly</a:t>
            </a:r>
          </a:p>
        </p:txBody>
      </p:sp>
      <p:pic>
        <p:nvPicPr>
          <p:cNvPr id="523" name="Image" descr="Image"/>
          <p:cNvPicPr>
            <a:picLocks noChangeAspect="1"/>
          </p:cNvPicPr>
          <p:nvPr/>
        </p:nvPicPr>
        <p:blipFill>
          <a:blip r:embed="rId3">
            <a:extLst/>
          </a:blip>
          <a:stretch>
            <a:fillRect/>
          </a:stretch>
        </p:blipFill>
        <p:spPr>
          <a:xfrm>
            <a:off x="1415014" y="1032442"/>
            <a:ext cx="2249180" cy="1684716"/>
          </a:xfrm>
          <a:prstGeom prst="rect">
            <a:avLst/>
          </a:prstGeom>
          <a:ln w="12700">
            <a:miter lim="400000"/>
          </a:ln>
        </p:spPr>
      </p:pic>
      <p:sp>
        <p:nvSpPr>
          <p:cNvPr id="524" name="visible"/>
          <p:cNvSpPr txBox="1"/>
          <p:nvPr/>
        </p:nvSpPr>
        <p:spPr>
          <a:xfrm>
            <a:off x="16308573" y="4517314"/>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revise</a:t>
            </a:r>
          </a:p>
        </p:txBody>
      </p:sp>
      <p:sp>
        <p:nvSpPr>
          <p:cNvPr id="525" name="visible"/>
          <p:cNvSpPr txBox="1"/>
          <p:nvPr/>
        </p:nvSpPr>
        <p:spPr>
          <a:xfrm>
            <a:off x="16408910" y="5346248"/>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revision</a:t>
            </a:r>
          </a:p>
        </p:txBody>
      </p:sp>
      <p:sp>
        <p:nvSpPr>
          <p:cNvPr id="526" name="visible"/>
          <p:cNvSpPr txBox="1"/>
          <p:nvPr/>
        </p:nvSpPr>
        <p:spPr>
          <a:xfrm>
            <a:off x="15548657" y="1317403"/>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a:t>
            </a:r>
          </a:p>
        </p:txBody>
      </p:sp>
      <p:sp>
        <p:nvSpPr>
          <p:cNvPr id="527" name="visible"/>
          <p:cNvSpPr txBox="1"/>
          <p:nvPr/>
        </p:nvSpPr>
        <p:spPr>
          <a:xfrm>
            <a:off x="16089606" y="2257194"/>
            <a:ext cx="283090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visualize</a:t>
            </a:r>
          </a:p>
        </p:txBody>
      </p:sp>
      <p:sp>
        <p:nvSpPr>
          <p:cNvPr id="528" name="visible"/>
          <p:cNvSpPr txBox="1"/>
          <p:nvPr/>
        </p:nvSpPr>
        <p:spPr>
          <a:xfrm>
            <a:off x="15548657" y="3331829"/>
            <a:ext cx="39127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visualization</a:t>
            </a:r>
          </a:p>
        </p:txBody>
      </p:sp>
      <p:sp>
        <p:nvSpPr>
          <p:cNvPr id="529" name="visible"/>
          <p:cNvSpPr txBox="1"/>
          <p:nvPr/>
        </p:nvSpPr>
        <p:spPr>
          <a:xfrm>
            <a:off x="7657040" y="2071389"/>
            <a:ext cx="273324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supervise</a:t>
            </a:r>
          </a:p>
        </p:txBody>
      </p:sp>
      <p:sp>
        <p:nvSpPr>
          <p:cNvPr id="530" name="visible"/>
          <p:cNvSpPr txBox="1"/>
          <p:nvPr/>
        </p:nvSpPr>
        <p:spPr>
          <a:xfrm>
            <a:off x="8687806" y="1007179"/>
            <a:ext cx="317578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supervision</a:t>
            </a:r>
          </a:p>
        </p:txBody>
      </p:sp>
      <p:sp>
        <p:nvSpPr>
          <p:cNvPr id="531" name="visible"/>
          <p:cNvSpPr txBox="1"/>
          <p:nvPr/>
        </p:nvSpPr>
        <p:spPr>
          <a:xfrm>
            <a:off x="5556763" y="5447236"/>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visit</a:t>
            </a:r>
          </a:p>
        </p:txBody>
      </p:sp>
      <p:sp>
        <p:nvSpPr>
          <p:cNvPr id="532" name="visible"/>
          <p:cNvSpPr txBox="1"/>
          <p:nvPr/>
        </p:nvSpPr>
        <p:spPr>
          <a:xfrm>
            <a:off x="6519036" y="6266150"/>
            <a:ext cx="317577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revisit</a:t>
            </a:r>
          </a:p>
        </p:txBody>
      </p:sp>
      <p:sp>
        <p:nvSpPr>
          <p:cNvPr id="533" name="visible"/>
          <p:cNvSpPr txBox="1"/>
          <p:nvPr/>
        </p:nvSpPr>
        <p:spPr>
          <a:xfrm>
            <a:off x="9054779" y="7319367"/>
            <a:ext cx="317577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advisor</a:t>
            </a:r>
          </a:p>
        </p:txBody>
      </p:sp>
      <p:sp>
        <p:nvSpPr>
          <p:cNvPr id="534" name="visible"/>
          <p:cNvSpPr txBox="1"/>
          <p:nvPr/>
        </p:nvSpPr>
        <p:spPr>
          <a:xfrm>
            <a:off x="16787268" y="6466128"/>
            <a:ext cx="317577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vista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1" grpId="3"/>
      <p:bldP build="whole" bldLvl="1" animBg="1" rev="0" advAuto="0" spid="519" grpId="4"/>
      <p:bldP build="whole" bldLvl="1" animBg="1" rev="0" advAuto="0" spid="524" grpId="8"/>
      <p:bldP build="whole" bldLvl="1" animBg="1" rev="0" advAuto="0" spid="526" grpId="10"/>
      <p:bldP build="whole" bldLvl="1" animBg="1" rev="0" advAuto="0" spid="517" grpId="7"/>
      <p:bldP build="whole" bldLvl="1" animBg="1" rev="0" advAuto="0" spid="527" grpId="11"/>
      <p:bldP build="whole" bldLvl="1" animBg="1" rev="0" advAuto="0" spid="529" grpId="13"/>
      <p:bldP build="whole" bldLvl="1" animBg="1" rev="0" advAuto="0" spid="531" grpId="15"/>
      <p:bldP build="whole" bldLvl="1" animBg="1" rev="0" advAuto="0" spid="516" grpId="1"/>
      <p:bldP build="whole" bldLvl="1" animBg="1" rev="0" advAuto="0" spid="533" grpId="17"/>
      <p:bldP build="whole" bldLvl="1" animBg="1" rev="0" advAuto="0" spid="518" grpId="2"/>
      <p:bldP build="whole" bldLvl="1" animBg="1" rev="0" advAuto="0" spid="520" grpId="5"/>
      <p:bldP build="whole" bldLvl="1" animBg="1" rev="0" advAuto="0" spid="525" grpId="9"/>
      <p:bldP build="whole" bldLvl="1" animBg="1" rev="0" advAuto="0" spid="522" grpId="6"/>
      <p:bldP build="whole" bldLvl="1" animBg="1" rev="0" advAuto="0" spid="528" grpId="12"/>
      <p:bldP build="whole" bldLvl="1" animBg="1" rev="0" advAuto="0" spid="530" grpId="14"/>
      <p:bldP build="whole" bldLvl="1" animBg="1" rev="0" advAuto="0" spid="532" grpId="16"/>
      <p:bldP build="whole" bldLvl="1" animBg="1" rev="0" advAuto="0" spid="534" grpId="18"/>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8" name="Group"/>
          <p:cNvGrpSpPr/>
          <p:nvPr/>
        </p:nvGrpSpPr>
        <p:grpSpPr>
          <a:xfrm>
            <a:off x="8832381" y="3133917"/>
            <a:ext cx="6426515" cy="7266400"/>
            <a:chOff x="0" y="-1"/>
            <a:chExt cx="6426513" cy="7266399"/>
          </a:xfrm>
        </p:grpSpPr>
        <p:pic>
          <p:nvPicPr>
            <p:cNvPr id="536" name="Image" descr="Image"/>
            <p:cNvPicPr>
              <a:picLocks noChangeAspect="1"/>
            </p:cNvPicPr>
            <p:nvPr/>
          </p:nvPicPr>
          <p:blipFill>
            <a:blip r:embed="rId2">
              <a:extLst/>
            </a:blip>
            <a:stretch>
              <a:fillRect/>
            </a:stretch>
          </p:blipFill>
          <p:spPr>
            <a:xfrm>
              <a:off x="315741" y="-2"/>
              <a:ext cx="5795035" cy="6222312"/>
            </a:xfrm>
            <a:prstGeom prst="rect">
              <a:avLst/>
            </a:prstGeom>
            <a:ln w="12700" cap="flat">
              <a:noFill/>
              <a:miter lim="400000"/>
            </a:ln>
            <a:effectLst/>
          </p:spPr>
        </p:pic>
        <p:sp>
          <p:nvSpPr>
            <p:cNvPr id="537" name="vis:  see"/>
            <p:cNvSpPr txBox="1"/>
            <p:nvPr/>
          </p:nvSpPr>
          <p:spPr>
            <a:xfrm>
              <a:off x="-1" y="6482655"/>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grad, guess:  step</a:t>
              </a:r>
            </a:p>
          </p:txBody>
        </p:sp>
      </p:grpSp>
      <p:pic>
        <p:nvPicPr>
          <p:cNvPr id="539" name="Image" descr="Image"/>
          <p:cNvPicPr>
            <a:picLocks noChangeAspect="1"/>
          </p:cNvPicPr>
          <p:nvPr/>
        </p:nvPicPr>
        <p:blipFill>
          <a:blip r:embed="rId3">
            <a:extLst/>
          </a:blip>
          <a:stretch>
            <a:fillRect/>
          </a:stretch>
        </p:blipFill>
        <p:spPr>
          <a:xfrm>
            <a:off x="1000461" y="368346"/>
            <a:ext cx="8163288" cy="54322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3" name="Group"/>
          <p:cNvGrpSpPr/>
          <p:nvPr/>
        </p:nvGrpSpPr>
        <p:grpSpPr>
          <a:xfrm>
            <a:off x="10312220" y="3355734"/>
            <a:ext cx="6426515" cy="7266400"/>
            <a:chOff x="-1" y="0"/>
            <a:chExt cx="6426513" cy="7266399"/>
          </a:xfrm>
        </p:grpSpPr>
        <p:pic>
          <p:nvPicPr>
            <p:cNvPr id="541" name="Image" descr="Image"/>
            <p:cNvPicPr>
              <a:picLocks noChangeAspect="1"/>
            </p:cNvPicPr>
            <p:nvPr/>
          </p:nvPicPr>
          <p:blipFill>
            <a:blip r:embed="rId2">
              <a:extLst/>
            </a:blip>
            <a:stretch>
              <a:fillRect/>
            </a:stretch>
          </p:blipFill>
          <p:spPr>
            <a:xfrm>
              <a:off x="315739" y="-1"/>
              <a:ext cx="5795034" cy="6222310"/>
            </a:xfrm>
            <a:prstGeom prst="rect">
              <a:avLst/>
            </a:prstGeom>
            <a:ln w="12700" cap="flat">
              <a:noFill/>
              <a:miter lim="400000"/>
            </a:ln>
            <a:effectLst/>
          </p:spPr>
        </p:pic>
        <p:sp>
          <p:nvSpPr>
            <p:cNvPr id="542" name="vis:  see"/>
            <p:cNvSpPr txBox="1"/>
            <p:nvPr/>
          </p:nvSpPr>
          <p:spPr>
            <a:xfrm>
              <a:off x="-2" y="6482655"/>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grad, guess:  step</a:t>
              </a:r>
            </a:p>
          </p:txBody>
        </p:sp>
      </p:grpSp>
      <p:sp>
        <p:nvSpPr>
          <p:cNvPr id="544" name="invisibility"/>
          <p:cNvSpPr txBox="1"/>
          <p:nvPr/>
        </p:nvSpPr>
        <p:spPr>
          <a:xfrm>
            <a:off x="5197392" y="4681656"/>
            <a:ext cx="28308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a:t>
            </a:r>
          </a:p>
        </p:txBody>
      </p:sp>
      <p:sp>
        <p:nvSpPr>
          <p:cNvPr id="545" name="television"/>
          <p:cNvSpPr txBox="1"/>
          <p:nvPr/>
        </p:nvSpPr>
        <p:spPr>
          <a:xfrm>
            <a:off x="9547983" y="2287039"/>
            <a:ext cx="27141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graduate</a:t>
            </a:r>
          </a:p>
        </p:txBody>
      </p:sp>
      <p:sp>
        <p:nvSpPr>
          <p:cNvPr id="546" name="visible"/>
          <p:cNvSpPr txBox="1"/>
          <p:nvPr/>
        </p:nvSpPr>
        <p:spPr>
          <a:xfrm>
            <a:off x="5116116" y="7080201"/>
            <a:ext cx="247932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upgrade</a:t>
            </a:r>
          </a:p>
        </p:txBody>
      </p:sp>
      <p:sp>
        <p:nvSpPr>
          <p:cNvPr id="547" name="invisible"/>
          <p:cNvSpPr txBox="1"/>
          <p:nvPr/>
        </p:nvSpPr>
        <p:spPr>
          <a:xfrm>
            <a:off x="7897448" y="6731206"/>
            <a:ext cx="2479324"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grade</a:t>
            </a:r>
          </a:p>
        </p:txBody>
      </p:sp>
      <p:sp>
        <p:nvSpPr>
          <p:cNvPr id="548" name="vision"/>
          <p:cNvSpPr txBox="1"/>
          <p:nvPr/>
        </p:nvSpPr>
        <p:spPr>
          <a:xfrm>
            <a:off x="6436088" y="5874051"/>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graduation</a:t>
            </a:r>
          </a:p>
        </p:txBody>
      </p:sp>
      <p:sp>
        <p:nvSpPr>
          <p:cNvPr id="549" name="visibly"/>
          <p:cNvSpPr txBox="1"/>
          <p:nvPr/>
        </p:nvSpPr>
        <p:spPr>
          <a:xfrm>
            <a:off x="6238330" y="3052334"/>
            <a:ext cx="271419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gradually</a:t>
            </a:r>
          </a:p>
        </p:txBody>
      </p:sp>
      <p:pic>
        <p:nvPicPr>
          <p:cNvPr id="550" name="Image" descr="Image"/>
          <p:cNvPicPr>
            <a:picLocks noChangeAspect="1"/>
          </p:cNvPicPr>
          <p:nvPr/>
        </p:nvPicPr>
        <p:blipFill>
          <a:blip r:embed="rId3">
            <a:extLst/>
          </a:blip>
          <a:stretch>
            <a:fillRect/>
          </a:stretch>
        </p:blipFill>
        <p:spPr>
          <a:xfrm>
            <a:off x="1000461" y="368346"/>
            <a:ext cx="8163288" cy="5432296"/>
          </a:xfrm>
          <a:prstGeom prst="rect">
            <a:avLst/>
          </a:prstGeom>
          <a:ln w="12700">
            <a:miter lim="400000"/>
          </a:ln>
        </p:spPr>
      </p:pic>
      <p:sp>
        <p:nvSpPr>
          <p:cNvPr id="551" name="vision"/>
          <p:cNvSpPr txBox="1"/>
          <p:nvPr/>
        </p:nvSpPr>
        <p:spPr>
          <a:xfrm>
            <a:off x="8376224" y="3365541"/>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a:t>
            </a:r>
          </a:p>
        </p:txBody>
      </p:sp>
      <p:sp>
        <p:nvSpPr>
          <p:cNvPr id="552" name="vision"/>
          <p:cNvSpPr txBox="1"/>
          <p:nvPr/>
        </p:nvSpPr>
        <p:spPr>
          <a:xfrm>
            <a:off x="14561123" y="2081943"/>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a:t>
            </a:r>
          </a:p>
        </p:txBody>
      </p:sp>
      <p:sp>
        <p:nvSpPr>
          <p:cNvPr id="553" name="vision"/>
          <p:cNvSpPr txBox="1"/>
          <p:nvPr/>
        </p:nvSpPr>
        <p:spPr>
          <a:xfrm>
            <a:off x="11228154" y="1459775"/>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gradient</a:t>
            </a:r>
          </a:p>
        </p:txBody>
      </p:sp>
      <p:sp>
        <p:nvSpPr>
          <p:cNvPr id="554" name="vision"/>
          <p:cNvSpPr txBox="1"/>
          <p:nvPr/>
        </p:nvSpPr>
        <p:spPr>
          <a:xfrm>
            <a:off x="7254561" y="7868415"/>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downgrade</a:t>
            </a:r>
          </a:p>
        </p:txBody>
      </p:sp>
      <p:sp>
        <p:nvSpPr>
          <p:cNvPr id="555" name="vision"/>
          <p:cNvSpPr txBox="1"/>
          <p:nvPr/>
        </p:nvSpPr>
        <p:spPr>
          <a:xfrm>
            <a:off x="7056369" y="4509120"/>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gradually</a:t>
            </a:r>
          </a:p>
        </p:txBody>
      </p:sp>
      <p:sp>
        <p:nvSpPr>
          <p:cNvPr id="556" name="vision"/>
          <p:cNvSpPr txBox="1"/>
          <p:nvPr/>
        </p:nvSpPr>
        <p:spPr>
          <a:xfrm>
            <a:off x="16395695" y="2939613"/>
            <a:ext cx="390364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progression</a:t>
            </a:r>
          </a:p>
        </p:txBody>
      </p:sp>
      <p:sp>
        <p:nvSpPr>
          <p:cNvPr id="557" name="vision"/>
          <p:cNvSpPr txBox="1"/>
          <p:nvPr/>
        </p:nvSpPr>
        <p:spPr>
          <a:xfrm>
            <a:off x="16061306" y="7501697"/>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digression</a:t>
            </a:r>
          </a:p>
        </p:txBody>
      </p:sp>
      <p:sp>
        <p:nvSpPr>
          <p:cNvPr id="558" name="vision"/>
          <p:cNvSpPr txBox="1"/>
          <p:nvPr/>
        </p:nvSpPr>
        <p:spPr>
          <a:xfrm>
            <a:off x="17493271" y="6332920"/>
            <a:ext cx="3121602"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digress</a:t>
            </a:r>
          </a:p>
        </p:txBody>
      </p:sp>
      <p:sp>
        <p:nvSpPr>
          <p:cNvPr id="559" name="vision"/>
          <p:cNvSpPr txBox="1"/>
          <p:nvPr/>
        </p:nvSpPr>
        <p:spPr>
          <a:xfrm>
            <a:off x="16487232" y="5392673"/>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aggressive</a:t>
            </a:r>
          </a:p>
        </p:txBody>
      </p:sp>
      <p:sp>
        <p:nvSpPr>
          <p:cNvPr id="560" name="vision"/>
          <p:cNvSpPr txBox="1"/>
          <p:nvPr/>
        </p:nvSpPr>
        <p:spPr>
          <a:xfrm>
            <a:off x="17493271" y="3960545"/>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progressive</a:t>
            </a:r>
          </a:p>
        </p:txBody>
      </p:sp>
      <p:sp>
        <p:nvSpPr>
          <p:cNvPr id="561" name="vision"/>
          <p:cNvSpPr txBox="1"/>
          <p:nvPr/>
        </p:nvSpPr>
        <p:spPr>
          <a:xfrm>
            <a:off x="14561123" y="1224270"/>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regress</a:t>
            </a:r>
          </a:p>
        </p:txBody>
      </p:sp>
      <p:sp>
        <p:nvSpPr>
          <p:cNvPr id="562" name="vision"/>
          <p:cNvSpPr txBox="1"/>
          <p:nvPr/>
        </p:nvSpPr>
        <p:spPr>
          <a:xfrm>
            <a:off x="18098433" y="8335894"/>
            <a:ext cx="312160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congress</a:t>
            </a:r>
          </a:p>
        </p:txBody>
      </p:sp>
      <p:sp>
        <p:nvSpPr>
          <p:cNvPr id="563" name="vision"/>
          <p:cNvSpPr txBox="1"/>
          <p:nvPr/>
        </p:nvSpPr>
        <p:spPr>
          <a:xfrm>
            <a:off x="19788308" y="4681656"/>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transgress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5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5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5" grpId="2"/>
      <p:bldP build="whole" bldLvl="1" animBg="1" rev="0" advAuto="0" spid="546" grpId="4"/>
      <p:bldP build="whole" bldLvl="1" animBg="1" rev="0" advAuto="0" spid="554" grpId="11"/>
      <p:bldP build="whole" bldLvl="1" animBg="1" rev="0" advAuto="0" spid="544" grpId="7"/>
      <p:bldP build="whole" bldLvl="1" animBg="1" rev="0" advAuto="0" spid="543" grpId="1"/>
      <p:bldP build="whole" bldLvl="1" animBg="1" rev="0" advAuto="0" spid="563" grpId="20"/>
      <p:bldP build="whole" bldLvl="1" animBg="1" rev="0" advAuto="0" spid="562" grpId="19"/>
      <p:bldP build="whole" bldLvl="1" animBg="1" rev="0" advAuto="0" spid="561" grpId="18"/>
      <p:bldP build="whole" bldLvl="1" animBg="1" rev="0" advAuto="0" spid="560" grpId="17"/>
      <p:bldP build="whole" bldLvl="1" animBg="1" rev="0" advAuto="0" spid="559" grpId="16"/>
      <p:bldP build="whole" bldLvl="1" animBg="1" rev="0" advAuto="0" spid="558" grpId="15"/>
      <p:bldP build="whole" bldLvl="1" animBg="1" rev="0" advAuto="0" spid="557" grpId="14"/>
      <p:bldP build="whole" bldLvl="1" animBg="1" rev="0" advAuto="0" spid="556" grpId="13"/>
      <p:bldP build="whole" bldLvl="1" animBg="1" rev="0" advAuto="0" spid="555" grpId="12"/>
      <p:bldP build="whole" bldLvl="1" animBg="1" rev="0" advAuto="0" spid="552" grpId="9"/>
      <p:bldP build="whole" bldLvl="1" animBg="1" rev="0" advAuto="0" spid="551" grpId="8"/>
      <p:bldP build="whole" bldLvl="1" animBg="1" rev="0" advAuto="0" spid="553" grpId="10"/>
      <p:bldP build="whole" bldLvl="1" animBg="1" rev="0" advAuto="0" spid="548" grpId="3"/>
      <p:bldP build="whole" bldLvl="1" animBg="1" rev="0" advAuto="0" spid="549" grpId="6"/>
      <p:bldP build="whole" bldLvl="1" animBg="1" rev="0" advAuto="0" spid="547" grpId="5"/>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7" name="Group"/>
          <p:cNvGrpSpPr/>
          <p:nvPr/>
        </p:nvGrpSpPr>
        <p:grpSpPr>
          <a:xfrm>
            <a:off x="9645632" y="2947272"/>
            <a:ext cx="6426515" cy="6874529"/>
            <a:chOff x="0" y="0"/>
            <a:chExt cx="6426513" cy="6874527"/>
          </a:xfrm>
        </p:grpSpPr>
        <p:pic>
          <p:nvPicPr>
            <p:cNvPr id="565" name="Image" descr="Image"/>
            <p:cNvPicPr>
              <a:picLocks noChangeAspect="1"/>
            </p:cNvPicPr>
            <p:nvPr/>
          </p:nvPicPr>
          <p:blipFill>
            <a:blip r:embed="rId2">
              <a:extLst/>
            </a:blip>
            <a:stretch>
              <a:fillRect/>
            </a:stretch>
          </p:blipFill>
          <p:spPr>
            <a:xfrm>
              <a:off x="315738" y="0"/>
              <a:ext cx="5795036" cy="6222310"/>
            </a:xfrm>
            <a:prstGeom prst="rect">
              <a:avLst/>
            </a:prstGeom>
            <a:ln w="12700" cap="flat">
              <a:noFill/>
              <a:miter lim="400000"/>
            </a:ln>
            <a:effectLst/>
          </p:spPr>
        </p:pic>
        <p:sp>
          <p:nvSpPr>
            <p:cNvPr id="566" name="vis:  see"/>
            <p:cNvSpPr/>
            <p:nvPr/>
          </p:nvSpPr>
          <p:spPr>
            <a:xfrm>
              <a:off x="0" y="6874527"/>
              <a:ext cx="64265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600"/>
              </a:pPr>
              <a:r>
                <a:t>phon:  sound</a:t>
              </a:r>
            </a:p>
            <a:p>
              <a:pPr>
                <a:defRPr sz="4600"/>
              </a:pPr>
              <a:r>
                <a:t>audio: hearing</a:t>
              </a:r>
            </a:p>
          </p:txBody>
        </p:sp>
      </p:grpSp>
      <p:pic>
        <p:nvPicPr>
          <p:cNvPr id="568" name="Image" descr="Image"/>
          <p:cNvPicPr>
            <a:picLocks noChangeAspect="1"/>
          </p:cNvPicPr>
          <p:nvPr/>
        </p:nvPicPr>
        <p:blipFill>
          <a:blip r:embed="rId3">
            <a:extLst/>
          </a:blip>
          <a:stretch>
            <a:fillRect/>
          </a:stretch>
        </p:blipFill>
        <p:spPr>
          <a:xfrm>
            <a:off x="1799143" y="867853"/>
            <a:ext cx="2921003" cy="27813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Image" descr="Image"/>
          <p:cNvPicPr>
            <a:picLocks noChangeAspect="1"/>
          </p:cNvPicPr>
          <p:nvPr/>
        </p:nvPicPr>
        <p:blipFill>
          <a:blip r:embed="rId2">
            <a:extLst/>
          </a:blip>
          <a:stretch>
            <a:fillRect/>
          </a:stretch>
        </p:blipFill>
        <p:spPr>
          <a:xfrm>
            <a:off x="10436714" y="161388"/>
            <a:ext cx="4737103" cy="1714501"/>
          </a:xfrm>
          <a:prstGeom prst="rect">
            <a:avLst/>
          </a:prstGeom>
          <a:ln w="12700">
            <a:miter lim="400000"/>
          </a:ln>
        </p:spPr>
      </p:pic>
      <p:sp>
        <p:nvSpPr>
          <p:cNvPr id="204" name="Phonics:"/>
          <p:cNvSpPr txBox="1"/>
          <p:nvPr/>
        </p:nvSpPr>
        <p:spPr>
          <a:xfrm>
            <a:off x="2867098" y="3038100"/>
            <a:ext cx="174498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Phonics: </a:t>
            </a:r>
          </a:p>
        </p:txBody>
      </p:sp>
      <p:sp>
        <p:nvSpPr>
          <p:cNvPr id="205" name="The reading-writing skill of associating letters with specific sounds that they represent."/>
          <p:cNvSpPr txBox="1"/>
          <p:nvPr/>
        </p:nvSpPr>
        <p:spPr>
          <a:xfrm>
            <a:off x="5406073" y="3038100"/>
            <a:ext cx="1533334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The reading-writing skill of associating letters with specific sounds that they represent.</a:t>
            </a:r>
          </a:p>
        </p:txBody>
      </p:sp>
      <p:grpSp>
        <p:nvGrpSpPr>
          <p:cNvPr id="208" name="Group"/>
          <p:cNvGrpSpPr/>
          <p:nvPr/>
        </p:nvGrpSpPr>
        <p:grpSpPr>
          <a:xfrm>
            <a:off x="1150996" y="6549728"/>
            <a:ext cx="6497701" cy="3149603"/>
            <a:chOff x="0" y="0"/>
            <a:chExt cx="6497699" cy="3149602"/>
          </a:xfrm>
        </p:grpSpPr>
        <p:pic>
          <p:nvPicPr>
            <p:cNvPr id="206" name="Image" descr="Image"/>
            <p:cNvPicPr>
              <a:picLocks noChangeAspect="1"/>
            </p:cNvPicPr>
            <p:nvPr/>
          </p:nvPicPr>
          <p:blipFill>
            <a:blip r:embed="rId3">
              <a:extLst/>
            </a:blip>
            <a:stretch>
              <a:fillRect/>
            </a:stretch>
          </p:blipFill>
          <p:spPr>
            <a:xfrm>
              <a:off x="-1" y="0"/>
              <a:ext cx="2590803" cy="3149603"/>
            </a:xfrm>
            <a:prstGeom prst="rect">
              <a:avLst/>
            </a:prstGeom>
            <a:ln w="12700" cap="flat">
              <a:noFill/>
              <a:miter lim="400000"/>
            </a:ln>
            <a:effectLst/>
          </p:spPr>
        </p:pic>
        <p:sp>
          <p:nvSpPr>
            <p:cNvPr id="207" name="Almost 100% phonetic"/>
            <p:cNvSpPr txBox="1"/>
            <p:nvPr/>
          </p:nvSpPr>
          <p:spPr>
            <a:xfrm>
              <a:off x="2388613" y="2347794"/>
              <a:ext cx="4109086"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latin typeface="Helvetica Neue Medium"/>
                  <a:ea typeface="Helvetica Neue Medium"/>
                  <a:cs typeface="Helvetica Neue Medium"/>
                  <a:sym typeface="Helvetica Neue Medium"/>
                </a:defRPr>
              </a:lvl1pPr>
            </a:lstStyle>
            <a:p>
              <a:pPr/>
              <a:r>
                <a:t>Almost 100% phonetic</a:t>
              </a:r>
            </a:p>
          </p:txBody>
        </p:sp>
      </p:grpSp>
      <p:sp>
        <p:nvSpPr>
          <p:cNvPr id="209" name="English: 75% phonetic…"/>
          <p:cNvSpPr txBox="1"/>
          <p:nvPr/>
        </p:nvSpPr>
        <p:spPr>
          <a:xfrm>
            <a:off x="5725476" y="4636344"/>
            <a:ext cx="13872592"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English: 75% phonetic</a:t>
            </a:r>
          </a:p>
          <a:p>
            <a:pPr>
              <a:defRPr>
                <a:latin typeface="Helvetica Neue Medium"/>
                <a:ea typeface="Helvetica Neue Medium"/>
                <a:cs typeface="Helvetica Neue Medium"/>
                <a:sym typeface="Helvetica Neue Medium"/>
              </a:defRPr>
            </a:pPr>
            <a:r>
              <a:t>75% of English words have reliable, predictable letters-to-sound relationships </a:t>
            </a:r>
          </a:p>
        </p:txBody>
      </p:sp>
      <p:pic>
        <p:nvPicPr>
          <p:cNvPr id="210" name="Image" descr="Image"/>
          <p:cNvPicPr>
            <a:picLocks noChangeAspect="1"/>
          </p:cNvPicPr>
          <p:nvPr/>
        </p:nvPicPr>
        <p:blipFill>
          <a:blip r:embed="rId4">
            <a:extLst/>
          </a:blip>
          <a:stretch>
            <a:fillRect/>
          </a:stretch>
        </p:blipFill>
        <p:spPr>
          <a:xfrm>
            <a:off x="10127015" y="6284479"/>
            <a:ext cx="3810003" cy="21336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1"/>
      <p:bldP build="whole" bldLvl="1" animBg="1" rev="0" advAuto="0" spid="210" grpId="4"/>
      <p:bldP build="whole" bldLvl="1" animBg="1" rev="0" advAuto="0" spid="205" grpId="2"/>
      <p:bldP build="whole" bldLvl="1" animBg="1" rev="0" advAuto="0" spid="208" grpId="3"/>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72" name="Group"/>
          <p:cNvGrpSpPr/>
          <p:nvPr/>
        </p:nvGrpSpPr>
        <p:grpSpPr>
          <a:xfrm>
            <a:off x="7632516" y="3418906"/>
            <a:ext cx="6426515" cy="6874527"/>
            <a:chOff x="0" y="0"/>
            <a:chExt cx="6426513" cy="6874526"/>
          </a:xfrm>
        </p:grpSpPr>
        <p:pic>
          <p:nvPicPr>
            <p:cNvPr id="570" name="Image" descr="Image"/>
            <p:cNvPicPr>
              <a:picLocks noChangeAspect="1"/>
            </p:cNvPicPr>
            <p:nvPr/>
          </p:nvPicPr>
          <p:blipFill>
            <a:blip r:embed="rId2">
              <a:extLst/>
            </a:blip>
            <a:stretch>
              <a:fillRect/>
            </a:stretch>
          </p:blipFill>
          <p:spPr>
            <a:xfrm>
              <a:off x="315738" y="0"/>
              <a:ext cx="5795035" cy="6222309"/>
            </a:xfrm>
            <a:prstGeom prst="rect">
              <a:avLst/>
            </a:prstGeom>
            <a:ln w="12700" cap="flat">
              <a:noFill/>
              <a:miter lim="400000"/>
            </a:ln>
            <a:effectLst/>
          </p:spPr>
        </p:pic>
        <p:sp>
          <p:nvSpPr>
            <p:cNvPr id="571" name="vis:  see"/>
            <p:cNvSpPr/>
            <p:nvPr/>
          </p:nvSpPr>
          <p:spPr>
            <a:xfrm>
              <a:off x="0" y="6874526"/>
              <a:ext cx="64265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defRPr sz="4600"/>
              </a:pPr>
              <a:r>
                <a:t>phon: sound</a:t>
              </a:r>
            </a:p>
            <a:p>
              <a:pPr lvl="1">
                <a:defRPr sz="4600"/>
              </a:pPr>
              <a:r>
                <a:t>audio: hearing</a:t>
              </a:r>
            </a:p>
          </p:txBody>
        </p:sp>
      </p:grpSp>
      <p:sp>
        <p:nvSpPr>
          <p:cNvPr id="573" name="invisibility"/>
          <p:cNvSpPr txBox="1"/>
          <p:nvPr/>
        </p:nvSpPr>
        <p:spPr>
          <a:xfrm>
            <a:off x="5197392" y="4681656"/>
            <a:ext cx="28308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xylophone</a:t>
            </a:r>
          </a:p>
        </p:txBody>
      </p:sp>
      <p:sp>
        <p:nvSpPr>
          <p:cNvPr id="574" name="television"/>
          <p:cNvSpPr txBox="1"/>
          <p:nvPr/>
        </p:nvSpPr>
        <p:spPr>
          <a:xfrm>
            <a:off x="7521537" y="1866630"/>
            <a:ext cx="333891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symphony</a:t>
            </a:r>
          </a:p>
        </p:txBody>
      </p:sp>
      <p:sp>
        <p:nvSpPr>
          <p:cNvPr id="575" name="visible"/>
          <p:cNvSpPr txBox="1"/>
          <p:nvPr/>
        </p:nvSpPr>
        <p:spPr>
          <a:xfrm>
            <a:off x="5382752" y="8322139"/>
            <a:ext cx="36741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microphone</a:t>
            </a:r>
          </a:p>
        </p:txBody>
      </p:sp>
      <p:sp>
        <p:nvSpPr>
          <p:cNvPr id="576" name="invisible"/>
          <p:cNvSpPr txBox="1"/>
          <p:nvPr/>
        </p:nvSpPr>
        <p:spPr>
          <a:xfrm>
            <a:off x="4628284" y="6310981"/>
            <a:ext cx="3338913" cy="1482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telephone</a:t>
            </a:r>
          </a:p>
          <a:p>
            <a:pPr>
              <a:defRPr sz="4600"/>
            </a:pPr>
            <a:r>
              <a:t>(phone)</a:t>
            </a:r>
          </a:p>
        </p:txBody>
      </p:sp>
      <p:sp>
        <p:nvSpPr>
          <p:cNvPr id="577" name="vision"/>
          <p:cNvSpPr txBox="1"/>
          <p:nvPr/>
        </p:nvSpPr>
        <p:spPr>
          <a:xfrm>
            <a:off x="7315992" y="7329581"/>
            <a:ext cx="333891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saxophone</a:t>
            </a:r>
          </a:p>
        </p:txBody>
      </p:sp>
      <p:sp>
        <p:nvSpPr>
          <p:cNvPr id="578" name="visibly"/>
          <p:cNvSpPr txBox="1"/>
          <p:nvPr/>
        </p:nvSpPr>
        <p:spPr>
          <a:xfrm>
            <a:off x="6760236" y="3052334"/>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phonics</a:t>
            </a:r>
          </a:p>
        </p:txBody>
      </p:sp>
      <p:pic>
        <p:nvPicPr>
          <p:cNvPr id="579" name="Image" descr="Image"/>
          <p:cNvPicPr>
            <a:picLocks noChangeAspect="1"/>
          </p:cNvPicPr>
          <p:nvPr/>
        </p:nvPicPr>
        <p:blipFill>
          <a:blip r:embed="rId3">
            <a:extLst/>
          </a:blip>
          <a:stretch>
            <a:fillRect/>
          </a:stretch>
        </p:blipFill>
        <p:spPr>
          <a:xfrm>
            <a:off x="1799143" y="867853"/>
            <a:ext cx="2921003" cy="2781302"/>
          </a:xfrm>
          <a:prstGeom prst="rect">
            <a:avLst/>
          </a:prstGeom>
          <a:ln w="12700">
            <a:miter lim="400000"/>
          </a:ln>
        </p:spPr>
      </p:pic>
      <p:sp>
        <p:nvSpPr>
          <p:cNvPr id="580" name="visible"/>
          <p:cNvSpPr txBox="1"/>
          <p:nvPr/>
        </p:nvSpPr>
        <p:spPr>
          <a:xfrm>
            <a:off x="2256775" y="5684130"/>
            <a:ext cx="36741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homophone</a:t>
            </a:r>
          </a:p>
        </p:txBody>
      </p:sp>
      <p:sp>
        <p:nvSpPr>
          <p:cNvPr id="581" name="vision"/>
          <p:cNvSpPr txBox="1"/>
          <p:nvPr/>
        </p:nvSpPr>
        <p:spPr>
          <a:xfrm>
            <a:off x="2003587" y="7689073"/>
            <a:ext cx="333891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megaphone</a:t>
            </a:r>
          </a:p>
        </p:txBody>
      </p:sp>
      <p:sp>
        <p:nvSpPr>
          <p:cNvPr id="582" name="vision"/>
          <p:cNvSpPr txBox="1"/>
          <p:nvPr/>
        </p:nvSpPr>
        <p:spPr>
          <a:xfrm>
            <a:off x="4283338" y="3679183"/>
            <a:ext cx="333891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phonetic</a:t>
            </a:r>
          </a:p>
        </p:txBody>
      </p:sp>
      <p:sp>
        <p:nvSpPr>
          <p:cNvPr id="583" name="vision"/>
          <p:cNvSpPr txBox="1"/>
          <p:nvPr/>
        </p:nvSpPr>
        <p:spPr>
          <a:xfrm>
            <a:off x="11955484" y="1992353"/>
            <a:ext cx="3338919"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auditory</a:t>
            </a:r>
          </a:p>
        </p:txBody>
      </p:sp>
      <p:sp>
        <p:nvSpPr>
          <p:cNvPr id="584" name="vision"/>
          <p:cNvSpPr txBox="1"/>
          <p:nvPr/>
        </p:nvSpPr>
        <p:spPr>
          <a:xfrm>
            <a:off x="13849306" y="5946549"/>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audience</a:t>
            </a:r>
          </a:p>
        </p:txBody>
      </p:sp>
      <p:sp>
        <p:nvSpPr>
          <p:cNvPr id="585" name="vision"/>
          <p:cNvSpPr txBox="1"/>
          <p:nvPr/>
        </p:nvSpPr>
        <p:spPr>
          <a:xfrm>
            <a:off x="13849306" y="4499440"/>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auditorium</a:t>
            </a:r>
          </a:p>
        </p:txBody>
      </p:sp>
      <p:sp>
        <p:nvSpPr>
          <p:cNvPr id="586" name="vision"/>
          <p:cNvSpPr txBox="1"/>
          <p:nvPr/>
        </p:nvSpPr>
        <p:spPr>
          <a:xfrm>
            <a:off x="13435324" y="3052334"/>
            <a:ext cx="333891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audio-visual</a:t>
            </a:r>
          </a:p>
        </p:txBody>
      </p:sp>
      <p:sp>
        <p:nvSpPr>
          <p:cNvPr id="587" name="vision"/>
          <p:cNvSpPr txBox="1"/>
          <p:nvPr/>
        </p:nvSpPr>
        <p:spPr>
          <a:xfrm>
            <a:off x="16508668" y="3791927"/>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audition</a:t>
            </a:r>
          </a:p>
        </p:txBody>
      </p:sp>
      <p:sp>
        <p:nvSpPr>
          <p:cNvPr id="588" name="vision"/>
          <p:cNvSpPr txBox="1"/>
          <p:nvPr/>
        </p:nvSpPr>
        <p:spPr>
          <a:xfrm>
            <a:off x="14875859" y="7006528"/>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audiobook</a:t>
            </a:r>
          </a:p>
        </p:txBody>
      </p:sp>
      <p:sp>
        <p:nvSpPr>
          <p:cNvPr id="589" name="vision"/>
          <p:cNvSpPr txBox="1"/>
          <p:nvPr/>
        </p:nvSpPr>
        <p:spPr>
          <a:xfrm>
            <a:off x="16971399" y="5273716"/>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audiologist</a:t>
            </a:r>
          </a:p>
        </p:txBody>
      </p:sp>
      <p:sp>
        <p:nvSpPr>
          <p:cNvPr id="590" name="vision"/>
          <p:cNvSpPr txBox="1"/>
          <p:nvPr/>
        </p:nvSpPr>
        <p:spPr>
          <a:xfrm>
            <a:off x="16242030" y="1866630"/>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4" grpId="12"/>
      <p:bldP build="whole" bldLvl="1" animBg="1" rev="0" advAuto="0" spid="586" grpId="14"/>
      <p:bldP build="whole" bldLvl="1" animBg="1" rev="0" advAuto="0" spid="588" grpId="16"/>
      <p:bldP build="whole" bldLvl="1" animBg="1" rev="0" advAuto="0" spid="590" grpId="18"/>
      <p:bldP build="whole" bldLvl="1" animBg="1" rev="0" advAuto="0" spid="577" grpId="3"/>
      <p:bldP build="whole" bldLvl="1" animBg="1" rev="0" advAuto="0" spid="575" grpId="4"/>
      <p:bldP build="whole" bldLvl="1" animBg="1" rev="0" advAuto="0" spid="580" grpId="8"/>
      <p:bldP build="whole" bldLvl="1" animBg="1" rev="0" advAuto="0" spid="572" grpId="1"/>
      <p:bldP build="whole" bldLvl="1" animBg="1" rev="0" advAuto="0" spid="582" grpId="10"/>
      <p:bldP build="whole" bldLvl="1" animBg="1" rev="0" advAuto="0" spid="573" grpId="7"/>
      <p:bldP build="whole" bldLvl="1" animBg="1" rev="0" advAuto="0" spid="583" grpId="11"/>
      <p:bldP build="whole" bldLvl="1" animBg="1" rev="0" advAuto="0" spid="585" grpId="13"/>
      <p:bldP build="whole" bldLvl="1" animBg="1" rev="0" advAuto="0" spid="587" grpId="15"/>
      <p:bldP build="whole" bldLvl="1" animBg="1" rev="0" advAuto="0" spid="589" grpId="17"/>
      <p:bldP build="whole" bldLvl="1" animBg="1" rev="0" advAuto="0" spid="574" grpId="2"/>
      <p:bldP build="whole" bldLvl="1" animBg="1" rev="0" advAuto="0" spid="578" grpId="6"/>
      <p:bldP build="whole" bldLvl="1" animBg="1" rev="0" advAuto="0" spid="576" grpId="5"/>
      <p:bldP build="whole" bldLvl="1" animBg="1" rev="0" advAuto="0" spid="581" grpId="9"/>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2" name="Image" descr="Image"/>
          <p:cNvPicPr>
            <a:picLocks noChangeAspect="1"/>
          </p:cNvPicPr>
          <p:nvPr/>
        </p:nvPicPr>
        <p:blipFill>
          <a:blip r:embed="rId2">
            <a:extLst/>
          </a:blip>
          <a:stretch>
            <a:fillRect/>
          </a:stretch>
        </p:blipFill>
        <p:spPr>
          <a:xfrm>
            <a:off x="8748169" y="2747292"/>
            <a:ext cx="5795029" cy="6222308"/>
          </a:xfrm>
          <a:prstGeom prst="rect">
            <a:avLst/>
          </a:prstGeom>
          <a:ln w="12700">
            <a:miter lim="400000"/>
          </a:ln>
        </p:spPr>
      </p:pic>
      <p:sp>
        <p:nvSpPr>
          <p:cNvPr id="593" name="vis:  see"/>
          <p:cNvSpPr txBox="1"/>
          <p:nvPr/>
        </p:nvSpPr>
        <p:spPr>
          <a:xfrm>
            <a:off x="8659073" y="9469921"/>
            <a:ext cx="64265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tract:  pull away</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5" name="Image" descr="Image"/>
          <p:cNvPicPr>
            <a:picLocks noChangeAspect="1"/>
          </p:cNvPicPr>
          <p:nvPr/>
        </p:nvPicPr>
        <p:blipFill>
          <a:blip r:embed="rId2">
            <a:extLst/>
          </a:blip>
          <a:stretch>
            <a:fillRect/>
          </a:stretch>
        </p:blipFill>
        <p:spPr>
          <a:xfrm>
            <a:off x="7801608" y="3133918"/>
            <a:ext cx="5795030" cy="6222309"/>
          </a:xfrm>
          <a:prstGeom prst="rect">
            <a:avLst/>
          </a:prstGeom>
          <a:ln w="12700">
            <a:miter lim="400000"/>
          </a:ln>
        </p:spPr>
      </p:pic>
      <p:sp>
        <p:nvSpPr>
          <p:cNvPr id="596" name="vis:  see"/>
          <p:cNvSpPr txBox="1"/>
          <p:nvPr/>
        </p:nvSpPr>
        <p:spPr>
          <a:xfrm>
            <a:off x="7485866" y="9616571"/>
            <a:ext cx="8221575"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tract:  pull away; pull together</a:t>
            </a:r>
          </a:p>
        </p:txBody>
      </p:sp>
      <p:sp>
        <p:nvSpPr>
          <p:cNvPr id="597" name="attract, attractive, attraction"/>
          <p:cNvSpPr txBox="1"/>
          <p:nvPr/>
        </p:nvSpPr>
        <p:spPr>
          <a:xfrm>
            <a:off x="13645173" y="4007837"/>
            <a:ext cx="716007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attract, attractive, attraction</a:t>
            </a:r>
          </a:p>
        </p:txBody>
      </p:sp>
      <p:sp>
        <p:nvSpPr>
          <p:cNvPr id="598" name="distract, distraction"/>
          <p:cNvSpPr txBox="1"/>
          <p:nvPr/>
        </p:nvSpPr>
        <p:spPr>
          <a:xfrm>
            <a:off x="2960023" y="4185210"/>
            <a:ext cx="49844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distract, distraction</a:t>
            </a:r>
          </a:p>
        </p:txBody>
      </p:sp>
      <p:sp>
        <p:nvSpPr>
          <p:cNvPr id="599" name="retract, retraction"/>
          <p:cNvSpPr txBox="1"/>
          <p:nvPr/>
        </p:nvSpPr>
        <p:spPr>
          <a:xfrm>
            <a:off x="12918933" y="6291648"/>
            <a:ext cx="452974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retract, retraction</a:t>
            </a:r>
          </a:p>
        </p:txBody>
      </p:sp>
      <p:sp>
        <p:nvSpPr>
          <p:cNvPr id="600" name="contact, contraction"/>
          <p:cNvSpPr txBox="1"/>
          <p:nvPr/>
        </p:nvSpPr>
        <p:spPr>
          <a:xfrm>
            <a:off x="2906695" y="6457948"/>
            <a:ext cx="537466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contract, contraction</a:t>
            </a:r>
          </a:p>
        </p:txBody>
      </p:sp>
      <p:sp>
        <p:nvSpPr>
          <p:cNvPr id="601" name="subtract, subtraction"/>
          <p:cNvSpPr txBox="1"/>
          <p:nvPr/>
        </p:nvSpPr>
        <p:spPr>
          <a:xfrm>
            <a:off x="8426091" y="2292086"/>
            <a:ext cx="537466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subtract, subtraction</a:t>
            </a:r>
          </a:p>
        </p:txBody>
      </p:sp>
      <p:sp>
        <p:nvSpPr>
          <p:cNvPr id="602" name="tractor"/>
          <p:cNvSpPr txBox="1"/>
          <p:nvPr/>
        </p:nvSpPr>
        <p:spPr>
          <a:xfrm>
            <a:off x="14031796" y="5048956"/>
            <a:ext cx="176991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tractor</a:t>
            </a:r>
          </a:p>
        </p:txBody>
      </p:sp>
      <p:sp>
        <p:nvSpPr>
          <p:cNvPr id="603" name="traction"/>
          <p:cNvSpPr txBox="1"/>
          <p:nvPr/>
        </p:nvSpPr>
        <p:spPr>
          <a:xfrm>
            <a:off x="3613284" y="5202618"/>
            <a:ext cx="20300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traction</a:t>
            </a:r>
          </a:p>
        </p:txBody>
      </p:sp>
      <p:sp>
        <p:nvSpPr>
          <p:cNvPr id="604" name="tractor"/>
          <p:cNvSpPr txBox="1"/>
          <p:nvPr/>
        </p:nvSpPr>
        <p:spPr>
          <a:xfrm>
            <a:off x="12972260" y="2966722"/>
            <a:ext cx="472486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extract, extraction</a:t>
            </a:r>
          </a:p>
        </p:txBody>
      </p:sp>
      <p:sp>
        <p:nvSpPr>
          <p:cNvPr id="605" name="tractor"/>
          <p:cNvSpPr txBox="1"/>
          <p:nvPr/>
        </p:nvSpPr>
        <p:spPr>
          <a:xfrm>
            <a:off x="4746491" y="2966722"/>
            <a:ext cx="28096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intractable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7"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08" name="vis:  see"/>
          <p:cNvSpPr txBox="1"/>
          <p:nvPr/>
        </p:nvSpPr>
        <p:spPr>
          <a:xfrm>
            <a:off x="7485866" y="9616571"/>
            <a:ext cx="64265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ject: throw</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0"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11" name="vis:  see"/>
          <p:cNvSpPr txBox="1"/>
          <p:nvPr/>
        </p:nvSpPr>
        <p:spPr>
          <a:xfrm>
            <a:off x="7485866" y="9616571"/>
            <a:ext cx="64265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ject: throw</a:t>
            </a:r>
          </a:p>
        </p:txBody>
      </p:sp>
      <p:sp>
        <p:nvSpPr>
          <p:cNvPr id="612" name="interject, interjection"/>
          <p:cNvSpPr txBox="1"/>
          <p:nvPr/>
        </p:nvSpPr>
        <p:spPr>
          <a:xfrm>
            <a:off x="13551850" y="5192779"/>
            <a:ext cx="530963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interject, interjection</a:t>
            </a:r>
          </a:p>
        </p:txBody>
      </p:sp>
      <p:sp>
        <p:nvSpPr>
          <p:cNvPr id="613" name="inject, injection"/>
          <p:cNvSpPr txBox="1"/>
          <p:nvPr/>
        </p:nvSpPr>
        <p:spPr>
          <a:xfrm>
            <a:off x="6479635" y="2412070"/>
            <a:ext cx="394611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inject, injection</a:t>
            </a:r>
          </a:p>
        </p:txBody>
      </p:sp>
      <p:sp>
        <p:nvSpPr>
          <p:cNvPr id="614" name="projectile"/>
          <p:cNvSpPr txBox="1"/>
          <p:nvPr/>
        </p:nvSpPr>
        <p:spPr>
          <a:xfrm>
            <a:off x="5093122" y="6457948"/>
            <a:ext cx="245224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projectile</a:t>
            </a:r>
          </a:p>
        </p:txBody>
      </p:sp>
      <p:sp>
        <p:nvSpPr>
          <p:cNvPr id="615" name="reject, rejection"/>
          <p:cNvSpPr txBox="1"/>
          <p:nvPr/>
        </p:nvSpPr>
        <p:spPr>
          <a:xfrm>
            <a:off x="12225676" y="2945345"/>
            <a:ext cx="407562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reject, rejection</a:t>
            </a:r>
          </a:p>
        </p:txBody>
      </p:sp>
      <p:sp>
        <p:nvSpPr>
          <p:cNvPr id="616" name="projector"/>
          <p:cNvSpPr txBox="1"/>
          <p:nvPr/>
        </p:nvSpPr>
        <p:spPr>
          <a:xfrm>
            <a:off x="3085015" y="3509469"/>
            <a:ext cx="537523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projector, projection </a:t>
            </a:r>
          </a:p>
        </p:txBody>
      </p:sp>
      <p:sp>
        <p:nvSpPr>
          <p:cNvPr id="617" name="reject, rejection"/>
          <p:cNvSpPr txBox="1"/>
          <p:nvPr/>
        </p:nvSpPr>
        <p:spPr>
          <a:xfrm>
            <a:off x="14645758" y="4069062"/>
            <a:ext cx="24200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adjective</a:t>
            </a:r>
          </a:p>
        </p:txBody>
      </p:sp>
      <p:sp>
        <p:nvSpPr>
          <p:cNvPr id="618" name="reject, rejection"/>
          <p:cNvSpPr txBox="1"/>
          <p:nvPr/>
        </p:nvSpPr>
        <p:spPr>
          <a:xfrm>
            <a:off x="3423446" y="5270346"/>
            <a:ext cx="25167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trajectory</a:t>
            </a:r>
          </a:p>
        </p:txBody>
      </p:sp>
      <p:sp>
        <p:nvSpPr>
          <p:cNvPr id="619" name="reject, rejection"/>
          <p:cNvSpPr txBox="1"/>
          <p:nvPr/>
        </p:nvSpPr>
        <p:spPr>
          <a:xfrm>
            <a:off x="11392781" y="1821630"/>
            <a:ext cx="368653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eject, ejection</a:t>
            </a:r>
          </a:p>
        </p:txBody>
      </p:sp>
      <p:sp>
        <p:nvSpPr>
          <p:cNvPr id="620" name="reject, rejection"/>
          <p:cNvSpPr txBox="1"/>
          <p:nvPr/>
        </p:nvSpPr>
        <p:spPr>
          <a:xfrm>
            <a:off x="13339235" y="6551272"/>
            <a:ext cx="28096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conjecture</a:t>
            </a:r>
          </a:p>
        </p:txBody>
      </p:sp>
      <p:sp>
        <p:nvSpPr>
          <p:cNvPr id="621" name="reject, rejection"/>
          <p:cNvSpPr txBox="1"/>
          <p:nvPr/>
        </p:nvSpPr>
        <p:spPr>
          <a:xfrm>
            <a:off x="5206789" y="1165888"/>
            <a:ext cx="608980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subject to; subjected to</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3"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24" name="vis:  see"/>
          <p:cNvSpPr txBox="1"/>
          <p:nvPr/>
        </p:nvSpPr>
        <p:spPr>
          <a:xfrm>
            <a:off x="7485867" y="9616571"/>
            <a:ext cx="7651424"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form: shape, arrangement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6"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27" name="vis:  see"/>
          <p:cNvSpPr txBox="1"/>
          <p:nvPr/>
        </p:nvSpPr>
        <p:spPr>
          <a:xfrm>
            <a:off x="7485867" y="9616571"/>
            <a:ext cx="74292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form: shape, arrangement</a:t>
            </a:r>
          </a:p>
        </p:txBody>
      </p:sp>
      <p:sp>
        <p:nvSpPr>
          <p:cNvPr id="628" name="reject, rejection"/>
          <p:cNvSpPr txBox="1"/>
          <p:nvPr/>
        </p:nvSpPr>
        <p:spPr>
          <a:xfrm>
            <a:off x="12225676" y="2945345"/>
            <a:ext cx="433406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reform, reformer</a:t>
            </a:r>
          </a:p>
        </p:txBody>
      </p:sp>
      <p:sp>
        <p:nvSpPr>
          <p:cNvPr id="629" name="reject, rejection"/>
          <p:cNvSpPr txBox="1"/>
          <p:nvPr/>
        </p:nvSpPr>
        <p:spPr>
          <a:xfrm>
            <a:off x="2811364" y="6108698"/>
            <a:ext cx="6023051"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transform, transformer,</a:t>
            </a:r>
          </a:p>
          <a:p>
            <a:pPr>
              <a:defRPr sz="4600">
                <a:latin typeface="+mn-lt"/>
                <a:ea typeface="+mn-ea"/>
                <a:cs typeface="+mn-cs"/>
                <a:sym typeface="Helvetica"/>
              </a:defRPr>
            </a:pPr>
            <a:r>
              <a:t>transformation</a:t>
            </a:r>
          </a:p>
        </p:txBody>
      </p:sp>
      <p:sp>
        <p:nvSpPr>
          <p:cNvPr id="630" name="reject, rejection"/>
          <p:cNvSpPr txBox="1"/>
          <p:nvPr/>
        </p:nvSpPr>
        <p:spPr>
          <a:xfrm>
            <a:off x="13839527" y="4060292"/>
            <a:ext cx="495192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inform, information</a:t>
            </a:r>
          </a:p>
        </p:txBody>
      </p:sp>
      <p:sp>
        <p:nvSpPr>
          <p:cNvPr id="631" name="reject, rejection"/>
          <p:cNvSpPr txBox="1"/>
          <p:nvPr/>
        </p:nvSpPr>
        <p:spPr>
          <a:xfrm>
            <a:off x="13673224" y="5632760"/>
            <a:ext cx="176991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format</a:t>
            </a:r>
          </a:p>
        </p:txBody>
      </p:sp>
      <p:sp>
        <p:nvSpPr>
          <p:cNvPr id="632" name="reject, rejection"/>
          <p:cNvSpPr txBox="1"/>
          <p:nvPr/>
        </p:nvSpPr>
        <p:spPr>
          <a:xfrm>
            <a:off x="6161061" y="2073468"/>
            <a:ext cx="206230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formula</a:t>
            </a:r>
          </a:p>
        </p:txBody>
      </p:sp>
      <p:sp>
        <p:nvSpPr>
          <p:cNvPr id="633" name="reject, rejection"/>
          <p:cNvSpPr txBox="1"/>
          <p:nvPr/>
        </p:nvSpPr>
        <p:spPr>
          <a:xfrm>
            <a:off x="3595022" y="4060292"/>
            <a:ext cx="254951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formation</a:t>
            </a:r>
          </a:p>
        </p:txBody>
      </p:sp>
      <p:sp>
        <p:nvSpPr>
          <p:cNvPr id="634" name="reject, rejection"/>
          <p:cNvSpPr txBox="1"/>
          <p:nvPr/>
        </p:nvSpPr>
        <p:spPr>
          <a:xfrm>
            <a:off x="11766073" y="7031914"/>
            <a:ext cx="465953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deform, deformity</a:t>
            </a:r>
          </a:p>
        </p:txBody>
      </p:sp>
      <p:sp>
        <p:nvSpPr>
          <p:cNvPr id="635" name="reject, rejection"/>
          <p:cNvSpPr txBox="1"/>
          <p:nvPr/>
        </p:nvSpPr>
        <p:spPr>
          <a:xfrm>
            <a:off x="9453339" y="1830397"/>
            <a:ext cx="923757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conform, conformist, nonconformist</a:t>
            </a:r>
          </a:p>
        </p:txBody>
      </p:sp>
      <p:sp>
        <p:nvSpPr>
          <p:cNvPr id="636" name="reject, rejection"/>
          <p:cNvSpPr txBox="1"/>
          <p:nvPr/>
        </p:nvSpPr>
        <p:spPr>
          <a:xfrm>
            <a:off x="4713511" y="3133918"/>
            <a:ext cx="41398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formal, informal</a:t>
            </a:r>
          </a:p>
        </p:txBody>
      </p:sp>
      <p:sp>
        <p:nvSpPr>
          <p:cNvPr id="637" name="reject, rejection"/>
          <p:cNvSpPr txBox="1"/>
          <p:nvPr/>
        </p:nvSpPr>
        <p:spPr>
          <a:xfrm>
            <a:off x="2924337" y="5084495"/>
            <a:ext cx="491911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uniform, uniformity</a:t>
            </a:r>
          </a:p>
        </p:txBody>
      </p:sp>
      <p:sp>
        <p:nvSpPr>
          <p:cNvPr id="638" name="reject, rejection"/>
          <p:cNvSpPr txBox="1"/>
          <p:nvPr/>
        </p:nvSpPr>
        <p:spPr>
          <a:xfrm>
            <a:off x="15898955" y="4988628"/>
            <a:ext cx="254951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formulate</a:t>
            </a:r>
          </a:p>
        </p:txBody>
      </p:sp>
      <p:sp>
        <p:nvSpPr>
          <p:cNvPr id="639" name="reject, rejection"/>
          <p:cNvSpPr txBox="1"/>
          <p:nvPr/>
        </p:nvSpPr>
        <p:spPr>
          <a:xfrm>
            <a:off x="16752194" y="6290188"/>
            <a:ext cx="232159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formless</a:t>
            </a:r>
          </a:p>
        </p:txBody>
      </p:sp>
      <p:sp>
        <p:nvSpPr>
          <p:cNvPr id="640" name="reject, rejection"/>
          <p:cNvSpPr txBox="1"/>
          <p:nvPr/>
        </p:nvSpPr>
        <p:spPr>
          <a:xfrm>
            <a:off x="1420536" y="7832014"/>
            <a:ext cx="511423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perform, performer,</a:t>
            </a:r>
          </a:p>
          <a:p>
            <a:pPr>
              <a:defRPr sz="4600">
                <a:latin typeface="+mn-lt"/>
                <a:ea typeface="+mn-ea"/>
                <a:cs typeface="+mn-cs"/>
                <a:sym typeface="Helvetica"/>
              </a:defRPr>
            </a:pPr>
            <a:r>
              <a:t>performance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2" name="Image" descr="Image"/>
          <p:cNvPicPr>
            <a:picLocks noChangeAspect="1"/>
          </p:cNvPicPr>
          <p:nvPr/>
        </p:nvPicPr>
        <p:blipFill>
          <a:blip r:embed="rId2">
            <a:extLst/>
          </a:blip>
          <a:stretch>
            <a:fillRect/>
          </a:stretch>
        </p:blipFill>
        <p:spPr>
          <a:xfrm>
            <a:off x="8054912" y="3213910"/>
            <a:ext cx="5795030" cy="6222306"/>
          </a:xfrm>
          <a:prstGeom prst="rect">
            <a:avLst/>
          </a:prstGeom>
          <a:ln w="12700">
            <a:miter lim="400000"/>
          </a:ln>
        </p:spPr>
      </p:pic>
      <p:sp>
        <p:nvSpPr>
          <p:cNvPr id="643" name="vis:  see"/>
          <p:cNvSpPr txBox="1"/>
          <p:nvPr/>
        </p:nvSpPr>
        <p:spPr>
          <a:xfrm>
            <a:off x="7485867" y="9616571"/>
            <a:ext cx="801263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pel/pul: to drive </a:t>
            </a:r>
            <a:r>
              <a:rPr sz="3000"/>
              <a:t>or</a:t>
            </a:r>
            <a:r>
              <a:t> drive out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5" name="Image" descr="Image"/>
          <p:cNvPicPr>
            <a:picLocks noChangeAspect="1"/>
          </p:cNvPicPr>
          <p:nvPr/>
        </p:nvPicPr>
        <p:blipFill>
          <a:blip r:embed="rId2">
            <a:extLst/>
          </a:blip>
          <a:stretch>
            <a:fillRect/>
          </a:stretch>
        </p:blipFill>
        <p:spPr>
          <a:xfrm>
            <a:off x="8054912" y="3213910"/>
            <a:ext cx="5795030" cy="6222306"/>
          </a:xfrm>
          <a:prstGeom prst="rect">
            <a:avLst/>
          </a:prstGeom>
          <a:ln w="12700">
            <a:miter lim="400000"/>
          </a:ln>
        </p:spPr>
      </p:pic>
      <p:sp>
        <p:nvSpPr>
          <p:cNvPr id="646" name="vis:  see"/>
          <p:cNvSpPr txBox="1"/>
          <p:nvPr/>
        </p:nvSpPr>
        <p:spPr>
          <a:xfrm>
            <a:off x="7485867" y="9616571"/>
            <a:ext cx="773250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pel/pul: to drive </a:t>
            </a:r>
            <a:r>
              <a:rPr sz="2500"/>
              <a:t>or</a:t>
            </a:r>
            <a:r>
              <a:t> drive out</a:t>
            </a:r>
          </a:p>
        </p:txBody>
      </p:sp>
      <p:sp>
        <p:nvSpPr>
          <p:cNvPr id="647" name="compel, compulsive"/>
          <p:cNvSpPr txBox="1"/>
          <p:nvPr/>
        </p:nvSpPr>
        <p:spPr>
          <a:xfrm>
            <a:off x="13965138" y="5202885"/>
            <a:ext cx="524430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compel, compulsive</a:t>
            </a:r>
          </a:p>
        </p:txBody>
      </p:sp>
      <p:sp>
        <p:nvSpPr>
          <p:cNvPr id="648" name="impel, impulsive"/>
          <p:cNvSpPr txBox="1"/>
          <p:nvPr/>
        </p:nvSpPr>
        <p:spPr>
          <a:xfrm>
            <a:off x="4279877" y="6428664"/>
            <a:ext cx="4022717"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impel, impulse</a:t>
            </a:r>
          </a:p>
          <a:p>
            <a:pPr algn="l">
              <a:defRPr sz="4600">
                <a:latin typeface="+mn-lt"/>
                <a:ea typeface="+mn-ea"/>
                <a:cs typeface="+mn-cs"/>
                <a:sym typeface="Helvetica"/>
              </a:defRPr>
            </a:pPr>
            <a:r>
              <a:t>impulsive</a:t>
            </a:r>
          </a:p>
        </p:txBody>
      </p:sp>
      <p:sp>
        <p:nvSpPr>
          <p:cNvPr id="649" name="pulse, pulsate"/>
          <p:cNvSpPr txBox="1"/>
          <p:nvPr/>
        </p:nvSpPr>
        <p:spPr>
          <a:xfrm>
            <a:off x="4066568" y="4256054"/>
            <a:ext cx="371933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pulse, pulsate</a:t>
            </a:r>
          </a:p>
        </p:txBody>
      </p:sp>
      <p:sp>
        <p:nvSpPr>
          <p:cNvPr id="650" name="propel, propeller"/>
          <p:cNvSpPr txBox="1"/>
          <p:nvPr/>
        </p:nvSpPr>
        <p:spPr>
          <a:xfrm>
            <a:off x="5126797" y="1607404"/>
            <a:ext cx="433605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propel, propeller</a:t>
            </a:r>
          </a:p>
          <a:p>
            <a:pPr>
              <a:defRPr sz="4600">
                <a:latin typeface="+mn-lt"/>
                <a:ea typeface="+mn-ea"/>
                <a:cs typeface="+mn-cs"/>
                <a:sym typeface="Helvetica"/>
              </a:defRPr>
            </a:pPr>
            <a:r>
              <a:t>propulsion</a:t>
            </a:r>
          </a:p>
        </p:txBody>
      </p:sp>
      <p:sp>
        <p:nvSpPr>
          <p:cNvPr id="651" name="repel, repulsive"/>
          <p:cNvSpPr txBox="1"/>
          <p:nvPr/>
        </p:nvSpPr>
        <p:spPr>
          <a:xfrm>
            <a:off x="11540041" y="1302903"/>
            <a:ext cx="4269884"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repel, repellent</a:t>
            </a:r>
          </a:p>
          <a:p>
            <a:pPr>
              <a:defRPr sz="4600">
                <a:latin typeface="+mn-lt"/>
                <a:ea typeface="+mn-ea"/>
                <a:cs typeface="+mn-cs"/>
                <a:sym typeface="Helvetica"/>
              </a:defRPr>
            </a:pPr>
            <a:r>
              <a:t>repulsive</a:t>
            </a:r>
          </a:p>
        </p:txBody>
      </p:sp>
      <p:sp>
        <p:nvSpPr>
          <p:cNvPr id="652" name="expel"/>
          <p:cNvSpPr txBox="1"/>
          <p:nvPr/>
        </p:nvSpPr>
        <p:spPr>
          <a:xfrm>
            <a:off x="13152586" y="3603757"/>
            <a:ext cx="4629681"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atin typeface="+mn-lt"/>
                <a:ea typeface="+mn-ea"/>
                <a:cs typeface="+mn-cs"/>
                <a:sym typeface="Helvetica"/>
              </a:defRPr>
            </a:lvl1pPr>
          </a:lstStyle>
          <a:p>
            <a:pPr/>
            <a:r>
              <a:t>expel, expulsion</a:t>
            </a:r>
          </a:p>
        </p:txBody>
      </p:sp>
      <p:sp>
        <p:nvSpPr>
          <p:cNvPr id="653" name="propel, propeller"/>
          <p:cNvSpPr txBox="1"/>
          <p:nvPr/>
        </p:nvSpPr>
        <p:spPr>
          <a:xfrm>
            <a:off x="13600247" y="6610163"/>
            <a:ext cx="164069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dispel</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5" name="Image" descr="Image"/>
          <p:cNvPicPr>
            <a:picLocks noChangeAspect="1"/>
          </p:cNvPicPr>
          <p:nvPr/>
        </p:nvPicPr>
        <p:blipFill>
          <a:blip r:embed="rId2">
            <a:extLst/>
          </a:blip>
          <a:stretch>
            <a:fillRect/>
          </a:stretch>
        </p:blipFill>
        <p:spPr>
          <a:xfrm>
            <a:off x="8614853" y="3229280"/>
            <a:ext cx="5795030" cy="6222309"/>
          </a:xfrm>
          <a:prstGeom prst="rect">
            <a:avLst/>
          </a:prstGeom>
          <a:ln w="12700">
            <a:miter lim="400000"/>
          </a:ln>
        </p:spPr>
      </p:pic>
      <p:sp>
        <p:nvSpPr>
          <p:cNvPr id="656" name="vis:  see"/>
          <p:cNvSpPr txBox="1"/>
          <p:nvPr/>
        </p:nvSpPr>
        <p:spPr>
          <a:xfrm>
            <a:off x="8149659" y="9683232"/>
            <a:ext cx="642651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scrip/scrib: write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extLst/>
          </a:blip>
          <a:stretch>
            <a:fillRect/>
          </a:stretch>
        </p:blipFill>
        <p:spPr>
          <a:xfrm>
            <a:off x="10436714" y="161388"/>
            <a:ext cx="4737103" cy="1714501"/>
          </a:xfrm>
          <a:prstGeom prst="rect">
            <a:avLst/>
          </a:prstGeom>
          <a:ln w="12700">
            <a:miter lim="400000"/>
          </a:ln>
        </p:spPr>
      </p:pic>
      <p:pic>
        <p:nvPicPr>
          <p:cNvPr id="213" name="Image" descr="Image"/>
          <p:cNvPicPr>
            <a:picLocks noChangeAspect="1"/>
          </p:cNvPicPr>
          <p:nvPr/>
        </p:nvPicPr>
        <p:blipFill>
          <a:blip r:embed="rId3">
            <a:extLst/>
          </a:blip>
          <a:stretch>
            <a:fillRect/>
          </a:stretch>
        </p:blipFill>
        <p:spPr>
          <a:xfrm>
            <a:off x="11314979" y="1572186"/>
            <a:ext cx="1754044" cy="1252888"/>
          </a:xfrm>
          <a:prstGeom prst="rect">
            <a:avLst/>
          </a:prstGeom>
          <a:ln w="12700">
            <a:miter lim="400000"/>
          </a:ln>
        </p:spPr>
      </p:pic>
      <p:pic>
        <p:nvPicPr>
          <p:cNvPr id="214" name="Image" descr="Image"/>
          <p:cNvPicPr>
            <a:picLocks noChangeAspect="1"/>
          </p:cNvPicPr>
          <p:nvPr/>
        </p:nvPicPr>
        <p:blipFill>
          <a:blip r:embed="rId4">
            <a:extLst/>
          </a:blip>
          <a:stretch>
            <a:fillRect/>
          </a:stretch>
        </p:blipFill>
        <p:spPr>
          <a:xfrm>
            <a:off x="13136385" y="1572186"/>
            <a:ext cx="833742" cy="1252888"/>
          </a:xfrm>
          <a:prstGeom prst="rect">
            <a:avLst/>
          </a:prstGeom>
          <a:ln w="12700">
            <a:miter lim="400000"/>
          </a:ln>
        </p:spPr>
      </p:pic>
      <p:sp>
        <p:nvSpPr>
          <p:cNvPr id="215" name="“Whole Language” “Balanced Literacy” “TC Readers-Writers Workshop”…"/>
          <p:cNvSpPr txBox="1"/>
          <p:nvPr/>
        </p:nvSpPr>
        <p:spPr>
          <a:xfrm>
            <a:off x="6552134" y="3041336"/>
            <a:ext cx="12839320" cy="19701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“Whole Language” “Balanced Literacy” “TC Readers-Writers Workshop”</a:t>
            </a:r>
          </a:p>
          <a:p>
            <a:pPr>
              <a:defRPr>
                <a:latin typeface="Helvetica Neue Medium"/>
                <a:ea typeface="Helvetica Neue Medium"/>
                <a:cs typeface="Helvetica Neue Medium"/>
                <a:sym typeface="Helvetica Neue Medium"/>
              </a:defRPr>
            </a:pPr>
            <a:r>
              <a:t>“Three-Cueing” “Leveled Literacy” “Reading Recovery”</a:t>
            </a:r>
          </a:p>
          <a:p>
            <a:pPr>
              <a:defRPr>
                <a:latin typeface="Helvetica Neue Medium"/>
                <a:ea typeface="Helvetica Neue Medium"/>
                <a:cs typeface="Helvetica Neue Medium"/>
                <a:sym typeface="Helvetica Neue Medium"/>
              </a:defRPr>
            </a:pPr>
            <a:r>
              <a:t>“Units of Study” “Rebalancing Literacy” “Advancing Literacy”</a:t>
            </a:r>
            <a:br/>
          </a:p>
        </p:txBody>
      </p:sp>
      <p:sp>
        <p:nvSpPr>
          <p:cNvPr id="216" name="Minimal direct instruction in phonemic awareness, phonics,…"/>
          <p:cNvSpPr txBox="1"/>
          <p:nvPr/>
        </p:nvSpPr>
        <p:spPr>
          <a:xfrm>
            <a:off x="7843711" y="5697653"/>
            <a:ext cx="12078082" cy="1970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Minimal direct instruction in phonemic awareness, phonics,</a:t>
            </a:r>
          </a:p>
          <a:p>
            <a:pPr>
              <a:defRPr>
                <a:latin typeface="Helvetica Neue Medium"/>
                <a:ea typeface="Helvetica Neue Medium"/>
                <a:cs typeface="Helvetica Neue Medium"/>
                <a:sym typeface="Helvetica Neue Medium"/>
              </a:defRPr>
            </a:pPr>
            <a:r>
              <a:t>spelling, grammar, punctuation, word components, and vocabulary; </a:t>
            </a:r>
          </a:p>
        </p:txBody>
      </p:sp>
      <p:sp>
        <p:nvSpPr>
          <p:cNvPr id="217" name="Instead, heavy reliance on the theory that reading is a natural process…"/>
          <p:cNvSpPr txBox="1"/>
          <p:nvPr/>
        </p:nvSpPr>
        <p:spPr>
          <a:xfrm>
            <a:off x="7259562" y="8539994"/>
            <a:ext cx="12374500" cy="1970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Instead, heavy reliance on the theory that reading is a natural process</a:t>
            </a:r>
          </a:p>
          <a:p>
            <a:pPr>
              <a:defRPr>
                <a:latin typeface="Helvetica Neue Medium"/>
                <a:ea typeface="Helvetica Neue Medium"/>
                <a:cs typeface="Helvetica Neue Medium"/>
                <a:sym typeface="Helvetica Neue Medium"/>
              </a:defRPr>
            </a:pPr>
            <a:r>
              <a:t>and that children will “learn to read by reading”</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Belief that grammar, spelling, and vocabulary are “caught, not taught”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2"/>
      <p:bldP build="whole" bldLvl="1" animBg="1" rev="0" advAuto="0" spid="216"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8" name="Image" descr="Image"/>
          <p:cNvPicPr>
            <a:picLocks noChangeAspect="1"/>
          </p:cNvPicPr>
          <p:nvPr/>
        </p:nvPicPr>
        <p:blipFill>
          <a:blip r:embed="rId2">
            <a:extLst/>
          </a:blip>
          <a:stretch>
            <a:fillRect/>
          </a:stretch>
        </p:blipFill>
        <p:spPr>
          <a:xfrm>
            <a:off x="8614853" y="3229280"/>
            <a:ext cx="5795030" cy="6222309"/>
          </a:xfrm>
          <a:prstGeom prst="rect">
            <a:avLst/>
          </a:prstGeom>
          <a:ln w="12700">
            <a:miter lim="400000"/>
          </a:ln>
        </p:spPr>
      </p:pic>
      <p:sp>
        <p:nvSpPr>
          <p:cNvPr id="659" name="vis:  see"/>
          <p:cNvSpPr txBox="1"/>
          <p:nvPr/>
        </p:nvSpPr>
        <p:spPr>
          <a:xfrm>
            <a:off x="8616273" y="9629902"/>
            <a:ext cx="64265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scrip/scrib: write</a:t>
            </a:r>
          </a:p>
        </p:txBody>
      </p:sp>
      <p:sp>
        <p:nvSpPr>
          <p:cNvPr id="660" name="manuscript"/>
          <p:cNvSpPr txBox="1"/>
          <p:nvPr/>
        </p:nvSpPr>
        <p:spPr>
          <a:xfrm>
            <a:off x="14375623" y="5339429"/>
            <a:ext cx="29714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manuscript</a:t>
            </a:r>
          </a:p>
        </p:txBody>
      </p:sp>
      <p:sp>
        <p:nvSpPr>
          <p:cNvPr id="661" name="subscribe,…"/>
          <p:cNvSpPr txBox="1"/>
          <p:nvPr/>
        </p:nvSpPr>
        <p:spPr>
          <a:xfrm>
            <a:off x="7050106" y="6764383"/>
            <a:ext cx="3231555"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subscribe,</a:t>
            </a:r>
          </a:p>
          <a:p>
            <a:pPr algn="l">
              <a:defRPr sz="4600">
                <a:latin typeface="+mn-lt"/>
                <a:ea typeface="+mn-ea"/>
                <a:cs typeface="+mn-cs"/>
                <a:sym typeface="Helvetica"/>
              </a:defRPr>
            </a:pPr>
            <a:r>
              <a:t>subscription</a:t>
            </a:r>
          </a:p>
        </p:txBody>
      </p:sp>
      <p:sp>
        <p:nvSpPr>
          <p:cNvPr id="662" name="inscribe,…"/>
          <p:cNvSpPr txBox="1"/>
          <p:nvPr/>
        </p:nvSpPr>
        <p:spPr>
          <a:xfrm>
            <a:off x="13909008" y="2609430"/>
            <a:ext cx="274434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inscribe,</a:t>
            </a:r>
          </a:p>
          <a:p>
            <a:pPr algn="l">
              <a:defRPr sz="4600">
                <a:latin typeface="+mn-lt"/>
                <a:ea typeface="+mn-ea"/>
                <a:cs typeface="+mn-cs"/>
                <a:sym typeface="Helvetica"/>
              </a:defRPr>
            </a:pPr>
            <a:r>
              <a:t>inscription</a:t>
            </a:r>
          </a:p>
        </p:txBody>
      </p:sp>
      <p:sp>
        <p:nvSpPr>
          <p:cNvPr id="663" name="describe,…"/>
          <p:cNvSpPr txBox="1"/>
          <p:nvPr/>
        </p:nvSpPr>
        <p:spPr>
          <a:xfrm>
            <a:off x="5410284" y="4906581"/>
            <a:ext cx="2939455"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describe,</a:t>
            </a:r>
          </a:p>
          <a:p>
            <a:pPr algn="l">
              <a:defRPr sz="4600">
                <a:latin typeface="+mn-lt"/>
                <a:ea typeface="+mn-ea"/>
                <a:cs typeface="+mn-cs"/>
                <a:sym typeface="Helvetica"/>
              </a:defRPr>
            </a:pPr>
            <a:r>
              <a:t>description</a:t>
            </a:r>
          </a:p>
        </p:txBody>
      </p:sp>
      <p:sp>
        <p:nvSpPr>
          <p:cNvPr id="664" name="prescribe,…"/>
          <p:cNvSpPr txBox="1"/>
          <p:nvPr/>
        </p:nvSpPr>
        <p:spPr>
          <a:xfrm>
            <a:off x="6683826" y="2609430"/>
            <a:ext cx="3133998"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prescribe,</a:t>
            </a:r>
          </a:p>
          <a:p>
            <a:pPr algn="l">
              <a:defRPr sz="4600">
                <a:latin typeface="+mn-lt"/>
                <a:ea typeface="+mn-ea"/>
                <a:cs typeface="+mn-cs"/>
                <a:sym typeface="Helvetica"/>
              </a:defRPr>
            </a:pPr>
            <a:r>
              <a:t>prescription</a:t>
            </a:r>
          </a:p>
        </p:txBody>
      </p:sp>
      <p:sp>
        <p:nvSpPr>
          <p:cNvPr id="665" name="scribble"/>
          <p:cNvSpPr txBox="1"/>
          <p:nvPr/>
        </p:nvSpPr>
        <p:spPr>
          <a:xfrm>
            <a:off x="13596055" y="6468917"/>
            <a:ext cx="212733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scribble</a:t>
            </a:r>
          </a:p>
        </p:txBody>
      </p:sp>
      <p:sp>
        <p:nvSpPr>
          <p:cNvPr id="666" name="script"/>
          <p:cNvSpPr txBox="1"/>
          <p:nvPr/>
        </p:nvSpPr>
        <p:spPr>
          <a:xfrm>
            <a:off x="9090855" y="1609793"/>
            <a:ext cx="690020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script, scripted, unscripted</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8"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69" name="vis:  see"/>
          <p:cNvSpPr txBox="1"/>
          <p:nvPr/>
        </p:nvSpPr>
        <p:spPr>
          <a:xfrm>
            <a:off x="7485866" y="9616571"/>
            <a:ext cx="64265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vert: turn</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1"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72" name="vis:  see"/>
          <p:cNvSpPr txBox="1"/>
          <p:nvPr/>
        </p:nvSpPr>
        <p:spPr>
          <a:xfrm>
            <a:off x="7485866" y="9616571"/>
            <a:ext cx="64265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vers, vert: turn</a:t>
            </a:r>
          </a:p>
        </p:txBody>
      </p:sp>
      <p:sp>
        <p:nvSpPr>
          <p:cNvPr id="673" name="averse, aversion"/>
          <p:cNvSpPr txBox="1"/>
          <p:nvPr/>
        </p:nvSpPr>
        <p:spPr>
          <a:xfrm>
            <a:off x="13551850" y="5192779"/>
            <a:ext cx="440052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averse, aversion</a:t>
            </a:r>
          </a:p>
        </p:txBody>
      </p:sp>
      <p:sp>
        <p:nvSpPr>
          <p:cNvPr id="674" name="versus"/>
          <p:cNvSpPr txBox="1"/>
          <p:nvPr/>
        </p:nvSpPr>
        <p:spPr>
          <a:xfrm>
            <a:off x="5992002" y="6207066"/>
            <a:ext cx="183495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versus</a:t>
            </a:r>
          </a:p>
        </p:txBody>
      </p:sp>
      <p:sp>
        <p:nvSpPr>
          <p:cNvPr id="675" name="revert, reversion"/>
          <p:cNvSpPr txBox="1"/>
          <p:nvPr/>
        </p:nvSpPr>
        <p:spPr>
          <a:xfrm>
            <a:off x="13345551" y="3665268"/>
            <a:ext cx="433491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revert, reversion</a:t>
            </a:r>
          </a:p>
        </p:txBody>
      </p:sp>
      <p:sp>
        <p:nvSpPr>
          <p:cNvPr id="676" name="convert,…"/>
          <p:cNvSpPr txBox="1"/>
          <p:nvPr/>
        </p:nvSpPr>
        <p:spPr>
          <a:xfrm>
            <a:off x="5439750" y="3306674"/>
            <a:ext cx="3992415"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convert,</a:t>
            </a:r>
          </a:p>
          <a:p>
            <a:pPr algn="l">
              <a:defRPr sz="4600">
                <a:latin typeface="+mn-lt"/>
                <a:ea typeface="+mn-ea"/>
                <a:cs typeface="+mn-cs"/>
                <a:sym typeface="Helvetica"/>
              </a:defRPr>
            </a:pPr>
            <a:r>
              <a:t>conversion,</a:t>
            </a:r>
          </a:p>
          <a:p>
            <a:pPr algn="l">
              <a:defRPr sz="4600">
                <a:latin typeface="+mn-lt"/>
                <a:ea typeface="+mn-ea"/>
                <a:cs typeface="+mn-cs"/>
                <a:sym typeface="Helvetica"/>
              </a:defRPr>
            </a:pPr>
            <a:r>
              <a:t>convertible</a:t>
            </a:r>
          </a:p>
        </p:txBody>
      </p:sp>
      <p:sp>
        <p:nvSpPr>
          <p:cNvPr id="677" name="invert, inversion"/>
          <p:cNvSpPr txBox="1"/>
          <p:nvPr/>
        </p:nvSpPr>
        <p:spPr>
          <a:xfrm>
            <a:off x="7806504" y="2489929"/>
            <a:ext cx="420541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invert, inversion</a:t>
            </a:r>
          </a:p>
        </p:txBody>
      </p:sp>
      <p:sp>
        <p:nvSpPr>
          <p:cNvPr id="678" name="adversary"/>
          <p:cNvSpPr txBox="1"/>
          <p:nvPr/>
        </p:nvSpPr>
        <p:spPr>
          <a:xfrm>
            <a:off x="12744942" y="2489929"/>
            <a:ext cx="26793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adversary</a:t>
            </a:r>
          </a:p>
        </p:txBody>
      </p:sp>
      <p:sp>
        <p:nvSpPr>
          <p:cNvPr id="679" name="averse, aversion"/>
          <p:cNvSpPr txBox="1"/>
          <p:nvPr/>
        </p:nvSpPr>
        <p:spPr>
          <a:xfrm>
            <a:off x="12945595" y="6108698"/>
            <a:ext cx="4876330"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latin typeface="+mn-lt"/>
                <a:ea typeface="+mn-ea"/>
                <a:cs typeface="+mn-cs"/>
                <a:sym typeface="Helvetica"/>
              </a:defRPr>
            </a:pPr>
            <a:r>
              <a:t>divert, diverse,</a:t>
            </a:r>
          </a:p>
          <a:p>
            <a:pPr>
              <a:defRPr sz="4600">
                <a:latin typeface="+mn-lt"/>
                <a:ea typeface="+mn-ea"/>
                <a:cs typeface="+mn-cs"/>
                <a:sym typeface="Helvetica"/>
              </a:defRPr>
            </a:pPr>
            <a:r>
              <a:t>diversity, diversion</a:t>
            </a:r>
          </a:p>
        </p:txBody>
      </p:sp>
      <p:sp>
        <p:nvSpPr>
          <p:cNvPr id="680" name="averse, aversion"/>
          <p:cNvSpPr txBox="1"/>
          <p:nvPr/>
        </p:nvSpPr>
        <p:spPr>
          <a:xfrm>
            <a:off x="5599733" y="7359556"/>
            <a:ext cx="482184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introvert, extrovert</a:t>
            </a:r>
          </a:p>
        </p:txBody>
      </p:sp>
      <p:sp>
        <p:nvSpPr>
          <p:cNvPr id="681" name="averse, aversion"/>
          <p:cNvSpPr txBox="1"/>
          <p:nvPr/>
        </p:nvSpPr>
        <p:spPr>
          <a:xfrm>
            <a:off x="9585962" y="1573520"/>
            <a:ext cx="22246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traverse</a:t>
            </a:r>
          </a:p>
        </p:txBody>
      </p:sp>
      <p:sp>
        <p:nvSpPr>
          <p:cNvPr id="682" name="averse, aversion"/>
          <p:cNvSpPr txBox="1"/>
          <p:nvPr/>
        </p:nvSpPr>
        <p:spPr>
          <a:xfrm>
            <a:off x="13183497" y="1466865"/>
            <a:ext cx="313399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anniversary</a:t>
            </a:r>
          </a:p>
        </p:txBody>
      </p:sp>
      <p:sp>
        <p:nvSpPr>
          <p:cNvPr id="683" name="averse, aversion"/>
          <p:cNvSpPr txBox="1"/>
          <p:nvPr/>
        </p:nvSpPr>
        <p:spPr>
          <a:xfrm>
            <a:off x="3212577" y="1637557"/>
            <a:ext cx="342666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converse, </a:t>
            </a:r>
          </a:p>
          <a:p>
            <a:pPr algn="l">
              <a:defRPr sz="4600">
                <a:latin typeface="+mn-lt"/>
                <a:ea typeface="+mn-ea"/>
                <a:cs typeface="+mn-cs"/>
                <a:sym typeface="Helvetica"/>
              </a:defRPr>
            </a:pPr>
            <a:r>
              <a:t>conversation</a:t>
            </a:r>
          </a:p>
        </p:txBody>
      </p:sp>
      <p:sp>
        <p:nvSpPr>
          <p:cNvPr id="684" name="averse, aversion"/>
          <p:cNvSpPr txBox="1"/>
          <p:nvPr/>
        </p:nvSpPr>
        <p:spPr>
          <a:xfrm>
            <a:off x="15118692" y="4479871"/>
            <a:ext cx="504890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versatile, versatility</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8" name="Group"/>
          <p:cNvGrpSpPr/>
          <p:nvPr/>
        </p:nvGrpSpPr>
        <p:grpSpPr>
          <a:xfrm>
            <a:off x="7485864" y="3133918"/>
            <a:ext cx="6426514" cy="7266399"/>
            <a:chOff x="0" y="0"/>
            <a:chExt cx="6426513" cy="7266398"/>
          </a:xfrm>
        </p:grpSpPr>
        <p:pic>
          <p:nvPicPr>
            <p:cNvPr id="686" name="Image" descr="Image"/>
            <p:cNvPicPr>
              <a:picLocks noChangeAspect="1"/>
            </p:cNvPicPr>
            <p:nvPr/>
          </p:nvPicPr>
          <p:blipFill>
            <a:blip r:embed="rId2">
              <a:extLst/>
            </a:blip>
            <a:stretch>
              <a:fillRect/>
            </a:stretch>
          </p:blipFill>
          <p:spPr>
            <a:xfrm>
              <a:off x="315739" y="-1"/>
              <a:ext cx="5795035" cy="6222310"/>
            </a:xfrm>
            <a:prstGeom prst="rect">
              <a:avLst/>
            </a:prstGeom>
            <a:ln w="12700" cap="flat">
              <a:noFill/>
              <a:miter lim="400000"/>
            </a:ln>
            <a:effectLst/>
          </p:spPr>
        </p:pic>
        <p:sp>
          <p:nvSpPr>
            <p:cNvPr id="687" name="vis:  see"/>
            <p:cNvSpPr txBox="1"/>
            <p:nvPr/>
          </p:nvSpPr>
          <p:spPr>
            <a:xfrm>
              <a:off x="-1" y="6482654"/>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port: carry; door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8"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2" name="Group"/>
          <p:cNvGrpSpPr/>
          <p:nvPr/>
        </p:nvGrpSpPr>
        <p:grpSpPr>
          <a:xfrm>
            <a:off x="7485864" y="3133918"/>
            <a:ext cx="6426514" cy="7266401"/>
            <a:chOff x="0" y="0"/>
            <a:chExt cx="6426513" cy="7266400"/>
          </a:xfrm>
        </p:grpSpPr>
        <p:pic>
          <p:nvPicPr>
            <p:cNvPr id="690" name="Image" descr="Image"/>
            <p:cNvPicPr>
              <a:picLocks noChangeAspect="1"/>
            </p:cNvPicPr>
            <p:nvPr/>
          </p:nvPicPr>
          <p:blipFill>
            <a:blip r:embed="rId2">
              <a:extLst/>
            </a:blip>
            <a:stretch>
              <a:fillRect/>
            </a:stretch>
          </p:blipFill>
          <p:spPr>
            <a:xfrm>
              <a:off x="315739" y="-1"/>
              <a:ext cx="5795035" cy="6222312"/>
            </a:xfrm>
            <a:prstGeom prst="rect">
              <a:avLst/>
            </a:prstGeom>
            <a:ln w="12700" cap="flat">
              <a:noFill/>
              <a:miter lim="400000"/>
            </a:ln>
            <a:effectLst/>
          </p:spPr>
        </p:pic>
        <p:sp>
          <p:nvSpPr>
            <p:cNvPr id="691" name="vis:  see"/>
            <p:cNvSpPr txBox="1"/>
            <p:nvPr/>
          </p:nvSpPr>
          <p:spPr>
            <a:xfrm>
              <a:off x="-1" y="6482656"/>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port: carry; door</a:t>
              </a:r>
            </a:p>
          </p:txBody>
        </p:sp>
      </p:grpSp>
      <p:sp>
        <p:nvSpPr>
          <p:cNvPr id="693" name="portable"/>
          <p:cNvSpPr txBox="1"/>
          <p:nvPr/>
        </p:nvSpPr>
        <p:spPr>
          <a:xfrm>
            <a:off x="13535713" y="4779488"/>
            <a:ext cx="22254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portable</a:t>
            </a:r>
          </a:p>
        </p:txBody>
      </p:sp>
      <p:sp>
        <p:nvSpPr>
          <p:cNvPr id="694" name="report"/>
          <p:cNvSpPr txBox="1"/>
          <p:nvPr/>
        </p:nvSpPr>
        <p:spPr>
          <a:xfrm>
            <a:off x="6303521" y="6259798"/>
            <a:ext cx="16404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report</a:t>
            </a:r>
          </a:p>
        </p:txBody>
      </p:sp>
      <p:sp>
        <p:nvSpPr>
          <p:cNvPr id="695" name="portal"/>
          <p:cNvSpPr txBox="1"/>
          <p:nvPr/>
        </p:nvSpPr>
        <p:spPr>
          <a:xfrm>
            <a:off x="12642480" y="2865353"/>
            <a:ext cx="157565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portal</a:t>
            </a:r>
          </a:p>
        </p:txBody>
      </p:sp>
      <p:sp>
        <p:nvSpPr>
          <p:cNvPr id="696" name="deport"/>
          <p:cNvSpPr txBox="1"/>
          <p:nvPr/>
        </p:nvSpPr>
        <p:spPr>
          <a:xfrm>
            <a:off x="4237077" y="4213326"/>
            <a:ext cx="3037583"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latin typeface="+mn-lt"/>
                <a:ea typeface="+mn-ea"/>
                <a:cs typeface="+mn-cs"/>
                <a:sym typeface="Helvetica"/>
              </a:defRPr>
            </a:pPr>
            <a:r>
              <a:t>deport,</a:t>
            </a:r>
          </a:p>
          <a:p>
            <a:pPr>
              <a:defRPr sz="4600">
                <a:latin typeface="+mn-lt"/>
                <a:ea typeface="+mn-ea"/>
                <a:cs typeface="+mn-cs"/>
                <a:sym typeface="Helvetica"/>
              </a:defRPr>
            </a:pPr>
            <a:r>
              <a:t>deportation</a:t>
            </a:r>
          </a:p>
        </p:txBody>
      </p:sp>
      <p:sp>
        <p:nvSpPr>
          <p:cNvPr id="697" name="export"/>
          <p:cNvSpPr txBox="1"/>
          <p:nvPr/>
        </p:nvSpPr>
        <p:spPr>
          <a:xfrm>
            <a:off x="6761333" y="2865353"/>
            <a:ext cx="17379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export</a:t>
            </a:r>
          </a:p>
        </p:txBody>
      </p:sp>
      <p:sp>
        <p:nvSpPr>
          <p:cNvPr id="698" name="import"/>
          <p:cNvSpPr txBox="1"/>
          <p:nvPr/>
        </p:nvSpPr>
        <p:spPr>
          <a:xfrm>
            <a:off x="4530378" y="2865353"/>
            <a:ext cx="173739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import</a:t>
            </a:r>
          </a:p>
        </p:txBody>
      </p:sp>
      <p:sp>
        <p:nvSpPr>
          <p:cNvPr id="699" name="port"/>
          <p:cNvSpPr txBox="1"/>
          <p:nvPr/>
        </p:nvSpPr>
        <p:spPr>
          <a:xfrm>
            <a:off x="9437485" y="2329714"/>
            <a:ext cx="112096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t>
            </a:r>
          </a:p>
        </p:txBody>
      </p:sp>
      <p:sp>
        <p:nvSpPr>
          <p:cNvPr id="700" name="support, supportive"/>
          <p:cNvSpPr txBox="1"/>
          <p:nvPr/>
        </p:nvSpPr>
        <p:spPr>
          <a:xfrm>
            <a:off x="11496633" y="1773970"/>
            <a:ext cx="508285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support, supportive</a:t>
            </a:r>
          </a:p>
        </p:txBody>
      </p:sp>
      <p:sp>
        <p:nvSpPr>
          <p:cNvPr id="701" name="support, supportive"/>
          <p:cNvSpPr txBox="1"/>
          <p:nvPr/>
        </p:nvSpPr>
        <p:spPr>
          <a:xfrm>
            <a:off x="5088890" y="1434351"/>
            <a:ext cx="631657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transport, transportation</a:t>
            </a:r>
          </a:p>
        </p:txBody>
      </p:sp>
      <p:sp>
        <p:nvSpPr>
          <p:cNvPr id="702" name="support, supportive"/>
          <p:cNvSpPr txBox="1"/>
          <p:nvPr/>
        </p:nvSpPr>
        <p:spPr>
          <a:xfrm>
            <a:off x="14316670" y="3700772"/>
            <a:ext cx="300477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opportunity</a:t>
            </a:r>
          </a:p>
        </p:txBody>
      </p:sp>
      <p:sp>
        <p:nvSpPr>
          <p:cNvPr id="703" name="support, supportive"/>
          <p:cNvSpPr txBox="1"/>
          <p:nvPr/>
        </p:nvSpPr>
        <p:spPr>
          <a:xfrm>
            <a:off x="14689962" y="5627575"/>
            <a:ext cx="57640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important, importance</a:t>
            </a:r>
          </a:p>
        </p:txBody>
      </p:sp>
      <p:sp>
        <p:nvSpPr>
          <p:cNvPr id="704" name="support, supportive"/>
          <p:cNvSpPr txBox="1"/>
          <p:nvPr/>
        </p:nvSpPr>
        <p:spPr>
          <a:xfrm>
            <a:off x="15030555" y="2622056"/>
            <a:ext cx="401058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report, reporter</a:t>
            </a:r>
          </a:p>
        </p:txBody>
      </p:sp>
      <p:sp>
        <p:nvSpPr>
          <p:cNvPr id="705" name="support, supportive"/>
          <p:cNvSpPr txBox="1"/>
          <p:nvPr/>
        </p:nvSpPr>
        <p:spPr>
          <a:xfrm>
            <a:off x="11343661" y="7087068"/>
            <a:ext cx="219266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portfolio</a:t>
            </a:r>
          </a:p>
        </p:txBody>
      </p:sp>
      <p:sp>
        <p:nvSpPr>
          <p:cNvPr id="706" name="support, supportive"/>
          <p:cNvSpPr txBox="1"/>
          <p:nvPr/>
        </p:nvSpPr>
        <p:spPr>
          <a:xfrm>
            <a:off x="5587515" y="7407033"/>
            <a:ext cx="177020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airport</a:t>
            </a:r>
          </a:p>
        </p:txBody>
      </p:sp>
      <p:sp>
        <p:nvSpPr>
          <p:cNvPr id="707" name="support, supportive"/>
          <p:cNvSpPr txBox="1"/>
          <p:nvPr/>
        </p:nvSpPr>
        <p:spPr>
          <a:xfrm>
            <a:off x="7790939" y="7087068"/>
            <a:ext cx="23549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passport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2" grpId="1"/>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1" name="Group"/>
          <p:cNvGrpSpPr/>
          <p:nvPr/>
        </p:nvGrpSpPr>
        <p:grpSpPr>
          <a:xfrm>
            <a:off x="7472531" y="3224801"/>
            <a:ext cx="6426515" cy="7266400"/>
            <a:chOff x="0" y="0"/>
            <a:chExt cx="6426513" cy="7266399"/>
          </a:xfrm>
        </p:grpSpPr>
        <p:pic>
          <p:nvPicPr>
            <p:cNvPr id="709" name="Image" descr="Image"/>
            <p:cNvPicPr>
              <a:picLocks noChangeAspect="1"/>
            </p:cNvPicPr>
            <p:nvPr/>
          </p:nvPicPr>
          <p:blipFill>
            <a:blip r:embed="rId2">
              <a:extLst/>
            </a:blip>
            <a:stretch>
              <a:fillRect/>
            </a:stretch>
          </p:blipFill>
          <p:spPr>
            <a:xfrm>
              <a:off x="315739" y="0"/>
              <a:ext cx="5795035" cy="6222310"/>
            </a:xfrm>
            <a:prstGeom prst="rect">
              <a:avLst/>
            </a:prstGeom>
            <a:ln w="12700" cap="flat">
              <a:noFill/>
              <a:miter lim="400000"/>
            </a:ln>
            <a:effectLst/>
          </p:spPr>
        </p:pic>
        <p:sp>
          <p:nvSpPr>
            <p:cNvPr id="710" name="vis:  see"/>
            <p:cNvSpPr txBox="1"/>
            <p:nvPr/>
          </p:nvSpPr>
          <p:spPr>
            <a:xfrm>
              <a:off x="-1" y="6482656"/>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spec, spect: to look at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1"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5" name="Group"/>
          <p:cNvGrpSpPr/>
          <p:nvPr/>
        </p:nvGrpSpPr>
        <p:grpSpPr>
          <a:xfrm>
            <a:off x="7485864" y="3133918"/>
            <a:ext cx="6426514" cy="7266401"/>
            <a:chOff x="0" y="0"/>
            <a:chExt cx="6426513" cy="7266400"/>
          </a:xfrm>
        </p:grpSpPr>
        <p:pic>
          <p:nvPicPr>
            <p:cNvPr id="713" name="Image" descr="Image"/>
            <p:cNvPicPr>
              <a:picLocks noChangeAspect="1"/>
            </p:cNvPicPr>
            <p:nvPr/>
          </p:nvPicPr>
          <p:blipFill>
            <a:blip r:embed="rId2">
              <a:extLst/>
            </a:blip>
            <a:stretch>
              <a:fillRect/>
            </a:stretch>
          </p:blipFill>
          <p:spPr>
            <a:xfrm>
              <a:off x="315739" y="-1"/>
              <a:ext cx="5795035" cy="6222312"/>
            </a:xfrm>
            <a:prstGeom prst="rect">
              <a:avLst/>
            </a:prstGeom>
            <a:ln w="12700" cap="flat">
              <a:noFill/>
              <a:miter lim="400000"/>
            </a:ln>
            <a:effectLst/>
          </p:spPr>
        </p:pic>
        <p:sp>
          <p:nvSpPr>
            <p:cNvPr id="714" name="vis:  see"/>
            <p:cNvSpPr txBox="1"/>
            <p:nvPr/>
          </p:nvSpPr>
          <p:spPr>
            <a:xfrm>
              <a:off x="-1" y="6482656"/>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spec, spect: to look at</a:t>
              </a:r>
            </a:p>
          </p:txBody>
        </p:sp>
      </p:grpSp>
      <p:sp>
        <p:nvSpPr>
          <p:cNvPr id="716" name="introspective"/>
          <p:cNvSpPr txBox="1"/>
          <p:nvPr/>
        </p:nvSpPr>
        <p:spPr>
          <a:xfrm>
            <a:off x="13535713" y="4779488"/>
            <a:ext cx="33938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introspective</a:t>
            </a:r>
          </a:p>
        </p:txBody>
      </p:sp>
      <p:sp>
        <p:nvSpPr>
          <p:cNvPr id="717" name="spectacle"/>
          <p:cNvSpPr txBox="1"/>
          <p:nvPr/>
        </p:nvSpPr>
        <p:spPr>
          <a:xfrm>
            <a:off x="5383621" y="6699749"/>
            <a:ext cx="258231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spectacle</a:t>
            </a:r>
          </a:p>
        </p:txBody>
      </p:sp>
      <p:sp>
        <p:nvSpPr>
          <p:cNvPr id="718" name="respect"/>
          <p:cNvSpPr txBox="1"/>
          <p:nvPr/>
        </p:nvSpPr>
        <p:spPr>
          <a:xfrm>
            <a:off x="12935780" y="3191910"/>
            <a:ext cx="20300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respect</a:t>
            </a:r>
          </a:p>
        </p:txBody>
      </p:sp>
      <p:sp>
        <p:nvSpPr>
          <p:cNvPr id="719" name="inspect,…"/>
          <p:cNvSpPr txBox="1"/>
          <p:nvPr/>
        </p:nvSpPr>
        <p:spPr>
          <a:xfrm>
            <a:off x="4690362" y="4080988"/>
            <a:ext cx="2744912"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inspect,</a:t>
            </a:r>
          </a:p>
          <a:p>
            <a:pPr algn="l">
              <a:defRPr sz="4600">
                <a:latin typeface="+mn-lt"/>
                <a:ea typeface="+mn-ea"/>
                <a:cs typeface="+mn-cs"/>
                <a:sym typeface="Helvetica"/>
              </a:defRPr>
            </a:pPr>
            <a:r>
              <a:t>inspector,</a:t>
            </a:r>
          </a:p>
          <a:p>
            <a:pPr algn="l">
              <a:defRPr sz="4600">
                <a:latin typeface="+mn-lt"/>
                <a:ea typeface="+mn-ea"/>
                <a:cs typeface="+mn-cs"/>
                <a:sym typeface="Helvetica"/>
              </a:defRPr>
            </a:pPr>
            <a:r>
              <a:t>inspection</a:t>
            </a:r>
          </a:p>
        </p:txBody>
      </p:sp>
      <p:sp>
        <p:nvSpPr>
          <p:cNvPr id="720" name="expect,…"/>
          <p:cNvSpPr txBox="1"/>
          <p:nvPr/>
        </p:nvSpPr>
        <p:spPr>
          <a:xfrm>
            <a:off x="5694781" y="2336666"/>
            <a:ext cx="3102336"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expect,</a:t>
            </a:r>
          </a:p>
          <a:p>
            <a:pPr algn="l">
              <a:defRPr sz="4600">
                <a:latin typeface="+mn-lt"/>
                <a:ea typeface="+mn-ea"/>
                <a:cs typeface="+mn-cs"/>
                <a:sym typeface="Helvetica"/>
              </a:defRPr>
            </a:pPr>
            <a:r>
              <a:t>expectation</a:t>
            </a:r>
          </a:p>
        </p:txBody>
      </p:sp>
      <p:sp>
        <p:nvSpPr>
          <p:cNvPr id="721" name="perspective"/>
          <p:cNvSpPr txBox="1"/>
          <p:nvPr/>
        </p:nvSpPr>
        <p:spPr>
          <a:xfrm>
            <a:off x="13236094" y="6367067"/>
            <a:ext cx="31017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perspective</a:t>
            </a:r>
          </a:p>
        </p:txBody>
      </p:sp>
      <p:sp>
        <p:nvSpPr>
          <p:cNvPr id="722" name="prospect"/>
          <p:cNvSpPr txBox="1"/>
          <p:nvPr/>
        </p:nvSpPr>
        <p:spPr>
          <a:xfrm>
            <a:off x="8144294" y="1480666"/>
            <a:ext cx="23549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prospect</a:t>
            </a:r>
          </a:p>
        </p:txBody>
      </p:sp>
      <p:sp>
        <p:nvSpPr>
          <p:cNvPr id="723" name="spectator"/>
          <p:cNvSpPr txBox="1"/>
          <p:nvPr/>
        </p:nvSpPr>
        <p:spPr>
          <a:xfrm>
            <a:off x="11403310" y="1014053"/>
            <a:ext cx="251728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spectator</a:t>
            </a:r>
          </a:p>
        </p:txBody>
      </p:sp>
      <p:sp>
        <p:nvSpPr>
          <p:cNvPr id="724" name="support, supportive"/>
          <p:cNvSpPr txBox="1"/>
          <p:nvPr/>
        </p:nvSpPr>
        <p:spPr>
          <a:xfrm>
            <a:off x="13723165" y="2102983"/>
            <a:ext cx="21276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suspect</a:t>
            </a:r>
          </a:p>
        </p:txBody>
      </p:sp>
      <p:sp>
        <p:nvSpPr>
          <p:cNvPr id="725" name="support, supportive"/>
          <p:cNvSpPr txBox="1"/>
          <p:nvPr/>
        </p:nvSpPr>
        <p:spPr>
          <a:xfrm>
            <a:off x="16336103" y="2997878"/>
            <a:ext cx="482270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special, especially</a:t>
            </a:r>
          </a:p>
          <a:p>
            <a:pPr>
              <a:defRPr sz="4600">
                <a:latin typeface="+mn-lt"/>
                <a:ea typeface="+mn-ea"/>
                <a:cs typeface="+mn-cs"/>
                <a:sym typeface="Helvetica"/>
              </a:defRPr>
            </a:pPr>
            <a:r>
              <a:t>specialize</a:t>
            </a:r>
          </a:p>
        </p:txBody>
      </p:sp>
      <p:sp>
        <p:nvSpPr>
          <p:cNvPr id="726" name="support, supportive"/>
          <p:cNvSpPr txBox="1"/>
          <p:nvPr/>
        </p:nvSpPr>
        <p:spPr>
          <a:xfrm>
            <a:off x="10536738" y="2373902"/>
            <a:ext cx="18355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aspect</a:t>
            </a:r>
          </a:p>
        </p:txBody>
      </p:sp>
      <p:sp>
        <p:nvSpPr>
          <p:cNvPr id="727" name="support, supportive"/>
          <p:cNvSpPr txBox="1"/>
          <p:nvPr/>
        </p:nvSpPr>
        <p:spPr>
          <a:xfrm>
            <a:off x="15482862" y="931440"/>
            <a:ext cx="5428867"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specify, specification</a:t>
            </a:r>
          </a:p>
          <a:p>
            <a:pPr>
              <a:defRPr sz="4600">
                <a:latin typeface="+mn-lt"/>
                <a:ea typeface="+mn-ea"/>
                <a:cs typeface="+mn-cs"/>
                <a:sym typeface="Helvetica"/>
              </a:defRPr>
            </a:pPr>
            <a:r>
              <a:t>specific</a:t>
            </a:r>
          </a:p>
        </p:txBody>
      </p:sp>
      <p:sp>
        <p:nvSpPr>
          <p:cNvPr id="728" name="support, supportive"/>
          <p:cNvSpPr txBox="1"/>
          <p:nvPr/>
        </p:nvSpPr>
        <p:spPr>
          <a:xfrm>
            <a:off x="3521392" y="7773313"/>
            <a:ext cx="27118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retrospect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5" grpId="1"/>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32" name="Group"/>
          <p:cNvGrpSpPr/>
          <p:nvPr/>
        </p:nvGrpSpPr>
        <p:grpSpPr>
          <a:xfrm>
            <a:off x="7485864" y="3133918"/>
            <a:ext cx="6426514" cy="7266399"/>
            <a:chOff x="0" y="0"/>
            <a:chExt cx="6426513" cy="7266398"/>
          </a:xfrm>
        </p:grpSpPr>
        <p:pic>
          <p:nvPicPr>
            <p:cNvPr id="730" name="Image" descr="Image"/>
            <p:cNvPicPr>
              <a:picLocks noChangeAspect="1"/>
            </p:cNvPicPr>
            <p:nvPr/>
          </p:nvPicPr>
          <p:blipFill>
            <a:blip r:embed="rId2">
              <a:extLst/>
            </a:blip>
            <a:stretch>
              <a:fillRect/>
            </a:stretch>
          </p:blipFill>
          <p:spPr>
            <a:xfrm>
              <a:off x="315739" y="-1"/>
              <a:ext cx="5795035" cy="6222310"/>
            </a:xfrm>
            <a:prstGeom prst="rect">
              <a:avLst/>
            </a:prstGeom>
            <a:ln w="12700" cap="flat">
              <a:noFill/>
              <a:miter lim="400000"/>
            </a:ln>
            <a:effectLst/>
          </p:spPr>
        </p:pic>
        <p:sp>
          <p:nvSpPr>
            <p:cNvPr id="731" name="vis:  see"/>
            <p:cNvSpPr txBox="1"/>
            <p:nvPr/>
          </p:nvSpPr>
          <p:spPr>
            <a:xfrm>
              <a:off x="-1" y="6482654"/>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struct: build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2"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36" name="Group"/>
          <p:cNvGrpSpPr/>
          <p:nvPr/>
        </p:nvGrpSpPr>
        <p:grpSpPr>
          <a:xfrm>
            <a:off x="7219226" y="3533876"/>
            <a:ext cx="6426514" cy="7266399"/>
            <a:chOff x="0" y="0"/>
            <a:chExt cx="6426513" cy="7266398"/>
          </a:xfrm>
        </p:grpSpPr>
        <p:pic>
          <p:nvPicPr>
            <p:cNvPr id="734" name="Image" descr="Image"/>
            <p:cNvPicPr>
              <a:picLocks noChangeAspect="1"/>
            </p:cNvPicPr>
            <p:nvPr/>
          </p:nvPicPr>
          <p:blipFill>
            <a:blip r:embed="rId2">
              <a:extLst/>
            </a:blip>
            <a:stretch>
              <a:fillRect/>
            </a:stretch>
          </p:blipFill>
          <p:spPr>
            <a:xfrm>
              <a:off x="315739" y="0"/>
              <a:ext cx="5795035" cy="6222310"/>
            </a:xfrm>
            <a:prstGeom prst="rect">
              <a:avLst/>
            </a:prstGeom>
            <a:ln w="12700" cap="flat">
              <a:noFill/>
              <a:miter lim="400000"/>
            </a:ln>
            <a:effectLst/>
          </p:spPr>
        </p:pic>
        <p:sp>
          <p:nvSpPr>
            <p:cNvPr id="735" name="vis:  see"/>
            <p:cNvSpPr txBox="1"/>
            <p:nvPr/>
          </p:nvSpPr>
          <p:spPr>
            <a:xfrm>
              <a:off x="-1" y="6482655"/>
              <a:ext cx="6426515"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struct: build</a:t>
              </a:r>
            </a:p>
          </p:txBody>
        </p:sp>
      </p:grpSp>
      <p:sp>
        <p:nvSpPr>
          <p:cNvPr id="737" name="instruct, instructor, instruction"/>
          <p:cNvSpPr txBox="1"/>
          <p:nvPr/>
        </p:nvSpPr>
        <p:spPr>
          <a:xfrm>
            <a:off x="13282406" y="4286208"/>
            <a:ext cx="767952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instruct, instructor, instruction</a:t>
            </a:r>
          </a:p>
        </p:txBody>
      </p:sp>
      <p:sp>
        <p:nvSpPr>
          <p:cNvPr id="738" name="infrastructure"/>
          <p:cNvSpPr txBox="1"/>
          <p:nvPr/>
        </p:nvSpPr>
        <p:spPr>
          <a:xfrm>
            <a:off x="12642480" y="2865353"/>
            <a:ext cx="35233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infrastructure</a:t>
            </a:r>
          </a:p>
        </p:txBody>
      </p:sp>
      <p:sp>
        <p:nvSpPr>
          <p:cNvPr id="739" name="restructure"/>
          <p:cNvSpPr txBox="1"/>
          <p:nvPr/>
        </p:nvSpPr>
        <p:spPr>
          <a:xfrm>
            <a:off x="3588346" y="6184993"/>
            <a:ext cx="29063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restructure</a:t>
            </a:r>
          </a:p>
        </p:txBody>
      </p:sp>
      <p:sp>
        <p:nvSpPr>
          <p:cNvPr id="740" name="construct, construction"/>
          <p:cNvSpPr txBox="1"/>
          <p:nvPr/>
        </p:nvSpPr>
        <p:spPr>
          <a:xfrm>
            <a:off x="13236094" y="6017817"/>
            <a:ext cx="9400457"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construct, construction, constructive</a:t>
            </a:r>
          </a:p>
          <a:p>
            <a:pPr>
              <a:defRPr sz="4600">
                <a:latin typeface="+mn-lt"/>
                <a:ea typeface="+mn-ea"/>
                <a:cs typeface="+mn-cs"/>
                <a:sym typeface="Helvetica"/>
              </a:defRPr>
            </a:pPr>
            <a:r>
              <a:t>reconstruction</a:t>
            </a:r>
          </a:p>
        </p:txBody>
      </p:sp>
      <p:sp>
        <p:nvSpPr>
          <p:cNvPr id="741" name="structure"/>
          <p:cNvSpPr txBox="1"/>
          <p:nvPr/>
        </p:nvSpPr>
        <p:spPr>
          <a:xfrm>
            <a:off x="3158170" y="3874249"/>
            <a:ext cx="5113946"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structure, structural</a:t>
            </a:r>
          </a:p>
          <a:p>
            <a:pPr>
              <a:defRPr sz="4600">
                <a:latin typeface="+mn-lt"/>
                <a:ea typeface="+mn-ea"/>
                <a:cs typeface="+mn-cs"/>
                <a:sym typeface="Helvetica"/>
              </a:defRPr>
            </a:pPr>
            <a:r>
              <a:t>structured,</a:t>
            </a:r>
          </a:p>
          <a:p>
            <a:pPr>
              <a:defRPr sz="4600">
                <a:latin typeface="+mn-lt"/>
                <a:ea typeface="+mn-ea"/>
                <a:cs typeface="+mn-cs"/>
                <a:sym typeface="Helvetica"/>
              </a:defRPr>
            </a:pPr>
            <a:r>
              <a:t>unstructured</a:t>
            </a:r>
          </a:p>
        </p:txBody>
      </p:sp>
      <p:sp>
        <p:nvSpPr>
          <p:cNvPr id="742" name="obstruct, obstruction"/>
          <p:cNvSpPr txBox="1"/>
          <p:nvPr/>
        </p:nvSpPr>
        <p:spPr>
          <a:xfrm>
            <a:off x="3510838" y="2703177"/>
            <a:ext cx="852415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obstruct, obstruction, obstructive</a:t>
            </a:r>
          </a:p>
        </p:txBody>
      </p:sp>
      <p:sp>
        <p:nvSpPr>
          <p:cNvPr id="743" name="instrument"/>
          <p:cNvSpPr txBox="1"/>
          <p:nvPr/>
        </p:nvSpPr>
        <p:spPr>
          <a:xfrm>
            <a:off x="8154861" y="1872476"/>
            <a:ext cx="63482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instrument, instrumental</a:t>
            </a:r>
          </a:p>
        </p:txBody>
      </p:sp>
      <p:sp>
        <p:nvSpPr>
          <p:cNvPr id="744" name="support, supportive"/>
          <p:cNvSpPr txBox="1"/>
          <p:nvPr/>
        </p:nvSpPr>
        <p:spPr>
          <a:xfrm>
            <a:off x="4844024" y="7117429"/>
            <a:ext cx="3134284"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destruction,</a:t>
            </a:r>
          </a:p>
          <a:p>
            <a:pPr algn="l">
              <a:defRPr sz="4600">
                <a:latin typeface="+mn-lt"/>
                <a:ea typeface="+mn-ea"/>
                <a:cs typeface="+mn-cs"/>
                <a:sym typeface="Helvetica"/>
              </a:defRPr>
            </a:pPr>
            <a:r>
              <a:t>destructive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6" grpId="1"/>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6" name="Image" descr="Image"/>
          <p:cNvPicPr>
            <a:picLocks noChangeAspect="1"/>
          </p:cNvPicPr>
          <p:nvPr/>
        </p:nvPicPr>
        <p:blipFill>
          <a:blip r:embed="rId2">
            <a:extLst/>
          </a:blip>
          <a:stretch>
            <a:fillRect/>
          </a:stretch>
        </p:blipFill>
        <p:spPr>
          <a:xfrm>
            <a:off x="2733606" y="2838817"/>
            <a:ext cx="9868875" cy="7662889"/>
          </a:xfrm>
          <a:prstGeom prst="rect">
            <a:avLst/>
          </a:prstGeom>
          <a:ln w="12700">
            <a:miter lim="400000"/>
          </a:ln>
        </p:spPr>
      </p:pic>
      <p:sp>
        <p:nvSpPr>
          <p:cNvPr id="747" name="Morphology Charting…"/>
          <p:cNvSpPr txBox="1"/>
          <p:nvPr/>
        </p:nvSpPr>
        <p:spPr>
          <a:xfrm>
            <a:off x="13565181" y="1441994"/>
            <a:ext cx="7691629" cy="48859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Morphology Charting</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“Baseball Sentence Building”</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Analyze the REASONS for</a:t>
            </a:r>
          </a:p>
          <a:p>
            <a:pPr algn="l">
              <a:defRPr sz="4400">
                <a:latin typeface="Helvetica Neue Medium"/>
                <a:ea typeface="Helvetica Neue Medium"/>
                <a:cs typeface="Helvetica Neue Medium"/>
                <a:sym typeface="Helvetica Neue Medium"/>
              </a:defRPr>
            </a:pPr>
            <a:r>
              <a:t>punctuation in authentic</a:t>
            </a:r>
          </a:p>
          <a:p>
            <a:pPr algn="l">
              <a:defRPr sz="4400">
                <a:latin typeface="Helvetica Neue Medium"/>
                <a:ea typeface="Helvetica Neue Medium"/>
                <a:cs typeface="Helvetica Neue Medium"/>
                <a:sym typeface="Helvetica Neue Medium"/>
              </a:defRPr>
            </a:pPr>
            <a:r>
              <a:t>text.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Image" descr="Image"/>
          <p:cNvPicPr>
            <a:picLocks noChangeAspect="1"/>
          </p:cNvPicPr>
          <p:nvPr/>
        </p:nvPicPr>
        <p:blipFill>
          <a:blip r:embed="rId2">
            <a:extLst/>
          </a:blip>
          <a:stretch>
            <a:fillRect/>
          </a:stretch>
        </p:blipFill>
        <p:spPr>
          <a:xfrm>
            <a:off x="1321660" y="309598"/>
            <a:ext cx="8210740" cy="5278333"/>
          </a:xfrm>
          <a:prstGeom prst="rect">
            <a:avLst/>
          </a:prstGeom>
          <a:ln w="12700">
            <a:miter lim="400000"/>
          </a:ln>
        </p:spPr>
      </p:pic>
      <p:sp>
        <p:nvSpPr>
          <p:cNvPr id="220" name="The text says:…"/>
          <p:cNvSpPr txBox="1"/>
          <p:nvPr/>
        </p:nvSpPr>
        <p:spPr>
          <a:xfrm>
            <a:off x="11045458" y="1221234"/>
            <a:ext cx="10432162"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The text says: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are playing soccer with their pets on a</a:t>
            </a:r>
            <a:endParaRPr i="1">
              <a:latin typeface="+mj-lt"/>
              <a:ea typeface="+mj-ea"/>
              <a:cs typeface="+mj-cs"/>
              <a:sym typeface="Helvetica Neue"/>
            </a:endParaRPr>
          </a:p>
          <a:p>
            <a:pPr algn="l">
              <a:defRPr i="1"/>
            </a:pPr>
            <a:r>
              <a:t>     beautiful sunny day.</a:t>
            </a:r>
          </a:p>
        </p:txBody>
      </p:sp>
      <p:sp>
        <p:nvSpPr>
          <p:cNvPr id="221" name="Child, using “visual cue” reads:…"/>
          <p:cNvSpPr txBox="1"/>
          <p:nvPr/>
        </p:nvSpPr>
        <p:spPr>
          <a:xfrm>
            <a:off x="3720634" y="10467239"/>
            <a:ext cx="9465565"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“visual cue” reads: </a:t>
            </a:r>
          </a:p>
          <a:p>
            <a:pPr algn="l">
              <a:defRPr>
                <a:latin typeface="Helvetica Neue Medium"/>
                <a:ea typeface="Helvetica Neue Medium"/>
                <a:cs typeface="Helvetica Neue Medium"/>
                <a:sym typeface="Helvetica Neue Medium"/>
              </a:defRPr>
            </a:pPr>
            <a:r>
              <a:t>     </a:t>
            </a:r>
            <a:r>
              <a:rPr>
                <a:solidFill>
                  <a:srgbClr val="2B9D23"/>
                </a:solidFill>
              </a:rPr>
              <a:t>Two brothers </a:t>
            </a:r>
            <a:r>
              <a:rPr i="1">
                <a:latin typeface="+mj-lt"/>
                <a:ea typeface="+mj-ea"/>
                <a:cs typeface="+mj-cs"/>
                <a:sym typeface="Helvetica Neue"/>
              </a:rPr>
              <a:t>are playing soccer with their pets on a</a:t>
            </a:r>
            <a:endParaRPr i="1">
              <a:latin typeface="+mj-lt"/>
              <a:ea typeface="+mj-ea"/>
              <a:cs typeface="+mj-cs"/>
              <a:sym typeface="Helvetica Neue"/>
            </a:endParaRPr>
          </a:p>
          <a:p>
            <a:pPr algn="l">
              <a:defRPr i="1"/>
            </a:pPr>
            <a:r>
              <a:t>     beautiful sunny day.</a:t>
            </a:r>
          </a:p>
        </p:txBody>
      </p:sp>
      <p:sp>
        <p:nvSpPr>
          <p:cNvPr id="222" name="Child, using “structure cue” reads:…"/>
          <p:cNvSpPr txBox="1"/>
          <p:nvPr/>
        </p:nvSpPr>
        <p:spPr>
          <a:xfrm>
            <a:off x="3720634" y="8047849"/>
            <a:ext cx="9288781"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“structure cue” reads: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t>
            </a:r>
            <a:r>
              <a:rPr i="1">
                <a:solidFill>
                  <a:srgbClr val="FC3B36"/>
                </a:solidFill>
                <a:latin typeface="+mj-lt"/>
                <a:ea typeface="+mj-ea"/>
                <a:cs typeface="+mj-cs"/>
                <a:sym typeface="Helvetica Neue"/>
              </a:rPr>
              <a:t>play</a:t>
            </a:r>
            <a:r>
              <a:rPr i="1">
                <a:latin typeface="+mj-lt"/>
                <a:ea typeface="+mj-ea"/>
                <a:cs typeface="+mj-cs"/>
                <a:sym typeface="Helvetica Neue"/>
              </a:rPr>
              <a:t> soccer with their pets on a</a:t>
            </a:r>
            <a:endParaRPr i="1">
              <a:latin typeface="+mj-lt"/>
              <a:ea typeface="+mj-ea"/>
              <a:cs typeface="+mj-cs"/>
              <a:sym typeface="Helvetica Neue"/>
            </a:endParaRPr>
          </a:p>
          <a:p>
            <a:pPr algn="l">
              <a:defRPr i="1"/>
            </a:pPr>
            <a:r>
              <a:t>     beautiful sunny day.</a:t>
            </a:r>
          </a:p>
        </p:txBody>
      </p:sp>
      <p:sp>
        <p:nvSpPr>
          <p:cNvPr id="223" name="Child, using “meaning cue” reads:…"/>
          <p:cNvSpPr txBox="1"/>
          <p:nvPr/>
        </p:nvSpPr>
        <p:spPr>
          <a:xfrm>
            <a:off x="3664053" y="5948426"/>
            <a:ext cx="10544938"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“meaning cue” reads: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are playing soccer with their </a:t>
            </a:r>
            <a:r>
              <a:rPr i="1">
                <a:solidFill>
                  <a:srgbClr val="4060F2"/>
                </a:solidFill>
                <a:latin typeface="+mj-lt"/>
                <a:ea typeface="+mj-ea"/>
                <a:cs typeface="+mj-cs"/>
                <a:sym typeface="Helvetica Neue"/>
              </a:rPr>
              <a:t>dogs </a:t>
            </a:r>
            <a:r>
              <a:rPr i="1">
                <a:latin typeface="+mj-lt"/>
                <a:ea typeface="+mj-ea"/>
                <a:cs typeface="+mj-cs"/>
                <a:sym typeface="Helvetica Neue"/>
              </a:rPr>
              <a:t>on a</a:t>
            </a:r>
            <a:endParaRPr i="1">
              <a:latin typeface="+mj-lt"/>
              <a:ea typeface="+mj-ea"/>
              <a:cs typeface="+mj-cs"/>
              <a:sym typeface="Helvetica Neue"/>
            </a:endParaRPr>
          </a:p>
          <a:p>
            <a:pPr algn="l">
              <a:defRPr i="1"/>
            </a:pPr>
            <a:r>
              <a:t>     </a:t>
            </a:r>
            <a:r>
              <a:rPr>
                <a:solidFill>
                  <a:srgbClr val="1C26ED"/>
                </a:solidFill>
              </a:rPr>
              <a:t>nice</a:t>
            </a:r>
            <a:r>
              <a:t> day </a:t>
            </a:r>
            <a:r>
              <a:rPr>
                <a:solidFill>
                  <a:srgbClr val="494AFF"/>
                </a:solidFill>
              </a:rPr>
              <a:t>outside</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P build="whole" bldLvl="1" animBg="1" rev="0" advAuto="0" spid="222" grpId="3"/>
      <p:bldP build="whole" bldLvl="1" animBg="1" rev="0" advAuto="0" spid="223" grpId="2"/>
      <p:bldP build="whole" bldLvl="1" animBg="1" rev="0" advAuto="0" spid="221" grpId="4"/>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Shape 277"/>
          <p:cNvSpPr txBox="1"/>
          <p:nvPr>
            <p:ph type="title" idx="4294967295"/>
          </p:nvPr>
        </p:nvSpPr>
        <p:spPr>
          <a:xfrm>
            <a:off x="3962393" y="549270"/>
            <a:ext cx="16459214" cy="2286007"/>
          </a:xfrm>
          <a:prstGeom prst="rect">
            <a:avLst/>
          </a:prstGeom>
        </p:spPr>
        <p:txBody>
          <a:bodyPr lIns="0" tIns="0" rIns="0" bIns="0"/>
          <a:lstStyle>
            <a:lvl1pPr defTabSz="1285875">
              <a:defRPr sz="8600">
                <a:latin typeface="Arial"/>
                <a:ea typeface="Arial"/>
                <a:cs typeface="Arial"/>
                <a:sym typeface="Arial"/>
              </a:defRPr>
            </a:lvl1pPr>
          </a:lstStyle>
          <a:p>
            <a:pPr/>
            <a:r>
              <a:t>Morphology Chart</a:t>
            </a:r>
          </a:p>
        </p:txBody>
      </p:sp>
      <p:graphicFrame>
        <p:nvGraphicFramePr>
          <p:cNvPr id="750" name="Table 278"/>
          <p:cNvGraphicFramePr/>
          <p:nvPr/>
        </p:nvGraphicFramePr>
        <p:xfrm>
          <a:off x="3962396" y="2438399"/>
          <a:ext cx="16430635" cy="69342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7658"/>
                <a:gridCol w="4107658"/>
                <a:gridCol w="4107658"/>
                <a:gridCol w="4107658"/>
              </a:tblGrid>
              <a:tr h="2428393">
                <a:tc>
                  <a:txBody>
                    <a:bodyPr/>
                    <a:lstStyle/>
                    <a:p>
                      <a:pPr algn="l" defTabSz="1285875">
                        <a:spcBef>
                          <a:spcPts val="400"/>
                        </a:spcBef>
                        <a:defRPr b="1" sz="2200">
                          <a:latin typeface="Arial"/>
                          <a:ea typeface="Arial"/>
                          <a:cs typeface="Arial"/>
                          <a:sym typeface="Arial"/>
                        </a:defRPr>
                      </a:pPr>
                      <a:r>
                        <a:t>NOUNS:</a:t>
                      </a:r>
                    </a:p>
                    <a:p>
                      <a:pPr algn="l" defTabSz="1285875">
                        <a:spcBef>
                          <a:spcPts val="200"/>
                        </a:spcBef>
                        <a:defRPr sz="1600">
                          <a:latin typeface="Avenir Roman"/>
                          <a:ea typeface="Avenir Roman"/>
                          <a:cs typeface="Avenir Roman"/>
                          <a:sym typeface="Avenir Roman"/>
                        </a:defRPr>
                      </a:pPr>
                      <a:r>
                        <a:t>They will fit into this frame: The_____.</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VERBS:</a:t>
                      </a:r>
                    </a:p>
                    <a:p>
                      <a:pPr algn="l" defTabSz="1285875">
                        <a:spcBef>
                          <a:spcPts val="200"/>
                        </a:spcBef>
                        <a:defRPr sz="1600">
                          <a:latin typeface="Avenir Roman"/>
                          <a:ea typeface="Avenir Roman"/>
                          <a:cs typeface="Avenir Roman"/>
                          <a:sym typeface="Avenir Roman"/>
                        </a:defRPr>
                      </a:pPr>
                      <a:r>
                        <a:t>They will fit into this  frame: To____ or</a:t>
                      </a:r>
                    </a:p>
                    <a:p>
                      <a:pPr algn="l" defTabSz="1285875">
                        <a:spcBef>
                          <a:spcPts val="200"/>
                        </a:spcBef>
                        <a:defRPr sz="1600">
                          <a:latin typeface="Avenir Roman"/>
                          <a:ea typeface="Avenir Roman"/>
                          <a:cs typeface="Avenir Roman"/>
                          <a:sym typeface="Avenir Roman"/>
                        </a:defRPr>
                      </a:pPr>
                      <a:r>
                        <a:t>Can____or</a:t>
                      </a:r>
                    </a:p>
                    <a:p>
                      <a:pPr algn="l" defTabSz="1285875">
                        <a:spcBef>
                          <a:spcPts val="200"/>
                        </a:spcBef>
                        <a:defRPr sz="1600">
                          <a:latin typeface="Avenir Roman"/>
                          <a:ea typeface="Avenir Roman"/>
                          <a:cs typeface="Avenir Roman"/>
                          <a:sym typeface="Avenir Roman"/>
                        </a:defRPr>
                      </a:pPr>
                      <a:r>
                        <a:t>Is____ing</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ADJECTIVES:</a:t>
                      </a:r>
                    </a:p>
                    <a:p>
                      <a:pPr algn="l" defTabSz="1285875">
                        <a:spcBef>
                          <a:spcPts val="200"/>
                        </a:spcBef>
                        <a:defRPr sz="1600">
                          <a:latin typeface="Avenir Roman"/>
                          <a:ea typeface="Avenir Roman"/>
                          <a:cs typeface="Avenir Roman"/>
                          <a:sym typeface="Avenir Roman"/>
                        </a:defRPr>
                      </a:pPr>
                      <a:r>
                        <a:t>They  will fit into this frame:</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The ________truck</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ADVERBS:</a:t>
                      </a:r>
                    </a:p>
                    <a:p>
                      <a:pPr algn="l" defTabSz="1285875">
                        <a:spcBef>
                          <a:spcPts val="200"/>
                        </a:spcBef>
                        <a:defRPr sz="1600">
                          <a:latin typeface="Avenir Roman"/>
                          <a:ea typeface="Avenir Roman"/>
                          <a:cs typeface="Avenir Roman"/>
                          <a:sym typeface="Avenir Roman"/>
                        </a:defRPr>
                      </a:pPr>
                      <a:r>
                        <a:t>They will fit into this frame: </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Do it ___________.</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4505808">
                <a:tc>
                  <a:txBody>
                    <a:bodyPr/>
                    <a:lstStyle/>
                    <a:p>
                      <a:pPr algn="l" defTabSz="1285875">
                        <a:defRPr>
                          <a:latin typeface="+mn-lt"/>
                          <a:ea typeface="+mn-ea"/>
                          <a:cs typeface="+mn-cs"/>
                          <a:sym typeface="Helvetica"/>
                        </a:defRPr>
                      </a:pP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defRPr>
                          <a:latin typeface="+mn-lt"/>
                          <a:ea typeface="+mn-ea"/>
                          <a:cs typeface="+mn-cs"/>
                          <a:sym typeface="Helvetica"/>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Avenir Roman"/>
                          <a:ea typeface="Avenir Roman"/>
                          <a:cs typeface="Avenir Roman"/>
                          <a:sym typeface="Avenir Roman"/>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mn-lt"/>
                          <a:ea typeface="+mn-ea"/>
                          <a:cs typeface="+mn-cs"/>
                          <a:sym typeface="Helvetica"/>
                        </a:defRPr>
                      </a:pP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51" name="Shape 279"/>
          <p:cNvSpPr txBox="1"/>
          <p:nvPr/>
        </p:nvSpPr>
        <p:spPr>
          <a:xfrm>
            <a:off x="5527669" y="9778999"/>
            <a:ext cx="13068437" cy="2485132"/>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2200">
                <a:latin typeface="Arial"/>
                <a:ea typeface="Arial"/>
                <a:cs typeface="Arial"/>
                <a:sym typeface="Arial"/>
              </a:defRPr>
            </a:pPr>
            <a:r>
              <a:t>Nouns answer the question: </a:t>
            </a:r>
            <a:r>
              <a:rPr i="1"/>
              <a:t>What? or Who?</a:t>
            </a:r>
            <a:endParaRPr i="1"/>
          </a:p>
          <a:p>
            <a:pPr algn="l" defTabSz="1285875">
              <a:defRPr sz="2200">
                <a:latin typeface="Arial"/>
                <a:ea typeface="Arial"/>
                <a:cs typeface="Arial"/>
                <a:sym typeface="Arial"/>
              </a:defRPr>
            </a:pPr>
            <a:r>
              <a:t>Verbs answer the question: </a:t>
            </a:r>
            <a:r>
              <a:rPr i="1"/>
              <a:t>What is it doing, having, feeling, or being?</a:t>
            </a:r>
            <a:r>
              <a:t> </a:t>
            </a:r>
          </a:p>
          <a:p>
            <a:pPr algn="l" defTabSz="1285875">
              <a:defRPr sz="2200">
                <a:latin typeface="Arial"/>
                <a:ea typeface="Arial"/>
                <a:cs typeface="Arial"/>
                <a:sym typeface="Arial"/>
              </a:defRPr>
            </a:pPr>
            <a:r>
              <a:t>Adjectives answer the question: What kind?        (They may also answer the questions </a:t>
            </a:r>
            <a:r>
              <a:rPr i="1"/>
              <a:t>Which one?</a:t>
            </a:r>
            <a:r>
              <a:t> and </a:t>
            </a:r>
          </a:p>
          <a:p>
            <a:pPr algn="l" defTabSz="1285875">
              <a:defRPr sz="2200">
                <a:latin typeface="Arial"/>
                <a:ea typeface="Arial"/>
                <a:cs typeface="Arial"/>
                <a:sym typeface="Arial"/>
              </a:defRPr>
            </a:pPr>
            <a:r>
              <a:t>                                                                               </a:t>
            </a:r>
            <a:r>
              <a:rPr i="1"/>
              <a:t>How many?</a:t>
            </a:r>
            <a:r>
              <a:t> but those kinds of adjectives do not fit into</a:t>
            </a:r>
          </a:p>
          <a:p>
            <a:pPr algn="l" defTabSz="1285875">
              <a:defRPr sz="2200">
                <a:latin typeface="Arial"/>
                <a:ea typeface="Arial"/>
                <a:cs typeface="Arial"/>
                <a:sym typeface="Arial"/>
              </a:defRPr>
            </a:pPr>
            <a:r>
              <a:t>                                                                               the frame of </a:t>
            </a:r>
            <a:r>
              <a:rPr i="1"/>
              <a:t>The______truck</a:t>
            </a:r>
            <a:r>
              <a:t>.</a:t>
            </a:r>
          </a:p>
          <a:p>
            <a:pPr algn="l" defTabSz="1285875">
              <a:defRPr sz="2200">
                <a:latin typeface="Arial"/>
                <a:ea typeface="Arial"/>
                <a:cs typeface="Arial"/>
                <a:sym typeface="Arial"/>
              </a:defRPr>
            </a:pPr>
          </a:p>
          <a:p>
            <a:pPr algn="l" defTabSz="1285875">
              <a:defRPr sz="2200">
                <a:latin typeface="Arial"/>
                <a:ea typeface="Arial"/>
                <a:cs typeface="Arial"/>
                <a:sym typeface="Arial"/>
              </a:defRPr>
            </a:pPr>
            <a:r>
              <a:t>Adverbs answer any of these questions: </a:t>
            </a:r>
            <a:r>
              <a:rPr i="1"/>
              <a:t>Where? When? Why? To what extent? How?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Shape 277"/>
          <p:cNvSpPr txBox="1"/>
          <p:nvPr>
            <p:ph type="title" idx="4294967295"/>
          </p:nvPr>
        </p:nvSpPr>
        <p:spPr>
          <a:xfrm>
            <a:off x="3962393" y="549270"/>
            <a:ext cx="16459214" cy="2286007"/>
          </a:xfrm>
          <a:prstGeom prst="rect">
            <a:avLst/>
          </a:prstGeom>
        </p:spPr>
        <p:txBody>
          <a:bodyPr lIns="0" tIns="0" rIns="0" bIns="0"/>
          <a:lstStyle>
            <a:lvl1pPr defTabSz="1285875">
              <a:defRPr sz="8600">
                <a:latin typeface="Arial"/>
                <a:ea typeface="Arial"/>
                <a:cs typeface="Arial"/>
                <a:sym typeface="Arial"/>
              </a:defRPr>
            </a:lvl1pPr>
          </a:lstStyle>
          <a:p>
            <a:pPr/>
            <a:r>
              <a:t>Morphology Chart</a:t>
            </a:r>
          </a:p>
        </p:txBody>
      </p:sp>
      <p:graphicFrame>
        <p:nvGraphicFramePr>
          <p:cNvPr id="754" name="Table 278"/>
          <p:cNvGraphicFramePr/>
          <p:nvPr/>
        </p:nvGraphicFramePr>
        <p:xfrm>
          <a:off x="3962396" y="2438399"/>
          <a:ext cx="16430635" cy="69342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7658"/>
                <a:gridCol w="4107658"/>
                <a:gridCol w="4107658"/>
                <a:gridCol w="4107658"/>
              </a:tblGrid>
              <a:tr h="2428393">
                <a:tc>
                  <a:txBody>
                    <a:bodyPr/>
                    <a:lstStyle/>
                    <a:p>
                      <a:pPr algn="l" defTabSz="1285875">
                        <a:spcBef>
                          <a:spcPts val="400"/>
                        </a:spcBef>
                        <a:defRPr b="1" sz="2200">
                          <a:latin typeface="Arial"/>
                          <a:ea typeface="Arial"/>
                          <a:cs typeface="Arial"/>
                          <a:sym typeface="Arial"/>
                        </a:defRPr>
                      </a:pPr>
                      <a:r>
                        <a:t>NOUNS:</a:t>
                      </a:r>
                    </a:p>
                    <a:p>
                      <a:pPr algn="l" defTabSz="1285875">
                        <a:spcBef>
                          <a:spcPts val="200"/>
                        </a:spcBef>
                        <a:defRPr sz="1600">
                          <a:latin typeface="Avenir Roman"/>
                          <a:ea typeface="Avenir Roman"/>
                          <a:cs typeface="Avenir Roman"/>
                          <a:sym typeface="Avenir Roman"/>
                        </a:defRPr>
                      </a:pPr>
                      <a:r>
                        <a:t>They will fit into this frame: The_____.</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VERBS:</a:t>
                      </a:r>
                    </a:p>
                    <a:p>
                      <a:pPr algn="l" defTabSz="1285875">
                        <a:spcBef>
                          <a:spcPts val="200"/>
                        </a:spcBef>
                        <a:defRPr sz="1600">
                          <a:latin typeface="Avenir Roman"/>
                          <a:ea typeface="Avenir Roman"/>
                          <a:cs typeface="Avenir Roman"/>
                          <a:sym typeface="Avenir Roman"/>
                        </a:defRPr>
                      </a:pPr>
                      <a:r>
                        <a:t>They will fit into this  frame: To____ or</a:t>
                      </a:r>
                    </a:p>
                    <a:p>
                      <a:pPr algn="l" defTabSz="1285875">
                        <a:spcBef>
                          <a:spcPts val="200"/>
                        </a:spcBef>
                        <a:defRPr sz="1600">
                          <a:latin typeface="Avenir Roman"/>
                          <a:ea typeface="Avenir Roman"/>
                          <a:cs typeface="Avenir Roman"/>
                          <a:sym typeface="Avenir Roman"/>
                        </a:defRPr>
                      </a:pPr>
                      <a:r>
                        <a:t>Can____or</a:t>
                      </a:r>
                    </a:p>
                    <a:p>
                      <a:pPr algn="l" defTabSz="1285875">
                        <a:spcBef>
                          <a:spcPts val="200"/>
                        </a:spcBef>
                        <a:defRPr sz="1600">
                          <a:latin typeface="Avenir Roman"/>
                          <a:ea typeface="Avenir Roman"/>
                          <a:cs typeface="Avenir Roman"/>
                          <a:sym typeface="Avenir Roman"/>
                        </a:defRPr>
                      </a:pPr>
                      <a:r>
                        <a:t>Is____ing</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ADJECTIVES:</a:t>
                      </a:r>
                    </a:p>
                    <a:p>
                      <a:pPr algn="l" defTabSz="1285875">
                        <a:spcBef>
                          <a:spcPts val="200"/>
                        </a:spcBef>
                        <a:defRPr sz="1600">
                          <a:latin typeface="Avenir Roman"/>
                          <a:ea typeface="Avenir Roman"/>
                          <a:cs typeface="Avenir Roman"/>
                          <a:sym typeface="Avenir Roman"/>
                        </a:defRPr>
                      </a:pPr>
                      <a:r>
                        <a:t>They  will fit into this frame:</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The ________truck</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ADVERBS:</a:t>
                      </a:r>
                    </a:p>
                    <a:p>
                      <a:pPr algn="l" defTabSz="1285875">
                        <a:spcBef>
                          <a:spcPts val="200"/>
                        </a:spcBef>
                        <a:defRPr sz="1600">
                          <a:latin typeface="Avenir Roman"/>
                          <a:ea typeface="Avenir Roman"/>
                          <a:cs typeface="Avenir Roman"/>
                          <a:sym typeface="Avenir Roman"/>
                        </a:defRPr>
                      </a:pPr>
                      <a:r>
                        <a:t>They will fit into this frame: </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Do it ___________.</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4505808">
                <a:tc>
                  <a:txBody>
                    <a:bodyPr/>
                    <a:lstStyle/>
                    <a:p>
                      <a:pPr algn="l" defTabSz="1285875">
                        <a:defRPr>
                          <a:latin typeface="+mn-lt"/>
                          <a:ea typeface="+mn-ea"/>
                          <a:cs typeface="+mn-cs"/>
                          <a:sym typeface="Helvetica"/>
                        </a:defRPr>
                      </a:pP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defRPr>
                          <a:latin typeface="+mn-lt"/>
                          <a:ea typeface="+mn-ea"/>
                          <a:cs typeface="+mn-cs"/>
                          <a:sym typeface="Helvetica"/>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Avenir Roman"/>
                          <a:ea typeface="Avenir Roman"/>
                          <a:cs typeface="Avenir Roman"/>
                          <a:sym typeface="Avenir Roman"/>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mn-lt"/>
                          <a:ea typeface="+mn-ea"/>
                          <a:cs typeface="+mn-cs"/>
                          <a:sym typeface="Helvetica"/>
                        </a:defRPr>
                      </a:pP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55" name="Shape 279"/>
          <p:cNvSpPr txBox="1"/>
          <p:nvPr/>
        </p:nvSpPr>
        <p:spPr>
          <a:xfrm>
            <a:off x="5527669" y="9778999"/>
            <a:ext cx="13068437" cy="2485132"/>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2200">
                <a:latin typeface="Arial"/>
                <a:ea typeface="Arial"/>
                <a:cs typeface="Arial"/>
                <a:sym typeface="Arial"/>
              </a:defRPr>
            </a:pPr>
            <a:r>
              <a:t>Nouns answer the question: </a:t>
            </a:r>
            <a:r>
              <a:rPr i="1"/>
              <a:t>What? or Who?</a:t>
            </a:r>
            <a:endParaRPr i="1"/>
          </a:p>
          <a:p>
            <a:pPr algn="l" defTabSz="1285875">
              <a:defRPr sz="2200">
                <a:latin typeface="Arial"/>
                <a:ea typeface="Arial"/>
                <a:cs typeface="Arial"/>
                <a:sym typeface="Arial"/>
              </a:defRPr>
            </a:pPr>
            <a:r>
              <a:t>Verbs answer the question: </a:t>
            </a:r>
            <a:r>
              <a:rPr i="1"/>
              <a:t>What is it doing, having, feeling, or being?</a:t>
            </a:r>
            <a:r>
              <a:t> </a:t>
            </a:r>
          </a:p>
          <a:p>
            <a:pPr algn="l" defTabSz="1285875">
              <a:defRPr sz="2200">
                <a:latin typeface="Arial"/>
                <a:ea typeface="Arial"/>
                <a:cs typeface="Arial"/>
                <a:sym typeface="Arial"/>
              </a:defRPr>
            </a:pPr>
            <a:r>
              <a:t>Adjectives answer the question: What kind?        (They may also answer the questions </a:t>
            </a:r>
            <a:r>
              <a:rPr i="1"/>
              <a:t>Which one?</a:t>
            </a:r>
            <a:r>
              <a:t> and </a:t>
            </a:r>
          </a:p>
          <a:p>
            <a:pPr algn="l" defTabSz="1285875">
              <a:defRPr sz="2200">
                <a:latin typeface="Arial"/>
                <a:ea typeface="Arial"/>
                <a:cs typeface="Arial"/>
                <a:sym typeface="Arial"/>
              </a:defRPr>
            </a:pPr>
            <a:r>
              <a:t>                                                                               </a:t>
            </a:r>
            <a:r>
              <a:rPr i="1"/>
              <a:t>How many?</a:t>
            </a:r>
            <a:r>
              <a:t> but those kinds of adjectives do not fit into</a:t>
            </a:r>
          </a:p>
          <a:p>
            <a:pPr algn="l" defTabSz="1285875">
              <a:defRPr sz="2200">
                <a:latin typeface="Arial"/>
                <a:ea typeface="Arial"/>
                <a:cs typeface="Arial"/>
                <a:sym typeface="Arial"/>
              </a:defRPr>
            </a:pPr>
            <a:r>
              <a:t>                                                                               the frame of </a:t>
            </a:r>
            <a:r>
              <a:rPr i="1"/>
              <a:t>The______truck</a:t>
            </a:r>
            <a:r>
              <a:t>.</a:t>
            </a:r>
          </a:p>
          <a:p>
            <a:pPr algn="l" defTabSz="1285875">
              <a:defRPr sz="2200">
                <a:latin typeface="Arial"/>
                <a:ea typeface="Arial"/>
                <a:cs typeface="Arial"/>
                <a:sym typeface="Arial"/>
              </a:defRPr>
            </a:pPr>
          </a:p>
          <a:p>
            <a:pPr algn="l" defTabSz="1285875">
              <a:defRPr sz="2200">
                <a:latin typeface="Arial"/>
                <a:ea typeface="Arial"/>
                <a:cs typeface="Arial"/>
                <a:sym typeface="Arial"/>
              </a:defRPr>
            </a:pPr>
            <a:r>
              <a:t>Adverbs answer any of these questions: </a:t>
            </a:r>
            <a:r>
              <a:rPr i="1"/>
              <a:t>Where? When? Why? To what extent? How? </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57" name="Table 281"/>
          <p:cNvGraphicFramePr/>
          <p:nvPr/>
        </p:nvGraphicFramePr>
        <p:xfrm>
          <a:off x="5943594" y="1676399"/>
          <a:ext cx="13735062" cy="1184910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01313"/>
                <a:gridCol w="4701921"/>
                <a:gridCol w="4831826"/>
              </a:tblGrid>
              <a:tr h="1621689">
                <a:tc>
                  <a:txBody>
                    <a:bodyPr/>
                    <a:lstStyle/>
                    <a:p>
                      <a:pPr algn="l" defTabSz="1285875">
                        <a:spcBef>
                          <a:spcPts val="500"/>
                        </a:spcBef>
                        <a:defRPr sz="1800"/>
                      </a:pPr>
                      <a:r>
                        <a:rPr sz="2400">
                          <a:latin typeface="Avenir Roman"/>
                          <a:ea typeface="Avenir Roman"/>
                          <a:cs typeface="Avenir Roman"/>
                          <a:sym typeface="Avenir Roman"/>
                        </a:rPr>
                        <a:t>Noun-Making Suffixes</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500"/>
                        </a:spcBef>
                        <a:defRPr sz="1800"/>
                      </a:pPr>
                      <a:r>
                        <a:rPr sz="2400">
                          <a:latin typeface="Avenir Roman"/>
                          <a:ea typeface="Avenir Roman"/>
                          <a:cs typeface="Avenir Roman"/>
                          <a:sym typeface="Avenir Roman"/>
                        </a:rPr>
                        <a:t>Verb-Making Suffixes</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500"/>
                        </a:spcBef>
                        <a:defRPr sz="1800"/>
                      </a:pPr>
                      <a:r>
                        <a:rPr sz="2400">
                          <a:latin typeface="Avenir Roman"/>
                          <a:ea typeface="Avenir Roman"/>
                          <a:cs typeface="Avenir Roman"/>
                          <a:sym typeface="Avenir Roman"/>
                        </a:rPr>
                        <a:t>Adjective-making suffixes</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10227414">
                <a:tc>
                  <a:txBody>
                    <a:bodyPr/>
                    <a:lstStyle/>
                    <a:p>
                      <a:pPr algn="l" defTabSz="1285875">
                        <a:spcBef>
                          <a:spcPts val="800"/>
                        </a:spcBef>
                        <a:defRPr sz="3800">
                          <a:latin typeface="Avenir Roman"/>
                          <a:ea typeface="Avenir Roman"/>
                          <a:cs typeface="Avenir Roman"/>
                          <a:sym typeface="Avenir Roman"/>
                        </a:defRPr>
                      </a:pPr>
                      <a:r>
                        <a:t>-ment</a:t>
                      </a:r>
                    </a:p>
                    <a:p>
                      <a:pPr algn="l" defTabSz="1285875">
                        <a:spcBef>
                          <a:spcPts val="800"/>
                        </a:spcBef>
                        <a:defRPr sz="3800">
                          <a:latin typeface="Avenir Roman"/>
                          <a:ea typeface="Avenir Roman"/>
                          <a:cs typeface="Avenir Roman"/>
                          <a:sym typeface="Avenir Roman"/>
                        </a:defRPr>
                      </a:pPr>
                      <a:r>
                        <a:t>-ness</a:t>
                      </a:r>
                    </a:p>
                    <a:p>
                      <a:pPr algn="l" defTabSz="1285875">
                        <a:spcBef>
                          <a:spcPts val="800"/>
                        </a:spcBef>
                        <a:defRPr sz="3800">
                          <a:latin typeface="Avenir Roman"/>
                          <a:ea typeface="Avenir Roman"/>
                          <a:cs typeface="Avenir Roman"/>
                          <a:sym typeface="Avenir Roman"/>
                        </a:defRPr>
                      </a:pPr>
                      <a:r>
                        <a:t>-ation, sion</a:t>
                      </a:r>
                    </a:p>
                    <a:p>
                      <a:pPr algn="l" defTabSz="1285875">
                        <a:spcBef>
                          <a:spcPts val="800"/>
                        </a:spcBef>
                        <a:defRPr sz="3800">
                          <a:latin typeface="Avenir Roman"/>
                          <a:ea typeface="Avenir Roman"/>
                          <a:cs typeface="Avenir Roman"/>
                          <a:sym typeface="Avenir Roman"/>
                        </a:defRPr>
                      </a:pPr>
                      <a:r>
                        <a:t>-ity</a:t>
                      </a:r>
                    </a:p>
                    <a:p>
                      <a:pPr algn="l" defTabSz="1285875">
                        <a:spcBef>
                          <a:spcPts val="800"/>
                        </a:spcBef>
                        <a:defRPr sz="3800">
                          <a:latin typeface="Avenir Roman"/>
                          <a:ea typeface="Avenir Roman"/>
                          <a:cs typeface="Avenir Roman"/>
                          <a:sym typeface="Avenir Roman"/>
                        </a:defRPr>
                      </a:pPr>
                      <a:r>
                        <a:t>-ism</a:t>
                      </a:r>
                    </a:p>
                    <a:p>
                      <a:pPr algn="l" defTabSz="1285875">
                        <a:spcBef>
                          <a:spcPts val="800"/>
                        </a:spcBef>
                        <a:defRPr sz="3800">
                          <a:latin typeface="Avenir Roman"/>
                          <a:ea typeface="Avenir Roman"/>
                          <a:cs typeface="Avenir Roman"/>
                          <a:sym typeface="Avenir Roman"/>
                        </a:defRPr>
                      </a:pPr>
                      <a:r>
                        <a:t>-hood</a:t>
                      </a:r>
                    </a:p>
                    <a:p>
                      <a:pPr algn="l" defTabSz="1285875">
                        <a:spcBef>
                          <a:spcPts val="800"/>
                        </a:spcBef>
                        <a:defRPr sz="3800">
                          <a:latin typeface="Avenir Roman"/>
                          <a:ea typeface="Avenir Roman"/>
                          <a:cs typeface="Avenir Roman"/>
                          <a:sym typeface="Avenir Roman"/>
                        </a:defRPr>
                      </a:pPr>
                      <a:r>
                        <a:t>-itude</a:t>
                      </a:r>
                    </a:p>
                    <a:p>
                      <a:pPr algn="l" defTabSz="1285875">
                        <a:spcBef>
                          <a:spcPts val="800"/>
                        </a:spcBef>
                        <a:defRPr sz="3800">
                          <a:latin typeface="Avenir Roman"/>
                          <a:ea typeface="Avenir Roman"/>
                          <a:cs typeface="Avenir Roman"/>
                          <a:sym typeface="Avenir Roman"/>
                        </a:defRPr>
                      </a:pPr>
                      <a:r>
                        <a:t>-ence</a:t>
                      </a:r>
                    </a:p>
                    <a:p>
                      <a:pPr algn="l" defTabSz="1285875">
                        <a:spcBef>
                          <a:spcPts val="800"/>
                        </a:spcBef>
                        <a:defRPr sz="3800">
                          <a:latin typeface="Avenir Roman"/>
                          <a:ea typeface="Avenir Roman"/>
                          <a:cs typeface="Avenir Roman"/>
                          <a:sym typeface="Avenir Roman"/>
                        </a:defRPr>
                      </a:pPr>
                      <a:r>
                        <a:t>-ance</a:t>
                      </a:r>
                    </a:p>
                    <a:p>
                      <a:pPr algn="l" defTabSz="1285875">
                        <a:spcBef>
                          <a:spcPts val="800"/>
                        </a:spcBef>
                        <a:defRPr sz="3800">
                          <a:latin typeface="Avenir Roman"/>
                          <a:ea typeface="Avenir Roman"/>
                          <a:cs typeface="Avenir Roman"/>
                          <a:sym typeface="Avenir Roman"/>
                        </a:defRPr>
                      </a:pPr>
                      <a:r>
                        <a:t>-ide</a:t>
                      </a: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sz="3800">
                          <a:latin typeface="Avenir Roman"/>
                          <a:ea typeface="Avenir Roman"/>
                          <a:cs typeface="Avenir Roman"/>
                          <a:sym typeface="Avenir Roman"/>
                        </a:defRPr>
                      </a:pPr>
                      <a:r>
                        <a:t>-ate</a:t>
                      </a:r>
                    </a:p>
                    <a:p>
                      <a:pPr algn="l" defTabSz="1285875">
                        <a:spcBef>
                          <a:spcPts val="800"/>
                        </a:spcBef>
                        <a:defRPr sz="3800">
                          <a:latin typeface="Avenir Roman"/>
                          <a:ea typeface="Avenir Roman"/>
                          <a:cs typeface="Avenir Roman"/>
                          <a:sym typeface="Avenir Roman"/>
                        </a:defRPr>
                      </a:pPr>
                      <a:r>
                        <a:t>-ify</a:t>
                      </a:r>
                    </a:p>
                    <a:p>
                      <a:pPr algn="l" defTabSz="1285875">
                        <a:spcBef>
                          <a:spcPts val="800"/>
                        </a:spcBef>
                        <a:defRPr sz="3800">
                          <a:latin typeface="Avenir Roman"/>
                          <a:ea typeface="Avenir Roman"/>
                          <a:cs typeface="Avenir Roman"/>
                          <a:sym typeface="Avenir Roman"/>
                        </a:defRPr>
                      </a:pPr>
                      <a:r>
                        <a:t>-ize</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sz="3800">
                          <a:latin typeface="Avenir Roman"/>
                          <a:ea typeface="Avenir Roman"/>
                          <a:cs typeface="Avenir Roman"/>
                          <a:sym typeface="Avenir Roman"/>
                        </a:defRPr>
                      </a:pPr>
                      <a:r>
                        <a:t>-acious,icious</a:t>
                      </a:r>
                    </a:p>
                    <a:p>
                      <a:pPr algn="l" defTabSz="1285875">
                        <a:spcBef>
                          <a:spcPts val="800"/>
                        </a:spcBef>
                        <a:defRPr sz="3800">
                          <a:latin typeface="Avenir Roman"/>
                          <a:ea typeface="Avenir Roman"/>
                          <a:cs typeface="Avenir Roman"/>
                          <a:sym typeface="Avenir Roman"/>
                        </a:defRPr>
                      </a:pPr>
                      <a:r>
                        <a:t>-y</a:t>
                      </a:r>
                    </a:p>
                    <a:p>
                      <a:pPr algn="l" defTabSz="1285875">
                        <a:spcBef>
                          <a:spcPts val="800"/>
                        </a:spcBef>
                        <a:defRPr sz="3800">
                          <a:latin typeface="Avenir Roman"/>
                          <a:ea typeface="Avenir Roman"/>
                          <a:cs typeface="Avenir Roman"/>
                          <a:sym typeface="Avenir Roman"/>
                        </a:defRPr>
                      </a:pPr>
                      <a:r>
                        <a:t>-ous, ious</a:t>
                      </a:r>
                    </a:p>
                    <a:p>
                      <a:pPr algn="l" defTabSz="1285875">
                        <a:spcBef>
                          <a:spcPts val="800"/>
                        </a:spcBef>
                        <a:defRPr sz="3800">
                          <a:latin typeface="Avenir Roman"/>
                          <a:ea typeface="Avenir Roman"/>
                          <a:cs typeface="Avenir Roman"/>
                          <a:sym typeface="Avenir Roman"/>
                        </a:defRPr>
                      </a:pPr>
                      <a:r>
                        <a:t>-ant</a:t>
                      </a:r>
                    </a:p>
                    <a:p>
                      <a:pPr algn="l" defTabSz="1285875">
                        <a:spcBef>
                          <a:spcPts val="800"/>
                        </a:spcBef>
                        <a:defRPr sz="3800">
                          <a:latin typeface="Avenir Roman"/>
                          <a:ea typeface="Avenir Roman"/>
                          <a:cs typeface="Avenir Roman"/>
                          <a:sym typeface="Avenir Roman"/>
                        </a:defRPr>
                      </a:pPr>
                      <a:r>
                        <a:t>-able, ible</a:t>
                      </a:r>
                    </a:p>
                    <a:p>
                      <a:pPr algn="l" defTabSz="1285875">
                        <a:spcBef>
                          <a:spcPts val="800"/>
                        </a:spcBef>
                        <a:defRPr sz="3800">
                          <a:latin typeface="Avenir Roman"/>
                          <a:ea typeface="Avenir Roman"/>
                          <a:cs typeface="Avenir Roman"/>
                          <a:sym typeface="Avenir Roman"/>
                        </a:defRPr>
                      </a:pPr>
                      <a:r>
                        <a:t>-er; est</a:t>
                      </a: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58" name="Shape 282"/>
          <p:cNvSpPr txBox="1"/>
          <p:nvPr/>
        </p:nvSpPr>
        <p:spPr>
          <a:xfrm>
            <a:off x="9166217" y="-34"/>
            <a:ext cx="4995652" cy="941798"/>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sz="6000" u="sng">
                <a:latin typeface="Calibri"/>
                <a:ea typeface="Calibri"/>
                <a:cs typeface="Calibri"/>
                <a:sym typeface="Calibri"/>
              </a:defRPr>
            </a:lvl1pPr>
          </a:lstStyle>
          <a:p>
            <a:pPr/>
            <a:r>
              <a:t>Morphology Kit</a:t>
            </a:r>
          </a:p>
        </p:txBody>
      </p:sp>
      <p:sp>
        <p:nvSpPr>
          <p:cNvPr id="759" name="Shape 283"/>
          <p:cNvSpPr/>
          <p:nvPr/>
        </p:nvSpPr>
        <p:spPr>
          <a:xfrm>
            <a:off x="14782795" y="9756139"/>
            <a:ext cx="4876812" cy="18"/>
          </a:xfrm>
          <a:prstGeom prst="line">
            <a:avLst/>
          </a:prstGeom>
          <a:ln w="12700">
            <a:solidFill>
              <a:srgbClr val="000000"/>
            </a:solidFill>
          </a:ln>
        </p:spPr>
        <p:txBody>
          <a:bodyPr lIns="45718" tIns="45718" rIns="45718" bIns="45718"/>
          <a:lstStyle/>
          <a:p>
            <a:pPr/>
          </a:p>
        </p:txBody>
      </p:sp>
      <p:sp>
        <p:nvSpPr>
          <p:cNvPr id="760" name="Shape 284"/>
          <p:cNvSpPr txBox="1"/>
          <p:nvPr/>
        </p:nvSpPr>
        <p:spPr>
          <a:xfrm>
            <a:off x="14477998" y="9905999"/>
            <a:ext cx="4345496" cy="1579079"/>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3200">
                <a:latin typeface="Calibri"/>
                <a:ea typeface="Calibri"/>
                <a:cs typeface="Calibri"/>
                <a:sym typeface="Calibri"/>
              </a:defRPr>
            </a:pPr>
            <a:r>
              <a:t>      Adverb-making suffix:</a:t>
            </a:r>
          </a:p>
          <a:p>
            <a:pPr algn="l" defTabSz="1285875">
              <a:defRPr sz="3200">
                <a:latin typeface="Calibri"/>
                <a:ea typeface="Calibri"/>
                <a:cs typeface="Calibri"/>
                <a:sym typeface="Calibri"/>
              </a:defRPr>
            </a:pPr>
          </a:p>
          <a:p>
            <a:pPr algn="l" defTabSz="1285875">
              <a:defRPr sz="3200">
                <a:latin typeface="Calibri"/>
                <a:ea typeface="Calibri"/>
                <a:cs typeface="Calibri"/>
                <a:sym typeface="Calibri"/>
              </a:defRPr>
            </a:pPr>
            <a:r>
              <a:t>       -ly</a:t>
            </a:r>
          </a:p>
        </p:txBody>
      </p:sp>
      <p:sp>
        <p:nvSpPr>
          <p:cNvPr id="761" name="Shape 285"/>
          <p:cNvSpPr txBox="1"/>
          <p:nvPr/>
        </p:nvSpPr>
        <p:spPr>
          <a:xfrm>
            <a:off x="20269195" y="12649196"/>
            <a:ext cx="401551" cy="588479"/>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sz="3200">
                <a:latin typeface="Calibri"/>
                <a:ea typeface="Calibri"/>
                <a:cs typeface="Calibri"/>
                <a:sym typeface="Calibri"/>
              </a:defRPr>
            </a:lvl1pPr>
          </a:lstStyle>
          <a:p>
            <a:pPr/>
            <a:r>
              <a:t>5</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3" name="“Sentence-Building Baseball”"/>
          <p:cNvSpPr txBox="1"/>
          <p:nvPr/>
        </p:nvSpPr>
        <p:spPr>
          <a:xfrm>
            <a:off x="8779039" y="501723"/>
            <a:ext cx="8448143"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64" name="Image" descr="Image"/>
          <p:cNvPicPr>
            <a:picLocks noChangeAspect="1"/>
          </p:cNvPicPr>
          <p:nvPr/>
        </p:nvPicPr>
        <p:blipFill>
          <a:blip r:embed="rId2">
            <a:extLst/>
          </a:blip>
          <a:stretch>
            <a:fillRect/>
          </a:stretch>
        </p:blipFill>
        <p:spPr>
          <a:xfrm>
            <a:off x="2230847" y="2501367"/>
            <a:ext cx="9331665" cy="9331664"/>
          </a:xfrm>
          <a:prstGeom prst="rect">
            <a:avLst/>
          </a:prstGeom>
          <a:ln w="12700">
            <a:miter lim="400000"/>
          </a:ln>
        </p:spPr>
      </p:pic>
      <p:sp>
        <p:nvSpPr>
          <p:cNvPr id="765" name="Hit a single:…"/>
          <p:cNvSpPr txBox="1"/>
          <p:nvPr/>
        </p:nvSpPr>
        <p:spPr>
          <a:xfrm>
            <a:off x="14205111" y="2986908"/>
            <a:ext cx="7216090" cy="2142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single:</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Simple sentence (1 clause*)</a:t>
            </a:r>
          </a:p>
        </p:txBody>
      </p:sp>
      <p:sp>
        <p:nvSpPr>
          <p:cNvPr id="766" name="Clause: Subject (noun phrase) + Predicate (verb phrase)"/>
          <p:cNvSpPr txBox="1"/>
          <p:nvPr/>
        </p:nvSpPr>
        <p:spPr>
          <a:xfrm>
            <a:off x="12271991" y="8417573"/>
            <a:ext cx="991438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Clause: Subject (noun phrase) + Predicate (verb phrase)</a:t>
            </a:r>
          </a:p>
        </p:txBody>
      </p:sp>
      <p:sp>
        <p:nvSpPr>
          <p:cNvPr id="767" name="Elephants love peanuts.…"/>
          <p:cNvSpPr txBox="1"/>
          <p:nvPr/>
        </p:nvSpPr>
        <p:spPr>
          <a:xfrm>
            <a:off x="12978579" y="9609135"/>
            <a:ext cx="4328161"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329D39"/>
                </a:solidFill>
                <a:latin typeface="Helvetica Neue Medium"/>
                <a:ea typeface="Helvetica Neue Medium"/>
                <a:cs typeface="Helvetica Neue Medium"/>
                <a:sym typeface="Helvetica Neue Medium"/>
              </a:defRPr>
            </a:pPr>
            <a:r>
              <a:t>Elephants</a:t>
            </a:r>
            <a:r>
              <a:rPr>
                <a:solidFill>
                  <a:srgbClr val="000000"/>
                </a:solidFill>
              </a:rPr>
              <a:t> </a:t>
            </a:r>
            <a:r>
              <a:rPr>
                <a:solidFill>
                  <a:srgbClr val="FF5966"/>
                </a:solidFill>
              </a:rPr>
              <a:t>love peanuts</a:t>
            </a:r>
            <a:r>
              <a:rPr>
                <a:solidFill>
                  <a:srgbClr val="000000"/>
                </a:solidFill>
              </a:rPr>
              <a:t>.</a:t>
            </a:r>
          </a:p>
          <a:p>
            <a:pPr algn="l">
              <a:defRPr>
                <a:solidFill>
                  <a:srgbClr val="468D4A"/>
                </a:solidFill>
                <a:latin typeface="Helvetica Neue Medium"/>
                <a:ea typeface="Helvetica Neue Medium"/>
                <a:cs typeface="Helvetica Neue Medium"/>
                <a:sym typeface="Helvetica Neue Medium"/>
              </a:defRPr>
            </a:pPr>
            <a:r>
              <a:t>Penguins</a:t>
            </a:r>
            <a:r>
              <a:rPr>
                <a:solidFill>
                  <a:srgbClr val="000000"/>
                </a:solidFill>
              </a:rPr>
              <a:t> </a:t>
            </a:r>
            <a:r>
              <a:rPr>
                <a:solidFill>
                  <a:srgbClr val="DD3745"/>
                </a:solidFill>
              </a:rPr>
              <a:t>waddle</a:t>
            </a:r>
            <a:r>
              <a:rPr>
                <a:solidFill>
                  <a:srgbClr val="000000"/>
                </a:solidFill>
              </a:rPr>
              <a:t>. </a:t>
            </a:r>
          </a:p>
        </p:txBody>
      </p:sp>
      <p:sp>
        <p:nvSpPr>
          <p:cNvPr id="768" name="Most elephants will eat just about anything.…"/>
          <p:cNvSpPr txBox="1"/>
          <p:nvPr/>
        </p:nvSpPr>
        <p:spPr>
          <a:xfrm>
            <a:off x="12978578" y="11270594"/>
            <a:ext cx="10363963"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endParaRPr>
              <a:solidFill>
                <a:srgbClr val="C33953"/>
              </a:solidFill>
            </a:endParaRPr>
          </a:p>
          <a:p>
            <a:pPr algn="l">
              <a:defRPr>
                <a:solidFill>
                  <a:srgbClr val="52A352"/>
                </a:solidFill>
                <a:latin typeface="Helvetica Neue Medium"/>
                <a:ea typeface="Helvetica Neue Medium"/>
                <a:cs typeface="Helvetica Neue Medium"/>
                <a:sym typeface="Helvetica Neue Medium"/>
              </a:defRPr>
            </a:pPr>
            <a:r>
              <a:t>Emperor penguins of Antarctica </a:t>
            </a:r>
            <a:r>
              <a:rPr>
                <a:solidFill>
                  <a:srgbClr val="C84C35"/>
                </a:solidFill>
              </a:rPr>
              <a:t>waddle on the glacial ice</a:t>
            </a:r>
            <a:r>
              <a:rPr>
                <a:solidFill>
                  <a:srgbClr val="000000"/>
                </a:solidFill>
              </a:rPr>
              <a:t>. </a:t>
            </a:r>
          </a:p>
        </p:txBody>
      </p:sp>
      <p:sp>
        <p:nvSpPr>
          <p:cNvPr id="769" name="Who or what is the…"/>
          <p:cNvSpPr txBox="1"/>
          <p:nvPr/>
        </p:nvSpPr>
        <p:spPr>
          <a:xfrm>
            <a:off x="13654422" y="7436039"/>
            <a:ext cx="3403093"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61AB63"/>
                </a:solidFill>
                <a:latin typeface="Helvetica Neue Medium"/>
                <a:ea typeface="Helvetica Neue Medium"/>
                <a:cs typeface="Helvetica Neue Medium"/>
                <a:sym typeface="Helvetica Neue Medium"/>
              </a:defRPr>
            </a:pPr>
            <a:r>
              <a:t>Who or what is the</a:t>
            </a:r>
          </a:p>
          <a:p>
            <a:pPr algn="l">
              <a:defRPr>
                <a:solidFill>
                  <a:srgbClr val="61AB63"/>
                </a:solidFill>
                <a:latin typeface="Helvetica Neue Medium"/>
                <a:ea typeface="Helvetica Neue Medium"/>
                <a:cs typeface="Helvetica Neue Medium"/>
                <a:sym typeface="Helvetica Neue Medium"/>
              </a:defRPr>
            </a:pPr>
            <a:r>
              <a:t> sentence about?</a:t>
            </a:r>
          </a:p>
        </p:txBody>
      </p:sp>
      <p:sp>
        <p:nvSpPr>
          <p:cNvPr id="770" name="What about it?"/>
          <p:cNvSpPr txBox="1"/>
          <p:nvPr/>
        </p:nvSpPr>
        <p:spPr>
          <a:xfrm>
            <a:off x="18087618" y="7670989"/>
            <a:ext cx="268986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AB272D"/>
                </a:solidFill>
                <a:latin typeface="Helvetica Neue Medium"/>
                <a:ea typeface="Helvetica Neue Medium"/>
                <a:cs typeface="Helvetica Neue Medium"/>
                <a:sym typeface="Helvetica Neue Medium"/>
              </a:defRPr>
            </a:lvl1pPr>
          </a:lstStyle>
          <a:p>
            <a:pPr/>
            <a:r>
              <a:t>What about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0" grpId="3"/>
      <p:bldP build="whole" bldLvl="1" animBg="1" rev="0" advAuto="0" spid="767" grpId="4"/>
      <p:bldP build="whole" bldLvl="1" animBg="1" rev="0" advAuto="0" spid="766" grpId="1"/>
      <p:bldP build="whole" bldLvl="1" animBg="1" rev="0" advAuto="0" spid="769" grpId="2"/>
      <p:bldP build="whole" bldLvl="1" animBg="1" rev="0" advAuto="0" spid="768" grpId="5"/>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73" name="Image" descr="Image"/>
          <p:cNvPicPr>
            <a:picLocks noChangeAspect="1"/>
          </p:cNvPicPr>
          <p:nvPr/>
        </p:nvPicPr>
        <p:blipFill>
          <a:blip r:embed="rId2">
            <a:extLst/>
          </a:blip>
          <a:stretch>
            <a:fillRect/>
          </a:stretch>
        </p:blipFill>
        <p:spPr>
          <a:xfrm>
            <a:off x="2230847" y="2501367"/>
            <a:ext cx="9331665" cy="9331664"/>
          </a:xfrm>
          <a:prstGeom prst="rect">
            <a:avLst/>
          </a:prstGeom>
          <a:ln w="12700">
            <a:miter lim="400000"/>
          </a:ln>
        </p:spPr>
      </p:pic>
      <p:sp>
        <p:nvSpPr>
          <p:cNvPr id="774" name="Hit a double:…"/>
          <p:cNvSpPr txBox="1"/>
          <p:nvPr/>
        </p:nvSpPr>
        <p:spPr>
          <a:xfrm>
            <a:off x="14205111" y="2644008"/>
            <a:ext cx="9876537" cy="2828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double: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Compound sentence (2 clauses</a:t>
            </a:r>
          </a:p>
          <a:p>
            <a:pPr algn="l">
              <a:defRPr sz="4400">
                <a:latin typeface="Helvetica Neue Medium"/>
                <a:ea typeface="Helvetica Neue Medium"/>
                <a:cs typeface="Helvetica Neue Medium"/>
                <a:sym typeface="Helvetica Neue Medium"/>
              </a:defRPr>
            </a:pPr>
            <a:r>
              <a:t>joined by a coordinating conjunction*)</a:t>
            </a:r>
          </a:p>
        </p:txBody>
      </p:sp>
      <p:sp>
        <p:nvSpPr>
          <p:cNvPr id="775" name="Elephants love peanuts, and that includes the shells.…"/>
          <p:cNvSpPr txBox="1"/>
          <p:nvPr/>
        </p:nvSpPr>
        <p:spPr>
          <a:xfrm>
            <a:off x="11832038" y="7850615"/>
            <a:ext cx="10309200" cy="21343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329D39"/>
                </a:solidFill>
                <a:latin typeface="Helvetica Neue Medium"/>
                <a:ea typeface="Helvetica Neue Medium"/>
                <a:cs typeface="Helvetica Neue Medium"/>
                <a:sym typeface="Helvetica Neue Medium"/>
              </a:defRPr>
            </a:pPr>
            <a:r>
              <a:t>Elephants</a:t>
            </a:r>
            <a:r>
              <a:rPr>
                <a:solidFill>
                  <a:srgbClr val="000000"/>
                </a:solidFill>
              </a:rPr>
              <a:t> </a:t>
            </a:r>
            <a:r>
              <a:rPr>
                <a:solidFill>
                  <a:srgbClr val="FF5966"/>
                </a:solidFill>
              </a:rPr>
              <a:t>love peanuts</a:t>
            </a:r>
            <a:r>
              <a:rPr sz="6600">
                <a:solidFill>
                  <a:srgbClr val="4833EE"/>
                </a:solidFill>
              </a:rPr>
              <a:t>,</a:t>
            </a:r>
            <a:r>
              <a:rPr sz="6600">
                <a:solidFill>
                  <a:srgbClr val="FF5966"/>
                </a:solidFill>
              </a:rPr>
              <a:t> </a:t>
            </a:r>
            <a:r>
              <a:rPr sz="4400">
                <a:solidFill>
                  <a:srgbClr val="2042FF"/>
                </a:solidFill>
              </a:rPr>
              <a:t>and</a:t>
            </a:r>
            <a:r>
              <a:rPr sz="6600">
                <a:solidFill>
                  <a:srgbClr val="2042FF"/>
                </a:solidFill>
              </a:rPr>
              <a:t> </a:t>
            </a:r>
            <a:r>
              <a:rPr>
                <a:solidFill>
                  <a:srgbClr val="4EA050"/>
                </a:solidFill>
              </a:rPr>
              <a:t>that </a:t>
            </a:r>
            <a:r>
              <a:rPr>
                <a:solidFill>
                  <a:srgbClr val="FF483B"/>
                </a:solidFill>
              </a:rPr>
              <a:t>includes the</a:t>
            </a:r>
            <a:r>
              <a:rPr sz="6600">
                <a:solidFill>
                  <a:srgbClr val="FF483B"/>
                </a:solidFill>
              </a:rPr>
              <a:t> </a:t>
            </a:r>
            <a:r>
              <a:rPr>
                <a:solidFill>
                  <a:srgbClr val="FF483B"/>
                </a:solidFill>
              </a:rPr>
              <a:t>shells</a:t>
            </a:r>
            <a:r>
              <a:rPr>
                <a:solidFill>
                  <a:srgbClr val="2042FF"/>
                </a:solidFill>
              </a:rPr>
              <a:t>.</a:t>
            </a:r>
            <a:r>
              <a:rPr sz="3900">
                <a:solidFill>
                  <a:srgbClr val="4B9F57"/>
                </a:solidFill>
              </a:rPr>
              <a:t> </a:t>
            </a:r>
          </a:p>
          <a:p>
            <a:pPr algn="l">
              <a:defRPr>
                <a:solidFill>
                  <a:srgbClr val="468D4A"/>
                </a:solidFill>
                <a:latin typeface="Helvetica Neue Medium"/>
                <a:ea typeface="Helvetica Neue Medium"/>
                <a:cs typeface="Helvetica Neue Medium"/>
                <a:sym typeface="Helvetica Neue Medium"/>
              </a:defRPr>
            </a:pPr>
            <a:r>
              <a:t>Penguins</a:t>
            </a:r>
            <a:r>
              <a:rPr>
                <a:solidFill>
                  <a:srgbClr val="000000"/>
                </a:solidFill>
              </a:rPr>
              <a:t> </a:t>
            </a:r>
            <a:r>
              <a:rPr>
                <a:solidFill>
                  <a:srgbClr val="DD3745"/>
                </a:solidFill>
              </a:rPr>
              <a:t>waddle</a:t>
            </a:r>
            <a:r>
              <a:rPr sz="6700">
                <a:solidFill>
                  <a:srgbClr val="3837DD"/>
                </a:solidFill>
              </a:rPr>
              <a:t>;</a:t>
            </a:r>
            <a:r>
              <a:rPr>
                <a:solidFill>
                  <a:srgbClr val="DD3745"/>
                </a:solidFill>
              </a:rPr>
              <a:t> whales </a:t>
            </a:r>
            <a:r>
              <a:rPr>
                <a:solidFill>
                  <a:srgbClr val="3C8B44"/>
                </a:solidFill>
              </a:rPr>
              <a:t>glide.</a:t>
            </a:r>
          </a:p>
        </p:txBody>
      </p:sp>
      <p:sp>
        <p:nvSpPr>
          <p:cNvPr id="776" name="Most elephants will eat just about anything, but giraffes are more selective.…"/>
          <p:cNvSpPr txBox="1"/>
          <p:nvPr/>
        </p:nvSpPr>
        <p:spPr>
          <a:xfrm>
            <a:off x="8540680" y="10462372"/>
            <a:ext cx="13720192" cy="21987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but</a:t>
            </a:r>
            <a:r>
              <a:rPr sz="4500">
                <a:solidFill>
                  <a:srgbClr val="C33953"/>
                </a:solidFill>
              </a:rPr>
              <a:t> </a:t>
            </a:r>
            <a:r>
              <a:rPr>
                <a:solidFill>
                  <a:srgbClr val="239F27"/>
                </a:solidFill>
              </a:rPr>
              <a:t>giraffes</a:t>
            </a:r>
            <a:r>
              <a:rPr>
                <a:solidFill>
                  <a:srgbClr val="C33953"/>
                </a:solidFill>
              </a:rPr>
              <a:t> are more selective.</a:t>
            </a:r>
            <a:endParaRPr>
              <a:solidFill>
                <a:srgbClr val="C33953"/>
              </a:solidFill>
            </a:endParaRPr>
          </a:p>
          <a:p>
            <a:pPr algn="l">
              <a:defRPr>
                <a:solidFill>
                  <a:srgbClr val="C33953"/>
                </a:solidFill>
                <a:latin typeface="Helvetica Neue Medium"/>
                <a:ea typeface="Helvetica Neue Medium"/>
                <a:cs typeface="Helvetica Neue Medium"/>
                <a:sym typeface="Helvetica Neue Medium"/>
              </a:defRPr>
            </a:pPr>
          </a:p>
          <a:p>
            <a:pPr algn="l">
              <a:defRPr>
                <a:solidFill>
                  <a:srgbClr val="52A352"/>
                </a:solidFill>
                <a:latin typeface="Helvetica Neue Medium"/>
                <a:ea typeface="Helvetica Neue Medium"/>
                <a:cs typeface="Helvetica Neue Medium"/>
                <a:sym typeface="Helvetica Neue Medium"/>
              </a:defRPr>
            </a:pPr>
            <a:r>
              <a:t>Emperor penguins of Antarctica </a:t>
            </a:r>
            <a:r>
              <a:rPr>
                <a:solidFill>
                  <a:srgbClr val="C84C35"/>
                </a:solidFill>
              </a:rPr>
              <a:t>waddle on the glacial ice; </a:t>
            </a:r>
            <a:r>
              <a:rPr>
                <a:solidFill>
                  <a:srgbClr val="2D882A"/>
                </a:solidFill>
              </a:rPr>
              <a:t>blue whales </a:t>
            </a:r>
            <a:r>
              <a:rPr>
                <a:solidFill>
                  <a:srgbClr val="CF3932"/>
                </a:solidFill>
              </a:rPr>
              <a:t>glide</a:t>
            </a:r>
            <a:endParaRPr>
              <a:solidFill>
                <a:srgbClr val="CF3932"/>
              </a:solidFill>
            </a:endParaRPr>
          </a:p>
          <a:p>
            <a:pPr algn="l">
              <a:defRPr>
                <a:solidFill>
                  <a:srgbClr val="CF3932"/>
                </a:solidFill>
                <a:latin typeface="Helvetica Neue Medium"/>
                <a:ea typeface="Helvetica Neue Medium"/>
                <a:cs typeface="Helvetica Neue Medium"/>
                <a:sym typeface="Helvetica Neue Medium"/>
              </a:defRPr>
            </a:pPr>
            <a:r>
              <a:t>through</a:t>
            </a:r>
            <a:r>
              <a:rPr>
                <a:solidFill>
                  <a:srgbClr val="2D882A"/>
                </a:solidFill>
              </a:rPr>
              <a:t> </a:t>
            </a:r>
            <a:r>
              <a:rPr>
                <a:solidFill>
                  <a:srgbClr val="C84C35"/>
                </a:solidFill>
              </a:rPr>
              <a:t>the waves in sweeping, elegant arcs.</a:t>
            </a:r>
          </a:p>
        </p:txBody>
      </p:sp>
      <p:grpSp>
        <p:nvGrpSpPr>
          <p:cNvPr id="779" name="Group"/>
          <p:cNvGrpSpPr/>
          <p:nvPr/>
        </p:nvGrpSpPr>
        <p:grpSpPr>
          <a:xfrm>
            <a:off x="14285100" y="6577775"/>
            <a:ext cx="9132176" cy="1376207"/>
            <a:chOff x="-1" y="0"/>
            <a:chExt cx="9132175" cy="1376205"/>
          </a:xfrm>
        </p:grpSpPr>
        <p:sp>
          <p:nvSpPr>
            <p:cNvPr id="777" name="Coordinating Conjunctions: and, but, so"/>
            <p:cNvSpPr txBox="1"/>
            <p:nvPr/>
          </p:nvSpPr>
          <p:spPr>
            <a:xfrm>
              <a:off x="-2" y="0"/>
              <a:ext cx="7045453"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latin typeface="Helvetica Neue Medium"/>
                  <a:ea typeface="Helvetica Neue Medium"/>
                  <a:cs typeface="Helvetica Neue Medium"/>
                  <a:sym typeface="Helvetica Neue Medium"/>
                </a:defRPr>
              </a:pPr>
              <a:r>
                <a:t>Coordinating Conjunctions: </a:t>
              </a:r>
              <a:r>
                <a:rPr i="1">
                  <a:latin typeface="+mj-lt"/>
                  <a:ea typeface="+mj-ea"/>
                  <a:cs typeface="+mj-cs"/>
                  <a:sym typeface="Helvetica Neue"/>
                </a:rPr>
                <a:t>and, but, so</a:t>
              </a:r>
            </a:p>
          </p:txBody>
        </p:sp>
        <p:sp>
          <p:nvSpPr>
            <p:cNvPr id="778" name="Use a comma or semicolon to join the two clauses."/>
            <p:cNvSpPr txBox="1"/>
            <p:nvPr/>
          </p:nvSpPr>
          <p:spPr>
            <a:xfrm>
              <a:off x="53324" y="815757"/>
              <a:ext cx="9078850"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latin typeface="Helvetica Neue Medium"/>
                  <a:ea typeface="Helvetica Neue Medium"/>
                  <a:cs typeface="Helvetica Neue Medium"/>
                  <a:sym typeface="Helvetica Neue Medium"/>
                </a:defRPr>
              </a:lvl1pPr>
            </a:lstStyle>
            <a:p>
              <a:pPr/>
              <a:r>
                <a:t>Use a comma or semicolon to join the two clauses.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9" grpId="1"/>
      <p:bldP build="whole" bldLvl="1" animBg="1" rev="0" advAuto="0" spid="775" grpId="2"/>
      <p:bldP build="whole" bldLvl="1" animBg="1" rev="0" advAuto="0" spid="776" grpId="3"/>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82" name="Image" descr="Image"/>
          <p:cNvPicPr>
            <a:picLocks noChangeAspect="1"/>
          </p:cNvPicPr>
          <p:nvPr/>
        </p:nvPicPr>
        <p:blipFill>
          <a:blip r:embed="rId2">
            <a:extLst/>
          </a:blip>
          <a:stretch>
            <a:fillRect/>
          </a:stretch>
        </p:blipFill>
        <p:spPr>
          <a:xfrm>
            <a:off x="-168888" y="1248171"/>
            <a:ext cx="9331663" cy="9331663"/>
          </a:xfrm>
          <a:prstGeom prst="rect">
            <a:avLst/>
          </a:prstGeom>
          <a:ln w="12700">
            <a:miter lim="400000"/>
          </a:ln>
        </p:spPr>
      </p:pic>
      <p:sp>
        <p:nvSpPr>
          <p:cNvPr id="783" name="Hit a triple:…"/>
          <p:cNvSpPr txBox="1"/>
          <p:nvPr/>
        </p:nvSpPr>
        <p:spPr>
          <a:xfrm>
            <a:off x="12178665" y="1326241"/>
            <a:ext cx="10186671" cy="35143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triple: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Complex sentence (Main clause +</a:t>
            </a:r>
          </a:p>
          <a:p>
            <a:pPr algn="l">
              <a:defRPr sz="4400">
                <a:latin typeface="Helvetica Neue Medium"/>
                <a:ea typeface="Helvetica Neue Medium"/>
                <a:cs typeface="Helvetica Neue Medium"/>
                <a:sym typeface="Helvetica Neue Medium"/>
              </a:defRPr>
            </a:pPr>
            <a:r>
              <a:t>subordinate (aka </a:t>
            </a:r>
            <a:r>
              <a:rPr i="1">
                <a:latin typeface="+mj-lt"/>
                <a:ea typeface="+mj-ea"/>
                <a:cs typeface="+mj-cs"/>
                <a:sym typeface="Helvetica Neue"/>
              </a:rPr>
              <a:t>dependent</a:t>
            </a:r>
            <a:r>
              <a:t>) clause</a:t>
            </a:r>
          </a:p>
          <a:p>
            <a:pPr algn="l">
              <a:defRPr sz="4400">
                <a:latin typeface="Helvetica Neue Medium"/>
                <a:ea typeface="Helvetica Neue Medium"/>
                <a:cs typeface="Helvetica Neue Medium"/>
                <a:sym typeface="Helvetica Neue Medium"/>
              </a:defRPr>
            </a:pPr>
            <a:r>
              <a:t>joined by a subordinating conjunction*)</a:t>
            </a:r>
          </a:p>
        </p:txBody>
      </p:sp>
      <p:sp>
        <p:nvSpPr>
          <p:cNvPr id="784" name="Most elephants will eat just about anything because they are voracious carnivores.…"/>
          <p:cNvSpPr txBox="1"/>
          <p:nvPr/>
        </p:nvSpPr>
        <p:spPr>
          <a:xfrm>
            <a:off x="4127828" y="10499628"/>
            <a:ext cx="15585772" cy="1964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because </a:t>
            </a:r>
            <a:r>
              <a:rPr>
                <a:solidFill>
                  <a:srgbClr val="239F27"/>
                </a:solidFill>
              </a:rPr>
              <a:t>they </a:t>
            </a:r>
            <a:r>
              <a:rPr>
                <a:solidFill>
                  <a:srgbClr val="CE2E30"/>
                </a:solidFill>
              </a:rPr>
              <a:t>are voracious carnivores.</a:t>
            </a:r>
            <a:endParaRPr>
              <a:solidFill>
                <a:srgbClr val="CE2E30"/>
              </a:solidFill>
            </a:endParaRPr>
          </a:p>
          <a:p>
            <a:pPr algn="l">
              <a:defRPr>
                <a:solidFill>
                  <a:srgbClr val="C33953"/>
                </a:solidFill>
                <a:latin typeface="Helvetica Neue Medium"/>
                <a:ea typeface="Helvetica Neue Medium"/>
                <a:cs typeface="Helvetica Neue Medium"/>
                <a:sym typeface="Helvetica Neue Medium"/>
              </a:defRPr>
            </a:pPr>
          </a:p>
          <a:p>
            <a:pPr algn="l">
              <a:defRPr sz="4600">
                <a:solidFill>
                  <a:srgbClr val="2F39EC"/>
                </a:solidFill>
                <a:latin typeface="Helvetica Neue Medium"/>
                <a:ea typeface="Helvetica Neue Medium"/>
                <a:cs typeface="Helvetica Neue Medium"/>
                <a:sym typeface="Helvetica Neue Medium"/>
              </a:defRPr>
            </a:pPr>
            <a:r>
              <a:t>Because</a:t>
            </a:r>
            <a:r>
              <a:rPr sz="3000">
                <a:solidFill>
                  <a:srgbClr val="C33953"/>
                </a:solidFill>
              </a:rPr>
              <a:t> </a:t>
            </a:r>
            <a:r>
              <a:rPr sz="3000">
                <a:solidFill>
                  <a:srgbClr val="309B3E"/>
                </a:solidFill>
              </a:rPr>
              <a:t>they </a:t>
            </a:r>
            <a:r>
              <a:rPr sz="3000">
                <a:solidFill>
                  <a:srgbClr val="C33953"/>
                </a:solidFill>
              </a:rPr>
              <a:t>are voracious carnivores, </a:t>
            </a:r>
            <a:r>
              <a:rPr sz="3000">
                <a:solidFill>
                  <a:srgbClr val="399748"/>
                </a:solidFill>
              </a:rPr>
              <a:t>most elephants </a:t>
            </a:r>
            <a:r>
              <a:rPr sz="3000">
                <a:solidFill>
                  <a:srgbClr val="C33953"/>
                </a:solidFill>
              </a:rPr>
              <a:t>will eat just about anything.</a:t>
            </a:r>
          </a:p>
        </p:txBody>
      </p:sp>
      <p:sp>
        <p:nvSpPr>
          <p:cNvPr id="785" name="Group"/>
          <p:cNvSpPr txBox="1"/>
          <p:nvPr/>
        </p:nvSpPr>
        <p:spPr>
          <a:xfrm>
            <a:off x="13058570" y="5941874"/>
            <a:ext cx="7853554" cy="33040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Subordinating Conjunctions: </a:t>
            </a:r>
            <a:r>
              <a:rPr i="1">
                <a:latin typeface="+mj-lt"/>
                <a:ea typeface="+mj-ea"/>
                <a:cs typeface="+mj-cs"/>
                <a:sym typeface="Helvetica Neue"/>
              </a:rPr>
              <a:t>AAAWWUUBBI</a:t>
            </a:r>
            <a:endParaRPr i="1">
              <a:latin typeface="+mj-lt"/>
              <a:ea typeface="+mj-ea"/>
              <a:cs typeface="+mj-cs"/>
              <a:sym typeface="Helvetica Neue"/>
            </a:endParaRPr>
          </a:p>
          <a:p>
            <a:pPr algn="l">
              <a:defRPr i="1"/>
            </a:pPr>
            <a:r>
              <a:t>as, after, although</a:t>
            </a:r>
          </a:p>
          <a:p>
            <a:pPr algn="l">
              <a:defRPr i="1"/>
            </a:pPr>
            <a:r>
              <a:t>while, when</a:t>
            </a:r>
          </a:p>
          <a:p>
            <a:pPr algn="l">
              <a:defRPr i="1"/>
            </a:pPr>
            <a:r>
              <a:t>unless, until</a:t>
            </a:r>
          </a:p>
          <a:p>
            <a:pPr algn="l">
              <a:defRPr i="1"/>
            </a:pPr>
            <a:r>
              <a:t>because, before</a:t>
            </a:r>
          </a:p>
          <a:p>
            <a:pPr algn="l">
              <a:defRPr i="1"/>
            </a:pPr>
            <a:r>
              <a:t>if</a:t>
            </a:r>
          </a:p>
          <a:p>
            <a:pPr algn="l">
              <a:defRPr i="1"/>
            </a:pPr>
            <a:r>
              <a:t>since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5" grpId="1"/>
      <p:bldP build="whole" bldLvl="1" animBg="1" rev="0" advAuto="0" spid="784" grpId="2"/>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88" name="Image" descr="Image"/>
          <p:cNvPicPr>
            <a:picLocks noChangeAspect="1"/>
          </p:cNvPicPr>
          <p:nvPr/>
        </p:nvPicPr>
        <p:blipFill>
          <a:blip r:embed="rId2">
            <a:extLst/>
          </a:blip>
          <a:stretch>
            <a:fillRect/>
          </a:stretch>
        </p:blipFill>
        <p:spPr>
          <a:xfrm>
            <a:off x="3375226" y="2501367"/>
            <a:ext cx="8187287" cy="8187285"/>
          </a:xfrm>
          <a:prstGeom prst="rect">
            <a:avLst/>
          </a:prstGeom>
          <a:ln w="12700">
            <a:miter lim="400000"/>
          </a:ln>
        </p:spPr>
      </p:pic>
      <p:sp>
        <p:nvSpPr>
          <p:cNvPr id="789" name="Hit a home run:…"/>
          <p:cNvSpPr txBox="1"/>
          <p:nvPr/>
        </p:nvSpPr>
        <p:spPr>
          <a:xfrm>
            <a:off x="11718522" y="1507070"/>
            <a:ext cx="8187284" cy="2142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home run: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Compound-Complex sentence </a:t>
            </a:r>
          </a:p>
        </p:txBody>
      </p:sp>
      <p:sp>
        <p:nvSpPr>
          <p:cNvPr id="790" name="Most elephants will eat just about anything because they are voracious carnivores,…"/>
          <p:cNvSpPr txBox="1"/>
          <p:nvPr/>
        </p:nvSpPr>
        <p:spPr>
          <a:xfrm>
            <a:off x="8018339" y="9292204"/>
            <a:ext cx="15797608" cy="33925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because </a:t>
            </a:r>
            <a:r>
              <a:rPr>
                <a:solidFill>
                  <a:srgbClr val="239F27"/>
                </a:solidFill>
              </a:rPr>
              <a:t>they </a:t>
            </a:r>
            <a:r>
              <a:rPr>
                <a:solidFill>
                  <a:srgbClr val="CE2E30"/>
                </a:solidFill>
              </a:rPr>
              <a:t>are voracious carnivores</a:t>
            </a:r>
            <a:r>
              <a:rPr sz="5800">
                <a:solidFill>
                  <a:srgbClr val="2546EE"/>
                </a:solidFill>
              </a:rPr>
              <a:t>,</a:t>
            </a:r>
            <a:endParaRPr sz="5800">
              <a:solidFill>
                <a:srgbClr val="2546EE"/>
              </a:solidFill>
            </a:endParaRPr>
          </a:p>
          <a:p>
            <a:pPr algn="l">
              <a:defRPr sz="4800">
                <a:solidFill>
                  <a:srgbClr val="1E1ECE"/>
                </a:solidFill>
                <a:latin typeface="Helvetica Neue Medium"/>
                <a:ea typeface="Helvetica Neue Medium"/>
                <a:cs typeface="Helvetica Neue Medium"/>
                <a:sym typeface="Helvetica Neue Medium"/>
              </a:defRPr>
            </a:pPr>
            <a:r>
              <a:t>so</a:t>
            </a:r>
            <a:r>
              <a:rPr sz="3000">
                <a:solidFill>
                  <a:srgbClr val="398F2B"/>
                </a:solidFill>
              </a:rPr>
              <a:t> you</a:t>
            </a:r>
            <a:r>
              <a:rPr sz="3000">
                <a:solidFill>
                  <a:srgbClr val="CE2E30"/>
                </a:solidFill>
              </a:rPr>
              <a:t> can throw them peanuts, shells and all.</a:t>
            </a:r>
            <a:endParaRPr>
              <a:solidFill>
                <a:srgbClr val="CE2E30"/>
              </a:solidFill>
            </a:endParaRPr>
          </a:p>
          <a:p>
            <a:pPr algn="l">
              <a:defRPr>
                <a:solidFill>
                  <a:srgbClr val="C33953"/>
                </a:solidFill>
                <a:latin typeface="Helvetica Neue Medium"/>
                <a:ea typeface="Helvetica Neue Medium"/>
                <a:cs typeface="Helvetica Neue Medium"/>
                <a:sym typeface="Helvetica Neue Medium"/>
              </a:defRPr>
            </a:pPr>
          </a:p>
          <a:p>
            <a:pPr algn="l">
              <a:defRPr sz="4600">
                <a:solidFill>
                  <a:srgbClr val="2F39EC"/>
                </a:solidFill>
                <a:latin typeface="Helvetica Neue Medium"/>
                <a:ea typeface="Helvetica Neue Medium"/>
                <a:cs typeface="Helvetica Neue Medium"/>
                <a:sym typeface="Helvetica Neue Medium"/>
              </a:defRPr>
            </a:pPr>
            <a:r>
              <a:t>Because</a:t>
            </a:r>
            <a:r>
              <a:rPr sz="3000">
                <a:solidFill>
                  <a:srgbClr val="C33953"/>
                </a:solidFill>
              </a:rPr>
              <a:t>  </a:t>
            </a:r>
            <a:r>
              <a:rPr sz="3000">
                <a:solidFill>
                  <a:srgbClr val="2A8B28"/>
                </a:solidFill>
              </a:rPr>
              <a:t>most elephants</a:t>
            </a:r>
            <a:r>
              <a:rPr sz="3000">
                <a:solidFill>
                  <a:srgbClr val="309B3E"/>
                </a:solidFill>
              </a:rPr>
              <a:t> </a:t>
            </a:r>
            <a:r>
              <a:rPr sz="3000">
                <a:solidFill>
                  <a:srgbClr val="C33953"/>
                </a:solidFill>
              </a:rPr>
              <a:t>are voracious carnivores, </a:t>
            </a:r>
            <a:r>
              <a:rPr sz="3000">
                <a:solidFill>
                  <a:srgbClr val="188622"/>
                </a:solidFill>
              </a:rPr>
              <a:t>they</a:t>
            </a:r>
            <a:r>
              <a:rPr sz="3000">
                <a:solidFill>
                  <a:srgbClr val="399748"/>
                </a:solidFill>
              </a:rPr>
              <a:t> </a:t>
            </a:r>
            <a:r>
              <a:rPr sz="3000">
                <a:solidFill>
                  <a:srgbClr val="C33953"/>
                </a:solidFill>
              </a:rPr>
              <a:t>will eat just about anything; </a:t>
            </a:r>
            <a:endParaRPr>
              <a:solidFill>
                <a:srgbClr val="C33953"/>
              </a:solidFill>
            </a:endParaRPr>
          </a:p>
          <a:p>
            <a:pPr algn="l">
              <a:defRPr>
                <a:solidFill>
                  <a:srgbClr val="2C9035"/>
                </a:solidFill>
                <a:latin typeface="Helvetica Neue Medium"/>
                <a:ea typeface="Helvetica Neue Medium"/>
                <a:cs typeface="Helvetica Neue Medium"/>
                <a:sym typeface="Helvetica Neue Medium"/>
              </a:defRPr>
            </a:pPr>
            <a:r>
              <a:t>you</a:t>
            </a:r>
            <a:r>
              <a:rPr>
                <a:solidFill>
                  <a:srgbClr val="C33953"/>
                </a:solidFill>
              </a:rPr>
              <a:t> can throw them peanuts, shells and all.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0"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Use the cues of punctuation"/>
          <p:cNvSpPr txBox="1"/>
          <p:nvPr/>
        </p:nvSpPr>
        <p:spPr>
          <a:xfrm>
            <a:off x="10285541" y="871733"/>
            <a:ext cx="506882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Use the cues of punctuation</a:t>
            </a:r>
          </a:p>
        </p:txBody>
      </p:sp>
      <p:pic>
        <p:nvPicPr>
          <p:cNvPr id="793" name="Image" descr="Image"/>
          <p:cNvPicPr>
            <a:picLocks noChangeAspect="1"/>
          </p:cNvPicPr>
          <p:nvPr/>
        </p:nvPicPr>
        <p:blipFill>
          <a:blip r:embed="rId2">
            <a:extLst/>
          </a:blip>
          <a:stretch>
            <a:fillRect/>
          </a:stretch>
        </p:blipFill>
        <p:spPr>
          <a:xfrm>
            <a:off x="768041" y="298467"/>
            <a:ext cx="3810002" cy="2133601"/>
          </a:xfrm>
          <a:prstGeom prst="rect">
            <a:avLst/>
          </a:prstGeom>
          <a:ln w="12700">
            <a:miter lim="400000"/>
          </a:ln>
        </p:spPr>
      </p:pic>
      <p:sp>
        <p:nvSpPr>
          <p:cNvPr id="794" name="With its flying monkeys and magical shoes, oh my, the story of the Wizard of Oz has been lodged…"/>
          <p:cNvSpPr txBox="1"/>
          <p:nvPr/>
        </p:nvSpPr>
        <p:spPr>
          <a:xfrm>
            <a:off x="625189" y="3288473"/>
            <a:ext cx="17781652" cy="71390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     With its flying monkeys and magical shoes, oh my, the story of the Wizard of Oz has been lodged</a:t>
            </a:r>
          </a:p>
          <a:p>
            <a:pPr algn="l">
              <a:defRPr>
                <a:latin typeface="Helvetica Neue Medium"/>
                <a:ea typeface="Helvetica Neue Medium"/>
                <a:cs typeface="Helvetica Neue Medium"/>
                <a:sym typeface="Helvetica Neue Medium"/>
              </a:defRPr>
            </a:pPr>
            <a:r>
              <a:t>in the popular imagination for over a century.  It is, after all, an archetypal American myth: an epic</a:t>
            </a:r>
          </a:p>
          <a:p>
            <a:pPr algn="l">
              <a:defRPr>
                <a:latin typeface="Helvetica Neue Medium"/>
                <a:ea typeface="Helvetica Neue Medium"/>
                <a:cs typeface="Helvetica Neue Medium"/>
                <a:sym typeface="Helvetica Neue Medium"/>
              </a:defRPr>
            </a:pPr>
            <a:r>
              <a:t>of good and evil, the comfort (and dreariness) of home, the draw (and freedom) of the road, the</a:t>
            </a:r>
          </a:p>
          <a:p>
            <a:pPr algn="l">
              <a:defRPr>
                <a:latin typeface="Helvetica Neue Medium"/>
                <a:ea typeface="Helvetica Neue Medium"/>
                <a:cs typeface="Helvetica Neue Medium"/>
                <a:sym typeface="Helvetica Neue Medium"/>
              </a:defRPr>
            </a:pPr>
            <a:r>
              <a:t>perils of power and the yearning for transformation.  The 1939 film with Judy Garland, in particular,</a:t>
            </a:r>
          </a:p>
          <a:p>
            <a:pPr algn="l">
              <a:defRPr>
                <a:latin typeface="Helvetica Neue Medium"/>
                <a:ea typeface="Helvetica Neue Medium"/>
                <a:cs typeface="Helvetica Neue Medium"/>
                <a:sym typeface="Helvetica Neue Medium"/>
              </a:defRPr>
            </a:pPr>
            <a:r>
              <a:t>is so embedded in the American cinematic DNA that it’s inspired everyone from Martin Scorsese</a:t>
            </a:r>
          </a:p>
          <a:p>
            <a:pPr algn="l">
              <a:defRPr>
                <a:latin typeface="Helvetica Neue Medium"/>
                <a:ea typeface="Helvetica Neue Medium"/>
                <a:cs typeface="Helvetica Neue Medium"/>
                <a:sym typeface="Helvetica Neue Medium"/>
              </a:defRPr>
            </a:pPr>
            <a:r>
              <a:t>to David Lynch, Spike Lee and John Waters, who once called (accurately!) the wicked witch</a:t>
            </a:r>
          </a:p>
          <a:p>
            <a:pPr algn="l">
              <a:defRPr>
                <a:latin typeface="Helvetica Neue Medium"/>
                <a:ea typeface="Helvetica Neue Medium"/>
                <a:cs typeface="Helvetica Neue Medium"/>
                <a:sym typeface="Helvetica Neue Medium"/>
              </a:defRPr>
            </a:pPr>
            <a:r>
              <a:t>“every bad little boy’s and girl’s dream of notoriety and style.”</a:t>
            </a:r>
          </a:p>
          <a:p>
            <a:pPr algn="l">
              <a:defRPr>
                <a:latin typeface="Helvetica Neue Medium"/>
                <a:ea typeface="Helvetica Neue Medium"/>
                <a:cs typeface="Helvetica Neue Medium"/>
                <a:sym typeface="Helvetica Neue Medium"/>
              </a:defRPr>
            </a:pPr>
          </a:p>
          <a:p>
            <a:pPr algn="l">
              <a:defRPr>
                <a:latin typeface="Helvetica Neue Medium"/>
                <a:ea typeface="Helvetica Neue Medium"/>
                <a:cs typeface="Helvetica Neue Medium"/>
                <a:sym typeface="Helvetica Neue Medium"/>
              </a:defRPr>
            </a:pPr>
            <a:r>
              <a:t>     I wonder what Waters will make of “Wicked” and its green-hued, deeply sincere heroine, Elphaba,</a:t>
            </a:r>
          </a:p>
          <a:p>
            <a:pPr algn="l">
              <a:defRPr>
                <a:latin typeface="Helvetica Neue Medium"/>
                <a:ea typeface="Helvetica Neue Medium"/>
                <a:cs typeface="Helvetica Neue Medium"/>
                <a:sym typeface="Helvetica Neue Medium"/>
              </a:defRPr>
            </a:pPr>
            <a:r>
              <a:t>a ready-made meme machine played by Cynthia Erivo in what becomes a showstopper of a</a:t>
            </a:r>
          </a:p>
          <a:p>
            <a:pPr algn="l">
              <a:defRPr>
                <a:latin typeface="Helvetica Neue Medium"/>
                <a:ea typeface="Helvetica Neue Medium"/>
                <a:cs typeface="Helvetica Neue Medium"/>
                <a:sym typeface="Helvetica Neue Medium"/>
              </a:defRPr>
            </a:pPr>
            <a:r>
              <a:t>performance.  Both the character and the actress are the strongest draws in this splashy, largely</a:t>
            </a:r>
          </a:p>
          <a:p>
            <a:pPr algn="l">
              <a:defRPr>
                <a:latin typeface="Helvetica Neue Medium"/>
                <a:ea typeface="Helvetica Neue Medium"/>
                <a:cs typeface="Helvetica Neue Medium"/>
                <a:sym typeface="Helvetica Neue Medium"/>
              </a:defRPr>
            </a:pPr>
            <a:r>
              <a:t>diverting, tonally discordant and unconscionably long movie, which is the first installment in a</a:t>
            </a:r>
          </a:p>
          <a:p>
            <a:pPr algn="l">
              <a:defRPr>
                <a:latin typeface="Helvetica Neue Medium"/>
                <a:ea typeface="Helvetica Neue Medium"/>
                <a:cs typeface="Helvetica Neue Medium"/>
                <a:sym typeface="Helvetica Neue Medium"/>
              </a:defRPr>
            </a:pPr>
            <a:r>
              <a:t>two-part adaptation of the Broadway show “Wicked.”  That juggernaut opened at the Gershwin</a:t>
            </a:r>
          </a:p>
          <a:p>
            <a:pPr algn="l">
              <a:defRPr>
                <a:latin typeface="Helvetica Neue Medium"/>
                <a:ea typeface="Helvetica Neue Medium"/>
                <a:cs typeface="Helvetica Neue Medium"/>
                <a:sym typeface="Helvetica Neue Medium"/>
              </a:defRPr>
            </a:pPr>
            <a:r>
              <a:t>Theater in 2003 and shows no signs of (ever) closing; it will presumably still be raking it in when</a:t>
            </a:r>
          </a:p>
          <a:p>
            <a:pPr algn="l">
              <a:defRPr>
                <a:latin typeface="Helvetica Neue Medium"/>
                <a:ea typeface="Helvetica Neue Medium"/>
                <a:cs typeface="Helvetica Neue Medium"/>
                <a:sym typeface="Helvetica Neue Medium"/>
              </a:defRPr>
            </a:pPr>
            <a:r>
              <a:t>“Wicked Part Two” is set to open in November 2025.</a:t>
            </a:r>
          </a:p>
        </p:txBody>
      </p:sp>
      <p:grpSp>
        <p:nvGrpSpPr>
          <p:cNvPr id="800" name="Group"/>
          <p:cNvGrpSpPr/>
          <p:nvPr/>
        </p:nvGrpSpPr>
        <p:grpSpPr>
          <a:xfrm>
            <a:off x="5444047" y="3613864"/>
            <a:ext cx="11350601" cy="6528457"/>
            <a:chOff x="0" y="-1"/>
            <a:chExt cx="11350600" cy="6528455"/>
          </a:xfrm>
        </p:grpSpPr>
        <p:pic>
          <p:nvPicPr>
            <p:cNvPr id="795" name="Oval Oval" descr="Oval Oval"/>
            <p:cNvPicPr>
              <a:picLocks noChangeAspect="1"/>
            </p:cNvPicPr>
            <p:nvPr/>
          </p:nvPicPr>
          <p:blipFill>
            <a:blip r:embed="rId3">
              <a:extLst/>
            </a:blip>
            <a:stretch>
              <a:fillRect/>
            </a:stretch>
          </p:blipFill>
          <p:spPr>
            <a:xfrm>
              <a:off x="5732013" y="1912082"/>
              <a:ext cx="2634174" cy="869418"/>
            </a:xfrm>
            <a:prstGeom prst="rect">
              <a:avLst/>
            </a:prstGeom>
            <a:ln w="12700" cap="flat">
              <a:noFill/>
              <a:miter lim="400000"/>
            </a:ln>
            <a:effectLst/>
          </p:spPr>
        </p:pic>
        <p:pic>
          <p:nvPicPr>
            <p:cNvPr id="796" name="Oval Oval" descr="Oval Oval"/>
            <p:cNvPicPr>
              <a:picLocks noChangeAspect="1"/>
            </p:cNvPicPr>
            <p:nvPr/>
          </p:nvPicPr>
          <p:blipFill>
            <a:blip r:embed="rId4">
              <a:extLst/>
            </a:blip>
            <a:stretch>
              <a:fillRect/>
            </a:stretch>
          </p:blipFill>
          <p:spPr>
            <a:xfrm>
              <a:off x="6405620" y="486266"/>
              <a:ext cx="2866545" cy="869418"/>
            </a:xfrm>
            <a:prstGeom prst="rect">
              <a:avLst/>
            </a:prstGeom>
            <a:ln w="12700" cap="flat">
              <a:noFill/>
              <a:miter lim="400000"/>
            </a:ln>
            <a:effectLst/>
          </p:spPr>
        </p:pic>
        <p:pic>
          <p:nvPicPr>
            <p:cNvPr id="797" name="Oval Oval" descr="Oval Oval"/>
            <p:cNvPicPr>
              <a:picLocks noChangeAspect="1"/>
            </p:cNvPicPr>
            <p:nvPr/>
          </p:nvPicPr>
          <p:blipFill>
            <a:blip r:embed="rId5">
              <a:extLst/>
            </a:blip>
            <a:stretch>
              <a:fillRect/>
            </a:stretch>
          </p:blipFill>
          <p:spPr>
            <a:xfrm>
              <a:off x="-1" y="486266"/>
              <a:ext cx="3285144" cy="869418"/>
            </a:xfrm>
            <a:prstGeom prst="rect">
              <a:avLst/>
            </a:prstGeom>
            <a:ln w="12700" cap="flat">
              <a:noFill/>
              <a:miter lim="400000"/>
            </a:ln>
            <a:effectLst/>
          </p:spPr>
        </p:pic>
        <p:pic>
          <p:nvPicPr>
            <p:cNvPr id="798" name="Oval Oval" descr="Oval Oval"/>
            <p:cNvPicPr>
              <a:picLocks noChangeAspect="1"/>
            </p:cNvPicPr>
            <p:nvPr/>
          </p:nvPicPr>
          <p:blipFill>
            <a:blip r:embed="rId6">
              <a:extLst/>
            </a:blip>
            <a:stretch>
              <a:fillRect/>
            </a:stretch>
          </p:blipFill>
          <p:spPr>
            <a:xfrm>
              <a:off x="9765947" y="-2"/>
              <a:ext cx="1584653" cy="869420"/>
            </a:xfrm>
            <a:prstGeom prst="rect">
              <a:avLst/>
            </a:prstGeom>
            <a:ln w="12700" cap="flat">
              <a:noFill/>
              <a:miter lim="400000"/>
            </a:ln>
            <a:effectLst/>
          </p:spPr>
        </p:pic>
        <p:pic>
          <p:nvPicPr>
            <p:cNvPr id="799" name="Oval Oval" descr="Oval Oval"/>
            <p:cNvPicPr>
              <a:picLocks noChangeAspect="1"/>
            </p:cNvPicPr>
            <p:nvPr/>
          </p:nvPicPr>
          <p:blipFill>
            <a:blip r:embed="rId6">
              <a:extLst/>
            </a:blip>
            <a:stretch>
              <a:fillRect/>
            </a:stretch>
          </p:blipFill>
          <p:spPr>
            <a:xfrm>
              <a:off x="1773139" y="5659037"/>
              <a:ext cx="1584653" cy="869418"/>
            </a:xfrm>
            <a:prstGeom prst="rect">
              <a:avLst/>
            </a:prstGeom>
            <a:ln w="12700" cap="flat">
              <a:noFill/>
              <a:miter lim="400000"/>
            </a:ln>
            <a:effectLst/>
          </p:spPr>
        </p:pic>
      </p:grpSp>
      <p:sp>
        <p:nvSpPr>
          <p:cNvPr id="801" name="Find the word…"/>
          <p:cNvSpPr txBox="1"/>
          <p:nvPr/>
        </p:nvSpPr>
        <p:spPr>
          <a:xfrm>
            <a:off x="19511199" y="882363"/>
            <a:ext cx="3947542" cy="127778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289437"/>
                </a:solidFill>
                <a:latin typeface="Helvetica Neue Medium"/>
                <a:ea typeface="Helvetica Neue Medium"/>
                <a:cs typeface="Helvetica Neue Medium"/>
                <a:sym typeface="Helvetica Neue Medium"/>
              </a:defRPr>
            </a:pPr>
            <a:r>
              <a:t>Find the word</a:t>
            </a:r>
          </a:p>
          <a:p>
            <a:pPr algn="l">
              <a:defRPr>
                <a:solidFill>
                  <a:srgbClr val="289437"/>
                </a:solidFill>
                <a:latin typeface="Helvetica Neue Medium"/>
                <a:ea typeface="Helvetica Neue Medium"/>
                <a:cs typeface="Helvetica Neue Medium"/>
                <a:sym typeface="Helvetica Neue Medium"/>
              </a:defRPr>
            </a:pPr>
            <a:r>
              <a:t>that means:</a:t>
            </a:r>
          </a:p>
          <a:p>
            <a:pPr algn="l">
              <a:defRPr>
                <a:solidFill>
                  <a:srgbClr val="289437"/>
                </a:solidFill>
                <a:latin typeface="Helvetica Neue Medium"/>
                <a:ea typeface="Helvetica Neue Medium"/>
                <a:cs typeface="Helvetica Neue Medium"/>
                <a:sym typeface="Helvetica Neue Medium"/>
              </a:defRPr>
            </a:pPr>
            <a:r>
              <a:t>(in order)</a:t>
            </a:r>
          </a:p>
          <a:p>
            <a:pPr algn="l">
              <a:defRPr>
                <a:solidFill>
                  <a:srgbClr val="289437"/>
                </a:solidFill>
                <a:latin typeface="Helvetica Neue Medium"/>
                <a:ea typeface="Helvetica Neue Medium"/>
                <a:cs typeface="Helvetica Neue Medium"/>
                <a:sym typeface="Helvetica Neue Medium"/>
              </a:defRPr>
            </a:pPr>
          </a:p>
          <a:p>
            <a:pPr algn="l">
              <a:defRPr>
                <a:solidFill>
                  <a:srgbClr val="289437"/>
                </a:solidFill>
                <a:latin typeface="Helvetica Neue Medium"/>
                <a:ea typeface="Helvetica Neue Medium"/>
                <a:cs typeface="Helvetica Neue Medium"/>
                <a:sym typeface="Helvetica Neue Medium"/>
              </a:defRPr>
            </a:pPr>
            <a:r>
              <a:t>established</a:t>
            </a:r>
          </a:p>
          <a:p>
            <a:pPr algn="l">
              <a:defRPr>
                <a:solidFill>
                  <a:srgbClr val="289437"/>
                </a:solidFill>
                <a:latin typeface="Helvetica Neue Medium"/>
                <a:ea typeface="Helvetica Neue Medium"/>
                <a:cs typeface="Helvetica Neue Medium"/>
                <a:sym typeface="Helvetica Neue Medium"/>
              </a:defRPr>
            </a:pPr>
            <a:r>
              <a:t>iconic</a:t>
            </a:r>
          </a:p>
          <a:p>
            <a:pPr algn="l">
              <a:defRPr>
                <a:solidFill>
                  <a:srgbClr val="289437"/>
                </a:solidFill>
                <a:latin typeface="Helvetica Neue Medium"/>
                <a:ea typeface="Helvetica Neue Medium"/>
                <a:cs typeface="Helvetica Neue Medium"/>
                <a:sym typeface="Helvetica Neue Medium"/>
              </a:defRPr>
            </a:pPr>
            <a:r>
              <a:t>great adventure story</a:t>
            </a:r>
          </a:p>
          <a:p>
            <a:pPr algn="l">
              <a:defRPr>
                <a:solidFill>
                  <a:srgbClr val="289437"/>
                </a:solidFill>
                <a:latin typeface="Helvetica Neue Medium"/>
                <a:ea typeface="Helvetica Neue Medium"/>
                <a:cs typeface="Helvetica Neue Medium"/>
                <a:sym typeface="Helvetica Neue Medium"/>
              </a:defRPr>
            </a:pPr>
            <a:r>
              <a:t>depressing sameness</a:t>
            </a:r>
          </a:p>
          <a:p>
            <a:pPr algn="l">
              <a:defRPr>
                <a:solidFill>
                  <a:srgbClr val="289437"/>
                </a:solidFill>
                <a:latin typeface="Helvetica Neue Medium"/>
                <a:ea typeface="Helvetica Neue Medium"/>
                <a:cs typeface="Helvetica Neue Medium"/>
                <a:sym typeface="Helvetica Neue Medium"/>
              </a:defRPr>
            </a:pPr>
            <a:r>
              <a:t>danger</a:t>
            </a:r>
          </a:p>
          <a:p>
            <a:pPr algn="l">
              <a:defRPr>
                <a:solidFill>
                  <a:srgbClr val="289437"/>
                </a:solidFill>
                <a:latin typeface="Helvetica Neue Medium"/>
                <a:ea typeface="Helvetica Neue Medium"/>
                <a:cs typeface="Helvetica Neue Medium"/>
                <a:sym typeface="Helvetica Neue Medium"/>
              </a:defRPr>
            </a:pPr>
            <a:r>
              <a:t>intense desire</a:t>
            </a:r>
          </a:p>
          <a:p>
            <a:pPr algn="l">
              <a:defRPr>
                <a:solidFill>
                  <a:srgbClr val="289437"/>
                </a:solidFill>
                <a:latin typeface="Helvetica Neue Medium"/>
                <a:ea typeface="Helvetica Neue Medium"/>
                <a:cs typeface="Helvetica Neue Medium"/>
                <a:sym typeface="Helvetica Neue Medium"/>
              </a:defRPr>
            </a:pPr>
            <a:r>
              <a:t>change</a:t>
            </a:r>
          </a:p>
          <a:p>
            <a:pPr algn="l">
              <a:defRPr>
                <a:solidFill>
                  <a:srgbClr val="289437"/>
                </a:solidFill>
                <a:latin typeface="Helvetica Neue Medium"/>
                <a:ea typeface="Helvetica Neue Medium"/>
                <a:cs typeface="Helvetica Neue Medium"/>
                <a:sym typeface="Helvetica Neue Medium"/>
              </a:defRPr>
            </a:pPr>
            <a:r>
              <a:t>deeply set in</a:t>
            </a:r>
          </a:p>
          <a:p>
            <a:pPr algn="l">
              <a:defRPr>
                <a:solidFill>
                  <a:srgbClr val="289437"/>
                </a:solidFill>
                <a:latin typeface="Helvetica Neue Medium"/>
                <a:ea typeface="Helvetica Neue Medium"/>
                <a:cs typeface="Helvetica Neue Medium"/>
                <a:sym typeface="Helvetica Neue Medium"/>
              </a:defRPr>
            </a:pPr>
            <a:r>
              <a:t>movie</a:t>
            </a:r>
          </a:p>
          <a:p>
            <a:pPr algn="l">
              <a:defRPr>
                <a:solidFill>
                  <a:srgbClr val="289437"/>
                </a:solidFill>
                <a:latin typeface="Helvetica Neue Medium"/>
                <a:ea typeface="Helvetica Neue Medium"/>
                <a:cs typeface="Helvetica Neue Medium"/>
                <a:sym typeface="Helvetica Neue Medium"/>
              </a:defRPr>
            </a:pPr>
            <a:r>
              <a:t>fame</a:t>
            </a:r>
          </a:p>
          <a:p>
            <a:pPr algn="l">
              <a:defRPr>
                <a:solidFill>
                  <a:srgbClr val="289437"/>
                </a:solidFill>
                <a:latin typeface="Helvetica Neue Medium"/>
                <a:ea typeface="Helvetica Neue Medium"/>
                <a:cs typeface="Helvetica Neue Medium"/>
                <a:sym typeface="Helvetica Neue Medium"/>
              </a:defRPr>
            </a:pPr>
            <a:r>
              <a:t>colored</a:t>
            </a:r>
          </a:p>
          <a:p>
            <a:pPr algn="l">
              <a:defRPr>
                <a:solidFill>
                  <a:srgbClr val="289437"/>
                </a:solidFill>
                <a:latin typeface="Helvetica Neue Medium"/>
                <a:ea typeface="Helvetica Neue Medium"/>
                <a:cs typeface="Helvetica Neue Medium"/>
                <a:sym typeface="Helvetica Neue Medium"/>
              </a:defRPr>
            </a:pPr>
            <a:r>
              <a:t>striking piece of </a:t>
            </a:r>
          </a:p>
          <a:p>
            <a:pPr algn="l">
              <a:defRPr>
                <a:solidFill>
                  <a:srgbClr val="289437"/>
                </a:solidFill>
                <a:latin typeface="Helvetica Neue Medium"/>
                <a:ea typeface="Helvetica Neue Medium"/>
                <a:cs typeface="Helvetica Neue Medium"/>
                <a:sym typeface="Helvetica Neue Medium"/>
              </a:defRPr>
            </a:pPr>
            <a:r>
              <a:t>   entertainment</a:t>
            </a:r>
          </a:p>
          <a:p>
            <a:pPr algn="l">
              <a:defRPr>
                <a:solidFill>
                  <a:srgbClr val="289437"/>
                </a:solidFill>
                <a:latin typeface="Helvetica Neue Medium"/>
                <a:ea typeface="Helvetica Neue Medium"/>
                <a:cs typeface="Helvetica Neue Medium"/>
                <a:sym typeface="Helvetica Neue Medium"/>
              </a:defRPr>
            </a:pPr>
            <a:r>
              <a:t>attractions</a:t>
            </a:r>
          </a:p>
          <a:p>
            <a:pPr algn="l">
              <a:defRPr>
                <a:solidFill>
                  <a:srgbClr val="289437"/>
                </a:solidFill>
                <a:latin typeface="Helvetica Neue Medium"/>
                <a:ea typeface="Helvetica Neue Medium"/>
                <a:cs typeface="Helvetica Neue Medium"/>
                <a:sym typeface="Helvetica Neue Medium"/>
              </a:defRPr>
            </a:pPr>
            <a:r>
              <a:t>colorful and lively</a:t>
            </a:r>
          </a:p>
          <a:p>
            <a:pPr algn="l">
              <a:defRPr>
                <a:solidFill>
                  <a:srgbClr val="289437"/>
                </a:solidFill>
                <a:latin typeface="Helvetica Neue Medium"/>
                <a:ea typeface="Helvetica Neue Medium"/>
                <a:cs typeface="Helvetica Neue Medium"/>
                <a:sym typeface="Helvetica Neue Medium"/>
              </a:defRPr>
            </a:pPr>
            <a:r>
              <a:t>interesting</a:t>
            </a:r>
          </a:p>
          <a:p>
            <a:pPr algn="l">
              <a:defRPr>
                <a:solidFill>
                  <a:srgbClr val="289437"/>
                </a:solidFill>
                <a:latin typeface="Helvetica Neue Medium"/>
                <a:ea typeface="Helvetica Neue Medium"/>
                <a:cs typeface="Helvetica Neue Medium"/>
                <a:sym typeface="Helvetica Neue Medium"/>
              </a:defRPr>
            </a:pPr>
            <a:r>
              <a:t>musically</a:t>
            </a:r>
          </a:p>
          <a:p>
            <a:pPr algn="l">
              <a:defRPr>
                <a:solidFill>
                  <a:srgbClr val="289437"/>
                </a:solidFill>
                <a:latin typeface="Helvetica Neue Medium"/>
                <a:ea typeface="Helvetica Neue Medium"/>
                <a:cs typeface="Helvetica Neue Medium"/>
                <a:sym typeface="Helvetica Neue Medium"/>
              </a:defRPr>
            </a:pPr>
            <a:r>
              <a:t>off-key</a:t>
            </a:r>
          </a:p>
          <a:p>
            <a:pPr algn="l">
              <a:defRPr>
                <a:solidFill>
                  <a:srgbClr val="289437"/>
                </a:solidFill>
                <a:latin typeface="Helvetica Neue Medium"/>
                <a:ea typeface="Helvetica Neue Medium"/>
                <a:cs typeface="Helvetica Neue Medium"/>
                <a:sym typeface="Helvetica Neue Medium"/>
              </a:defRPr>
            </a:pPr>
            <a:r>
              <a:t>absurdly</a:t>
            </a:r>
          </a:p>
          <a:p>
            <a:pPr algn="l">
              <a:defRPr>
                <a:solidFill>
                  <a:srgbClr val="289437"/>
                </a:solidFill>
                <a:latin typeface="Helvetica Neue Medium"/>
                <a:ea typeface="Helvetica Neue Medium"/>
                <a:cs typeface="Helvetica Neue Medium"/>
                <a:sym typeface="Helvetica Neue Medium"/>
              </a:defRPr>
            </a:pPr>
            <a:r>
              <a:t>part of a sequence</a:t>
            </a:r>
          </a:p>
          <a:p>
            <a:pPr algn="l">
              <a:defRPr>
                <a:solidFill>
                  <a:srgbClr val="289437"/>
                </a:solidFill>
                <a:latin typeface="Helvetica Neue Medium"/>
                <a:ea typeface="Helvetica Neue Medium"/>
                <a:cs typeface="Helvetica Neue Medium"/>
                <a:sym typeface="Helvetica Neue Medium"/>
              </a:defRPr>
            </a:pPr>
            <a:r>
              <a:t>massive force</a:t>
            </a:r>
          </a:p>
          <a:p>
            <a:pPr algn="l">
              <a:defRPr>
                <a:solidFill>
                  <a:srgbClr val="289437"/>
                </a:solidFill>
                <a:latin typeface="Helvetica Neue Medium"/>
                <a:ea typeface="Helvetica Neue Medium"/>
                <a:cs typeface="Helvetica Neue Medium"/>
                <a:sym typeface="Helvetica Neue Medium"/>
              </a:defRPr>
            </a:pPr>
            <a:r>
              <a:t>probably</a:t>
            </a:r>
          </a:p>
        </p:txBody>
      </p:sp>
      <p:sp>
        <p:nvSpPr>
          <p:cNvPr id="802" name="Assuming that your students have some familiarity with the Wizard of Oz, what background…"/>
          <p:cNvSpPr txBox="1"/>
          <p:nvPr/>
        </p:nvSpPr>
        <p:spPr>
          <a:xfrm>
            <a:off x="1246528" y="11048982"/>
            <a:ext cx="16128874"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31CC"/>
                </a:solidFill>
                <a:latin typeface="Helvetica Neue Medium"/>
                <a:ea typeface="Helvetica Neue Medium"/>
                <a:cs typeface="Helvetica Neue Medium"/>
                <a:sym typeface="Helvetica Neue Medium"/>
              </a:defRPr>
            </a:pPr>
            <a:r>
              <a:t>Assuming that your students have some familiarity with the Wizard of Oz, what background</a:t>
            </a:r>
          </a:p>
          <a:p>
            <a:pPr algn="l">
              <a:defRPr>
                <a:solidFill>
                  <a:srgbClr val="4631CC"/>
                </a:solidFill>
                <a:latin typeface="Helvetica Neue Medium"/>
                <a:ea typeface="Helvetica Neue Medium"/>
                <a:cs typeface="Helvetica Neue Medium"/>
                <a:sym typeface="Helvetica Neue Medium"/>
              </a:defRPr>
            </a:pPr>
            <a:r>
              <a:t>knowledge would be helpful here?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1" grpId="2"/>
      <p:bldP build="whole" bldLvl="1" animBg="1" rev="0" advAuto="0" spid="800" grpId="1"/>
      <p:bldP build="whole" bldLvl="1" animBg="1" rev="0" advAuto="0" spid="802" grpId="3"/>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4" name="Image" descr="Image"/>
          <p:cNvPicPr>
            <a:picLocks noChangeAspect="1"/>
          </p:cNvPicPr>
          <p:nvPr/>
        </p:nvPicPr>
        <p:blipFill>
          <a:blip r:embed="rId2">
            <a:extLst/>
          </a:blip>
          <a:stretch>
            <a:fillRect/>
          </a:stretch>
        </p:blipFill>
        <p:spPr>
          <a:xfrm>
            <a:off x="6958547" y="3369957"/>
            <a:ext cx="4467873" cy="3577859"/>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Favorite Mnemonics"/>
          <p:cNvSpPr txBox="1"/>
          <p:nvPr/>
        </p:nvSpPr>
        <p:spPr>
          <a:xfrm>
            <a:off x="8834428" y="669067"/>
            <a:ext cx="7340723" cy="6263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lvl1pPr>
          </a:lstStyle>
          <a:p>
            <a:pPr/>
            <a:r>
              <a:t>Some Reasons for Spelling Problems</a:t>
            </a:r>
          </a:p>
        </p:txBody>
      </p:sp>
      <p:sp>
        <p:nvSpPr>
          <p:cNvPr id="807" name="a rat in separate"/>
          <p:cNvSpPr txBox="1"/>
          <p:nvPr/>
        </p:nvSpPr>
        <p:spPr>
          <a:xfrm>
            <a:off x="4012399" y="1832309"/>
            <a:ext cx="10570637" cy="11216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marL="427786" indent="-427786" algn="l" defTabSz="821529">
              <a:buSzPct val="100000"/>
              <a:buAutoNum type="arabicPeriod" startAt="1"/>
              <a:defRPr b="1" sz="3200"/>
            </a:pPr>
            <a:r>
              <a:t>ELL:  Spanish: Spell what you hear; consistent rules</a:t>
            </a:r>
          </a:p>
          <a:p>
            <a:pPr algn="l" defTabSz="821529">
              <a:defRPr b="1" sz="3200"/>
            </a:pPr>
            <a:r>
              <a:t>             </a:t>
            </a:r>
          </a:p>
        </p:txBody>
      </p:sp>
      <p:sp>
        <p:nvSpPr>
          <p:cNvPr id="808" name="climb the ladder of success: s u c c e s s"/>
          <p:cNvSpPr txBox="1"/>
          <p:nvPr/>
        </p:nvSpPr>
        <p:spPr>
          <a:xfrm>
            <a:off x="3923093" y="3263139"/>
            <a:ext cx="13867914" cy="6263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lvl1pPr>
          </a:lstStyle>
          <a:p>
            <a:pPr/>
            <a:r>
              <a:t>2. Hearing deficits: auditory discrimination problems will affect spelling</a:t>
            </a:r>
          </a:p>
        </p:txBody>
      </p:sp>
      <p:sp>
        <p:nvSpPr>
          <p:cNvPr id="809" name="nec   ess   ary"/>
          <p:cNvSpPr txBox="1"/>
          <p:nvPr/>
        </p:nvSpPr>
        <p:spPr>
          <a:xfrm>
            <a:off x="3929818" y="4767795"/>
            <a:ext cx="15670704" cy="6263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lvl1pPr>
          </a:lstStyle>
          <a:p>
            <a:pPr/>
            <a:r>
              <a:t>3. Pronunciation problems: If you mispronounce a word, you probably misspell it</a:t>
            </a:r>
          </a:p>
        </p:txBody>
      </p:sp>
      <p:sp>
        <p:nvSpPr>
          <p:cNvPr id="810" name="Mis sis sippi"/>
          <p:cNvSpPr txBox="1"/>
          <p:nvPr/>
        </p:nvSpPr>
        <p:spPr>
          <a:xfrm>
            <a:off x="3923101" y="6082839"/>
            <a:ext cx="13617977" cy="11216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algn="l" defTabSz="821529">
              <a:defRPr b="1" sz="3200"/>
            </a:pPr>
            <a:r>
              <a:t>4. Lack of sufficient experience as a reader. Visuals of spelling are not</a:t>
            </a:r>
          </a:p>
          <a:p>
            <a:pPr algn="l" defTabSz="821529">
              <a:defRPr b="1" sz="3200"/>
            </a:pPr>
            <a:r>
              <a:t>    fully imprinted unless you read enough.</a:t>
            </a:r>
          </a:p>
        </p:txBody>
      </p:sp>
      <p:sp>
        <p:nvSpPr>
          <p:cNvPr id="811" name="Mis sis sippi"/>
          <p:cNvSpPr txBox="1"/>
          <p:nvPr/>
        </p:nvSpPr>
        <p:spPr>
          <a:xfrm>
            <a:off x="4083698" y="8094994"/>
            <a:ext cx="15378908" cy="3598182"/>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algn="l" defTabSz="821529">
              <a:defRPr b="1" sz="3200"/>
            </a:pPr>
            <a:r>
              <a:t>5. Poor teaching:</a:t>
            </a:r>
          </a:p>
          <a:p>
            <a:pPr lvl="1" algn="l" defTabSz="821529">
              <a:defRPr b="1" sz="3200"/>
            </a:pPr>
            <a:r>
              <a:t>          1. Lists of orthographically unrelated words (no patterns)</a:t>
            </a:r>
          </a:p>
          <a:p>
            <a:pPr lvl="1" algn="l" defTabSz="821529">
              <a:defRPr b="1" sz="3200"/>
            </a:pPr>
            <a:r>
              <a:t>          2. Missed opportunities for “eyes on text” while listening to read-aloud</a:t>
            </a:r>
          </a:p>
          <a:p>
            <a:pPr lvl="1" algn="l" defTabSz="821529">
              <a:defRPr b="1" sz="3200"/>
            </a:pPr>
            <a:r>
              <a:t>          3. Missed opportunities to connect spelling to etymology, rules, patterns,</a:t>
            </a:r>
          </a:p>
          <a:p>
            <a:pPr lvl="1" algn="l" defTabSz="821529">
              <a:defRPr b="1" sz="3200"/>
            </a:pPr>
            <a:r>
              <a:t>              and morphology</a:t>
            </a:r>
          </a:p>
          <a:p>
            <a:pPr lvl="1" algn="l" defTabSz="821529">
              <a:defRPr b="1" sz="3200"/>
            </a:pPr>
            <a:r>
              <a:t>          4. “Spelling doesn’t count” attitude</a:t>
            </a:r>
          </a:p>
          <a:p>
            <a:pPr lvl="1" algn="l" defTabSz="821529">
              <a:defRPr b="1" sz="3200"/>
            </a:pPr>
            <a:r>
              <a:t>          5. Not varying the modes through which spelling is learned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8" grpId="2"/>
      <p:bldP build="whole" bldLvl="1" animBg="1" rev="0" advAuto="0" spid="810" grpId="4"/>
      <p:bldP build="whole" bldLvl="1" animBg="1" rev="0" advAuto="0" spid="811" grpId="5"/>
      <p:bldP build="whole" bldLvl="1" animBg="1" rev="0" advAuto="0" spid="809" grpId="3"/>
      <p:bldP build="whole" bldLvl="1" animBg="1" rev="0" advAuto="0" spid="80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Elements of Reading Instruction…"/>
          <p:cNvSpPr txBox="1"/>
          <p:nvPr/>
        </p:nvSpPr>
        <p:spPr>
          <a:xfrm>
            <a:off x="9780312" y="925278"/>
            <a:ext cx="5922011" cy="53505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a:lvl1pPr>
          </a:lstStyle>
          <a:p>
            <a:pPr/>
            <a:r>
              <a:t>Elements of Reading Instruction</a:t>
            </a:r>
          </a:p>
        </p:txBody>
      </p:sp>
      <p:sp>
        <p:nvSpPr>
          <p:cNvPr id="226" name="Word Level: Decoding"/>
          <p:cNvSpPr txBox="1"/>
          <p:nvPr/>
        </p:nvSpPr>
        <p:spPr>
          <a:xfrm>
            <a:off x="1807845" y="3420740"/>
            <a:ext cx="4230117" cy="559712"/>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200">
                <a:solidFill>
                  <a:srgbClr val="0A0A0A"/>
                </a:solidFill>
                <a:latin typeface="Helvetica Neue Medium"/>
                <a:ea typeface="Helvetica Neue Medium"/>
                <a:cs typeface="Helvetica Neue Medium"/>
                <a:sym typeface="Helvetica Neue Medium"/>
              </a:defRPr>
            </a:lvl1pPr>
          </a:lstStyle>
          <a:p>
            <a:pPr/>
            <a:r>
              <a:t>Word Level: Decoding</a:t>
            </a:r>
          </a:p>
        </p:txBody>
      </p:sp>
      <p:grpSp>
        <p:nvGrpSpPr>
          <p:cNvPr id="232" name="Group"/>
          <p:cNvGrpSpPr/>
          <p:nvPr/>
        </p:nvGrpSpPr>
        <p:grpSpPr>
          <a:xfrm>
            <a:off x="1469366" y="4675599"/>
            <a:ext cx="6518962" cy="7921771"/>
            <a:chOff x="0" y="-1"/>
            <a:chExt cx="6518961" cy="7921769"/>
          </a:xfrm>
        </p:grpSpPr>
        <p:sp>
          <p:nvSpPr>
            <p:cNvPr id="227" name="Phonics: Letters represent sounds"/>
            <p:cNvSpPr txBox="1"/>
            <p:nvPr/>
          </p:nvSpPr>
          <p:spPr>
            <a:xfrm>
              <a:off x="0" y="-2"/>
              <a:ext cx="6518961" cy="559713"/>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200">
                  <a:solidFill>
                    <a:srgbClr val="F4FDFF"/>
                  </a:solidFill>
                  <a:latin typeface="Helvetica Neue Medium"/>
                  <a:ea typeface="Helvetica Neue Medium"/>
                  <a:cs typeface="Helvetica Neue Medium"/>
                  <a:sym typeface="Helvetica Neue Medium"/>
                </a:defRPr>
              </a:lvl1pPr>
            </a:lstStyle>
            <a:p>
              <a:pPr/>
              <a:r>
                <a:t>Phonics: Letters represent sounds</a:t>
              </a:r>
            </a:p>
          </p:txBody>
        </p:sp>
        <p:sp>
          <p:nvSpPr>
            <p:cNvPr id="228" name="Sight words: Letters do not…"/>
            <p:cNvSpPr txBox="1"/>
            <p:nvPr/>
          </p:nvSpPr>
          <p:spPr>
            <a:xfrm>
              <a:off x="527675" y="1526163"/>
              <a:ext cx="5188916" cy="9294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lgn="l">
                <a:defRPr sz="2800">
                  <a:solidFill>
                    <a:srgbClr val="FFFFFF"/>
                  </a:solidFill>
                  <a:latin typeface="Helvetica Neue Medium"/>
                  <a:ea typeface="Helvetica Neue Medium"/>
                  <a:cs typeface="Helvetica Neue Medium"/>
                  <a:sym typeface="Helvetica Neue Medium"/>
                </a:defRPr>
              </a:pPr>
              <a:r>
                <a:t>Sight words: Letters do not</a:t>
              </a:r>
            </a:p>
            <a:p>
              <a:pPr algn="l">
                <a:defRPr sz="2800">
                  <a:solidFill>
                    <a:srgbClr val="FFFFFF"/>
                  </a:solidFill>
                  <a:latin typeface="Helvetica Neue Medium"/>
                  <a:ea typeface="Helvetica Neue Medium"/>
                  <a:cs typeface="Helvetica Neue Medium"/>
                  <a:sym typeface="Helvetica Neue Medium"/>
                </a:defRPr>
              </a:pPr>
              <a:r>
                <a:t>   necessarily represent sounds</a:t>
              </a:r>
            </a:p>
          </p:txBody>
        </p:sp>
        <p:sp>
          <p:nvSpPr>
            <p:cNvPr id="229" name="Basic vocabulary"/>
            <p:cNvSpPr txBox="1"/>
            <p:nvPr/>
          </p:nvSpPr>
          <p:spPr>
            <a:xfrm>
              <a:off x="765380" y="4676967"/>
              <a:ext cx="2909164" cy="4976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2800">
                  <a:solidFill>
                    <a:srgbClr val="F8FEFE"/>
                  </a:solidFill>
                  <a:latin typeface="Helvetica Neue Medium"/>
                  <a:ea typeface="Helvetica Neue Medium"/>
                  <a:cs typeface="Helvetica Neue Medium"/>
                  <a:sym typeface="Helvetica Neue Medium"/>
                </a:defRPr>
              </a:lvl1pPr>
            </a:lstStyle>
            <a:p>
              <a:pPr/>
              <a:r>
                <a:t>Basic vocabulary</a:t>
              </a:r>
            </a:p>
          </p:txBody>
        </p:sp>
        <p:sp>
          <p:nvSpPr>
            <p:cNvPr id="230" name="Basic understanding of…"/>
            <p:cNvSpPr txBox="1"/>
            <p:nvPr/>
          </p:nvSpPr>
          <p:spPr>
            <a:xfrm>
              <a:off x="631859" y="6128683"/>
              <a:ext cx="4159455" cy="17930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lgn="l">
                <a:defRPr sz="2800">
                  <a:solidFill>
                    <a:srgbClr val="FBFEFE"/>
                  </a:solidFill>
                  <a:latin typeface="Helvetica Neue Medium"/>
                  <a:ea typeface="Helvetica Neue Medium"/>
                  <a:cs typeface="Helvetica Neue Medium"/>
                  <a:sym typeface="Helvetica Neue Medium"/>
                </a:defRPr>
              </a:pPr>
              <a:r>
                <a:t>Basic understanding of</a:t>
              </a:r>
            </a:p>
            <a:p>
              <a:pPr algn="l">
                <a:defRPr sz="2800">
                  <a:solidFill>
                    <a:srgbClr val="FBFEFE"/>
                  </a:solidFill>
                  <a:latin typeface="Helvetica Neue Medium"/>
                  <a:ea typeface="Helvetica Neue Medium"/>
                  <a:cs typeface="Helvetica Neue Medium"/>
                  <a:sym typeface="Helvetica Neue Medium"/>
                </a:defRPr>
              </a:pPr>
              <a:r>
                <a:t>     what punctuation and</a:t>
              </a:r>
            </a:p>
            <a:p>
              <a:pPr algn="l">
                <a:defRPr sz="2800">
                  <a:solidFill>
                    <a:srgbClr val="FBFEFE"/>
                  </a:solidFill>
                  <a:latin typeface="Helvetica Neue Medium"/>
                  <a:ea typeface="Helvetica Neue Medium"/>
                  <a:cs typeface="Helvetica Neue Medium"/>
                  <a:sym typeface="Helvetica Neue Medium"/>
                </a:defRPr>
              </a:pPr>
              <a:r>
                <a:t>     capitalization are</a:t>
              </a:r>
            </a:p>
            <a:p>
              <a:pPr algn="l">
                <a:defRPr sz="2800">
                  <a:solidFill>
                    <a:srgbClr val="FBFEFE"/>
                  </a:solidFill>
                  <a:latin typeface="Helvetica Neue Medium"/>
                  <a:ea typeface="Helvetica Neue Medium"/>
                  <a:cs typeface="Helvetica Neue Medium"/>
                  <a:sym typeface="Helvetica Neue Medium"/>
                </a:defRPr>
              </a:pPr>
              <a:r>
                <a:t>     meant to do</a:t>
              </a:r>
            </a:p>
          </p:txBody>
        </p:sp>
        <p:sp>
          <p:nvSpPr>
            <p:cNvPr id="231" name="Basic spelling"/>
            <p:cNvSpPr txBox="1"/>
            <p:nvPr/>
          </p:nvSpPr>
          <p:spPr>
            <a:xfrm>
              <a:off x="662781" y="3286451"/>
              <a:ext cx="2702053" cy="559713"/>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200">
                  <a:solidFill>
                    <a:srgbClr val="FFFFFF"/>
                  </a:solidFill>
                  <a:latin typeface="Helvetica Neue Medium"/>
                  <a:ea typeface="Helvetica Neue Medium"/>
                  <a:cs typeface="Helvetica Neue Medium"/>
                  <a:sym typeface="Helvetica Neue Medium"/>
                </a:defRPr>
              </a:lvl1pPr>
            </a:lstStyle>
            <a:p>
              <a:pPr/>
              <a:r>
                <a:t>Basic spelling</a:t>
              </a:r>
            </a:p>
          </p:txBody>
        </p:sp>
      </p:grpSp>
      <p:grpSp>
        <p:nvGrpSpPr>
          <p:cNvPr id="241" name="Group"/>
          <p:cNvGrpSpPr/>
          <p:nvPr/>
        </p:nvGrpSpPr>
        <p:grpSpPr>
          <a:xfrm>
            <a:off x="16907866" y="3226721"/>
            <a:ext cx="6274819" cy="9397849"/>
            <a:chOff x="0" y="-1"/>
            <a:chExt cx="6274817" cy="9397848"/>
          </a:xfrm>
        </p:grpSpPr>
        <p:sp>
          <p:nvSpPr>
            <p:cNvPr id="233" name="Comprehension: Understanding…"/>
            <p:cNvSpPr txBox="1"/>
            <p:nvPr/>
          </p:nvSpPr>
          <p:spPr>
            <a:xfrm>
              <a:off x="275654" y="-2"/>
              <a:ext cx="5723510" cy="1512950"/>
            </a:xfrm>
            <a:prstGeom prst="rect">
              <a:avLst/>
            </a:prstGeom>
            <a:solidFill>
              <a:schemeClr val="accent3"/>
            </a:solidFill>
            <a:ln w="38100" cap="flat">
              <a:solidFill>
                <a:srgbClr val="FFFFFF"/>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defRPr>
                  <a:solidFill>
                    <a:srgbClr val="0D0D0D"/>
                  </a:solidFill>
                  <a:latin typeface="Helvetica Neue Medium"/>
                  <a:ea typeface="Helvetica Neue Medium"/>
                  <a:cs typeface="Helvetica Neue Medium"/>
                  <a:sym typeface="Helvetica Neue Medium"/>
                </a:defRPr>
              </a:pPr>
              <a:r>
                <a:t>Comprehension: Understanding</a:t>
              </a:r>
              <a:endParaRPr sz="2800" u="sng"/>
            </a:p>
            <a:p>
              <a:pPr>
                <a:defRPr>
                  <a:solidFill>
                    <a:srgbClr val="0D0D0D"/>
                  </a:solidFill>
                  <a:latin typeface="Helvetica Neue Medium"/>
                  <a:ea typeface="Helvetica Neue Medium"/>
                  <a:cs typeface="Helvetica Neue Medium"/>
                  <a:sym typeface="Helvetica Neue Medium"/>
                </a:defRPr>
              </a:pPr>
              <a:r>
                <a:t>Author’s Intent </a:t>
              </a:r>
              <a:endParaRPr sz="2800" u="sng"/>
            </a:p>
            <a:p>
              <a:pPr lvl="1">
                <a:defRPr>
                  <a:solidFill>
                    <a:srgbClr val="FFFFFF"/>
                  </a:solidFill>
                  <a:latin typeface="Helvetica Neue Medium"/>
                  <a:ea typeface="Helvetica Neue Medium"/>
                  <a:cs typeface="Helvetica Neue Medium"/>
                  <a:sym typeface="Helvetica Neue Medium"/>
                </a:defRPr>
              </a:pPr>
              <a:r>
                <a:t>  </a:t>
              </a:r>
            </a:p>
          </p:txBody>
        </p:sp>
        <p:sp>
          <p:nvSpPr>
            <p:cNvPr id="234" name="Discerning central ideas and…"/>
            <p:cNvSpPr txBox="1"/>
            <p:nvPr/>
          </p:nvSpPr>
          <p:spPr>
            <a:xfrm>
              <a:off x="127559" y="1809698"/>
              <a:ext cx="5116958" cy="10144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defRPr>
                  <a:latin typeface="Helvetica Neue Medium"/>
                  <a:ea typeface="Helvetica Neue Medium"/>
                  <a:cs typeface="Helvetica Neue Medium"/>
                  <a:sym typeface="Helvetica Neue Medium"/>
                </a:defRPr>
              </a:pPr>
              <a:r>
                <a:t>Dis</a:t>
              </a:r>
              <a:r>
                <a:rPr>
                  <a:solidFill>
                    <a:srgbClr val="0C0C0C"/>
                  </a:solidFill>
                </a:rPr>
                <a:t>cerning central ideas and</a:t>
              </a:r>
              <a:endParaRPr sz="2800">
                <a:solidFill>
                  <a:srgbClr val="0C0C0C"/>
                </a:solidFill>
              </a:endParaRPr>
            </a:p>
            <a:p>
              <a:pPr>
                <a:defRPr>
                  <a:latin typeface="Helvetica Neue Medium"/>
                  <a:ea typeface="Helvetica Neue Medium"/>
                  <a:cs typeface="Helvetica Neue Medium"/>
                  <a:sym typeface="Helvetica Neue Medium"/>
                </a:defRPr>
              </a:pPr>
              <a:r>
                <a:t>   supportive information</a:t>
              </a:r>
            </a:p>
          </p:txBody>
        </p:sp>
        <p:sp>
          <p:nvSpPr>
            <p:cNvPr id="235" name="Ability to summarize"/>
            <p:cNvSpPr txBox="1"/>
            <p:nvPr/>
          </p:nvSpPr>
          <p:spPr>
            <a:xfrm>
              <a:off x="1" y="3096979"/>
              <a:ext cx="3669539"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summarize</a:t>
              </a:r>
            </a:p>
          </p:txBody>
        </p:sp>
        <p:sp>
          <p:nvSpPr>
            <p:cNvPr id="236" name="Ability to discern tone"/>
            <p:cNvSpPr txBox="1"/>
            <p:nvPr/>
          </p:nvSpPr>
          <p:spPr>
            <a:xfrm>
              <a:off x="21247" y="3972339"/>
              <a:ext cx="3945002"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discern tone</a:t>
              </a:r>
            </a:p>
          </p:txBody>
        </p:sp>
        <p:sp>
          <p:nvSpPr>
            <p:cNvPr id="237" name="Ability to answer questions"/>
            <p:cNvSpPr txBox="1"/>
            <p:nvPr/>
          </p:nvSpPr>
          <p:spPr>
            <a:xfrm>
              <a:off x="2" y="5159722"/>
              <a:ext cx="4954652"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answer questions </a:t>
              </a:r>
            </a:p>
          </p:txBody>
        </p:sp>
        <p:sp>
          <p:nvSpPr>
            <p:cNvPr id="238" name="Ability to read between the lines"/>
            <p:cNvSpPr txBox="1"/>
            <p:nvPr/>
          </p:nvSpPr>
          <p:spPr>
            <a:xfrm>
              <a:off x="-1" y="6379954"/>
              <a:ext cx="5731130"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read between the lines</a:t>
              </a:r>
            </a:p>
          </p:txBody>
        </p:sp>
        <p:sp>
          <p:nvSpPr>
            <p:cNvPr id="239" name="Knowing 90-95% of the vocabulary"/>
            <p:cNvSpPr txBox="1"/>
            <p:nvPr/>
          </p:nvSpPr>
          <p:spPr>
            <a:xfrm>
              <a:off x="1" y="7616613"/>
              <a:ext cx="6274817" cy="544575"/>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Knowing 90-95% of the vocabulary</a:t>
              </a:r>
            </a:p>
          </p:txBody>
        </p:sp>
        <p:sp>
          <p:nvSpPr>
            <p:cNvPr id="240" name="Sufficient background knowledge"/>
            <p:cNvSpPr txBox="1"/>
            <p:nvPr/>
          </p:nvSpPr>
          <p:spPr>
            <a:xfrm>
              <a:off x="15604" y="8853273"/>
              <a:ext cx="5992115" cy="544575"/>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Sufficient background knowledge</a:t>
              </a:r>
            </a:p>
          </p:txBody>
        </p:sp>
      </p:grpSp>
      <p:pic>
        <p:nvPicPr>
          <p:cNvPr id="242" name="Image" descr="Image"/>
          <p:cNvPicPr>
            <a:picLocks noChangeAspect="1"/>
          </p:cNvPicPr>
          <p:nvPr/>
        </p:nvPicPr>
        <p:blipFill>
          <a:blip r:embed="rId2">
            <a:extLst/>
          </a:blip>
          <a:stretch>
            <a:fillRect/>
          </a:stretch>
        </p:blipFill>
        <p:spPr>
          <a:xfrm>
            <a:off x="2752206" y="148138"/>
            <a:ext cx="2857502" cy="2857502"/>
          </a:xfrm>
          <a:prstGeom prst="rect">
            <a:avLst/>
          </a:prstGeom>
          <a:ln w="12700">
            <a:miter lim="400000"/>
          </a:ln>
        </p:spPr>
      </p:pic>
      <p:pic>
        <p:nvPicPr>
          <p:cNvPr id="243" name="Image" descr="Image"/>
          <p:cNvPicPr>
            <a:picLocks noChangeAspect="1"/>
          </p:cNvPicPr>
          <p:nvPr/>
        </p:nvPicPr>
        <p:blipFill>
          <a:blip r:embed="rId3">
            <a:extLst/>
          </a:blip>
          <a:stretch>
            <a:fillRect/>
          </a:stretch>
        </p:blipFill>
        <p:spPr>
          <a:xfrm>
            <a:off x="17258028" y="586289"/>
            <a:ext cx="4102104" cy="1981201"/>
          </a:xfrm>
          <a:prstGeom prst="rect">
            <a:avLst/>
          </a:prstGeom>
          <a:ln w="12700">
            <a:miter lim="400000"/>
          </a:ln>
        </p:spPr>
      </p:pic>
      <p:pic>
        <p:nvPicPr>
          <p:cNvPr id="244" name="Image" descr="Image"/>
          <p:cNvPicPr>
            <a:picLocks noChangeAspect="1"/>
          </p:cNvPicPr>
          <p:nvPr/>
        </p:nvPicPr>
        <p:blipFill>
          <a:blip r:embed="rId4">
            <a:extLst/>
          </a:blip>
          <a:stretch>
            <a:fillRect/>
          </a:stretch>
        </p:blipFill>
        <p:spPr>
          <a:xfrm>
            <a:off x="9740900" y="2666794"/>
            <a:ext cx="4902200" cy="1663702"/>
          </a:xfrm>
          <a:prstGeom prst="rect">
            <a:avLst/>
          </a:prstGeom>
          <a:ln w="12700">
            <a:miter lim="400000"/>
          </a:ln>
        </p:spPr>
      </p:pic>
      <p:pic>
        <p:nvPicPr>
          <p:cNvPr id="245" name="Image" descr="Image"/>
          <p:cNvPicPr>
            <a:picLocks noChangeAspect="1"/>
          </p:cNvPicPr>
          <p:nvPr/>
        </p:nvPicPr>
        <p:blipFill>
          <a:blip r:embed="rId5">
            <a:extLst/>
          </a:blip>
          <a:stretch>
            <a:fillRect/>
          </a:stretch>
        </p:blipFill>
        <p:spPr>
          <a:xfrm>
            <a:off x="9339440" y="4319613"/>
            <a:ext cx="5939581" cy="332616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5"/>
      <p:bldP build="whole" bldLvl="1" animBg="1" rev="0" advAuto="0" spid="245" grpId="6"/>
      <p:bldP build="whole" bldLvl="1" animBg="1" rev="0" advAuto="0" spid="242" grpId="1"/>
      <p:bldP build="whole" bldLvl="1" animBg="1" rev="0" advAuto="0" spid="226" grpId="3"/>
      <p:bldP build="whole" bldLvl="1" animBg="1" rev="0" advAuto="0" spid="232" grpId="4"/>
      <p:bldP build="whole" bldLvl="1" animBg="1" rev="0" advAuto="0" spid="243" grpId="2"/>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3" name="Line Line" descr="Line Line"/>
          <p:cNvPicPr>
            <a:picLocks noChangeAspect="1"/>
          </p:cNvPicPr>
          <p:nvPr/>
        </p:nvPicPr>
        <p:blipFill>
          <a:blip r:embed="rId2">
            <a:extLst/>
          </a:blip>
          <a:stretch>
            <a:fillRect/>
          </a:stretch>
        </p:blipFill>
        <p:spPr>
          <a:xfrm>
            <a:off x="-9889" y="5527659"/>
            <a:ext cx="24403775" cy="76205"/>
          </a:xfrm>
          <a:prstGeom prst="rect">
            <a:avLst/>
          </a:prstGeom>
          <a:ln w="12700">
            <a:miter lim="400000"/>
          </a:ln>
        </p:spPr>
      </p:pic>
      <p:pic>
        <p:nvPicPr>
          <p:cNvPr id="814" name="Line Line" descr="Line Line"/>
          <p:cNvPicPr>
            <a:picLocks noChangeAspect="1"/>
          </p:cNvPicPr>
          <p:nvPr/>
        </p:nvPicPr>
        <p:blipFill>
          <a:blip r:embed="rId3">
            <a:extLst/>
          </a:blip>
          <a:stretch>
            <a:fillRect/>
          </a:stretch>
        </p:blipFill>
        <p:spPr>
          <a:xfrm rot="16200000">
            <a:off x="466729" y="8258712"/>
            <a:ext cx="11362082" cy="76205"/>
          </a:xfrm>
          <a:prstGeom prst="rect">
            <a:avLst/>
          </a:prstGeom>
          <a:ln w="12700">
            <a:miter lim="400000"/>
          </a:ln>
        </p:spPr>
      </p:pic>
      <p:pic>
        <p:nvPicPr>
          <p:cNvPr id="815" name="Line Line" descr="Line Line"/>
          <p:cNvPicPr>
            <a:picLocks noChangeAspect="1"/>
          </p:cNvPicPr>
          <p:nvPr/>
        </p:nvPicPr>
        <p:blipFill>
          <a:blip r:embed="rId4">
            <a:extLst/>
          </a:blip>
          <a:stretch>
            <a:fillRect/>
          </a:stretch>
        </p:blipFill>
        <p:spPr>
          <a:xfrm rot="16245797">
            <a:off x="6759840" y="8258712"/>
            <a:ext cx="11176418" cy="76205"/>
          </a:xfrm>
          <a:prstGeom prst="rect">
            <a:avLst/>
          </a:prstGeom>
          <a:ln w="12700">
            <a:miter lim="400000"/>
          </a:ln>
        </p:spPr>
      </p:pic>
      <p:sp>
        <p:nvSpPr>
          <p:cNvPr id="816"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817"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818"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819"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820" name="(Hmmmm….I never knew this or thought about it…"/>
          <p:cNvSpPr txBox="1"/>
          <p:nvPr/>
        </p:nvSpPr>
        <p:spPr>
          <a:xfrm>
            <a:off x="373635"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821"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822"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823" name="Line Line" descr="Line Line"/>
          <p:cNvPicPr>
            <a:picLocks noChangeAspect="1"/>
          </p:cNvPicPr>
          <p:nvPr/>
        </p:nvPicPr>
        <p:blipFill>
          <a:blip r:embed="rId4">
            <a:extLst/>
          </a:blip>
          <a:stretch>
            <a:fillRect/>
          </a:stretch>
        </p:blipFill>
        <p:spPr>
          <a:xfrm rot="16245797">
            <a:off x="13228310" y="8449685"/>
            <a:ext cx="11176421" cy="76205"/>
          </a:xfrm>
          <a:prstGeom prst="rect">
            <a:avLst/>
          </a:prstGeom>
          <a:ln w="12700">
            <a:miter lim="400000"/>
          </a:ln>
        </p:spPr>
      </p:pic>
      <p:sp>
        <p:nvSpPr>
          <p:cNvPr id="824" name="Affirmations"/>
          <p:cNvSpPr txBox="1"/>
          <p:nvPr/>
        </p:nvSpPr>
        <p:spPr>
          <a:xfrm>
            <a:off x="19065622" y="3758429"/>
            <a:ext cx="126377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825"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826" name="“The Real Magic of Spelling: Improving Reading and Writing”"/>
          <p:cNvSpPr txBox="1"/>
          <p:nvPr/>
        </p:nvSpPr>
        <p:spPr>
          <a:xfrm>
            <a:off x="7254701" y="605093"/>
            <a:ext cx="1080782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“The Real Magic of Spelling: Improving Reading and Writing”</a:t>
            </a:r>
          </a:p>
        </p:txBody>
      </p:sp>
      <p:sp>
        <p:nvSpPr>
          <p:cNvPr id="827" name="From: American Educator, Winter, 2008-2009"/>
          <p:cNvSpPr txBox="1"/>
          <p:nvPr/>
        </p:nvSpPr>
        <p:spPr>
          <a:xfrm>
            <a:off x="7659761" y="1511661"/>
            <a:ext cx="786460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From: </a:t>
            </a:r>
            <a:r>
              <a:rPr i="1">
                <a:latin typeface="+mj-lt"/>
                <a:ea typeface="+mj-ea"/>
                <a:cs typeface="+mj-cs"/>
                <a:sym typeface="Helvetica Neue"/>
              </a:rPr>
              <a:t>American Educator</a:t>
            </a:r>
            <a:r>
              <a:t>, Winter, 2008-2009</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Article: There Are Better Ways to Study That Will Last You a Lifetime"/>
          <p:cNvSpPr txBox="1"/>
          <p:nvPr/>
        </p:nvSpPr>
        <p:spPr>
          <a:xfrm>
            <a:off x="6325973" y="991719"/>
            <a:ext cx="1330642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This information is about:_____________________________________________</a:t>
            </a:r>
          </a:p>
        </p:txBody>
      </p:sp>
      <p:pic>
        <p:nvPicPr>
          <p:cNvPr id="830" name="Line Line" descr="Line Line"/>
          <p:cNvPicPr>
            <a:picLocks noChangeAspect="1"/>
          </p:cNvPicPr>
          <p:nvPr/>
        </p:nvPicPr>
        <p:blipFill>
          <a:blip r:embed="rId2">
            <a:extLst/>
          </a:blip>
          <a:stretch>
            <a:fillRect/>
          </a:stretch>
        </p:blipFill>
        <p:spPr>
          <a:xfrm>
            <a:off x="-9889" y="5527659"/>
            <a:ext cx="24403775" cy="76205"/>
          </a:xfrm>
          <a:prstGeom prst="rect">
            <a:avLst/>
          </a:prstGeom>
          <a:ln w="12700">
            <a:miter lim="400000"/>
          </a:ln>
        </p:spPr>
      </p:pic>
      <p:pic>
        <p:nvPicPr>
          <p:cNvPr id="831" name="Line Line" descr="Line Line"/>
          <p:cNvPicPr>
            <a:picLocks noChangeAspect="1"/>
          </p:cNvPicPr>
          <p:nvPr/>
        </p:nvPicPr>
        <p:blipFill>
          <a:blip r:embed="rId3">
            <a:extLst/>
          </a:blip>
          <a:stretch>
            <a:fillRect/>
          </a:stretch>
        </p:blipFill>
        <p:spPr>
          <a:xfrm rot="16200000">
            <a:off x="466729" y="8258712"/>
            <a:ext cx="11362082" cy="76205"/>
          </a:xfrm>
          <a:prstGeom prst="rect">
            <a:avLst/>
          </a:prstGeom>
          <a:ln w="12700">
            <a:miter lim="400000"/>
          </a:ln>
        </p:spPr>
      </p:pic>
      <p:pic>
        <p:nvPicPr>
          <p:cNvPr id="832" name="Line Line" descr="Line Line"/>
          <p:cNvPicPr>
            <a:picLocks noChangeAspect="1"/>
          </p:cNvPicPr>
          <p:nvPr/>
        </p:nvPicPr>
        <p:blipFill>
          <a:blip r:embed="rId4">
            <a:extLst/>
          </a:blip>
          <a:stretch>
            <a:fillRect/>
          </a:stretch>
        </p:blipFill>
        <p:spPr>
          <a:xfrm rot="16245797">
            <a:off x="6759840" y="8258712"/>
            <a:ext cx="11176418" cy="76205"/>
          </a:xfrm>
          <a:prstGeom prst="rect">
            <a:avLst/>
          </a:prstGeom>
          <a:ln w="12700">
            <a:miter lim="400000"/>
          </a:ln>
        </p:spPr>
      </p:pic>
      <p:sp>
        <p:nvSpPr>
          <p:cNvPr id="833"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834"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835"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836"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837" name="(Hmmmm….I never knew this or thought about it…"/>
          <p:cNvSpPr txBox="1"/>
          <p:nvPr/>
        </p:nvSpPr>
        <p:spPr>
          <a:xfrm>
            <a:off x="373635"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838"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839"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840" name="Line Line" descr="Line Line"/>
          <p:cNvPicPr>
            <a:picLocks noChangeAspect="1"/>
          </p:cNvPicPr>
          <p:nvPr/>
        </p:nvPicPr>
        <p:blipFill>
          <a:blip r:embed="rId4">
            <a:extLst/>
          </a:blip>
          <a:stretch>
            <a:fillRect/>
          </a:stretch>
        </p:blipFill>
        <p:spPr>
          <a:xfrm rot="16245797">
            <a:off x="13228310" y="8449685"/>
            <a:ext cx="11176421" cy="76205"/>
          </a:xfrm>
          <a:prstGeom prst="rect">
            <a:avLst/>
          </a:prstGeom>
          <a:ln w="12700">
            <a:miter lim="400000"/>
          </a:ln>
        </p:spPr>
      </p:pic>
      <p:sp>
        <p:nvSpPr>
          <p:cNvPr id="841" name="Affirmations"/>
          <p:cNvSpPr txBox="1"/>
          <p:nvPr/>
        </p:nvSpPr>
        <p:spPr>
          <a:xfrm>
            <a:off x="19065622" y="3758429"/>
            <a:ext cx="126377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842"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Line"/>
          <p:cNvSpPr/>
          <p:nvPr/>
        </p:nvSpPr>
        <p:spPr>
          <a:xfrm>
            <a:off x="5395606" y="3268264"/>
            <a:ext cx="13592789" cy="3"/>
          </a:xfrm>
          <a:prstGeom prst="line">
            <a:avLst/>
          </a:prstGeom>
          <a:ln w="12700">
            <a:solidFill>
              <a:srgbClr val="000000"/>
            </a:solidFill>
            <a:miter lim="400000"/>
          </a:ln>
        </p:spPr>
        <p:txBody>
          <a:bodyPr lIns="45718" tIns="45718" rIns="45718" bIns="45718"/>
          <a:lstStyle/>
          <a:p>
            <a:pPr/>
          </a:p>
        </p:txBody>
      </p:sp>
      <p:sp>
        <p:nvSpPr>
          <p:cNvPr id="845" name="Line"/>
          <p:cNvSpPr/>
          <p:nvPr/>
        </p:nvSpPr>
        <p:spPr>
          <a:xfrm flipH="1">
            <a:off x="7726764" y="3321682"/>
            <a:ext cx="8" cy="4624220"/>
          </a:xfrm>
          <a:prstGeom prst="line">
            <a:avLst/>
          </a:prstGeom>
          <a:ln w="12700">
            <a:solidFill>
              <a:srgbClr val="000000"/>
            </a:solidFill>
            <a:miter lim="400000"/>
          </a:ln>
        </p:spPr>
        <p:txBody>
          <a:bodyPr lIns="45718" tIns="45718" rIns="45718" bIns="45718"/>
          <a:lstStyle/>
          <a:p>
            <a:pPr/>
          </a:p>
        </p:txBody>
      </p:sp>
      <p:sp>
        <p:nvSpPr>
          <p:cNvPr id="846" name="8 Core Strategies for English Language Learners"/>
          <p:cNvSpPr txBox="1"/>
          <p:nvPr/>
        </p:nvSpPr>
        <p:spPr>
          <a:xfrm>
            <a:off x="5974931" y="1547942"/>
            <a:ext cx="12255844" cy="565999"/>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defTabSz="821526">
              <a:defRPr b="1"/>
            </a:lvl1pPr>
          </a:lstStyle>
          <a:p>
            <a:pPr/>
            <a:r>
              <a:t>Core Strategies for English Language Learners (and everyone else)</a:t>
            </a:r>
          </a:p>
        </p:txBody>
      </p:sp>
      <p:sp>
        <p:nvSpPr>
          <p:cNvPr id="847" name="Develop academic…"/>
          <p:cNvSpPr txBox="1"/>
          <p:nvPr/>
        </p:nvSpPr>
        <p:spPr>
          <a:xfrm>
            <a:off x="4765005" y="3392182"/>
            <a:ext cx="2722462"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Develop academic</a:t>
            </a:r>
          </a:p>
          <a:p>
            <a:pPr algn="l" defTabSz="821526">
              <a:defRPr b="1" sz="2200"/>
            </a:pPr>
            <a:r>
              <a:t>vocabulary with the</a:t>
            </a:r>
          </a:p>
          <a:p>
            <a:pPr algn="l" defTabSz="821526">
              <a:defRPr b="1" sz="2200"/>
            </a:pPr>
            <a:r>
              <a:t>All-Stars List:</a:t>
            </a:r>
          </a:p>
        </p:txBody>
      </p:sp>
      <p:sp>
        <p:nvSpPr>
          <p:cNvPr id="848" name="Provide…"/>
          <p:cNvSpPr txBox="1"/>
          <p:nvPr/>
        </p:nvSpPr>
        <p:spPr>
          <a:xfrm>
            <a:off x="7954557" y="3316232"/>
            <a:ext cx="2255864"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Provide</a:t>
            </a:r>
          </a:p>
          <a:p>
            <a:pPr algn="l" defTabSz="821526">
              <a:defRPr b="1" sz="2200"/>
            </a:pPr>
            <a:r>
              <a:t>comprehensible</a:t>
            </a:r>
          </a:p>
          <a:p>
            <a:pPr algn="l" defTabSz="821526">
              <a:defRPr b="1" sz="2200"/>
            </a:pPr>
            <a:r>
              <a:t>input</a:t>
            </a:r>
          </a:p>
        </p:txBody>
      </p:sp>
      <p:sp>
        <p:nvSpPr>
          <p:cNvPr id="849" name="Provide opportunities…"/>
          <p:cNvSpPr txBox="1"/>
          <p:nvPr/>
        </p:nvSpPr>
        <p:spPr>
          <a:xfrm>
            <a:off x="10798650" y="3392182"/>
            <a:ext cx="2980907"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Provide opportunities</a:t>
            </a:r>
          </a:p>
          <a:p>
            <a:pPr algn="l" defTabSz="821526">
              <a:defRPr b="1" sz="2200"/>
            </a:pPr>
            <a:r>
              <a:t>for meaningful use of</a:t>
            </a:r>
          </a:p>
          <a:p>
            <a:pPr algn="l" defTabSz="821526">
              <a:defRPr b="1" sz="2200"/>
            </a:pPr>
            <a:r>
              <a:t>English.</a:t>
            </a:r>
          </a:p>
        </p:txBody>
      </p:sp>
      <p:sp>
        <p:nvSpPr>
          <p:cNvPr id="850" name="Front-load…"/>
          <p:cNvSpPr txBox="1"/>
          <p:nvPr/>
        </p:nvSpPr>
        <p:spPr>
          <a:xfrm>
            <a:off x="17817523" y="3316232"/>
            <a:ext cx="2287715"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Front-load </a:t>
            </a:r>
          </a:p>
          <a:p>
            <a:pPr algn="l" defTabSz="821526">
              <a:defRPr b="1" sz="2200"/>
            </a:pPr>
            <a:r>
              <a:t>vocabulary prior</a:t>
            </a:r>
          </a:p>
          <a:p>
            <a:pPr algn="l" defTabSz="821526">
              <a:defRPr b="1" sz="2200"/>
            </a:pPr>
            <a:r>
              <a:t>to a read-aloud</a:t>
            </a:r>
          </a:p>
        </p:txBody>
      </p:sp>
      <p:sp>
        <p:nvSpPr>
          <p:cNvPr id="851" name="Ensure a…"/>
          <p:cNvSpPr txBox="1"/>
          <p:nvPr/>
        </p:nvSpPr>
        <p:spPr>
          <a:xfrm>
            <a:off x="14384266" y="3487682"/>
            <a:ext cx="2488324" cy="7848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Ensure a</a:t>
            </a:r>
          </a:p>
          <a:p>
            <a:pPr algn="l" defTabSz="821526">
              <a:defRPr b="1" sz="2200"/>
            </a:pPr>
            <a:r>
              <a:t>low affective filter</a:t>
            </a:r>
          </a:p>
        </p:txBody>
      </p:sp>
      <p:sp>
        <p:nvSpPr>
          <p:cNvPr id="852" name="Implementation:…"/>
          <p:cNvSpPr txBox="1"/>
          <p:nvPr/>
        </p:nvSpPr>
        <p:spPr>
          <a:xfrm>
            <a:off x="4673069" y="4727826"/>
            <a:ext cx="2817940" cy="17903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Use selected words from</a:t>
            </a:r>
          </a:p>
          <a:p>
            <a:pPr algn="l" defTabSz="821526">
              <a:defRPr b="1" sz="1600"/>
            </a:pPr>
            <a:r>
              <a:t>the list naturally, in the</a:t>
            </a:r>
          </a:p>
          <a:p>
            <a:pPr algn="l" defTabSz="821526">
              <a:defRPr b="1" sz="1600"/>
            </a:pPr>
            <a:r>
              <a:t>course of speaking to the</a:t>
            </a:r>
          </a:p>
          <a:p>
            <a:pPr algn="l" defTabSz="821526">
              <a:defRPr b="1" sz="1600"/>
            </a:pPr>
            <a:r>
              <a:t>children. Repeat the words</a:t>
            </a:r>
          </a:p>
          <a:p>
            <a:pPr algn="l" defTabSz="821526">
              <a:defRPr b="1" sz="1600"/>
            </a:pPr>
            <a:r>
              <a:t>as much as possible, in</a:t>
            </a:r>
          </a:p>
          <a:p>
            <a:pPr algn="l" defTabSz="821526">
              <a:defRPr b="1" sz="1600"/>
            </a:pPr>
            <a:r>
              <a:t>various contexts and forms.</a:t>
            </a:r>
          </a:p>
        </p:txBody>
      </p:sp>
      <p:sp>
        <p:nvSpPr>
          <p:cNvPr id="853" name="Line"/>
          <p:cNvSpPr/>
          <p:nvPr/>
        </p:nvSpPr>
        <p:spPr>
          <a:xfrm flipH="1">
            <a:off x="10756940" y="3321682"/>
            <a:ext cx="12" cy="4624220"/>
          </a:xfrm>
          <a:prstGeom prst="line">
            <a:avLst/>
          </a:prstGeom>
          <a:ln w="12700">
            <a:solidFill>
              <a:srgbClr val="000000"/>
            </a:solidFill>
            <a:miter lim="400000"/>
          </a:ln>
        </p:spPr>
        <p:txBody>
          <a:bodyPr lIns="45718" tIns="45718" rIns="45718" bIns="45718"/>
          <a:lstStyle/>
          <a:p>
            <a:pPr/>
          </a:p>
        </p:txBody>
      </p:sp>
      <p:sp>
        <p:nvSpPr>
          <p:cNvPr id="854" name="Implementation:…"/>
          <p:cNvSpPr txBox="1"/>
          <p:nvPr/>
        </p:nvSpPr>
        <p:spPr>
          <a:xfrm>
            <a:off x="7809806" y="4615812"/>
            <a:ext cx="2934171" cy="25142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Provide sufficient and</a:t>
            </a:r>
          </a:p>
          <a:p>
            <a:pPr algn="l" defTabSz="821526">
              <a:defRPr b="1" sz="1600"/>
            </a:pPr>
            <a:r>
              <a:t>helpful visuals, including</a:t>
            </a:r>
          </a:p>
          <a:p>
            <a:pPr algn="l" defTabSz="821526">
              <a:defRPr b="1" sz="1600"/>
            </a:pPr>
            <a:r>
              <a:t>gestures, facial expressions, </a:t>
            </a:r>
          </a:p>
          <a:p>
            <a:pPr algn="l" defTabSz="821526">
              <a:defRPr b="1" sz="1600"/>
            </a:pPr>
            <a:r>
              <a:t>expressive voice, slow</a:t>
            </a:r>
          </a:p>
          <a:p>
            <a:pPr algn="l" defTabSz="821526">
              <a:defRPr b="1" sz="1600"/>
            </a:pPr>
            <a:r>
              <a:t>speech. </a:t>
            </a:r>
          </a:p>
          <a:p>
            <a:pPr algn="l" defTabSz="821526">
              <a:defRPr b="1" sz="1600"/>
            </a:pPr>
          </a:p>
          <a:p>
            <a:pPr algn="l" defTabSz="821526">
              <a:defRPr b="1" sz="1600"/>
            </a:pPr>
            <a:r>
              <a:t>Toggle between the new</a:t>
            </a:r>
          </a:p>
          <a:p>
            <a:pPr algn="l" defTabSz="821526">
              <a:defRPr b="1" sz="1600"/>
            </a:pPr>
            <a:r>
              <a:t>word and a familiar</a:t>
            </a:r>
          </a:p>
          <a:p>
            <a:pPr algn="l" defTabSz="821526">
              <a:defRPr b="1" sz="1600"/>
            </a:pPr>
            <a:r>
              <a:t>definition of it.</a:t>
            </a:r>
          </a:p>
        </p:txBody>
      </p:sp>
      <p:sp>
        <p:nvSpPr>
          <p:cNvPr id="855" name="Implementation:…"/>
          <p:cNvSpPr txBox="1"/>
          <p:nvPr/>
        </p:nvSpPr>
        <p:spPr>
          <a:xfrm>
            <a:off x="11138327" y="4701235"/>
            <a:ext cx="2651316" cy="13077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Frequent turn-and-talks</a:t>
            </a:r>
          </a:p>
          <a:p>
            <a:pPr algn="l" defTabSz="821526">
              <a:defRPr b="1" sz="1600"/>
            </a:pPr>
            <a:r>
              <a:t>with clear prompts. Model</a:t>
            </a:r>
          </a:p>
          <a:p>
            <a:pPr algn="l" defTabSz="821526">
              <a:defRPr b="1" sz="1600"/>
            </a:pPr>
            <a:r>
              <a:t>turn-and-talks (</a:t>
            </a:r>
            <a:r>
              <a:rPr i="1"/>
              <a:t>I do it,</a:t>
            </a:r>
            <a:endParaRPr i="1"/>
          </a:p>
          <a:p>
            <a:pPr algn="l" defTabSz="821526">
              <a:defRPr b="1" i="1" sz="1600"/>
            </a:pPr>
            <a:r>
              <a:t>we do it, you do it)</a:t>
            </a:r>
          </a:p>
        </p:txBody>
      </p:sp>
      <p:sp>
        <p:nvSpPr>
          <p:cNvPr id="856" name="Line"/>
          <p:cNvSpPr/>
          <p:nvPr/>
        </p:nvSpPr>
        <p:spPr>
          <a:xfrm flipH="1">
            <a:off x="13971032" y="3321678"/>
            <a:ext cx="8" cy="4624220"/>
          </a:xfrm>
          <a:prstGeom prst="line">
            <a:avLst/>
          </a:prstGeom>
          <a:ln w="12700">
            <a:solidFill>
              <a:srgbClr val="000000"/>
            </a:solidFill>
            <a:miter lim="400000"/>
          </a:ln>
        </p:spPr>
        <p:txBody>
          <a:bodyPr lIns="45718" tIns="45718" rIns="45718" bIns="45718"/>
          <a:lstStyle/>
          <a:p>
            <a:pPr/>
          </a:p>
        </p:txBody>
      </p:sp>
      <p:sp>
        <p:nvSpPr>
          <p:cNvPr id="857" name="Line"/>
          <p:cNvSpPr/>
          <p:nvPr/>
        </p:nvSpPr>
        <p:spPr>
          <a:xfrm flipH="1">
            <a:off x="17344809" y="3321677"/>
            <a:ext cx="11" cy="4624228"/>
          </a:xfrm>
          <a:prstGeom prst="line">
            <a:avLst/>
          </a:prstGeom>
          <a:ln w="12700">
            <a:solidFill>
              <a:srgbClr val="000000"/>
            </a:solidFill>
            <a:miter lim="400000"/>
          </a:ln>
        </p:spPr>
        <p:txBody>
          <a:bodyPr lIns="45718" tIns="45718" rIns="45718" bIns="45718"/>
          <a:lstStyle/>
          <a:p>
            <a:pPr/>
          </a:p>
        </p:txBody>
      </p:sp>
      <p:sp>
        <p:nvSpPr>
          <p:cNvPr id="858" name="Implementation:…"/>
          <p:cNvSpPr txBox="1"/>
          <p:nvPr/>
        </p:nvSpPr>
        <p:spPr>
          <a:xfrm>
            <a:off x="14323899" y="4736462"/>
            <a:ext cx="2531022" cy="22729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Be a “warm demander”;</a:t>
            </a:r>
          </a:p>
          <a:p>
            <a:pPr algn="l" defTabSz="821526">
              <a:defRPr b="1" sz="1600"/>
            </a:pPr>
            <a:r>
              <a:t>Prevent stress and</a:t>
            </a:r>
          </a:p>
          <a:p>
            <a:pPr algn="l" defTabSz="821526">
              <a:defRPr b="1" sz="1600"/>
            </a:pPr>
            <a:r>
              <a:t>anxiety by using positive</a:t>
            </a:r>
          </a:p>
          <a:p>
            <a:pPr algn="l" defTabSz="821526">
              <a:defRPr b="1" sz="1600"/>
            </a:pPr>
            <a:r>
              <a:t>classroom  management</a:t>
            </a:r>
          </a:p>
          <a:p>
            <a:pPr algn="l" defTabSz="821526">
              <a:defRPr b="1" sz="1600"/>
            </a:pPr>
            <a:r>
              <a:t>techniques; have a</a:t>
            </a:r>
          </a:p>
          <a:p>
            <a:pPr algn="l" defTabSz="821526">
              <a:defRPr b="1" sz="1600"/>
            </a:pPr>
            <a:r>
              <a:t>consistent attitude of</a:t>
            </a:r>
          </a:p>
          <a:p>
            <a:pPr algn="l" defTabSz="821526">
              <a:defRPr b="1" sz="1600"/>
            </a:pPr>
            <a:r>
              <a:t>friendliness, enthusiasm,</a:t>
            </a:r>
          </a:p>
          <a:p>
            <a:pPr algn="l" defTabSz="821526">
              <a:defRPr b="1" sz="1600"/>
            </a:pPr>
            <a:r>
              <a:t>and patience</a:t>
            </a:r>
          </a:p>
        </p:txBody>
      </p:sp>
      <p:sp>
        <p:nvSpPr>
          <p:cNvPr id="859" name="Implementation:…"/>
          <p:cNvSpPr txBox="1"/>
          <p:nvPr/>
        </p:nvSpPr>
        <p:spPr>
          <a:xfrm>
            <a:off x="17844259" y="4615812"/>
            <a:ext cx="2946160" cy="25142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Select 3-5 key words</a:t>
            </a:r>
          </a:p>
          <a:p>
            <a:pPr algn="l" defTabSz="821526">
              <a:defRPr b="1" sz="1600"/>
            </a:pPr>
            <a:r>
              <a:t>that will appear in the</a:t>
            </a:r>
          </a:p>
          <a:p>
            <a:pPr algn="l" defTabSz="821526">
              <a:defRPr b="1" sz="1600"/>
            </a:pPr>
            <a:r>
              <a:t>text. Teach these words</a:t>
            </a:r>
          </a:p>
          <a:p>
            <a:pPr algn="l" defTabSz="821526">
              <a:defRPr b="1" sz="1600"/>
            </a:pPr>
            <a:r>
              <a:t>using visuals. Present</a:t>
            </a:r>
          </a:p>
          <a:p>
            <a:pPr algn="l" defTabSz="821526">
              <a:defRPr b="1" sz="1600"/>
            </a:pPr>
            <a:r>
              <a:t>the concept </a:t>
            </a:r>
            <a:r>
              <a:rPr i="1" u="sng"/>
              <a:t>before </a:t>
            </a:r>
            <a:r>
              <a:t>naming</a:t>
            </a:r>
          </a:p>
          <a:p>
            <a:pPr algn="l" defTabSz="821526">
              <a:defRPr b="1" sz="1600"/>
            </a:pPr>
            <a:r>
              <a:t>the word. (You: “There’s a</a:t>
            </a:r>
          </a:p>
          <a:p>
            <a:pPr algn="l" defTabSz="821526">
              <a:defRPr b="1" sz="1600"/>
            </a:pPr>
            <a:r>
              <a:t>name for this.”</a:t>
            </a:r>
          </a:p>
          <a:p>
            <a:pPr algn="l" defTabSz="821526">
              <a:defRPr b="1" sz="1600"/>
            </a:pPr>
            <a:r>
              <a:t>Students: “We call it…”</a:t>
            </a:r>
          </a:p>
          <a:p>
            <a:pPr algn="l" defTabSz="821526">
              <a:defRPr b="1" sz="1600"/>
            </a:pPr>
            <a:r>
              <a:t>You: (show and say the word)</a:t>
            </a:r>
          </a:p>
        </p:txBody>
      </p:sp>
      <p:sp>
        <p:nvSpPr>
          <p:cNvPr id="860" name="Spanish Cognates"/>
          <p:cNvSpPr txBox="1"/>
          <p:nvPr/>
        </p:nvSpPr>
        <p:spPr>
          <a:xfrm>
            <a:off x="4683114" y="6970693"/>
            <a:ext cx="2546719" cy="4419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algn="l" defTabSz="821526">
              <a:defRPr b="1" sz="2200"/>
            </a:lvl1pPr>
          </a:lstStyle>
          <a:p>
            <a:pPr/>
            <a:r>
              <a:t>Spanish Cognates</a:t>
            </a:r>
          </a:p>
        </p:txBody>
      </p:sp>
      <p:sp>
        <p:nvSpPr>
          <p:cNvPr id="861" name="Implementation:…"/>
          <p:cNvSpPr txBox="1"/>
          <p:nvPr/>
        </p:nvSpPr>
        <p:spPr>
          <a:xfrm>
            <a:off x="4737263" y="7502683"/>
            <a:ext cx="2370494" cy="10664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Where possible, point</a:t>
            </a:r>
          </a:p>
          <a:p>
            <a:pPr algn="l" defTabSz="821526">
              <a:defRPr b="1" sz="1600"/>
            </a:pPr>
            <a:r>
              <a:t>out the Spanish sound-</a:t>
            </a:r>
          </a:p>
          <a:p>
            <a:pPr algn="l" defTabSz="821526">
              <a:defRPr b="1" sz="1600"/>
            </a:pPr>
            <a:r>
              <a:t>alike (cognate). </a:t>
            </a:r>
          </a:p>
        </p:txBody>
      </p:sp>
      <p:sp>
        <p:nvSpPr>
          <p:cNvPr id="862" name="Amy Benjamin Educational Services, Inc. 2020"/>
          <p:cNvSpPr txBox="1"/>
          <p:nvPr/>
        </p:nvSpPr>
        <p:spPr>
          <a:xfrm>
            <a:off x="5434699" y="11560199"/>
            <a:ext cx="3375420" cy="293230"/>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defTabSz="821526">
              <a:defRPr sz="1200">
                <a:latin typeface="Helvetica Neue Medium"/>
                <a:ea typeface="Helvetica Neue Medium"/>
                <a:cs typeface="Helvetica Neue Medium"/>
                <a:sym typeface="Helvetica Neue Medium"/>
              </a:defRPr>
            </a:lvl1pPr>
          </a:lstStyle>
          <a:p>
            <a:pPr/>
            <a:r>
              <a:t>Amy Benjamin Educational Services, Inc. 2023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Deficit indicators:"/>
          <p:cNvSpPr txBox="1"/>
          <p:nvPr/>
        </p:nvSpPr>
        <p:spPr>
          <a:xfrm>
            <a:off x="3288231" y="3837602"/>
            <a:ext cx="2967838"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Deficit indicators</a:t>
            </a:r>
            <a:r>
              <a:rPr u="none"/>
              <a:t>:</a:t>
            </a:r>
          </a:p>
        </p:txBody>
      </p:sp>
      <p:sp>
        <p:nvSpPr>
          <p:cNvPr id="248" name="Strategies for improvement:"/>
          <p:cNvSpPr txBox="1"/>
          <p:nvPr/>
        </p:nvSpPr>
        <p:spPr>
          <a:xfrm>
            <a:off x="9684928" y="3837602"/>
            <a:ext cx="4654094"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Strategies for improvement</a:t>
            </a:r>
            <a:r>
              <a:rPr u="none"/>
              <a:t>:</a:t>
            </a:r>
          </a:p>
        </p:txBody>
      </p:sp>
      <p:sp>
        <p:nvSpPr>
          <p:cNvPr id="249" name="Why these strategies work:"/>
          <p:cNvSpPr txBox="1"/>
          <p:nvPr/>
        </p:nvSpPr>
        <p:spPr>
          <a:xfrm>
            <a:off x="15043619" y="1109509"/>
            <a:ext cx="4535679"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Why these strategies work</a:t>
            </a:r>
            <a:r>
              <a:rPr u="none"/>
              <a:t>:</a:t>
            </a:r>
          </a:p>
        </p:txBody>
      </p:sp>
      <p:sp>
        <p:nvSpPr>
          <p:cNvPr id="250" name="Robotic (word-by-word,…"/>
          <p:cNvSpPr txBox="1"/>
          <p:nvPr/>
        </p:nvSpPr>
        <p:spPr>
          <a:xfrm>
            <a:off x="3387004" y="4933965"/>
            <a:ext cx="4338930" cy="13616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Robotic (word-by-word,</a:t>
            </a:r>
          </a:p>
          <a:p>
            <a:pPr lvl="1" indent="457200" algn="l">
              <a:defRPr sz="2800"/>
            </a:pPr>
            <a:r>
              <a:t>expressionless) reading</a:t>
            </a:r>
          </a:p>
          <a:p>
            <a:pPr lvl="1" indent="457200" algn="l">
              <a:defRPr sz="2800"/>
            </a:pPr>
            <a:r>
              <a:t>aloud</a:t>
            </a:r>
          </a:p>
        </p:txBody>
      </p:sp>
      <p:pic>
        <p:nvPicPr>
          <p:cNvPr id="251" name="Image" descr="Image"/>
          <p:cNvPicPr>
            <a:picLocks noChangeAspect="1"/>
          </p:cNvPicPr>
          <p:nvPr/>
        </p:nvPicPr>
        <p:blipFill>
          <a:blip r:embed="rId2">
            <a:extLst/>
          </a:blip>
          <a:stretch>
            <a:fillRect/>
          </a:stretch>
        </p:blipFill>
        <p:spPr>
          <a:xfrm>
            <a:off x="10116359" y="1575208"/>
            <a:ext cx="3704665" cy="2774921"/>
          </a:xfrm>
          <a:prstGeom prst="rect">
            <a:avLst/>
          </a:prstGeom>
          <a:ln w="12700">
            <a:miter lim="400000"/>
          </a:ln>
        </p:spPr>
      </p:pic>
      <p:sp>
        <p:nvSpPr>
          <p:cNvPr id="252" name="Rectangle"/>
          <p:cNvSpPr/>
          <p:nvPr/>
        </p:nvSpPr>
        <p:spPr>
          <a:xfrm>
            <a:off x="10139174" y="3839293"/>
            <a:ext cx="3659033" cy="510839"/>
          </a:xfrm>
          <a:prstGeom prst="rect">
            <a:avLst/>
          </a:prstGeom>
          <a:solidFill>
            <a:srgbClr val="F2F5F8"/>
          </a:solidFill>
          <a:ln w="12700">
            <a:miter lim="400000"/>
          </a:ln>
        </p:spPr>
        <p:txBody>
          <a:bodyPr lIns="0" tIns="0" rIns="0" bIns="0" anchor="ctr"/>
          <a:lstStyle/>
          <a:p>
            <a:pPr>
              <a:defRPr>
                <a:solidFill>
                  <a:srgbClr val="FFFFFF"/>
                </a:solidFill>
                <a:latin typeface="Helvetica Neue Medium"/>
                <a:ea typeface="Helvetica Neue Medium"/>
                <a:cs typeface="Helvetica Neue Medium"/>
                <a:sym typeface="Helvetica Neue Medium"/>
              </a:defRPr>
            </a:pPr>
          </a:p>
        </p:txBody>
      </p:sp>
      <p:sp>
        <p:nvSpPr>
          <p:cNvPr id="253" name="Inaccuracies, especially…"/>
          <p:cNvSpPr txBox="1"/>
          <p:nvPr/>
        </p:nvSpPr>
        <p:spPr>
          <a:xfrm>
            <a:off x="3373720" y="6474011"/>
            <a:ext cx="4761383" cy="17934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Inaccuracies, especially</a:t>
            </a:r>
          </a:p>
          <a:p>
            <a:pPr lvl="1" indent="457200" algn="l">
              <a:defRPr sz="2800"/>
            </a:pPr>
            <a:r>
              <a:t>in mistaking words spelled</a:t>
            </a:r>
          </a:p>
          <a:p>
            <a:pPr lvl="1" indent="457200" algn="l">
              <a:defRPr sz="2800"/>
            </a:pPr>
            <a:r>
              <a:t>similarly in the first few </a:t>
            </a:r>
          </a:p>
          <a:p>
            <a:pPr lvl="1" indent="457200" algn="l">
              <a:defRPr sz="2800"/>
            </a:pPr>
            <a:r>
              <a:t>letters</a:t>
            </a:r>
          </a:p>
        </p:txBody>
      </p:sp>
      <p:sp>
        <p:nvSpPr>
          <p:cNvPr id="254" name="Reading too slowly to…"/>
          <p:cNvSpPr txBox="1"/>
          <p:nvPr/>
        </p:nvSpPr>
        <p:spPr>
          <a:xfrm>
            <a:off x="3360718" y="8441090"/>
            <a:ext cx="4793743" cy="26570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Reading too slowly to</a:t>
            </a:r>
          </a:p>
          <a:p>
            <a:pPr lvl="1" indent="457200" algn="l">
              <a:defRPr sz="2800"/>
            </a:pPr>
            <a:r>
              <a:t>maintain comprehension:</a:t>
            </a:r>
          </a:p>
          <a:p>
            <a:pPr lvl="1" indent="457200" algn="l">
              <a:defRPr sz="2800"/>
            </a:pPr>
            <a:r>
              <a:t>The effort that it takes to</a:t>
            </a:r>
          </a:p>
          <a:p>
            <a:pPr lvl="1" indent="457200" algn="l">
              <a:defRPr sz="2800"/>
            </a:pPr>
            <a:r>
              <a:t>consciously decode words</a:t>
            </a:r>
          </a:p>
          <a:p>
            <a:pPr lvl="1" indent="457200" algn="l">
              <a:defRPr sz="2800"/>
            </a:pPr>
            <a:r>
              <a:t>takes away from the focus</a:t>
            </a:r>
          </a:p>
          <a:p>
            <a:pPr lvl="1" indent="457200" algn="l">
              <a:defRPr sz="2800"/>
            </a:pPr>
            <a:r>
              <a:t>on meaning</a:t>
            </a:r>
          </a:p>
        </p:txBody>
      </p:sp>
      <p:sp>
        <p:nvSpPr>
          <p:cNvPr id="255" name="I. Choral Reading:…"/>
          <p:cNvSpPr txBox="1"/>
          <p:nvPr/>
        </p:nvSpPr>
        <p:spPr>
          <a:xfrm>
            <a:off x="8903623" y="4661170"/>
            <a:ext cx="6216702" cy="21257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 Choral Reading:</a:t>
            </a:r>
          </a:p>
          <a:p>
            <a:pPr algn="l">
              <a:defRPr sz="2200"/>
            </a:pPr>
            <a:r>
              <a:t>    1. Whole class</a:t>
            </a:r>
          </a:p>
          <a:p>
            <a:pPr algn="l">
              <a:defRPr sz="2200"/>
            </a:pPr>
            <a:r>
              <a:t>    2. Teacher reads every other sentence</a:t>
            </a:r>
          </a:p>
          <a:p>
            <a:pPr algn="l">
              <a:defRPr sz="2200"/>
            </a:pPr>
            <a:r>
              <a:t>    3. “Just the boys”; “Just the girls” alternating</a:t>
            </a:r>
          </a:p>
          <a:p>
            <a:pPr algn="l">
              <a:defRPr sz="2200"/>
            </a:pPr>
            <a:r>
              <a:t>    4. Cumulative: First one reader, then add a few</a:t>
            </a:r>
          </a:p>
          <a:p>
            <a:pPr algn="l">
              <a:defRPr sz="2200"/>
            </a:pPr>
            <a:r>
              <a:t>        more, then a few more</a:t>
            </a:r>
          </a:p>
        </p:txBody>
      </p:sp>
      <p:sp>
        <p:nvSpPr>
          <p:cNvPr id="256" name="They all model and reinforce pace,…"/>
          <p:cNvSpPr txBox="1"/>
          <p:nvPr/>
        </p:nvSpPr>
        <p:spPr>
          <a:xfrm>
            <a:off x="15080374" y="2022362"/>
            <a:ext cx="4384396" cy="10970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They all model and reinforce pace,</a:t>
            </a:r>
          </a:p>
          <a:p>
            <a:pPr algn="l">
              <a:defRPr sz="2200"/>
            </a:pPr>
            <a:r>
              <a:t>accuracy, and expressiveness in a</a:t>
            </a:r>
          </a:p>
          <a:p>
            <a:pPr algn="l">
              <a:defRPr sz="2200"/>
            </a:pPr>
            <a:r>
              <a:t>low-anxiety structure.</a:t>
            </a:r>
          </a:p>
        </p:txBody>
      </p:sp>
      <p:sp>
        <p:nvSpPr>
          <p:cNvPr id="257" name="III. Learn to “ear read”: activate the inner voice"/>
          <p:cNvSpPr txBox="1"/>
          <p:nvPr/>
        </p:nvSpPr>
        <p:spPr>
          <a:xfrm>
            <a:off x="8689519" y="8577887"/>
            <a:ext cx="5874157"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2200"/>
            </a:lvl1pPr>
          </a:lstStyle>
          <a:p>
            <a:pPr/>
            <a:r>
              <a:t>III. Learn to “ear read”: activate the inner voice</a:t>
            </a:r>
          </a:p>
        </p:txBody>
      </p:sp>
      <p:sp>
        <p:nvSpPr>
          <p:cNvPr id="258" name="II. After teacher reads aloud, with students’…"/>
          <p:cNvSpPr txBox="1"/>
          <p:nvPr/>
        </p:nvSpPr>
        <p:spPr>
          <a:xfrm>
            <a:off x="8739236" y="6935640"/>
            <a:ext cx="5776926" cy="14399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II. After teacher reads aloud, with students’</a:t>
            </a:r>
          </a:p>
          <a:p>
            <a:pPr algn="l">
              <a:defRPr sz="2200"/>
            </a:pPr>
            <a:r>
              <a:t>    eyes on text, students talk about what the</a:t>
            </a:r>
          </a:p>
          <a:p>
            <a:pPr algn="l">
              <a:defRPr sz="2200"/>
            </a:pPr>
            <a:r>
              <a:t>    teacher did to make the words on the page</a:t>
            </a:r>
          </a:p>
          <a:p>
            <a:pPr algn="l">
              <a:defRPr sz="2200"/>
            </a:pPr>
            <a:r>
              <a:t>    come alive</a:t>
            </a:r>
          </a:p>
        </p:txBody>
      </p:sp>
      <p:sp>
        <p:nvSpPr>
          <p:cNvPr id="259" name="IV. Focus on how the punctuation enhances…"/>
          <p:cNvSpPr txBox="1"/>
          <p:nvPr/>
        </p:nvSpPr>
        <p:spPr>
          <a:xfrm>
            <a:off x="8707521" y="9470687"/>
            <a:ext cx="5838953" cy="17828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IV. Focus on how the punctuation enhances</a:t>
            </a:r>
          </a:p>
          <a:p>
            <a:pPr algn="l">
              <a:defRPr sz="2200"/>
            </a:pPr>
            <a:r>
              <a:t>     meaning by grouping words together and</a:t>
            </a:r>
          </a:p>
          <a:p>
            <a:pPr algn="l">
              <a:defRPr sz="2200"/>
            </a:pPr>
            <a:r>
              <a:t>     directing expression: ex.:</a:t>
            </a:r>
            <a:r>
              <a:rPr i="1"/>
              <a:t> How does your</a:t>
            </a:r>
            <a:endParaRPr i="1"/>
          </a:p>
          <a:p>
            <a:pPr algn="l">
              <a:defRPr i="1" sz="2200"/>
            </a:pPr>
            <a:r>
              <a:t>     voice and pacing change when you see a</a:t>
            </a:r>
          </a:p>
          <a:p>
            <a:pPr algn="l">
              <a:defRPr i="1" sz="2200"/>
            </a:pPr>
            <a:r>
              <a:t>     comma? What does a semicolon indicate? </a:t>
            </a:r>
          </a:p>
        </p:txBody>
      </p:sp>
      <p:sp>
        <p:nvSpPr>
          <p:cNvPr id="260" name="V. Poor readers read words. Skillful readers…"/>
          <p:cNvSpPr txBox="1"/>
          <p:nvPr/>
        </p:nvSpPr>
        <p:spPr>
          <a:xfrm>
            <a:off x="8816105" y="11761068"/>
            <a:ext cx="5626609" cy="14399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V. Poor readers read words. Skillful readers</a:t>
            </a:r>
          </a:p>
          <a:p>
            <a:pPr algn="l">
              <a:defRPr sz="2200"/>
            </a:pPr>
            <a:r>
              <a:t>    read phrases. Teacher marks off phrases. </a:t>
            </a:r>
          </a:p>
          <a:p>
            <a:pPr algn="l">
              <a:defRPr sz="2200"/>
            </a:pPr>
            <a:r>
              <a:t>   Then, read it again, with increasingly </a:t>
            </a:r>
          </a:p>
          <a:p>
            <a:pPr algn="l">
              <a:defRPr sz="2200"/>
            </a:pPr>
            <a:r>
              <a:t>    fewer mark-offs. </a:t>
            </a:r>
          </a:p>
        </p:txBody>
      </p:sp>
      <p:sp>
        <p:nvSpPr>
          <p:cNvPr id="261" name="VII. Deep reading: Multiple re-reads: What did you…"/>
          <p:cNvSpPr txBox="1"/>
          <p:nvPr/>
        </p:nvSpPr>
        <p:spPr>
          <a:xfrm>
            <a:off x="15305436" y="6822192"/>
            <a:ext cx="4753743" cy="109707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2200"/>
            </a:pPr>
            <a:r>
              <a:t>III. Multiple re-reads: What did you notice on consecutive readings? </a:t>
            </a:r>
          </a:p>
          <a:p>
            <a:pPr algn="l">
              <a:defRPr i="1" sz="2200"/>
            </a:pPr>
            <a:r>
              <a:t>Skim, Scan, Read</a:t>
            </a:r>
          </a:p>
        </p:txBody>
      </p:sp>
      <p:sp>
        <p:nvSpPr>
          <p:cNvPr id="262" name="For fluent readers, all words are…"/>
          <p:cNvSpPr txBox="1"/>
          <p:nvPr/>
        </p:nvSpPr>
        <p:spPr>
          <a:xfrm>
            <a:off x="2959019" y="995043"/>
            <a:ext cx="5897983" cy="17934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pPr>
            <a:r>
              <a:t>For fluent readers, all words are</a:t>
            </a:r>
          </a:p>
          <a:p>
            <a:pPr algn="l">
              <a:defRPr sz="2800"/>
            </a:pPr>
            <a:r>
              <a:t>sight words. The purpose of phonics</a:t>
            </a:r>
          </a:p>
          <a:p>
            <a:pPr algn="l">
              <a:defRPr sz="2800"/>
            </a:pPr>
            <a:r>
              <a:t>instruction is so you don’t have to</a:t>
            </a:r>
          </a:p>
          <a:p>
            <a:pPr algn="l">
              <a:defRPr sz="2800"/>
            </a:pPr>
            <a:r>
              <a:t>consciously use it anymore.</a:t>
            </a:r>
          </a:p>
        </p:txBody>
      </p:sp>
      <p:sp>
        <p:nvSpPr>
          <p:cNvPr id="263" name="They all model and reinforce pace,…"/>
          <p:cNvSpPr txBox="1"/>
          <p:nvPr/>
        </p:nvSpPr>
        <p:spPr>
          <a:xfrm>
            <a:off x="15043619" y="3582356"/>
            <a:ext cx="6225643" cy="14399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 Wide reading: When reading something we</a:t>
            </a:r>
          </a:p>
          <a:p>
            <a:pPr algn="l">
              <a:defRPr sz="2200"/>
            </a:pPr>
            <a:r>
              <a:t>   are interested in, we know a lot of the words.</a:t>
            </a:r>
          </a:p>
          <a:p>
            <a:pPr algn="l">
              <a:defRPr sz="2200"/>
            </a:pPr>
            <a:r>
              <a:t>   This familiarity allows us to use context to learn</a:t>
            </a:r>
          </a:p>
          <a:p>
            <a:pPr algn="l">
              <a:defRPr sz="2200"/>
            </a:pPr>
            <a:r>
              <a:t>    unfamiliar words; builds confidence</a:t>
            </a:r>
          </a:p>
        </p:txBody>
      </p:sp>
      <p:sp>
        <p:nvSpPr>
          <p:cNvPr id="264" name="They all model and reinforce pace,…"/>
          <p:cNvSpPr txBox="1"/>
          <p:nvPr/>
        </p:nvSpPr>
        <p:spPr>
          <a:xfrm>
            <a:off x="15286820" y="5089850"/>
            <a:ext cx="6164454" cy="17828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p>
          <a:p>
            <a:pPr algn="l">
              <a:defRPr sz="2200"/>
            </a:pPr>
            <a:r>
              <a:t>II. Deep reading: Fluency develops as a</a:t>
            </a:r>
          </a:p>
          <a:p>
            <a:pPr algn="l">
              <a:defRPr sz="2200"/>
            </a:pPr>
            <a:r>
              <a:t>    result of repeated readings; practice increases</a:t>
            </a:r>
          </a:p>
          <a:p>
            <a:pPr algn="l">
              <a:defRPr sz="2200"/>
            </a:pPr>
            <a:r>
              <a:t>    speed</a:t>
            </a:r>
          </a:p>
          <a:p>
            <a:pPr lvl="1" indent="457200" algn="l">
              <a:defRPr sz="2200"/>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4"/>
      <p:bldP build="whole" bldLvl="1" animBg="1" rev="0" advAuto="0" spid="256" grpId="9"/>
      <p:bldP build="whole" bldLvl="1" animBg="1" rev="0" advAuto="0" spid="263" grpId="10"/>
      <p:bldP build="whole" bldLvl="1" animBg="1" rev="0" advAuto="0" spid="260" grpId="8"/>
      <p:bldP build="whole" bldLvl="1" animBg="1" rev="0" advAuto="0" spid="250" grpId="1"/>
      <p:bldP build="whole" bldLvl="1" animBg="1" rev="0" advAuto="0" spid="257" grpId="6"/>
      <p:bldP build="whole" bldLvl="1" animBg="1" rev="0" advAuto="0" spid="264" grpId="11"/>
      <p:bldP build="whole" bldLvl="1" animBg="1" rev="0" advAuto="0" spid="261" grpId="12"/>
      <p:bldP build="whole" bldLvl="1" animBg="1" rev="0" advAuto="0" spid="253" grpId="2"/>
      <p:bldP build="whole" bldLvl="1" animBg="1" rev="0" advAuto="0" spid="259" grpId="7"/>
      <p:bldP build="whole" bldLvl="1" animBg="1" rev="0" advAuto="0" spid="254" grpId="3"/>
      <p:bldP build="whole" bldLvl="1" animBg="1" rev="0" advAuto="0" spid="258"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Which of these is the better way to spend class time prior to a reading experience?"/>
          <p:cNvSpPr txBox="1"/>
          <p:nvPr/>
        </p:nvSpPr>
        <p:spPr>
          <a:xfrm>
            <a:off x="4846889" y="378451"/>
            <a:ext cx="1469021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Which of these is the better way to spend class time prior to a reading experience?</a:t>
            </a:r>
          </a:p>
        </p:txBody>
      </p:sp>
      <p:sp>
        <p:nvSpPr>
          <p:cNvPr id="267" name="Line"/>
          <p:cNvSpPr/>
          <p:nvPr/>
        </p:nvSpPr>
        <p:spPr>
          <a:xfrm>
            <a:off x="411150" y="2737061"/>
            <a:ext cx="23561701" cy="3"/>
          </a:xfrm>
          <a:prstGeom prst="line">
            <a:avLst/>
          </a:prstGeom>
          <a:ln w="25400">
            <a:solidFill>
              <a:schemeClr val="accent1"/>
            </a:solidFill>
          </a:ln>
        </p:spPr>
        <p:txBody>
          <a:bodyPr lIns="45718" tIns="45718" rIns="45718" bIns="45718"/>
          <a:lstStyle/>
          <a:p>
            <a:pPr/>
          </a:p>
        </p:txBody>
      </p:sp>
      <p:sp>
        <p:nvSpPr>
          <p:cNvPr id="268" name="Line"/>
          <p:cNvSpPr/>
          <p:nvPr/>
        </p:nvSpPr>
        <p:spPr>
          <a:xfrm flipV="1">
            <a:off x="12251242" y="1720539"/>
            <a:ext cx="3" cy="11755185"/>
          </a:xfrm>
          <a:prstGeom prst="line">
            <a:avLst/>
          </a:prstGeom>
          <a:ln w="25400">
            <a:solidFill>
              <a:schemeClr val="accent1"/>
            </a:solidFill>
          </a:ln>
        </p:spPr>
        <p:txBody>
          <a:bodyPr lIns="45718" tIns="45718" rIns="45718" bIns="45718"/>
          <a:lstStyle/>
          <a:p>
            <a:pPr/>
          </a:p>
        </p:txBody>
      </p:sp>
      <p:pic>
        <p:nvPicPr>
          <p:cNvPr id="269" name="Image" descr="Image"/>
          <p:cNvPicPr>
            <a:picLocks noChangeAspect="1"/>
          </p:cNvPicPr>
          <p:nvPr/>
        </p:nvPicPr>
        <p:blipFill>
          <a:blip r:embed="rId2">
            <a:extLst/>
          </a:blip>
          <a:stretch>
            <a:fillRect/>
          </a:stretch>
        </p:blipFill>
        <p:spPr>
          <a:xfrm>
            <a:off x="315545" y="1259501"/>
            <a:ext cx="2501901" cy="3251202"/>
          </a:xfrm>
          <a:prstGeom prst="rect">
            <a:avLst/>
          </a:prstGeom>
          <a:ln w="12700">
            <a:miter lim="400000"/>
          </a:ln>
        </p:spPr>
      </p:pic>
      <p:pic>
        <p:nvPicPr>
          <p:cNvPr id="270" name="Image" descr="Image"/>
          <p:cNvPicPr>
            <a:picLocks noChangeAspect="1"/>
          </p:cNvPicPr>
          <p:nvPr/>
        </p:nvPicPr>
        <p:blipFill>
          <a:blip r:embed="rId3">
            <a:extLst/>
          </a:blip>
          <a:stretch>
            <a:fillRect/>
          </a:stretch>
        </p:blipFill>
        <p:spPr>
          <a:xfrm>
            <a:off x="21026265" y="1263861"/>
            <a:ext cx="2755903" cy="2946402"/>
          </a:xfrm>
          <a:prstGeom prst="rect">
            <a:avLst/>
          </a:prstGeom>
          <a:ln w="12700">
            <a:miter lim="400000"/>
          </a:ln>
        </p:spPr>
      </p:pic>
      <p:sp>
        <p:nvSpPr>
          <p:cNvPr id="271" name="Let’s go over our 6 reading strategies:"/>
          <p:cNvSpPr txBox="1"/>
          <p:nvPr/>
        </p:nvSpPr>
        <p:spPr>
          <a:xfrm>
            <a:off x="3646265" y="2938172"/>
            <a:ext cx="686333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Let’s go over our 6 reading strategies: </a:t>
            </a:r>
          </a:p>
        </p:txBody>
      </p:sp>
      <p:sp>
        <p:nvSpPr>
          <p:cNvPr id="272" name="Make predictions: Anticipate what comes next…"/>
          <p:cNvSpPr txBox="1"/>
          <p:nvPr/>
        </p:nvSpPr>
        <p:spPr>
          <a:xfrm>
            <a:off x="2228157" y="4493445"/>
            <a:ext cx="8660371"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1052" indent="-401052" algn="l">
              <a:buSzPct val="100000"/>
              <a:buAutoNum type="arabicPeriod" startAt="1"/>
              <a:defRPr>
                <a:latin typeface="Helvetica Neue Medium"/>
                <a:ea typeface="Helvetica Neue Medium"/>
                <a:cs typeface="Helvetica Neue Medium"/>
                <a:sym typeface="Helvetica Neue Medium"/>
              </a:defRPr>
            </a:pPr>
            <a:r>
              <a:t>Make predictions: Anticipate what comes next</a:t>
            </a:r>
          </a:p>
          <a:p>
            <a:pPr algn="l">
              <a:defRPr>
                <a:latin typeface="Helvetica Neue Medium"/>
                <a:ea typeface="Helvetica Neue Medium"/>
                <a:cs typeface="Helvetica Neue Medium"/>
                <a:sym typeface="Helvetica Neue Medium"/>
              </a:defRPr>
            </a:pPr>
            <a:r>
              <a:t>      as you read.</a:t>
            </a:r>
          </a:p>
        </p:txBody>
      </p:sp>
      <p:sp>
        <p:nvSpPr>
          <p:cNvPr id="273" name="2. Visualize and mentally hear the text as you read."/>
          <p:cNvSpPr txBox="1"/>
          <p:nvPr/>
        </p:nvSpPr>
        <p:spPr>
          <a:xfrm>
            <a:off x="2286414" y="5804525"/>
            <a:ext cx="901903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2. Visualize and mentally hear the text as you read.</a:t>
            </a:r>
          </a:p>
        </p:txBody>
      </p:sp>
      <p:sp>
        <p:nvSpPr>
          <p:cNvPr id="274" name="3. Ask questions about the text as you read."/>
          <p:cNvSpPr txBox="1"/>
          <p:nvPr/>
        </p:nvSpPr>
        <p:spPr>
          <a:xfrm>
            <a:off x="2286416" y="6948789"/>
            <a:ext cx="784326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3. Ask questions about the text as you read.</a:t>
            </a:r>
          </a:p>
        </p:txBody>
      </p:sp>
      <p:sp>
        <p:nvSpPr>
          <p:cNvPr id="275" name="4. Make connections: Text-to-self…"/>
          <p:cNvSpPr txBox="1"/>
          <p:nvPr/>
        </p:nvSpPr>
        <p:spPr>
          <a:xfrm>
            <a:off x="2286416" y="7809599"/>
            <a:ext cx="7194805"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4. Make connections: Text-to-self</a:t>
            </a:r>
          </a:p>
          <a:p>
            <a:pPr algn="l">
              <a:defRPr>
                <a:latin typeface="Helvetica Neue Medium"/>
                <a:ea typeface="Helvetica Neue Medium"/>
                <a:cs typeface="Helvetica Neue Medium"/>
                <a:sym typeface="Helvetica Neue Medium"/>
              </a:defRPr>
            </a:pPr>
            <a:r>
              <a:t>                                    Text-to-the world</a:t>
            </a:r>
          </a:p>
          <a:p>
            <a:pPr algn="l">
              <a:defRPr>
                <a:latin typeface="Helvetica Neue Medium"/>
                <a:ea typeface="Helvetica Neue Medium"/>
                <a:cs typeface="Helvetica Neue Medium"/>
                <a:sym typeface="Helvetica Neue Medium"/>
              </a:defRPr>
            </a:pPr>
            <a:r>
              <a:t>                                    Text-to-other texts</a:t>
            </a:r>
          </a:p>
        </p:txBody>
      </p:sp>
      <p:sp>
        <p:nvSpPr>
          <p:cNvPr id="276" name="5. Summarize verbally or in writing periodically and…"/>
          <p:cNvSpPr txBox="1"/>
          <p:nvPr/>
        </p:nvSpPr>
        <p:spPr>
          <a:xfrm>
            <a:off x="2229566" y="9610207"/>
            <a:ext cx="9057514"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5. Summarize verbally or in writing periodically and</a:t>
            </a:r>
          </a:p>
          <a:p>
            <a:pPr algn="l">
              <a:defRPr>
                <a:latin typeface="Helvetica Neue Medium"/>
                <a:ea typeface="Helvetica Neue Medium"/>
                <a:cs typeface="Helvetica Neue Medium"/>
                <a:sym typeface="Helvetica Neue Medium"/>
              </a:defRPr>
            </a:pPr>
            <a:r>
              <a:t>    after reading the whole thing.</a:t>
            </a:r>
          </a:p>
        </p:txBody>
      </p:sp>
      <p:sp>
        <p:nvSpPr>
          <p:cNvPr id="277" name="6. Monitor your own comprehension and do what you…"/>
          <p:cNvSpPr txBox="1"/>
          <p:nvPr/>
        </p:nvSpPr>
        <p:spPr>
          <a:xfrm>
            <a:off x="2206423" y="11243106"/>
            <a:ext cx="9501760" cy="1945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6. Monitor your own comprehension and do what you</a:t>
            </a:r>
          </a:p>
          <a:p>
            <a:pPr algn="l">
              <a:defRPr>
                <a:latin typeface="Helvetica Neue Medium"/>
                <a:ea typeface="Helvetica Neue Medium"/>
                <a:cs typeface="Helvetica Neue Medium"/>
                <a:sym typeface="Helvetica Neue Medium"/>
              </a:defRPr>
            </a:pPr>
            <a:r>
              <a:t>need to do to understand: </a:t>
            </a:r>
            <a:r>
              <a:rPr i="1">
                <a:latin typeface="+mj-lt"/>
                <a:ea typeface="+mj-ea"/>
                <a:cs typeface="+mj-cs"/>
                <a:sym typeface="Helvetica Neue"/>
              </a:rPr>
              <a:t>reread, adjust your </a:t>
            </a:r>
            <a:endParaRPr i="1">
              <a:latin typeface="+mj-lt"/>
              <a:ea typeface="+mj-ea"/>
              <a:cs typeface="+mj-cs"/>
              <a:sym typeface="Helvetica Neue"/>
            </a:endParaRPr>
          </a:p>
          <a:p>
            <a:pPr algn="l">
              <a:defRPr i="1"/>
            </a:pPr>
            <a:r>
              <a:t>reading environment, use an outside resource, help</a:t>
            </a:r>
          </a:p>
          <a:p>
            <a:pPr algn="l">
              <a:defRPr i="1"/>
            </a:pPr>
            <a:r>
              <a:t>yourself focus</a:t>
            </a:r>
          </a:p>
        </p:txBody>
      </p:sp>
      <p:sp>
        <p:nvSpPr>
          <p:cNvPr id="278" name="Let me demystify what you are about to read."/>
          <p:cNvSpPr txBox="1"/>
          <p:nvPr/>
        </p:nvSpPr>
        <p:spPr>
          <a:xfrm>
            <a:off x="13010393" y="2818184"/>
            <a:ext cx="807605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Let me demystify what you are about to read.</a:t>
            </a:r>
          </a:p>
        </p:txBody>
      </p:sp>
      <p:sp>
        <p:nvSpPr>
          <p:cNvPr id="279" name="Highlight a few specific words, exceeding brief definitions.…"/>
          <p:cNvSpPr txBox="1"/>
          <p:nvPr/>
        </p:nvSpPr>
        <p:spPr>
          <a:xfrm>
            <a:off x="13076096" y="4887500"/>
            <a:ext cx="10363963"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Highlight a few specific words, exceeding brief definitions.</a:t>
            </a:r>
          </a:p>
          <a:p>
            <a:pPr algn="l">
              <a:defRPr>
                <a:latin typeface="Helvetica Neue Medium"/>
                <a:ea typeface="Helvetica Neue Medium"/>
                <a:cs typeface="Helvetica Neue Medium"/>
                <a:sym typeface="Helvetica Neue Medium"/>
              </a:defRPr>
            </a:pPr>
            <a:r>
              <a:t>(</a:t>
            </a:r>
            <a:r>
              <a:rPr i="1">
                <a:latin typeface="+mj-lt"/>
                <a:ea typeface="+mj-ea"/>
                <a:cs typeface="+mj-cs"/>
                <a:sym typeface="Helvetica Neue"/>
              </a:rPr>
              <a:t>examples, explanations, etymology, breakdown into</a:t>
            </a:r>
            <a:endParaRPr i="1">
              <a:latin typeface="+mj-lt"/>
              <a:ea typeface="+mj-ea"/>
              <a:cs typeface="+mj-cs"/>
              <a:sym typeface="Helvetica Neue"/>
            </a:endParaRPr>
          </a:p>
          <a:p>
            <a:pPr algn="l">
              <a:defRPr i="1"/>
            </a:pPr>
            <a:r>
              <a:t>word components)</a:t>
            </a:r>
          </a:p>
        </p:txBody>
      </p:sp>
      <p:sp>
        <p:nvSpPr>
          <p:cNvPr id="280" name="Explain necessary facts about the world that bear upon…"/>
          <p:cNvSpPr txBox="1"/>
          <p:nvPr/>
        </p:nvSpPr>
        <p:spPr>
          <a:xfrm>
            <a:off x="13197039" y="7236903"/>
            <a:ext cx="984046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Explain necessary facts about the world that bear upon</a:t>
            </a:r>
          </a:p>
          <a:p>
            <a:pPr algn="l">
              <a:defRPr>
                <a:latin typeface="Helvetica Neue Medium"/>
                <a:ea typeface="Helvetica Neue Medium"/>
                <a:cs typeface="Helvetica Neue Medium"/>
                <a:sym typeface="Helvetica Neue Medium"/>
              </a:defRPr>
            </a:pPr>
            <a:r>
              <a:t>the meaning of the text.</a:t>
            </a:r>
          </a:p>
        </p:txBody>
      </p:sp>
      <p:sp>
        <p:nvSpPr>
          <p:cNvPr id="281" name="Informational Text: Give students time to skim to get an…"/>
          <p:cNvSpPr txBox="1"/>
          <p:nvPr/>
        </p:nvSpPr>
        <p:spPr>
          <a:xfrm>
            <a:off x="13057361" y="9135074"/>
            <a:ext cx="10515601" cy="33548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u="sng">
                <a:latin typeface="Helvetica Neue Medium"/>
                <a:ea typeface="Helvetica Neue Medium"/>
                <a:cs typeface="Helvetica Neue Medium"/>
                <a:sym typeface="Helvetica Neue Medium"/>
              </a:defRPr>
            </a:pPr>
            <a:r>
              <a:t>Informational Text</a:t>
            </a:r>
            <a:r>
              <a:rPr u="none"/>
              <a:t>: Give students time to skim to get an</a:t>
            </a:r>
          </a:p>
          <a:p>
            <a:pPr algn="l">
              <a:defRPr>
                <a:latin typeface="Helvetica Neue Medium"/>
                <a:ea typeface="Helvetica Neue Medium"/>
                <a:cs typeface="Helvetica Neue Medium"/>
                <a:sym typeface="Helvetica Neue Medium"/>
              </a:defRPr>
            </a:pPr>
            <a:r>
              <a:t> overview; scan to find specific information</a:t>
            </a:r>
          </a:p>
          <a:p>
            <a:pPr algn="l">
              <a:defRPr>
                <a:latin typeface="Helvetica Neue Medium"/>
                <a:ea typeface="Helvetica Neue Medium"/>
                <a:cs typeface="Helvetica Neue Medium"/>
                <a:sym typeface="Helvetica Neue Medium"/>
              </a:defRPr>
            </a:pPr>
          </a:p>
          <a:p>
            <a:pPr algn="l">
              <a:defRPr u="sng">
                <a:latin typeface="Helvetica Neue Medium"/>
                <a:ea typeface="Helvetica Neue Medium"/>
                <a:cs typeface="Helvetica Neue Medium"/>
                <a:sym typeface="Helvetica Neue Medium"/>
              </a:defRPr>
            </a:pPr>
            <a:r>
              <a:t>Literary Text:</a:t>
            </a:r>
            <a:r>
              <a:rPr u="none"/>
              <a:t> Guide students through confusing and subtle</a:t>
            </a:r>
          </a:p>
          <a:p>
            <a:pPr algn="l">
              <a:defRPr>
                <a:latin typeface="Helvetica Neue Medium"/>
                <a:ea typeface="Helvetica Neue Medium"/>
                <a:cs typeface="Helvetica Neue Medium"/>
                <a:sym typeface="Helvetica Neue Medium"/>
              </a:defRPr>
            </a:pPr>
            <a:r>
              <a:t>  points (</a:t>
            </a:r>
            <a:r>
              <a:rPr i="1">
                <a:latin typeface="+mj-lt"/>
                <a:ea typeface="+mj-ea"/>
                <a:cs typeface="+mj-cs"/>
                <a:sym typeface="Helvetica Neue"/>
              </a:rPr>
              <a:t>“This chapter is a flashback”; “In this chapter we</a:t>
            </a:r>
            <a:endParaRPr i="1">
              <a:latin typeface="+mj-lt"/>
              <a:ea typeface="+mj-ea"/>
              <a:cs typeface="+mj-cs"/>
              <a:sym typeface="Helvetica Neue"/>
            </a:endParaRPr>
          </a:p>
          <a:p>
            <a:pPr algn="l">
              <a:defRPr i="1"/>
            </a:pPr>
            <a:r>
              <a:t>  have a different speaker”; “We’re meeting a new character”;</a:t>
            </a:r>
          </a:p>
          <a:p>
            <a:pPr lvl="1" algn="l">
              <a:defRPr i="1"/>
            </a:pPr>
            <a:r>
              <a:t>  “We’re in a different setting”; “This chapter is philosophical”)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7"/>
      <p:bldP build="whole" bldLvl="1" animBg="1" rev="0" advAuto="0" spid="274" grpId="3"/>
      <p:bldP build="whole" bldLvl="1" animBg="1" rev="0" advAuto="0" spid="277" grpId="6"/>
      <p:bldP build="whole" bldLvl="1" animBg="1" rev="0" advAuto="0" spid="281" grpId="10"/>
      <p:bldP build="whole" bldLvl="1" animBg="1" rev="0" advAuto="0" spid="276" grpId="5"/>
      <p:bldP build="whole" bldLvl="1" animBg="1" rev="0" advAuto="0" spid="272" grpId="1"/>
      <p:bldP build="whole" bldLvl="1" animBg="1" rev="0" advAuto="0" spid="279" grpId="8"/>
      <p:bldP build="whole" bldLvl="1" animBg="1" rev="0" advAuto="0" spid="280" grpId="9"/>
      <p:bldP build="whole" bldLvl="1" animBg="1" rev="0" advAuto="0" spid="273" grpId="2"/>
      <p:bldP build="whole" bldLvl="1" animBg="1" rev="0" advAuto="0" spid="275" grpId="4"/>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