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666699"/>
        </a:fontRef>
        <a:srgbClr val="666699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rgbClr val="ECDDFF"/>
          </a:solidFill>
        </a:fill>
      </a:tcStyle>
    </a:wholeTbl>
    <a:band2H>
      <a:tcTxStyle b="def" i="def"/>
      <a:tcStyle>
        <a:tcBdr/>
        <a:fill>
          <a:solidFill>
            <a:srgbClr val="F6EFFF"/>
          </a:solidFill>
        </a:fill>
      </a:tcStyle>
    </a:band2H>
    <a:firstCol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firstCol>
    <a:la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381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lastRow>
    <a:fir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381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666699"/>
        </a:fontRef>
        <a:srgbClr val="666699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381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381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666699"/>
        </a:fontRef>
        <a:srgbClr val="666699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381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381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666699"/>
        </a:fontRef>
        <a:srgbClr val="6666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AEF"/>
          </a:solidFill>
        </a:fill>
      </a:tcStyle>
    </a:wholeTbl>
    <a:band2H>
      <a:tcTxStyle b="def" i="def"/>
      <a:tcStyle>
        <a:tcBdr/>
        <a:fill>
          <a:solidFill>
            <a:srgbClr val="999933"/>
          </a:solidFill>
        </a:fill>
      </a:tcStyle>
    </a:band2H>
    <a:firstCol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firstCol>
    <a:lastRow>
      <a:tcTxStyle b="on" i="off">
        <a:fontRef idx="major">
          <a:srgbClr val="666699"/>
        </a:fontRef>
        <a:srgbClr val="6666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666699"/>
              </a:solidFill>
              <a:prstDash val="solid"/>
              <a:round/>
            </a:ln>
          </a:top>
          <a:bottom>
            <a:ln w="25400" cap="flat">
              <a:solidFill>
                <a:srgbClr val="6666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9933"/>
          </a:solidFill>
        </a:fill>
      </a:tcStyle>
    </a:lastRow>
    <a:fir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666699"/>
              </a:solidFill>
              <a:prstDash val="solid"/>
              <a:round/>
            </a:ln>
          </a:top>
          <a:bottom>
            <a:ln w="25400" cap="flat">
              <a:solidFill>
                <a:srgbClr val="6666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666699"/>
        </a:fontRef>
        <a:srgbClr val="666699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rgbClr val="D2D2DD"/>
          </a:solidFill>
        </a:fill>
      </a:tcStyle>
    </a:wholeTbl>
    <a:band2H>
      <a:tcTxStyle b="def" i="def"/>
      <a:tcStyle>
        <a:tcBdr/>
        <a:fill>
          <a:solidFill>
            <a:srgbClr val="EAEAEF"/>
          </a:solidFill>
        </a:fill>
      </a:tcStyle>
    </a:band2H>
    <a:firstCol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rgbClr val="666699"/>
          </a:solidFill>
        </a:fill>
      </a:tcStyle>
    </a:firstCol>
    <a:la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381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rgbClr val="666699"/>
          </a:solidFill>
        </a:fill>
      </a:tcStyle>
    </a:lastRow>
    <a:fir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381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rgbClr val="666699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rgbClr val="999933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solidFill>
            <a:srgbClr val="999933">
              <a:alpha val="20000"/>
            </a:srgbClr>
          </a:solidFill>
        </a:fill>
      </a:tcStyle>
    </a:firstCol>
    <a:la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50800" cap="flat">
              <a:solidFill>
                <a:srgbClr val="999933"/>
              </a:solidFill>
              <a:prstDash val="solid"/>
              <a:round/>
            </a:ln>
          </a:top>
          <a:bottom>
            <a:ln w="127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999933"/>
        </a:fontRef>
        <a:srgbClr val="999933"/>
      </a:tcTxStyle>
      <a:tcStyle>
        <a:tcBdr>
          <a:left>
            <a:ln w="12700" cap="flat">
              <a:solidFill>
                <a:srgbClr val="999933"/>
              </a:solidFill>
              <a:prstDash val="solid"/>
              <a:round/>
            </a:ln>
          </a:left>
          <a:right>
            <a:ln w="12700" cap="flat">
              <a:solidFill>
                <a:srgbClr val="999933"/>
              </a:solidFill>
              <a:prstDash val="solid"/>
              <a:round/>
            </a:ln>
          </a:right>
          <a:top>
            <a:ln w="12700" cap="flat">
              <a:solidFill>
                <a:srgbClr val="999933"/>
              </a:solidFill>
              <a:prstDash val="solid"/>
              <a:round/>
            </a:ln>
          </a:top>
          <a:bottom>
            <a:ln w="25400" cap="flat">
              <a:solidFill>
                <a:srgbClr val="999933"/>
              </a:solidFill>
              <a:prstDash val="solid"/>
              <a:round/>
            </a:ln>
          </a:bottom>
          <a:insideH>
            <a:ln w="12700" cap="flat">
              <a:solidFill>
                <a:srgbClr val="999933"/>
              </a:solidFill>
              <a:prstDash val="solid"/>
              <a:round/>
            </a:ln>
          </a:insideH>
          <a:insideV>
            <a:ln w="12700" cap="flat">
              <a:solidFill>
                <a:srgbClr val="999933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" name="Shape 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6"/>
          <p:cNvGrpSpPr/>
          <p:nvPr/>
        </p:nvGrpSpPr>
        <p:grpSpPr>
          <a:xfrm>
            <a:off x="319084" y="1752597"/>
            <a:ext cx="8824919" cy="5129218"/>
            <a:chOff x="-1" y="-1"/>
            <a:chExt cx="8824917" cy="5129216"/>
          </a:xfrm>
        </p:grpSpPr>
        <p:sp>
          <p:nvSpPr>
            <p:cNvPr id="20" name="Shape 20"/>
            <p:cNvSpPr/>
            <p:nvPr/>
          </p:nvSpPr>
          <p:spPr>
            <a:xfrm>
              <a:off x="14285" y="-2"/>
              <a:ext cx="8810632" cy="5105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4" y="0"/>
                  </a:moveTo>
                  <a:lnTo>
                    <a:pt x="1296" y="8664"/>
                  </a:lnTo>
                  <a:lnTo>
                    <a:pt x="0" y="8664"/>
                  </a:lnTo>
                  <a:lnTo>
                    <a:pt x="23" y="2156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1304" y="0"/>
                  </a:lnTo>
                  <a:close/>
                </a:path>
              </a:pathLst>
            </a:custGeom>
            <a:solidFill>
              <a:srgbClr val="573F8B">
                <a:alpha val="3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" name="Shape 21"/>
            <p:cNvSpPr/>
            <p:nvPr/>
          </p:nvSpPr>
          <p:spPr>
            <a:xfrm>
              <a:off x="519111" y="2057400"/>
              <a:ext cx="8305805" cy="3048002"/>
            </a:xfrm>
            <a:prstGeom prst="rect">
              <a:avLst/>
            </a:prstGeom>
            <a:solidFill>
              <a:srgbClr val="573F8B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" name="Shape 22"/>
            <p:cNvSpPr/>
            <p:nvPr/>
          </p:nvSpPr>
          <p:spPr>
            <a:xfrm>
              <a:off x="-2" y="2020887"/>
              <a:ext cx="5484817" cy="46040"/>
            </a:xfrm>
            <a:prstGeom prst="rect">
              <a:avLst/>
            </a:pr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473371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" name="Shape 23"/>
            <p:cNvSpPr/>
            <p:nvPr/>
          </p:nvSpPr>
          <p:spPr>
            <a:xfrm>
              <a:off x="519111" y="-2"/>
              <a:ext cx="7769230" cy="46040"/>
            </a:xfrm>
            <a:prstGeom prst="rect">
              <a:avLst/>
            </a:pr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473371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" name="Shape 24"/>
            <p:cNvSpPr/>
            <p:nvPr/>
          </p:nvSpPr>
          <p:spPr>
            <a:xfrm>
              <a:off x="-1" y="2020887"/>
              <a:ext cx="47627" cy="310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0880" y="21600"/>
                  </a:lnTo>
                  <a:lnTo>
                    <a:pt x="21600" y="41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5" name="Shape 25"/>
            <p:cNvSpPr/>
            <p:nvPr/>
          </p:nvSpPr>
          <p:spPr>
            <a:xfrm>
              <a:off x="519111" y="-2"/>
              <a:ext cx="46040" cy="5119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110" y="27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27" name="Title Text"/>
          <p:cNvSpPr txBox="1"/>
          <p:nvPr>
            <p:ph type="title"/>
          </p:nvPr>
        </p:nvSpPr>
        <p:spPr>
          <a:xfrm>
            <a:off x="990600" y="1905000"/>
            <a:ext cx="7772400" cy="1736725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>
            <a:lvl1pPr>
              <a:defRPr sz="5400">
                <a:effectLst>
                  <a:outerShdw sx="100000" sy="100000" kx="0" ky="0" algn="b" rotWithShape="0" blurRad="127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8" name="Body Level One…"/>
          <p:cNvSpPr txBox="1"/>
          <p:nvPr>
            <p:ph type="body" sz="quarter" idx="1"/>
          </p:nvPr>
        </p:nvSpPr>
        <p:spPr>
          <a:xfrm>
            <a:off x="990600" y="3962400"/>
            <a:ext cx="6781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buClrTx/>
              <a:buSzTx/>
              <a:buNone/>
            </a:lvl1pPr>
            <a:lvl2pPr marL="0" indent="0">
              <a:buClrTx/>
              <a:buSzTx/>
              <a:buNone/>
            </a:lvl2pPr>
            <a:lvl3pPr marL="0" indent="0">
              <a:buClrTx/>
              <a:buSzTx/>
              <a:buNone/>
            </a:lvl3pPr>
            <a:lvl4pPr marL="0" indent="0">
              <a:buClrTx/>
              <a:buSzTx/>
              <a:buNone/>
            </a:lvl4pPr>
            <a:lvl5pPr marL="0" indent="0">
              <a:buClrTx/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chemeClr val="accent2"/>
            </a:gs>
            <a:gs pos="100000">
              <a:srgbClr val="666699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319087" y="1828798"/>
            <a:ext cx="8824916" cy="5029203"/>
            <a:chOff x="0" y="0"/>
            <a:chExt cx="8824915" cy="5029202"/>
          </a:xfrm>
        </p:grpSpPr>
        <p:sp>
          <p:nvSpPr>
            <p:cNvPr id="2" name="Shape 2"/>
            <p:cNvSpPr/>
            <p:nvPr/>
          </p:nvSpPr>
          <p:spPr>
            <a:xfrm>
              <a:off x="519111" y="2789236"/>
              <a:ext cx="8305804" cy="2239966"/>
            </a:xfrm>
            <a:prstGeom prst="rect">
              <a:avLst/>
            </a:prstGeom>
            <a:solidFill>
              <a:srgbClr val="573F8B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" name="Shape 3"/>
            <p:cNvSpPr/>
            <p:nvPr/>
          </p:nvSpPr>
          <p:spPr>
            <a:xfrm>
              <a:off x="14286" y="-1"/>
              <a:ext cx="8810630" cy="502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84" y="12027"/>
                  </a:moveTo>
                  <a:lnTo>
                    <a:pt x="0" y="12027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1284" y="0"/>
                  </a:lnTo>
                  <a:lnTo>
                    <a:pt x="1284" y="12027"/>
                  </a:lnTo>
                  <a:close/>
                </a:path>
              </a:pathLst>
            </a:custGeom>
            <a:solidFill>
              <a:srgbClr val="573F8B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" name="Shape 4"/>
            <p:cNvSpPr/>
            <p:nvPr/>
          </p:nvSpPr>
          <p:spPr>
            <a:xfrm>
              <a:off x="519111" y="2825750"/>
              <a:ext cx="8305804" cy="2203452"/>
            </a:xfrm>
            <a:prstGeom prst="rect">
              <a:avLst/>
            </a:prstGeom>
            <a:solidFill>
              <a:schemeClr val="accent2">
                <a:alpha val="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" name="Shape 5"/>
            <p:cNvSpPr/>
            <p:nvPr/>
          </p:nvSpPr>
          <p:spPr>
            <a:xfrm>
              <a:off x="519112" y="-1"/>
              <a:ext cx="7313615" cy="46040"/>
            </a:xfrm>
            <a:prstGeom prst="rect">
              <a:avLst/>
            </a:pr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473371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" name="Shape 6"/>
            <p:cNvSpPr/>
            <p:nvPr/>
          </p:nvSpPr>
          <p:spPr>
            <a:xfrm>
              <a:off x="519112" y="-1"/>
              <a:ext cx="46040" cy="2833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110" y="27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/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" name="Shape 7"/>
            <p:cNvSpPr/>
            <p:nvPr/>
          </p:nvSpPr>
          <p:spPr>
            <a:xfrm>
              <a:off x="517525" y="2781300"/>
              <a:ext cx="46040" cy="224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0855" y="366"/>
                  </a:ln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" name="Shape 8"/>
            <p:cNvSpPr/>
            <p:nvPr/>
          </p:nvSpPr>
          <p:spPr>
            <a:xfrm>
              <a:off x="-1" y="2781300"/>
              <a:ext cx="4570415" cy="46040"/>
            </a:xfrm>
            <a:prstGeom prst="rect">
              <a:avLst/>
            </a:pr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473371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" name="Shape 9"/>
            <p:cNvSpPr/>
            <p:nvPr/>
          </p:nvSpPr>
          <p:spPr>
            <a:xfrm>
              <a:off x="-1" y="2781300"/>
              <a:ext cx="47627" cy="224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0880" y="21600"/>
                  </a:lnTo>
                  <a:lnTo>
                    <a:pt x="21600" y="41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>
                    <a:alpha val="10000"/>
                  </a:srgbClr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1" name="Title Text"/>
          <p:cNvSpPr txBox="1"/>
          <p:nvPr>
            <p:ph type="title"/>
          </p:nvPr>
        </p:nvSpPr>
        <p:spPr>
          <a:xfrm>
            <a:off x="1370012" y="769937"/>
            <a:ext cx="73152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8537298" y="6245225"/>
            <a:ext cx="301905" cy="288820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 algn="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/>
        </p:nvSpPr>
        <p:spPr>
          <a:xfrm>
            <a:off x="-1" y="1"/>
            <a:ext cx="7812090" cy="6218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Welcome to Decent Exposure, Middle School Volume II 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wary: Slide 2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recollect: Slide 3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ingenious: Slide 4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shrewd: Slide 5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listless: Slide 6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wane: Slide 7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deluge: Slide 8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belittle: Slide 9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agony: Slide 10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wrath: Slide 11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grandeur: Slide 12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appalling: Slide 13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cordial: Slide 14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grisly: Slide 15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illustrious: Slide 16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grotesque: Slide 17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saunter: Slide 18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tempest: Slide 19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prodigy: Slide 20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junction: Slide 21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massacre: Slide 22</a:t>
            </a:r>
          </a:p>
        </p:txBody>
      </p:sp>
      <p:sp>
        <p:nvSpPr>
          <p:cNvPr id="46" name="Shape 46"/>
          <p:cNvSpPr txBox="1"/>
          <p:nvPr/>
        </p:nvSpPr>
        <p:spPr>
          <a:xfrm>
            <a:off x="5940425" y="404811"/>
            <a:ext cx="2048464" cy="884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ailment: Slide 23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laceration: Slide 24</a:t>
            </a:r>
          </a:p>
          <a:p>
            <a:pPr>
              <a:defRPr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havoc: Slide 25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/>
        </p:nvSpPr>
        <p:spPr>
          <a:xfrm>
            <a:off x="3851273" y="260350"/>
            <a:ext cx="4386704" cy="141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Agony: </a:t>
            </a:r>
            <a:r>
              <a:rPr b="0"/>
              <a:t>severe, prolonged pain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</a:t>
            </a:r>
            <a:r>
              <a:rPr b="0"/>
              <a:t>: </a:t>
            </a:r>
            <a:r>
              <a:t>Noun</a:t>
            </a:r>
            <a:r>
              <a:rPr b="0"/>
              <a:t>: agony, agonies  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Verb</a:t>
            </a:r>
            <a:r>
              <a:t>: agonize, agonizes, agonized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        agonizing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</a:t>
            </a:r>
            <a:r>
              <a:t>: 00  </a:t>
            </a:r>
            <a:r>
              <a:rPr b="1"/>
              <a:t>Adverb:</a:t>
            </a:r>
            <a:r>
              <a:t> 00</a:t>
            </a:r>
          </a:p>
        </p:txBody>
      </p:sp>
      <p:pic>
        <p:nvPicPr>
          <p:cNvPr id="257" name="ANd9GcS0r-6PaunfXfw5t6TzKMFbDd6-LVZTCiqCm9JFD6xetJTo4Jjb.jpg" descr="ANd9GcS0r-6PaunfXfw5t6TzKMFbDd6-LVZTCiqCm9JFD6xetJTo4Jjb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14550" cy="2162175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Shape 258"/>
          <p:cNvSpPr/>
          <p:nvPr/>
        </p:nvSpPr>
        <p:spPr>
          <a:xfrm>
            <a:off x="4859337" y="3357562"/>
            <a:ext cx="13684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agony.</a:t>
            </a:r>
          </a:p>
        </p:txBody>
      </p:sp>
      <p:grpSp>
        <p:nvGrpSpPr>
          <p:cNvPr id="262" name="Group 262"/>
          <p:cNvGrpSpPr/>
          <p:nvPr/>
        </p:nvGrpSpPr>
        <p:grpSpPr>
          <a:xfrm>
            <a:off x="-4" y="2565397"/>
            <a:ext cx="8820158" cy="1743656"/>
            <a:chOff x="-1" y="0"/>
            <a:chExt cx="8820156" cy="1743655"/>
          </a:xfrm>
        </p:grpSpPr>
        <p:sp>
          <p:nvSpPr>
            <p:cNvPr id="259" name="Shape 259"/>
            <p:cNvSpPr/>
            <p:nvPr/>
          </p:nvSpPr>
          <p:spPr>
            <a:xfrm>
              <a:off x="-2" y="792163"/>
              <a:ext cx="4859342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yell of pain and a scream of</a:t>
              </a:r>
            </a:p>
          </p:txBody>
        </p:sp>
        <p:sp>
          <p:nvSpPr>
            <p:cNvPr id="260" name="Shape 260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Everybody in the game knew the difference between </a:t>
              </a:r>
            </a:p>
          </p:txBody>
        </p:sp>
        <p:sp>
          <p:nvSpPr>
            <p:cNvPr id="261" name="Shape 261"/>
            <p:cNvSpPr/>
            <p:nvPr/>
          </p:nvSpPr>
          <p:spPr>
            <a:xfrm>
              <a:off x="3419476" y="1368428"/>
              <a:ext cx="4537078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Darren Shan, </a:t>
              </a:r>
              <a:r>
                <a:rPr i="1"/>
                <a:t>A Vampire’s Assistant</a:t>
              </a:r>
            </a:p>
          </p:txBody>
        </p:sp>
      </p:grpSp>
      <p:sp>
        <p:nvSpPr>
          <p:cNvPr id="263" name="Shape 263"/>
          <p:cNvSpPr/>
          <p:nvPr/>
        </p:nvSpPr>
        <p:spPr>
          <a:xfrm>
            <a:off x="3779837" y="2565400"/>
            <a:ext cx="151289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agony,</a:t>
            </a:r>
          </a:p>
        </p:txBody>
      </p:sp>
      <p:grpSp>
        <p:nvGrpSpPr>
          <p:cNvPr id="268" name="Group 268"/>
          <p:cNvGrpSpPr/>
          <p:nvPr/>
        </p:nvGrpSpPr>
        <p:grpSpPr>
          <a:xfrm>
            <a:off x="0" y="2565397"/>
            <a:ext cx="8748715" cy="1743656"/>
            <a:chOff x="0" y="0"/>
            <a:chExt cx="8748714" cy="1743655"/>
          </a:xfrm>
        </p:grpSpPr>
        <p:sp>
          <p:nvSpPr>
            <p:cNvPr id="264" name="Shape 264"/>
            <p:cNvSpPr/>
            <p:nvPr/>
          </p:nvSpPr>
          <p:spPr>
            <a:xfrm>
              <a:off x="5292725" y="-2"/>
              <a:ext cx="34559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sweat streamed </a:t>
              </a:r>
            </a:p>
          </p:txBody>
        </p:sp>
        <p:sp>
          <p:nvSpPr>
            <p:cNvPr id="265" name="Shape 265"/>
            <p:cNvSpPr/>
            <p:nvPr/>
          </p:nvSpPr>
          <p:spPr>
            <a:xfrm>
              <a:off x="0" y="863601"/>
              <a:ext cx="262731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down his face.</a:t>
              </a:r>
            </a:p>
          </p:txBody>
        </p:sp>
        <p:sp>
          <p:nvSpPr>
            <p:cNvPr id="266" name="Shape 266"/>
            <p:cNvSpPr/>
            <p:nvPr/>
          </p:nvSpPr>
          <p:spPr>
            <a:xfrm>
              <a:off x="0" y="-2"/>
              <a:ext cx="377984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face contracted in</a:t>
              </a:r>
            </a:p>
          </p:txBody>
        </p:sp>
        <p:sp>
          <p:nvSpPr>
            <p:cNvPr id="267" name="Shape 267"/>
            <p:cNvSpPr/>
            <p:nvPr/>
          </p:nvSpPr>
          <p:spPr>
            <a:xfrm>
              <a:off x="3419475" y="1368428"/>
              <a:ext cx="3384552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S.E. Hinton, </a:t>
              </a:r>
              <a:r>
                <a:rPr i="1"/>
                <a:t>The Outsiders</a:t>
              </a:r>
            </a:p>
          </p:txBody>
        </p:sp>
      </p:grpSp>
      <p:sp>
        <p:nvSpPr>
          <p:cNvPr id="269" name="Shape 269"/>
          <p:cNvSpPr/>
          <p:nvPr/>
        </p:nvSpPr>
        <p:spPr>
          <a:xfrm>
            <a:off x="4356100" y="2565400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agony.</a:t>
            </a:r>
          </a:p>
        </p:txBody>
      </p:sp>
      <p:grpSp>
        <p:nvGrpSpPr>
          <p:cNvPr id="272" name="Group 272"/>
          <p:cNvGrpSpPr/>
          <p:nvPr/>
        </p:nvGrpSpPr>
        <p:grpSpPr>
          <a:xfrm>
            <a:off x="250823" y="2565397"/>
            <a:ext cx="6372229" cy="1743656"/>
            <a:chOff x="-1" y="0"/>
            <a:chExt cx="6372227" cy="1743655"/>
          </a:xfrm>
        </p:grpSpPr>
        <p:sp>
          <p:nvSpPr>
            <p:cNvPr id="270" name="Shape 270"/>
            <p:cNvSpPr/>
            <p:nvPr/>
          </p:nvSpPr>
          <p:spPr>
            <a:xfrm>
              <a:off x="-2" y="-2"/>
              <a:ext cx="435610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groaned and twisted in </a:t>
              </a:r>
            </a:p>
          </p:txBody>
        </p:sp>
        <p:sp>
          <p:nvSpPr>
            <p:cNvPr id="271" name="Shape 271"/>
            <p:cNvSpPr/>
            <p:nvPr/>
          </p:nvSpPr>
          <p:spPr>
            <a:xfrm>
              <a:off x="3419475" y="1368428"/>
              <a:ext cx="2952752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David Almond, </a:t>
              </a:r>
              <a:r>
                <a:rPr i="1"/>
                <a:t>Skelleg</a:t>
              </a:r>
            </a:p>
          </p:txBody>
        </p:sp>
      </p:grpSp>
      <p:sp>
        <p:nvSpPr>
          <p:cNvPr id="273" name="Shape 273"/>
          <p:cNvSpPr/>
          <p:nvPr/>
        </p:nvSpPr>
        <p:spPr>
          <a:xfrm>
            <a:off x="827087" y="2565400"/>
            <a:ext cx="1223964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agony </a:t>
            </a:r>
          </a:p>
        </p:txBody>
      </p:sp>
      <p:grpSp>
        <p:nvGrpSpPr>
          <p:cNvPr id="277" name="Group 277"/>
          <p:cNvGrpSpPr/>
          <p:nvPr/>
        </p:nvGrpSpPr>
        <p:grpSpPr>
          <a:xfrm>
            <a:off x="-3" y="2565397"/>
            <a:ext cx="7812094" cy="1743656"/>
            <a:chOff x="0" y="0"/>
            <a:chExt cx="7812092" cy="1743655"/>
          </a:xfrm>
        </p:grpSpPr>
        <p:sp>
          <p:nvSpPr>
            <p:cNvPr id="274" name="Shape 274"/>
            <p:cNvSpPr/>
            <p:nvPr/>
          </p:nvSpPr>
          <p:spPr>
            <a:xfrm>
              <a:off x="2051049" y="-2"/>
              <a:ext cx="576104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pain was more than I could bear.</a:t>
              </a:r>
            </a:p>
          </p:txBody>
        </p:sp>
        <p:sp>
          <p:nvSpPr>
            <p:cNvPr id="275" name="Shape 275"/>
            <p:cNvSpPr/>
            <p:nvPr/>
          </p:nvSpPr>
          <p:spPr>
            <a:xfrm>
              <a:off x="-1" y="-2"/>
              <a:ext cx="8270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</a:t>
              </a:r>
            </a:p>
          </p:txBody>
        </p:sp>
        <p:sp>
          <p:nvSpPr>
            <p:cNvPr id="276" name="Shape 276"/>
            <p:cNvSpPr/>
            <p:nvPr/>
          </p:nvSpPr>
          <p:spPr>
            <a:xfrm>
              <a:off x="3419476" y="1368428"/>
              <a:ext cx="3889378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Rudolfo Anaya, </a:t>
              </a:r>
              <a:r>
                <a:rPr i="1"/>
                <a:t>Bless Me Ultima</a:t>
              </a:r>
            </a:p>
          </p:txBody>
        </p:sp>
      </p:grpSp>
      <p:sp>
        <p:nvSpPr>
          <p:cNvPr id="278" name="Shape 278"/>
          <p:cNvSpPr txBox="1"/>
          <p:nvPr/>
        </p:nvSpPr>
        <p:spPr>
          <a:xfrm>
            <a:off x="519110" y="5753100"/>
            <a:ext cx="7359955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agony </a:t>
            </a:r>
            <a:r>
              <a:t>will appear once in every 193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2" grpId="3"/>
      <p:bldP build="whole" bldLvl="1" animBg="1" rev="0" advAuto="0" spid="277" grpId="13"/>
      <p:bldP build="whole" bldLvl="1" animBg="1" rev="0" advAuto="0" spid="268" grpId="5"/>
      <p:bldP build="whole" bldLvl="1" animBg="1" rev="0" advAuto="0" spid="268" grpId="7"/>
      <p:bldP build="whole" bldLvl="1" animBg="1" rev="0" advAuto="0" spid="269" grpId="8"/>
      <p:bldP build="whole" bldLvl="1" animBg="1" rev="0" advAuto="0" spid="269" grpId="10"/>
      <p:bldP build="whole" bldLvl="1" animBg="1" rev="0" advAuto="0" spid="256" grpId="14"/>
      <p:bldP build="whole" bldLvl="1" animBg="1" rev="0" advAuto="0" spid="273" grpId="12"/>
      <p:bldP build="whole" bldLvl="1" animBg="1" rev="0" advAuto="0" spid="272" grpId="9"/>
      <p:bldP build="whole" bldLvl="1" animBg="1" rev="0" advAuto="0" spid="272" grpId="11"/>
      <p:bldP build="whole" bldLvl="1" animBg="1" rev="0" advAuto="0" spid="263" grpId="4"/>
      <p:bldP build="whole" bldLvl="1" animBg="1" rev="0" advAuto="0" spid="263" grpId="6"/>
      <p:bldP build="whole" bldLvl="1" animBg="1" rev="0" advAuto="0" spid="262" grpId="1"/>
      <p:bldP build="whole" bldLvl="1" animBg="1" rev="0" advAuto="0" spid="258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/>
        </p:nvSpPr>
        <p:spPr>
          <a:xfrm>
            <a:off x="3851275" y="260349"/>
            <a:ext cx="4829950" cy="141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Wrath:</a:t>
            </a:r>
            <a:r>
              <a:rPr b="0"/>
              <a:t> anger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synonyms:</a:t>
            </a:r>
            <a:r>
              <a:rPr b="0"/>
              <a:t> rage, fury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</a:t>
            </a:r>
            <a:r>
              <a:rPr b="0"/>
              <a:t>: </a:t>
            </a:r>
            <a:r>
              <a:t>Noun:</a:t>
            </a:r>
            <a:r>
              <a:rPr b="0"/>
              <a:t> wrath  </a:t>
            </a:r>
            <a:r>
              <a:t>Verb</a:t>
            </a:r>
            <a:r>
              <a:rPr b="0"/>
              <a:t>: 00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</a:t>
            </a:r>
            <a:r>
              <a:t>: wrathful  </a:t>
            </a:r>
            <a:r>
              <a:rPr b="1"/>
              <a:t>Adverb:</a:t>
            </a:r>
            <a:r>
              <a:t> wrathfully</a:t>
            </a:r>
          </a:p>
        </p:txBody>
      </p:sp>
      <p:pic>
        <p:nvPicPr>
          <p:cNvPr id="281" name="ANd9GcS_WcTolxh8LE1G-txVSnvX8vchobHgKQFm1IX9WOfOyQWZNX-w.jpg" descr="ANd9GcS_WcTolxh8LE1G-txVSnvX8vchobHgKQFm1IX9WOfOyQWZNX-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Shape 297"/>
          <p:cNvSpPr txBox="1"/>
          <p:nvPr/>
        </p:nvSpPr>
        <p:spPr>
          <a:xfrm>
            <a:off x="519111" y="5824537"/>
            <a:ext cx="7296107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wrath </a:t>
            </a:r>
            <a:r>
              <a:t>will appear once in every 215 pages of text.</a:t>
            </a:r>
          </a:p>
        </p:txBody>
      </p:sp>
      <p:sp>
        <p:nvSpPr>
          <p:cNvPr id="283" name="Shape 282"/>
          <p:cNvSpPr/>
          <p:nvPr/>
        </p:nvSpPr>
        <p:spPr>
          <a:xfrm>
            <a:off x="3043235" y="2570552"/>
            <a:ext cx="122396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wrath </a:t>
            </a:r>
          </a:p>
        </p:txBody>
      </p:sp>
      <p:grpSp>
        <p:nvGrpSpPr>
          <p:cNvPr id="287" name="Group 286"/>
          <p:cNvGrpSpPr/>
          <p:nvPr/>
        </p:nvGrpSpPr>
        <p:grpSpPr>
          <a:xfrm>
            <a:off x="342898" y="2557170"/>
            <a:ext cx="9144002" cy="1743656"/>
            <a:chOff x="-1" y="-1"/>
            <a:chExt cx="9144001" cy="1743654"/>
          </a:xfrm>
        </p:grpSpPr>
        <p:sp>
          <p:nvSpPr>
            <p:cNvPr id="284" name="Shape 283"/>
            <p:cNvSpPr/>
            <p:nvPr/>
          </p:nvSpPr>
          <p:spPr>
            <a:xfrm>
              <a:off x="3851275" y="-2"/>
              <a:ext cx="17287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yourself.</a:t>
              </a:r>
            </a:p>
          </p:txBody>
        </p:sp>
        <p:sp>
          <p:nvSpPr>
            <p:cNvPr id="285" name="Shape 284"/>
            <p:cNvSpPr/>
            <p:nvPr/>
          </p:nvSpPr>
          <p:spPr>
            <a:xfrm>
              <a:off x="-2" y="-2"/>
              <a:ext cx="270034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Do it, or feel my</a:t>
              </a:r>
            </a:p>
          </p:txBody>
        </p:sp>
        <p:sp>
          <p:nvSpPr>
            <p:cNvPr id="286" name="Shape 285"/>
            <p:cNvSpPr/>
            <p:nvPr/>
          </p:nvSpPr>
          <p:spPr>
            <a:xfrm>
              <a:off x="3419475" y="1368427"/>
              <a:ext cx="5724526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J.K. Rowling, </a:t>
              </a:r>
              <a:r>
                <a:rPr i="1"/>
                <a:t>HP and the Deathly Hollows</a:t>
              </a:r>
            </a:p>
          </p:txBody>
        </p:sp>
      </p:grpSp>
      <p:grpSp>
        <p:nvGrpSpPr>
          <p:cNvPr id="292" name="Group"/>
          <p:cNvGrpSpPr/>
          <p:nvPr/>
        </p:nvGrpSpPr>
        <p:grpSpPr>
          <a:xfrm>
            <a:off x="89691" y="2681651"/>
            <a:ext cx="8964620" cy="1743657"/>
            <a:chOff x="0" y="-1"/>
            <a:chExt cx="8964619" cy="1743655"/>
          </a:xfrm>
        </p:grpSpPr>
        <p:sp>
          <p:nvSpPr>
            <p:cNvPr id="288" name="Shape 287"/>
            <p:cNvSpPr/>
            <p:nvPr/>
          </p:nvSpPr>
          <p:spPr>
            <a:xfrm>
              <a:off x="4146" y="565460"/>
              <a:ext cx="1368428" cy="486204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wrath.</a:t>
              </a:r>
            </a:p>
          </p:txBody>
        </p:sp>
        <p:grpSp>
          <p:nvGrpSpPr>
            <p:cNvPr id="291" name="Group 296"/>
            <p:cNvGrpSpPr/>
            <p:nvPr/>
          </p:nvGrpSpPr>
          <p:grpSpPr>
            <a:xfrm>
              <a:off x="-1" y="-2"/>
              <a:ext cx="8964620" cy="1743656"/>
              <a:chOff x="0" y="0"/>
              <a:chExt cx="8964619" cy="1743655"/>
            </a:xfrm>
          </p:grpSpPr>
          <p:sp>
            <p:nvSpPr>
              <p:cNvPr id="289" name="Shape 294"/>
              <p:cNvSpPr/>
              <p:nvPr/>
            </p:nvSpPr>
            <p:spPr>
              <a:xfrm>
                <a:off x="-1" y="-1"/>
                <a:ext cx="8964620" cy="486203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She stood shivering beneath the torrent of her mother’s </a:t>
                </a:r>
              </a:p>
            </p:txBody>
          </p:sp>
          <p:sp>
            <p:nvSpPr>
              <p:cNvPr id="290" name="Shape 295"/>
              <p:cNvSpPr/>
              <p:nvPr/>
            </p:nvSpPr>
            <p:spPr>
              <a:xfrm>
                <a:off x="3419476" y="1368428"/>
                <a:ext cx="5329242" cy="375227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Stephen Crane, </a:t>
                </a:r>
                <a:r>
                  <a:rPr i="1"/>
                  <a:t>Maggie: A Girl of the Streets</a:t>
                </a:r>
              </a:p>
            </p:txBody>
          </p:sp>
        </p:grpSp>
      </p:grpSp>
      <p:grpSp>
        <p:nvGrpSpPr>
          <p:cNvPr id="298" name="Group"/>
          <p:cNvGrpSpPr/>
          <p:nvPr/>
        </p:nvGrpSpPr>
        <p:grpSpPr>
          <a:xfrm>
            <a:off x="111124" y="3285543"/>
            <a:ext cx="8921755" cy="1743656"/>
            <a:chOff x="0" y="-1"/>
            <a:chExt cx="8921754" cy="1743654"/>
          </a:xfrm>
        </p:grpSpPr>
        <p:sp>
          <p:nvSpPr>
            <p:cNvPr id="293" name="Shape 288"/>
            <p:cNvSpPr/>
            <p:nvPr/>
          </p:nvSpPr>
          <p:spPr>
            <a:xfrm>
              <a:off x="0" y="763663"/>
              <a:ext cx="1223964" cy="486204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wrath</a:t>
              </a:r>
            </a:p>
          </p:txBody>
        </p:sp>
        <p:grpSp>
          <p:nvGrpSpPr>
            <p:cNvPr id="297" name="Group 292"/>
            <p:cNvGrpSpPr/>
            <p:nvPr/>
          </p:nvGrpSpPr>
          <p:grpSpPr>
            <a:xfrm>
              <a:off x="101596" y="-2"/>
              <a:ext cx="8820159" cy="1743655"/>
              <a:chOff x="0" y="0"/>
              <a:chExt cx="8820158" cy="1743654"/>
            </a:xfrm>
          </p:grpSpPr>
          <p:sp>
            <p:nvSpPr>
              <p:cNvPr id="294" name="Shape 289"/>
              <p:cNvSpPr/>
              <p:nvPr/>
            </p:nvSpPr>
            <p:spPr>
              <a:xfrm>
                <a:off x="1187450" y="792163"/>
                <a:ext cx="4392618" cy="486203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of the dragons yet again?</a:t>
                </a:r>
              </a:p>
            </p:txBody>
          </p:sp>
          <p:sp>
            <p:nvSpPr>
              <p:cNvPr id="295" name="Shape 290"/>
              <p:cNvSpPr/>
              <p:nvPr/>
            </p:nvSpPr>
            <p:spPr>
              <a:xfrm>
                <a:off x="-1" y="-2"/>
                <a:ext cx="8820159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If you were to try, would that not yet again incur the</a:t>
                </a:r>
              </a:p>
            </p:txBody>
          </p:sp>
          <p:sp>
            <p:nvSpPr>
              <p:cNvPr id="296" name="Shape 291"/>
              <p:cNvSpPr/>
              <p:nvPr/>
            </p:nvSpPr>
            <p:spPr>
              <a:xfrm>
                <a:off x="3419476" y="1368427"/>
                <a:ext cx="5113343" cy="375227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James A. Owen, </a:t>
                </a:r>
                <a:r>
                  <a:rPr i="1"/>
                  <a:t>Here There Be Dragons</a:t>
                </a:r>
              </a:p>
            </p:txBody>
          </p:sp>
        </p:grpSp>
      </p:grpSp>
      <p:grpSp>
        <p:nvGrpSpPr>
          <p:cNvPr id="305" name="Group"/>
          <p:cNvGrpSpPr/>
          <p:nvPr/>
        </p:nvGrpSpPr>
        <p:grpSpPr>
          <a:xfrm>
            <a:off x="161922" y="2419015"/>
            <a:ext cx="8820154" cy="1743656"/>
            <a:chOff x="-1" y="-2"/>
            <a:chExt cx="8820153" cy="1743655"/>
          </a:xfrm>
        </p:grpSpPr>
        <p:grpSp>
          <p:nvGrpSpPr>
            <p:cNvPr id="303" name="Group 302"/>
            <p:cNvGrpSpPr/>
            <p:nvPr/>
          </p:nvGrpSpPr>
          <p:grpSpPr>
            <a:xfrm>
              <a:off x="-2" y="-3"/>
              <a:ext cx="8820154" cy="1743657"/>
              <a:chOff x="-1" y="0"/>
              <a:chExt cx="8820153" cy="1743655"/>
            </a:xfrm>
          </p:grpSpPr>
          <p:sp>
            <p:nvSpPr>
              <p:cNvPr id="299" name="Shape 298"/>
              <p:cNvSpPr/>
              <p:nvPr/>
            </p:nvSpPr>
            <p:spPr>
              <a:xfrm>
                <a:off x="-2" y="-2"/>
                <a:ext cx="2700340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Gray Beaver’s </a:t>
                </a:r>
              </a:p>
            </p:txBody>
          </p:sp>
          <p:sp>
            <p:nvSpPr>
              <p:cNvPr id="300" name="Shape 299"/>
              <p:cNvSpPr/>
              <p:nvPr/>
            </p:nvSpPr>
            <p:spPr>
              <a:xfrm>
                <a:off x="3419475" y="1368428"/>
                <a:ext cx="3457577" cy="375227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Jack London, </a:t>
                </a:r>
                <a:r>
                  <a:rPr i="1"/>
                  <a:t>White Fang</a:t>
                </a:r>
              </a:p>
            </p:txBody>
          </p:sp>
          <p:sp>
            <p:nvSpPr>
              <p:cNvPr id="301" name="Shape 300"/>
              <p:cNvSpPr/>
              <p:nvPr/>
            </p:nvSpPr>
            <p:spPr>
              <a:xfrm>
                <a:off x="4067175" y="-2"/>
                <a:ext cx="4752977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was terrible; likewise was</a:t>
                </a:r>
              </a:p>
            </p:txBody>
          </p:sp>
          <p:sp>
            <p:nvSpPr>
              <p:cNvPr id="302" name="Shape 301"/>
              <p:cNvSpPr/>
              <p:nvPr/>
            </p:nvSpPr>
            <p:spPr>
              <a:xfrm>
                <a:off x="-2" y="576262"/>
                <a:ext cx="2546486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White Fang’s.</a:t>
                </a:r>
              </a:p>
            </p:txBody>
          </p:sp>
        </p:grpSp>
        <p:sp>
          <p:nvSpPr>
            <p:cNvPr id="304" name="Shape 293"/>
            <p:cNvSpPr/>
            <p:nvPr/>
          </p:nvSpPr>
          <p:spPr>
            <a:xfrm>
              <a:off x="2771649" y="18513"/>
              <a:ext cx="1187452" cy="486203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wrath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3"/>
      <p:bldP build="whole" bldLvl="1" animBg="1" rev="0" advAuto="0" spid="292" grpId="4"/>
      <p:bldP build="whole" bldLvl="1" animBg="1" rev="0" advAuto="0" spid="298" grpId="7"/>
      <p:bldP build="whole" bldLvl="1" animBg="1" rev="0" advAuto="0" spid="292" grpId="5"/>
      <p:bldP build="whole" bldLvl="1" animBg="1" rev="0" advAuto="0" spid="287" grpId="1"/>
      <p:bldP build="whole" bldLvl="1" animBg="1" rev="0" advAuto="0" spid="287" grpId="2"/>
      <p:bldP build="whole" bldLvl="1" animBg="1" rev="0" advAuto="0" spid="298" grpId="6"/>
      <p:bldP build="whole" bldLvl="1" animBg="1" rev="0" advAuto="0" spid="305" grpId="8"/>
      <p:bldP build="whole" bldLvl="1" animBg="1" rev="0" advAuto="0" spid="280" grpId="9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4"/>
          <p:cNvSpPr txBox="1"/>
          <p:nvPr/>
        </p:nvSpPr>
        <p:spPr>
          <a:xfrm>
            <a:off x="4476750" y="1"/>
            <a:ext cx="4572441" cy="168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Grandeur:</a:t>
            </a:r>
            <a:r>
              <a:rPr b="0"/>
              <a:t> great beauty and majesty, either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natural or man-made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synonyms:</a:t>
            </a:r>
            <a:r>
              <a:rPr b="0"/>
              <a:t> ostentation, glory, magnificence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simplicity, ordinariness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</a:t>
            </a:r>
            <a:r>
              <a:rPr b="0"/>
              <a:t>:</a:t>
            </a:r>
            <a:r>
              <a:t> Noun</a:t>
            </a:r>
            <a:r>
              <a:rPr b="0"/>
              <a:t>: grandeur   </a:t>
            </a:r>
            <a:r>
              <a:t>Verb:</a:t>
            </a:r>
            <a:r>
              <a:rPr b="0"/>
              <a:t> 00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Adjective:</a:t>
            </a:r>
            <a:r>
              <a:t> grand  </a:t>
            </a:r>
            <a:r>
              <a:rPr b="1"/>
              <a:t> Adverb</a:t>
            </a:r>
            <a:r>
              <a:t>: grandly</a:t>
            </a:r>
          </a:p>
        </p:txBody>
      </p:sp>
      <p:pic>
        <p:nvPicPr>
          <p:cNvPr id="308" name="ANd9GcQswpzElFpzs1hVM_8yKD-Wvu6cFTXaIT8--H1B4hJkjfcsx0Ll.jpg" descr="ANd9GcQswpzElFpzs1hVM_8yKD-Wvu6cFTXaIT8--H1B4hJkjfcsx0L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847975" cy="1600200"/>
          </a:xfrm>
          <a:prstGeom prst="rect">
            <a:avLst/>
          </a:prstGeom>
          <a:ln w="12700">
            <a:miter lim="400000"/>
          </a:ln>
        </p:spPr>
      </p:pic>
      <p:sp>
        <p:nvSpPr>
          <p:cNvPr id="309" name="Shape 306"/>
          <p:cNvSpPr/>
          <p:nvPr/>
        </p:nvSpPr>
        <p:spPr>
          <a:xfrm>
            <a:off x="6300787" y="2565400"/>
            <a:ext cx="172720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grandeur </a:t>
            </a:r>
          </a:p>
        </p:txBody>
      </p:sp>
      <p:grpSp>
        <p:nvGrpSpPr>
          <p:cNvPr id="313" name="Group 310"/>
          <p:cNvGrpSpPr/>
          <p:nvPr/>
        </p:nvGrpSpPr>
        <p:grpSpPr>
          <a:xfrm>
            <a:off x="-3" y="2565397"/>
            <a:ext cx="7451730" cy="1743656"/>
            <a:chOff x="0" y="0"/>
            <a:chExt cx="7451729" cy="1743655"/>
          </a:xfrm>
        </p:grpSpPr>
        <p:sp>
          <p:nvSpPr>
            <p:cNvPr id="310" name="Shape 307"/>
            <p:cNvSpPr/>
            <p:nvPr/>
          </p:nvSpPr>
          <p:spPr>
            <a:xfrm>
              <a:off x="-1" y="647701"/>
              <a:ext cx="2843216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the great fish.</a:t>
              </a:r>
            </a:p>
          </p:txBody>
        </p:sp>
        <p:sp>
          <p:nvSpPr>
            <p:cNvPr id="311" name="Shape 308"/>
            <p:cNvSpPr/>
            <p:nvPr/>
          </p:nvSpPr>
          <p:spPr>
            <a:xfrm>
              <a:off x="-1" y="-2"/>
              <a:ext cx="630079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We watched in silence the beauty and</a:t>
              </a:r>
            </a:p>
          </p:txBody>
        </p:sp>
        <p:sp>
          <p:nvSpPr>
            <p:cNvPr id="312" name="Shape 309"/>
            <p:cNvSpPr/>
            <p:nvPr/>
          </p:nvSpPr>
          <p:spPr>
            <a:xfrm>
              <a:off x="3419476" y="1368428"/>
              <a:ext cx="4032253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Rudolfo Anaya, </a:t>
              </a:r>
              <a:r>
                <a:rPr i="1"/>
                <a:t>Bless Me Ultima</a:t>
              </a:r>
            </a:p>
          </p:txBody>
        </p:sp>
      </p:grpSp>
      <p:sp>
        <p:nvSpPr>
          <p:cNvPr id="314" name="Shape 311"/>
          <p:cNvSpPr/>
          <p:nvPr/>
        </p:nvSpPr>
        <p:spPr>
          <a:xfrm>
            <a:off x="2411410" y="3357562"/>
            <a:ext cx="172720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grandeur. </a:t>
            </a:r>
          </a:p>
        </p:txBody>
      </p:sp>
      <p:grpSp>
        <p:nvGrpSpPr>
          <p:cNvPr id="318" name="Group 315"/>
          <p:cNvGrpSpPr/>
          <p:nvPr/>
        </p:nvGrpSpPr>
        <p:grpSpPr>
          <a:xfrm>
            <a:off x="-3" y="2565397"/>
            <a:ext cx="9144006" cy="1743656"/>
            <a:chOff x="0" y="0"/>
            <a:chExt cx="9144005" cy="1743655"/>
          </a:xfrm>
        </p:grpSpPr>
        <p:sp>
          <p:nvSpPr>
            <p:cNvPr id="315" name="Shape 312"/>
            <p:cNvSpPr/>
            <p:nvPr/>
          </p:nvSpPr>
          <p:spPr>
            <a:xfrm>
              <a:off x="-1" y="792163"/>
              <a:ext cx="241141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aspirations of</a:t>
              </a:r>
            </a:p>
          </p:txBody>
        </p:sp>
        <p:sp>
          <p:nvSpPr>
            <p:cNvPr id="316" name="Shape 313"/>
            <p:cNvSpPr/>
            <p:nvPr/>
          </p:nvSpPr>
          <p:spPr>
            <a:xfrm>
              <a:off x="-1" y="-2"/>
              <a:ext cx="882015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How maddening it was to be born in a cotton field with</a:t>
              </a:r>
            </a:p>
          </p:txBody>
        </p:sp>
        <p:sp>
          <p:nvSpPr>
            <p:cNvPr id="317" name="Shape 314"/>
            <p:cNvSpPr/>
            <p:nvPr/>
          </p:nvSpPr>
          <p:spPr>
            <a:xfrm>
              <a:off x="2843212" y="1368428"/>
              <a:ext cx="6300793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Maya Angelou, </a:t>
              </a:r>
              <a:r>
                <a:rPr i="1"/>
                <a:t>I Know Why the Caged Bird Sings</a:t>
              </a:r>
            </a:p>
          </p:txBody>
        </p:sp>
      </p:grpSp>
      <p:sp>
        <p:nvSpPr>
          <p:cNvPr id="319" name="Shape 316"/>
          <p:cNvSpPr/>
          <p:nvPr/>
        </p:nvSpPr>
        <p:spPr>
          <a:xfrm>
            <a:off x="0" y="3357562"/>
            <a:ext cx="212407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grandeur-- </a:t>
            </a:r>
          </a:p>
        </p:txBody>
      </p:sp>
      <p:grpSp>
        <p:nvGrpSpPr>
          <p:cNvPr id="324" name="Group 321"/>
          <p:cNvGrpSpPr/>
          <p:nvPr/>
        </p:nvGrpSpPr>
        <p:grpSpPr>
          <a:xfrm>
            <a:off x="-4" y="2565398"/>
            <a:ext cx="8820158" cy="2246892"/>
            <a:chOff x="-1" y="0"/>
            <a:chExt cx="8820156" cy="2246891"/>
          </a:xfrm>
        </p:grpSpPr>
        <p:sp>
          <p:nvSpPr>
            <p:cNvPr id="320" name="Shape 317"/>
            <p:cNvSpPr/>
            <p:nvPr/>
          </p:nvSpPr>
          <p:spPr>
            <a:xfrm>
              <a:off x="2051050" y="792162"/>
              <a:ext cx="669766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yet the littlest things make such a</a:t>
              </a:r>
            </a:p>
          </p:txBody>
        </p:sp>
        <p:sp>
          <p:nvSpPr>
            <p:cNvPr id="321" name="Shape 318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My  days are consumed by war--its awful scale and</a:t>
              </a:r>
            </a:p>
          </p:txBody>
        </p:sp>
        <p:sp>
          <p:nvSpPr>
            <p:cNvPr id="322" name="Shape 319"/>
            <p:cNvSpPr/>
            <p:nvPr/>
          </p:nvSpPr>
          <p:spPr>
            <a:xfrm>
              <a:off x="2411412" y="1871663"/>
              <a:ext cx="572453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Henry H. Neff, </a:t>
              </a:r>
              <a:r>
                <a:rPr i="1"/>
                <a:t>The Maelstrom</a:t>
              </a:r>
            </a:p>
          </p:txBody>
        </p:sp>
        <p:sp>
          <p:nvSpPr>
            <p:cNvPr id="323" name="Shape 320"/>
            <p:cNvSpPr/>
            <p:nvPr/>
          </p:nvSpPr>
          <p:spPr>
            <a:xfrm>
              <a:off x="-2" y="1511301"/>
              <a:ext cx="197961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difference.</a:t>
              </a:r>
            </a:p>
          </p:txBody>
        </p:sp>
      </p:grpSp>
      <p:sp>
        <p:nvSpPr>
          <p:cNvPr id="325" name="Shape 322"/>
          <p:cNvSpPr/>
          <p:nvPr/>
        </p:nvSpPr>
        <p:spPr>
          <a:xfrm>
            <a:off x="6948485" y="2565400"/>
            <a:ext cx="172720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grandeur. </a:t>
            </a:r>
          </a:p>
        </p:txBody>
      </p:sp>
      <p:grpSp>
        <p:nvGrpSpPr>
          <p:cNvPr id="328" name="Group 325"/>
          <p:cNvGrpSpPr/>
          <p:nvPr/>
        </p:nvGrpSpPr>
        <p:grpSpPr>
          <a:xfrm>
            <a:off x="-3" y="2565397"/>
            <a:ext cx="8388355" cy="1743656"/>
            <a:chOff x="-1" y="0"/>
            <a:chExt cx="8388353" cy="1743655"/>
          </a:xfrm>
        </p:grpSpPr>
        <p:sp>
          <p:nvSpPr>
            <p:cNvPr id="326" name="Shape 323"/>
            <p:cNvSpPr/>
            <p:nvPr/>
          </p:nvSpPr>
          <p:spPr>
            <a:xfrm>
              <a:off x="-2" y="-2"/>
              <a:ext cx="694849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great hall was a sight, stunning in its </a:t>
              </a:r>
            </a:p>
          </p:txBody>
        </p:sp>
        <p:sp>
          <p:nvSpPr>
            <p:cNvPr id="327" name="Shape 324"/>
            <p:cNvSpPr/>
            <p:nvPr/>
          </p:nvSpPr>
          <p:spPr>
            <a:xfrm>
              <a:off x="3419476" y="1368428"/>
              <a:ext cx="496887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James A. Owen, </a:t>
              </a:r>
              <a:r>
                <a:rPr i="1"/>
                <a:t>Here There Be Dragons</a:t>
              </a:r>
            </a:p>
          </p:txBody>
        </p:sp>
      </p:grpSp>
      <p:sp>
        <p:nvSpPr>
          <p:cNvPr id="329" name="Shape 326"/>
          <p:cNvSpPr txBox="1"/>
          <p:nvPr/>
        </p:nvSpPr>
        <p:spPr>
          <a:xfrm>
            <a:off x="323849" y="5373687"/>
            <a:ext cx="7652179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u="sng"/>
              <a:t>grandeur</a:t>
            </a:r>
            <a:r>
              <a:t> will appear once in every 502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8" grpId="7"/>
      <p:bldP build="whole" bldLvl="1" animBg="1" rev="0" advAuto="0" spid="307" grpId="14"/>
      <p:bldP build="whole" bldLvl="1" animBg="1" rev="0" advAuto="0" spid="309" grpId="2"/>
      <p:bldP build="whole" bldLvl="1" animBg="1" rev="0" advAuto="0" spid="325" grpId="12"/>
      <p:bldP build="whole" bldLvl="1" animBg="1" rev="0" advAuto="0" spid="324" grpId="9"/>
      <p:bldP build="whole" bldLvl="1" animBg="1" rev="0" advAuto="0" spid="313" grpId="1"/>
      <p:bldP build="whole" bldLvl="1" animBg="1" rev="0" advAuto="0" spid="324" grpId="11"/>
      <p:bldP build="whole" bldLvl="1" animBg="1" rev="0" advAuto="0" spid="319" grpId="8"/>
      <p:bldP build="whole" bldLvl="1" animBg="1" rev="0" advAuto="0" spid="319" grpId="10"/>
      <p:bldP build="whole" bldLvl="1" animBg="1" rev="0" advAuto="0" spid="314" grpId="4"/>
      <p:bldP build="whole" bldLvl="1" animBg="1" rev="0" advAuto="0" spid="314" grpId="6"/>
      <p:bldP build="whole" bldLvl="1" animBg="1" rev="0" advAuto="0" spid="313" grpId="3"/>
      <p:bldP build="whole" bldLvl="1" animBg="1" rev="0" advAuto="0" spid="328" grpId="13"/>
      <p:bldP build="whole" bldLvl="1" animBg="1" rev="0" advAuto="0" spid="318" grpId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28"/>
          <p:cNvSpPr txBox="1"/>
          <p:nvPr/>
        </p:nvSpPr>
        <p:spPr>
          <a:xfrm>
            <a:off x="3851275" y="260350"/>
            <a:ext cx="4652473" cy="1684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Appalling:</a:t>
            </a:r>
            <a:r>
              <a:rPr b="0"/>
              <a:t> shocking, horrifying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synonyms:</a:t>
            </a:r>
            <a:r>
              <a:rPr b="0"/>
              <a:t> mortifying, shameful, disgraceful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soothing, reassuring, gratifying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</a:t>
            </a:r>
            <a:r>
              <a:rPr b="0"/>
              <a:t>: </a:t>
            </a:r>
            <a:r>
              <a:t>Noun</a:t>
            </a:r>
            <a:r>
              <a:rPr b="0"/>
              <a:t>: 00   </a:t>
            </a:r>
            <a:r>
              <a:t>Verb</a:t>
            </a:r>
            <a:r>
              <a:rPr b="0"/>
              <a:t>: appall, appalls,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	   appalled, appalling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</a:t>
            </a:r>
            <a:r>
              <a:rPr b="1"/>
              <a:t> Adjective</a:t>
            </a:r>
            <a:r>
              <a:t>: 00  </a:t>
            </a:r>
            <a:r>
              <a:rPr b="1"/>
              <a:t>Adverb</a:t>
            </a:r>
            <a:r>
              <a:t>: appallingly </a:t>
            </a:r>
          </a:p>
        </p:txBody>
      </p:sp>
      <p:pic>
        <p:nvPicPr>
          <p:cNvPr id="332" name="5795-Paranoid-Woman-Reading-The-News-Clipart-Illustration.jpg" descr="5795-Paranoid-Woman-Reading-The-News-Clipart-Illustration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427163" cy="1576388"/>
          </a:xfrm>
          <a:prstGeom prst="rect">
            <a:avLst/>
          </a:prstGeom>
          <a:ln w="12700">
            <a:miter lim="400000"/>
          </a:ln>
        </p:spPr>
      </p:pic>
      <p:sp>
        <p:nvSpPr>
          <p:cNvPr id="333" name="Shape 330"/>
          <p:cNvSpPr/>
          <p:nvPr/>
        </p:nvSpPr>
        <p:spPr>
          <a:xfrm>
            <a:off x="4140200" y="2565400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appalling </a:t>
            </a:r>
          </a:p>
        </p:txBody>
      </p:sp>
      <p:grpSp>
        <p:nvGrpSpPr>
          <p:cNvPr id="337" name="Group 334"/>
          <p:cNvGrpSpPr/>
          <p:nvPr/>
        </p:nvGrpSpPr>
        <p:grpSpPr>
          <a:xfrm>
            <a:off x="-1" y="2565397"/>
            <a:ext cx="6732592" cy="1743656"/>
            <a:chOff x="-1" y="0"/>
            <a:chExt cx="6732591" cy="1743655"/>
          </a:xfrm>
        </p:grpSpPr>
        <p:sp>
          <p:nvSpPr>
            <p:cNvPr id="334" name="Shape 331"/>
            <p:cNvSpPr/>
            <p:nvPr/>
          </p:nvSpPr>
          <p:spPr>
            <a:xfrm>
              <a:off x="5867401" y="-2"/>
              <a:ext cx="8651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liar.</a:t>
              </a:r>
            </a:p>
          </p:txBody>
        </p:sp>
        <p:sp>
          <p:nvSpPr>
            <p:cNvPr id="335" name="Shape 332"/>
            <p:cNvSpPr/>
            <p:nvPr/>
          </p:nvSpPr>
          <p:spPr>
            <a:xfrm>
              <a:off x="-2" y="-2"/>
              <a:ext cx="414020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then you’re such an</a:t>
              </a:r>
            </a:p>
          </p:txBody>
        </p:sp>
        <p:sp>
          <p:nvSpPr>
            <p:cNvPr id="336" name="Shape 333"/>
            <p:cNvSpPr/>
            <p:nvPr/>
          </p:nvSpPr>
          <p:spPr>
            <a:xfrm>
              <a:off x="3419475" y="1368428"/>
              <a:ext cx="3313115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The Host</a:t>
              </a:r>
            </a:p>
          </p:txBody>
        </p:sp>
      </p:grpSp>
      <p:sp>
        <p:nvSpPr>
          <p:cNvPr id="338" name="Shape 335"/>
          <p:cNvSpPr/>
          <p:nvPr/>
        </p:nvSpPr>
        <p:spPr>
          <a:xfrm>
            <a:off x="1619250" y="2565400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appalled,</a:t>
            </a:r>
          </a:p>
        </p:txBody>
      </p:sp>
      <p:grpSp>
        <p:nvGrpSpPr>
          <p:cNvPr id="343" name="Group 340"/>
          <p:cNvGrpSpPr/>
          <p:nvPr/>
        </p:nvGrpSpPr>
        <p:grpSpPr>
          <a:xfrm>
            <a:off x="0" y="2565397"/>
            <a:ext cx="8748715" cy="1743656"/>
            <a:chOff x="0" y="0"/>
            <a:chExt cx="8748714" cy="1743655"/>
          </a:xfrm>
        </p:grpSpPr>
        <p:sp>
          <p:nvSpPr>
            <p:cNvPr id="339" name="Shape 336"/>
            <p:cNvSpPr/>
            <p:nvPr/>
          </p:nvSpPr>
          <p:spPr>
            <a:xfrm>
              <a:off x="0" y="863601"/>
              <a:ext cx="10429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Axe.</a:t>
              </a:r>
            </a:p>
          </p:txBody>
        </p:sp>
        <p:sp>
          <p:nvSpPr>
            <p:cNvPr id="340" name="Shape 337"/>
            <p:cNvSpPr/>
            <p:nvPr/>
          </p:nvSpPr>
          <p:spPr>
            <a:xfrm>
              <a:off x="3348037" y="-2"/>
              <a:ext cx="540067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completely shocked, and so was</a:t>
              </a:r>
            </a:p>
          </p:txBody>
        </p:sp>
        <p:sp>
          <p:nvSpPr>
            <p:cNvPr id="341" name="Shape 338"/>
            <p:cNvSpPr/>
            <p:nvPr/>
          </p:nvSpPr>
          <p:spPr>
            <a:xfrm>
              <a:off x="0" y="-2"/>
              <a:ext cx="161925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was </a:t>
              </a:r>
            </a:p>
          </p:txBody>
        </p:sp>
        <p:sp>
          <p:nvSpPr>
            <p:cNvPr id="342" name="Shape 339"/>
            <p:cNvSpPr/>
            <p:nvPr/>
          </p:nvSpPr>
          <p:spPr>
            <a:xfrm>
              <a:off x="3419475" y="1368428"/>
              <a:ext cx="3744915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Marcus Luttrell, </a:t>
              </a:r>
              <a:r>
                <a:rPr i="1"/>
                <a:t>Lone Survivor</a:t>
              </a:r>
            </a:p>
          </p:txBody>
        </p:sp>
      </p:grpSp>
      <p:sp>
        <p:nvSpPr>
          <p:cNvPr id="344" name="Shape 341"/>
          <p:cNvSpPr/>
          <p:nvPr/>
        </p:nvSpPr>
        <p:spPr>
          <a:xfrm>
            <a:off x="4787900" y="2565400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appalled.</a:t>
            </a:r>
          </a:p>
        </p:txBody>
      </p:sp>
      <p:grpSp>
        <p:nvGrpSpPr>
          <p:cNvPr id="347" name="Group 344"/>
          <p:cNvGrpSpPr/>
          <p:nvPr/>
        </p:nvGrpSpPr>
        <p:grpSpPr>
          <a:xfrm>
            <a:off x="-1" y="2565397"/>
            <a:ext cx="7019928" cy="1743656"/>
            <a:chOff x="-1" y="0"/>
            <a:chExt cx="7019927" cy="1743655"/>
          </a:xfrm>
        </p:grpSpPr>
        <p:sp>
          <p:nvSpPr>
            <p:cNvPr id="345" name="Shape 342"/>
            <p:cNvSpPr/>
            <p:nvPr/>
          </p:nvSpPr>
          <p:spPr>
            <a:xfrm>
              <a:off x="-2" y="-2"/>
              <a:ext cx="478790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stared at him, confused and </a:t>
              </a:r>
            </a:p>
          </p:txBody>
        </p:sp>
        <p:sp>
          <p:nvSpPr>
            <p:cNvPr id="346" name="Shape 343"/>
            <p:cNvSpPr/>
            <p:nvPr/>
          </p:nvSpPr>
          <p:spPr>
            <a:xfrm>
              <a:off x="3419475" y="1368428"/>
              <a:ext cx="3600452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New Moon</a:t>
              </a:r>
            </a:p>
          </p:txBody>
        </p:sp>
      </p:grpSp>
      <p:sp>
        <p:nvSpPr>
          <p:cNvPr id="348" name="Shape 345"/>
          <p:cNvSpPr/>
          <p:nvPr/>
        </p:nvSpPr>
        <p:spPr>
          <a:xfrm>
            <a:off x="2411410" y="2565400"/>
            <a:ext cx="172720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appalling </a:t>
            </a:r>
          </a:p>
        </p:txBody>
      </p:sp>
      <p:grpSp>
        <p:nvGrpSpPr>
          <p:cNvPr id="353" name="Group 350"/>
          <p:cNvGrpSpPr/>
          <p:nvPr/>
        </p:nvGrpSpPr>
        <p:grpSpPr>
          <a:xfrm>
            <a:off x="-2" y="2565397"/>
            <a:ext cx="9144003" cy="1743656"/>
            <a:chOff x="-1" y="0"/>
            <a:chExt cx="9144002" cy="1743655"/>
          </a:xfrm>
        </p:grpSpPr>
        <p:sp>
          <p:nvSpPr>
            <p:cNvPr id="349" name="Shape 346"/>
            <p:cNvSpPr/>
            <p:nvPr/>
          </p:nvSpPr>
          <p:spPr>
            <a:xfrm>
              <a:off x="-2" y="792163"/>
              <a:ext cx="176371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far below.</a:t>
              </a:r>
            </a:p>
          </p:txBody>
        </p:sp>
        <p:sp>
          <p:nvSpPr>
            <p:cNvPr id="350" name="Shape 347"/>
            <p:cNvSpPr/>
            <p:nvPr/>
          </p:nvSpPr>
          <p:spPr>
            <a:xfrm>
              <a:off x="4140200" y="-2"/>
              <a:ext cx="45354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crash as they struck water</a:t>
              </a:r>
            </a:p>
          </p:txBody>
        </p:sp>
        <p:sp>
          <p:nvSpPr>
            <p:cNvPr id="351" name="Shape 348"/>
            <p:cNvSpPr/>
            <p:nvPr/>
          </p:nvSpPr>
          <p:spPr>
            <a:xfrm>
              <a:off x="-2" y="-2"/>
              <a:ext cx="241141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There was an </a:t>
              </a:r>
            </a:p>
          </p:txBody>
        </p:sp>
        <p:sp>
          <p:nvSpPr>
            <p:cNvPr id="352" name="Shape 349"/>
            <p:cNvSpPr/>
            <p:nvPr/>
          </p:nvSpPr>
          <p:spPr>
            <a:xfrm>
              <a:off x="3419475" y="1368428"/>
              <a:ext cx="572452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Henry H. Neff, </a:t>
              </a:r>
              <a:r>
                <a:rPr i="1"/>
                <a:t>The Maelstrom</a:t>
              </a:r>
            </a:p>
          </p:txBody>
        </p:sp>
      </p:grpSp>
      <p:sp>
        <p:nvSpPr>
          <p:cNvPr id="354" name="Shape 351"/>
          <p:cNvSpPr txBox="1"/>
          <p:nvPr/>
        </p:nvSpPr>
        <p:spPr>
          <a:xfrm>
            <a:off x="611186" y="5300662"/>
            <a:ext cx="7347230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appall </a:t>
            </a:r>
            <a:r>
              <a:t>will appear once in every 531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8" grpId="4"/>
      <p:bldP build="whole" bldLvl="1" animBg="1" rev="0" advAuto="0" spid="338" grpId="6"/>
      <p:bldP build="whole" bldLvl="1" animBg="1" rev="0" advAuto="0" spid="343" grpId="5"/>
      <p:bldP build="whole" bldLvl="1" animBg="1" rev="0" advAuto="0" spid="343" grpId="7"/>
      <p:bldP build="whole" bldLvl="1" animBg="1" rev="0" advAuto="0" spid="333" grpId="2"/>
      <p:bldP build="whole" bldLvl="1" animBg="1" rev="0" advAuto="0" spid="337" grpId="1"/>
      <p:bldP build="whole" bldLvl="1" animBg="1" rev="0" advAuto="0" spid="337" grpId="3"/>
      <p:bldP build="whole" bldLvl="1" animBg="1" rev="0" advAuto="0" spid="348" grpId="12"/>
      <p:bldP build="whole" bldLvl="1" animBg="1" rev="0" advAuto="0" spid="347" grpId="11"/>
      <p:bldP build="whole" bldLvl="1" animBg="1" rev="0" advAuto="0" spid="347" grpId="9"/>
      <p:bldP build="whole" bldLvl="1" animBg="1" rev="0" advAuto="0" spid="344" grpId="8"/>
      <p:bldP build="whole" bldLvl="1" animBg="1" rev="0" advAuto="0" spid="353" grpId="13"/>
      <p:bldP build="whole" bldLvl="1" animBg="1" rev="0" advAuto="0" spid="344" grpId="10"/>
      <p:bldP build="whole" bldLvl="1" animBg="1" rev="0" advAuto="0" spid="331" grpId="1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3"/>
          <p:cNvSpPr txBox="1"/>
          <p:nvPr/>
        </p:nvSpPr>
        <p:spPr>
          <a:xfrm>
            <a:off x="3851273" y="260350"/>
            <a:ext cx="4449435" cy="1684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Cordial:</a:t>
            </a:r>
            <a:r>
              <a:rPr b="0"/>
              <a:t>  polite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synonyms:</a:t>
            </a:r>
            <a:r>
              <a:rPr b="0"/>
              <a:t> courteous, friendly, warm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rude, boorish, uncouth, aloof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</a:t>
            </a:r>
            <a:r>
              <a:rPr b="0"/>
              <a:t>: Noun: cordiality   Verb: 00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Adjective: cordial   Adverb: cordially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Origin:</a:t>
            </a:r>
            <a:r>
              <a:rPr b="0"/>
              <a:t> </a:t>
            </a:r>
            <a:r>
              <a:rPr b="0" i="1"/>
              <a:t>cord: heart</a:t>
            </a:r>
          </a:p>
        </p:txBody>
      </p:sp>
      <p:pic>
        <p:nvPicPr>
          <p:cNvPr id="357" name="ANd9GcSNMqIu--DJVl7tdot5iQsSfAAJx_tzQF6F_S5MISO3lAMnNXFK0g.jpg" descr="ANd9GcSNMqIu--DJVl7tdot5iQsSfAAJx_tzQF6F_S5MISO3lAMnNXFK0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187" y="476250"/>
            <a:ext cx="1524001" cy="1943100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Shape 355"/>
          <p:cNvSpPr/>
          <p:nvPr/>
        </p:nvSpPr>
        <p:spPr>
          <a:xfrm>
            <a:off x="6156325" y="3357562"/>
            <a:ext cx="13684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cordial </a:t>
            </a:r>
          </a:p>
        </p:txBody>
      </p:sp>
      <p:grpSp>
        <p:nvGrpSpPr>
          <p:cNvPr id="362" name="Group 359"/>
          <p:cNvGrpSpPr/>
          <p:nvPr/>
        </p:nvGrpSpPr>
        <p:grpSpPr>
          <a:xfrm>
            <a:off x="-4" y="2565397"/>
            <a:ext cx="8820158" cy="1743656"/>
            <a:chOff x="-1" y="0"/>
            <a:chExt cx="8820156" cy="1743655"/>
          </a:xfrm>
        </p:grpSpPr>
        <p:sp>
          <p:nvSpPr>
            <p:cNvPr id="359" name="Shape 356"/>
            <p:cNvSpPr/>
            <p:nvPr/>
          </p:nvSpPr>
          <p:spPr>
            <a:xfrm>
              <a:off x="-2" y="792163"/>
              <a:ext cx="6227769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our meeting will be anything less than</a:t>
              </a:r>
            </a:p>
          </p:txBody>
        </p:sp>
        <p:sp>
          <p:nvSpPr>
            <p:cNvPr id="360" name="Shape 357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There is, of course, no reason at all to suppose that </a:t>
              </a:r>
            </a:p>
          </p:txBody>
        </p:sp>
        <p:sp>
          <p:nvSpPr>
            <p:cNvPr id="361" name="Shape 358"/>
            <p:cNvSpPr/>
            <p:nvPr/>
          </p:nvSpPr>
          <p:spPr>
            <a:xfrm>
              <a:off x="3419476" y="1368428"/>
              <a:ext cx="4537078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Kazuo Ishiguro, </a:t>
              </a:r>
              <a:r>
                <a:rPr i="1"/>
                <a:t>Remains of the Day</a:t>
              </a:r>
            </a:p>
          </p:txBody>
        </p:sp>
      </p:grpSp>
      <p:sp>
        <p:nvSpPr>
          <p:cNvPr id="363" name="Shape 360"/>
          <p:cNvSpPr/>
          <p:nvPr/>
        </p:nvSpPr>
        <p:spPr>
          <a:xfrm>
            <a:off x="2987675" y="2565400"/>
            <a:ext cx="13684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cordial </a:t>
            </a:r>
          </a:p>
        </p:txBody>
      </p:sp>
      <p:grpSp>
        <p:nvGrpSpPr>
          <p:cNvPr id="368" name="Group 365"/>
          <p:cNvGrpSpPr/>
          <p:nvPr/>
        </p:nvGrpSpPr>
        <p:grpSpPr>
          <a:xfrm>
            <a:off x="0" y="2565397"/>
            <a:ext cx="8459790" cy="1743656"/>
            <a:chOff x="0" y="0"/>
            <a:chExt cx="8459789" cy="1743655"/>
          </a:xfrm>
        </p:grpSpPr>
        <p:sp>
          <p:nvSpPr>
            <p:cNvPr id="364" name="Shape 361"/>
            <p:cNvSpPr/>
            <p:nvPr/>
          </p:nvSpPr>
          <p:spPr>
            <a:xfrm>
              <a:off x="4356100" y="-2"/>
              <a:ext cx="28082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 everybody—</a:t>
              </a:r>
            </a:p>
          </p:txBody>
        </p:sp>
        <p:sp>
          <p:nvSpPr>
            <p:cNvPr id="365" name="Shape 362"/>
            <p:cNvSpPr/>
            <p:nvPr/>
          </p:nvSpPr>
          <p:spPr>
            <a:xfrm>
              <a:off x="0" y="719138"/>
              <a:ext cx="6948491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sophisticated and ultimately false front.</a:t>
              </a:r>
            </a:p>
          </p:txBody>
        </p:sp>
        <p:sp>
          <p:nvSpPr>
            <p:cNvPr id="366" name="Shape 363"/>
            <p:cNvSpPr/>
            <p:nvPr/>
          </p:nvSpPr>
          <p:spPr>
            <a:xfrm>
              <a:off x="0" y="-2"/>
              <a:ext cx="298767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learned to be </a:t>
              </a:r>
            </a:p>
          </p:txBody>
        </p:sp>
        <p:sp>
          <p:nvSpPr>
            <p:cNvPr id="367" name="Shape 364"/>
            <p:cNvSpPr/>
            <p:nvPr/>
          </p:nvSpPr>
          <p:spPr>
            <a:xfrm>
              <a:off x="3419475" y="1368428"/>
              <a:ext cx="5040315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David Guterson, </a:t>
              </a:r>
              <a:r>
                <a:rPr i="1"/>
                <a:t>Snow Falling on Cedars</a:t>
              </a:r>
            </a:p>
          </p:txBody>
        </p:sp>
      </p:grpSp>
      <p:sp>
        <p:nvSpPr>
          <p:cNvPr id="369" name="Shape 366"/>
          <p:cNvSpPr/>
          <p:nvPr/>
        </p:nvSpPr>
        <p:spPr>
          <a:xfrm>
            <a:off x="0" y="3500437"/>
            <a:ext cx="13684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cordial</a:t>
            </a:r>
          </a:p>
        </p:txBody>
      </p:sp>
      <p:grpSp>
        <p:nvGrpSpPr>
          <p:cNvPr id="373" name="Group 370"/>
          <p:cNvGrpSpPr/>
          <p:nvPr/>
        </p:nvGrpSpPr>
        <p:grpSpPr>
          <a:xfrm>
            <a:off x="-4" y="2565397"/>
            <a:ext cx="8820158" cy="2102431"/>
            <a:chOff x="-1" y="-1"/>
            <a:chExt cx="8820156" cy="2102429"/>
          </a:xfrm>
        </p:grpSpPr>
        <p:sp>
          <p:nvSpPr>
            <p:cNvPr id="370" name="Shape 367"/>
            <p:cNvSpPr/>
            <p:nvPr/>
          </p:nvSpPr>
          <p:spPr>
            <a:xfrm>
              <a:off x="1331912" y="935037"/>
              <a:ext cx="424815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distance would be best.</a:t>
              </a:r>
            </a:p>
          </p:txBody>
        </p:sp>
        <p:sp>
          <p:nvSpPr>
            <p:cNvPr id="371" name="Shape 368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did not want any of that kind of trouble, and to keep a</a:t>
              </a:r>
            </a:p>
          </p:txBody>
        </p:sp>
        <p:sp>
          <p:nvSpPr>
            <p:cNvPr id="372" name="Shape 369"/>
            <p:cNvSpPr/>
            <p:nvPr/>
          </p:nvSpPr>
          <p:spPr>
            <a:xfrm>
              <a:off x="4284663" y="1727201"/>
              <a:ext cx="388938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Margaret Atwood, </a:t>
              </a:r>
              <a:r>
                <a:rPr i="1"/>
                <a:t>Alias Grace</a:t>
              </a:r>
            </a:p>
          </p:txBody>
        </p:sp>
      </p:grpSp>
      <p:sp>
        <p:nvSpPr>
          <p:cNvPr id="374" name="Shape 371"/>
          <p:cNvSpPr/>
          <p:nvPr/>
        </p:nvSpPr>
        <p:spPr>
          <a:xfrm>
            <a:off x="5651500" y="2781300"/>
            <a:ext cx="144145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cordial, </a:t>
            </a:r>
          </a:p>
        </p:txBody>
      </p:sp>
      <p:grpSp>
        <p:nvGrpSpPr>
          <p:cNvPr id="378" name="Group 375"/>
          <p:cNvGrpSpPr/>
          <p:nvPr/>
        </p:nvGrpSpPr>
        <p:grpSpPr>
          <a:xfrm>
            <a:off x="323848" y="2781298"/>
            <a:ext cx="6553202" cy="1815092"/>
            <a:chOff x="-1" y="0"/>
            <a:chExt cx="6553201" cy="1815091"/>
          </a:xfrm>
        </p:grpSpPr>
        <p:sp>
          <p:nvSpPr>
            <p:cNvPr id="375" name="Shape 372"/>
            <p:cNvSpPr/>
            <p:nvPr/>
          </p:nvSpPr>
          <p:spPr>
            <a:xfrm>
              <a:off x="0" y="792162"/>
              <a:ext cx="6553201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professional handling of this situation.</a:t>
              </a:r>
            </a:p>
          </p:txBody>
        </p:sp>
        <p:sp>
          <p:nvSpPr>
            <p:cNvPr id="376" name="Shape 373"/>
            <p:cNvSpPr/>
            <p:nvPr/>
          </p:nvSpPr>
          <p:spPr>
            <a:xfrm>
              <a:off x="-2" y="0"/>
              <a:ext cx="5327653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thank you so much for your </a:t>
              </a:r>
            </a:p>
          </p:txBody>
        </p:sp>
        <p:sp>
          <p:nvSpPr>
            <p:cNvPr id="377" name="Shape 374"/>
            <p:cNvSpPr/>
            <p:nvPr/>
          </p:nvSpPr>
          <p:spPr>
            <a:xfrm>
              <a:off x="2447925" y="1439864"/>
              <a:ext cx="345599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Sarah Dessen, </a:t>
              </a:r>
              <a:r>
                <a:rPr i="1"/>
                <a:t>The Lullaby</a:t>
              </a:r>
            </a:p>
          </p:txBody>
        </p:sp>
      </p:grpSp>
      <p:sp>
        <p:nvSpPr>
          <p:cNvPr id="379" name="Shape 376"/>
          <p:cNvSpPr txBox="1"/>
          <p:nvPr/>
        </p:nvSpPr>
        <p:spPr>
          <a:xfrm>
            <a:off x="447673" y="5465762"/>
            <a:ext cx="7410519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cordial </a:t>
            </a:r>
            <a:r>
              <a:t>will appear once in every 280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9" grpId="8"/>
      <p:bldP build="whole" bldLvl="1" animBg="1" rev="0" advAuto="0" spid="369" grpId="10"/>
      <p:bldP build="whole" bldLvl="1" animBg="1" rev="0" advAuto="0" spid="356" grpId="14"/>
      <p:bldP build="whole" bldLvl="1" animBg="1" rev="0" advAuto="0" spid="363" grpId="4"/>
      <p:bldP build="whole" bldLvl="1" animBg="1" rev="0" advAuto="0" spid="368" grpId="5"/>
      <p:bldP build="whole" bldLvl="1" animBg="1" rev="0" advAuto="0" spid="374" grpId="12"/>
      <p:bldP build="whole" bldLvl="1" animBg="1" rev="0" advAuto="0" spid="368" grpId="7"/>
      <p:bldP build="whole" bldLvl="1" animBg="1" rev="0" advAuto="0" spid="362" grpId="3"/>
      <p:bldP build="whole" bldLvl="1" animBg="1" rev="0" advAuto="0" spid="363" grpId="6"/>
      <p:bldP build="whole" bldLvl="1" animBg="1" rev="0" advAuto="0" spid="362" grpId="1"/>
      <p:bldP build="whole" bldLvl="1" animBg="1" rev="0" advAuto="0" spid="373" grpId="9"/>
      <p:bldP build="whole" bldLvl="1" animBg="1" rev="0" advAuto="0" spid="373" grpId="11"/>
      <p:bldP build="whole" bldLvl="1" animBg="1" rev="0" advAuto="0" spid="358" grpId="2"/>
      <p:bldP build="whole" bldLvl="1" animBg="1" rev="0" advAuto="0" spid="378" grpId="1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" name="ANd9GcQhk6dDIt2PRe3GCyIGLk-YQpjIKrkbW706gq4Vk5ZMeQObgr-NhA.jpg" descr="ANd9GcQhk6dDIt2PRe3GCyIGLk-YQpjIKrkbW706gq4Vk5ZMeQObgr-Nh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00325" cy="1752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2" name="Shape 379"/>
          <p:cNvSpPr txBox="1"/>
          <p:nvPr/>
        </p:nvSpPr>
        <p:spPr>
          <a:xfrm>
            <a:off x="1258886" y="6308725"/>
            <a:ext cx="630502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 word </a:t>
            </a:r>
            <a:r>
              <a:rPr i="1"/>
              <a:t>grisly</a:t>
            </a:r>
            <a:r>
              <a:t> will appear once in every 3,296 pages of text.</a:t>
            </a:r>
          </a:p>
        </p:txBody>
      </p:sp>
      <p:sp>
        <p:nvSpPr>
          <p:cNvPr id="383" name="Shape 380"/>
          <p:cNvSpPr txBox="1"/>
          <p:nvPr/>
        </p:nvSpPr>
        <p:spPr>
          <a:xfrm>
            <a:off x="3419475" y="260350"/>
            <a:ext cx="540067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Grisly:</a:t>
            </a:r>
            <a:r>
              <a:rPr b="0"/>
              <a:t> horrifyingly bloody,sickeningly violent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</a:t>
            </a:r>
            <a:r>
              <a:rPr b="0"/>
              <a:t>: gruesome, macabre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</a:t>
            </a:r>
            <a:r>
              <a:rPr b="0"/>
              <a:t>: pleasant, gentle, soft</a:t>
            </a:r>
          </a:p>
        </p:txBody>
      </p:sp>
      <p:sp>
        <p:nvSpPr>
          <p:cNvPr id="384" name="Shape 381"/>
          <p:cNvSpPr/>
          <p:nvPr/>
        </p:nvSpPr>
        <p:spPr>
          <a:xfrm>
            <a:off x="6804025" y="3068635"/>
            <a:ext cx="1296988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grisly </a:t>
            </a:r>
          </a:p>
        </p:txBody>
      </p:sp>
      <p:grpSp>
        <p:nvGrpSpPr>
          <p:cNvPr id="388" name="Group 385"/>
          <p:cNvGrpSpPr/>
          <p:nvPr/>
        </p:nvGrpSpPr>
        <p:grpSpPr>
          <a:xfrm>
            <a:off x="323848" y="3068634"/>
            <a:ext cx="6553204" cy="1888119"/>
            <a:chOff x="0" y="-1"/>
            <a:chExt cx="6553204" cy="1888117"/>
          </a:xfrm>
        </p:grpSpPr>
        <p:sp>
          <p:nvSpPr>
            <p:cNvPr id="385" name="Shape 382"/>
            <p:cNvSpPr/>
            <p:nvPr/>
          </p:nvSpPr>
          <p:spPr>
            <a:xfrm>
              <a:off x="71435" y="792162"/>
              <a:ext cx="3671894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that I couldn’t bear it.</a:t>
              </a:r>
            </a:p>
          </p:txBody>
        </p:sp>
        <p:sp>
          <p:nvSpPr>
            <p:cNvPr id="386" name="Shape 383"/>
            <p:cNvSpPr/>
            <p:nvPr/>
          </p:nvSpPr>
          <p:spPr>
            <a:xfrm>
              <a:off x="-1" y="-2"/>
              <a:ext cx="6480181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pictures in my head had turned so </a:t>
              </a:r>
            </a:p>
          </p:txBody>
        </p:sp>
        <p:sp>
          <p:nvSpPr>
            <p:cNvPr id="387" name="Shape 384"/>
            <p:cNvSpPr/>
            <p:nvPr/>
          </p:nvSpPr>
          <p:spPr>
            <a:xfrm>
              <a:off x="3168650" y="1512889"/>
              <a:ext cx="3384555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Host, </a:t>
              </a:r>
              <a:r>
                <a:rPr i="0"/>
                <a:t>Stephenie Meyer</a:t>
              </a:r>
            </a:p>
          </p:txBody>
        </p:sp>
      </p:grpSp>
      <p:sp>
        <p:nvSpPr>
          <p:cNvPr id="389" name="Shape 386"/>
          <p:cNvSpPr/>
          <p:nvPr/>
        </p:nvSpPr>
        <p:spPr>
          <a:xfrm>
            <a:off x="2700335" y="3068635"/>
            <a:ext cx="1296991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grisly </a:t>
            </a:r>
          </a:p>
        </p:txBody>
      </p:sp>
      <p:grpSp>
        <p:nvGrpSpPr>
          <p:cNvPr id="393" name="Group 390"/>
          <p:cNvGrpSpPr/>
          <p:nvPr/>
        </p:nvGrpSpPr>
        <p:grpSpPr>
          <a:xfrm>
            <a:off x="323850" y="3068634"/>
            <a:ext cx="8640765" cy="1888119"/>
            <a:chOff x="0" y="-1"/>
            <a:chExt cx="8640764" cy="1888117"/>
          </a:xfrm>
        </p:grpSpPr>
        <p:sp>
          <p:nvSpPr>
            <p:cNvPr id="390" name="Shape 387"/>
            <p:cNvSpPr/>
            <p:nvPr/>
          </p:nvSpPr>
          <p:spPr>
            <a:xfrm>
              <a:off x="3671887" y="-2"/>
              <a:ext cx="496887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sights, the ward was peaceful.</a:t>
              </a:r>
            </a:p>
          </p:txBody>
        </p:sp>
        <p:sp>
          <p:nvSpPr>
            <p:cNvPr id="391" name="Shape 388"/>
            <p:cNvSpPr/>
            <p:nvPr/>
          </p:nvSpPr>
          <p:spPr>
            <a:xfrm>
              <a:off x="0" y="-2"/>
              <a:ext cx="23764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Despite such </a:t>
              </a:r>
            </a:p>
          </p:txBody>
        </p:sp>
        <p:sp>
          <p:nvSpPr>
            <p:cNvPr id="392" name="Shape 389"/>
            <p:cNvSpPr/>
            <p:nvPr/>
          </p:nvSpPr>
          <p:spPr>
            <a:xfrm>
              <a:off x="3168650" y="1512889"/>
              <a:ext cx="3816352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Maelstrom, </a:t>
              </a:r>
              <a:r>
                <a:rPr i="0"/>
                <a:t>Henry H. Neff</a:t>
              </a:r>
            </a:p>
          </p:txBody>
        </p:sp>
      </p:grpSp>
      <p:sp>
        <p:nvSpPr>
          <p:cNvPr id="394" name="Shape 391"/>
          <p:cNvSpPr/>
          <p:nvPr/>
        </p:nvSpPr>
        <p:spPr>
          <a:xfrm>
            <a:off x="179385" y="3429000"/>
            <a:ext cx="158433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grisliest </a:t>
            </a:r>
          </a:p>
        </p:txBody>
      </p:sp>
      <p:grpSp>
        <p:nvGrpSpPr>
          <p:cNvPr id="398" name="Group 395"/>
          <p:cNvGrpSpPr/>
          <p:nvPr/>
        </p:nvGrpSpPr>
        <p:grpSpPr>
          <a:xfrm>
            <a:off x="179387" y="2708274"/>
            <a:ext cx="8713791" cy="1527754"/>
            <a:chOff x="0" y="0"/>
            <a:chExt cx="8713790" cy="1527753"/>
          </a:xfrm>
        </p:grpSpPr>
        <p:sp>
          <p:nvSpPr>
            <p:cNvPr id="395" name="Shape 392"/>
            <p:cNvSpPr/>
            <p:nvPr/>
          </p:nvSpPr>
          <p:spPr>
            <a:xfrm>
              <a:off x="1584325" y="720725"/>
              <a:ext cx="107950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kind.</a:t>
              </a:r>
            </a:p>
          </p:txBody>
        </p:sp>
        <p:sp>
          <p:nvSpPr>
            <p:cNvPr id="396" name="Shape 393"/>
            <p:cNvSpPr/>
            <p:nvPr/>
          </p:nvSpPr>
          <p:spPr>
            <a:xfrm>
              <a:off x="0" y="-1"/>
              <a:ext cx="8713791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was understandably a nightmare, a monster of the</a:t>
              </a:r>
            </a:p>
          </p:txBody>
        </p:sp>
        <p:sp>
          <p:nvSpPr>
            <p:cNvPr id="397" name="Shape 394"/>
            <p:cNvSpPr/>
            <p:nvPr/>
          </p:nvSpPr>
          <p:spPr>
            <a:xfrm>
              <a:off x="3455987" y="1152526"/>
              <a:ext cx="3816353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Eclipse</a:t>
              </a:r>
              <a:r>
                <a:rPr i="0"/>
                <a:t>, Stephenie Meyer</a:t>
              </a:r>
            </a:p>
          </p:txBody>
        </p:sp>
      </p:grpSp>
      <p:sp>
        <p:nvSpPr>
          <p:cNvPr id="399" name="Shape 396"/>
          <p:cNvSpPr/>
          <p:nvPr/>
        </p:nvSpPr>
        <p:spPr>
          <a:xfrm>
            <a:off x="1331912" y="3141660"/>
            <a:ext cx="1223964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grisly </a:t>
            </a:r>
          </a:p>
        </p:txBody>
      </p:sp>
      <p:grpSp>
        <p:nvGrpSpPr>
          <p:cNvPr id="404" name="Group 401"/>
          <p:cNvGrpSpPr/>
          <p:nvPr/>
        </p:nvGrpSpPr>
        <p:grpSpPr>
          <a:xfrm>
            <a:off x="250823" y="3141661"/>
            <a:ext cx="7921628" cy="1815091"/>
            <a:chOff x="-1" y="0"/>
            <a:chExt cx="7921627" cy="1815091"/>
          </a:xfrm>
        </p:grpSpPr>
        <p:sp>
          <p:nvSpPr>
            <p:cNvPr id="400" name="Shape 397"/>
            <p:cNvSpPr/>
            <p:nvPr/>
          </p:nvSpPr>
          <p:spPr>
            <a:xfrm>
              <a:off x="-2" y="0"/>
              <a:ext cx="1079502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The</a:t>
              </a:r>
            </a:p>
          </p:txBody>
        </p:sp>
        <p:sp>
          <p:nvSpPr>
            <p:cNvPr id="401" name="Shape 398"/>
            <p:cNvSpPr/>
            <p:nvPr/>
          </p:nvSpPr>
          <p:spPr>
            <a:xfrm>
              <a:off x="2305050" y="0"/>
              <a:ext cx="547211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murders--”I turned away from the</a:t>
              </a:r>
            </a:p>
          </p:txBody>
        </p:sp>
        <p:sp>
          <p:nvSpPr>
            <p:cNvPr id="402" name="Shape 399"/>
            <p:cNvSpPr/>
            <p:nvPr/>
          </p:nvSpPr>
          <p:spPr>
            <a:xfrm>
              <a:off x="4105275" y="1439864"/>
              <a:ext cx="3816352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Kiss the Girls</a:t>
              </a:r>
              <a:r>
                <a:rPr i="0"/>
                <a:t>, James Patterson</a:t>
              </a:r>
            </a:p>
          </p:txBody>
        </p:sp>
        <p:sp>
          <p:nvSpPr>
            <p:cNvPr id="403" name="Shape 400"/>
            <p:cNvSpPr/>
            <p:nvPr/>
          </p:nvSpPr>
          <p:spPr>
            <a:xfrm>
              <a:off x="-1" y="647700"/>
              <a:ext cx="662622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TV coverage and I had to sigh out loud.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3" grpId="5"/>
      <p:bldP build="whole" bldLvl="1" animBg="1" rev="0" advAuto="0" spid="389" grpId="4"/>
      <p:bldP build="whole" bldLvl="1" animBg="1" rev="0" advAuto="0" spid="393" grpId="7"/>
      <p:bldP build="whole" bldLvl="1" animBg="1" rev="0" advAuto="0" spid="389" grpId="6"/>
      <p:bldP build="whole" bldLvl="1" animBg="1" rev="0" advAuto="0" spid="398" grpId="9"/>
      <p:bldP build="whole" bldLvl="1" animBg="1" rev="0" advAuto="0" spid="398" grpId="11"/>
      <p:bldP build="whole" bldLvl="1" animBg="1" rev="0" advAuto="0" spid="388" grpId="1"/>
      <p:bldP build="whole" bldLvl="1" animBg="1" rev="0" advAuto="0" spid="404" grpId="13"/>
      <p:bldP build="whole" bldLvl="1" animBg="1" rev="0" advAuto="0" spid="388" grpId="3"/>
      <p:bldP build="whole" bldLvl="1" animBg="1" rev="0" advAuto="0" spid="394" grpId="8"/>
      <p:bldP build="whole" bldLvl="1" animBg="1" rev="0" advAuto="0" spid="383" grpId="14"/>
      <p:bldP build="whole" bldLvl="1" animBg="1" rev="0" advAuto="0" spid="394" grpId="10"/>
      <p:bldP build="whole" bldLvl="1" animBg="1" rev="0" advAuto="0" spid="399" grpId="12"/>
      <p:bldP build="whole" bldLvl="1" animBg="1" rev="0" advAuto="0" spid="384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4"/>
          <p:cNvSpPr txBox="1"/>
          <p:nvPr/>
        </p:nvSpPr>
        <p:spPr>
          <a:xfrm>
            <a:off x="250824" y="6165851"/>
            <a:ext cx="6508509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 word </a:t>
            </a:r>
            <a:r>
              <a:rPr i="1"/>
              <a:t>illustrious </a:t>
            </a:r>
            <a:r>
              <a:t>appears once in every in 427 pages of text.</a:t>
            </a:r>
          </a:p>
        </p:txBody>
      </p:sp>
      <p:pic>
        <p:nvPicPr>
          <p:cNvPr id="40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2849" y="156882"/>
            <a:ext cx="1943102" cy="126057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14" name="Group"/>
          <p:cNvGrpSpPr/>
          <p:nvPr/>
        </p:nvGrpSpPr>
        <p:grpSpPr>
          <a:xfrm>
            <a:off x="387999" y="2554646"/>
            <a:ext cx="7704143" cy="2751719"/>
            <a:chOff x="0" y="-2"/>
            <a:chExt cx="7704142" cy="2751718"/>
          </a:xfrm>
        </p:grpSpPr>
        <p:sp>
          <p:nvSpPr>
            <p:cNvPr id="408" name="Shape 417"/>
            <p:cNvSpPr/>
            <p:nvPr/>
          </p:nvSpPr>
          <p:spPr>
            <a:xfrm>
              <a:off x="4379025" y="740991"/>
              <a:ext cx="1943102" cy="486203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illustrious </a:t>
              </a:r>
            </a:p>
          </p:txBody>
        </p:sp>
        <p:grpSp>
          <p:nvGrpSpPr>
            <p:cNvPr id="413" name="Group 422"/>
            <p:cNvGrpSpPr/>
            <p:nvPr/>
          </p:nvGrpSpPr>
          <p:grpSpPr>
            <a:xfrm>
              <a:off x="-1" y="-3"/>
              <a:ext cx="7704143" cy="2751720"/>
              <a:chOff x="-1" y="-1"/>
              <a:chExt cx="7704142" cy="2751718"/>
            </a:xfrm>
          </p:grpSpPr>
          <p:sp>
            <p:nvSpPr>
              <p:cNvPr id="409" name="Shape 418"/>
              <p:cNvSpPr/>
              <p:nvPr/>
            </p:nvSpPr>
            <p:spPr>
              <a:xfrm>
                <a:off x="71435" y="-2"/>
                <a:ext cx="7632707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I knew he was feeling that this was just more</a:t>
                </a:r>
              </a:p>
            </p:txBody>
          </p:sp>
          <p:sp>
            <p:nvSpPr>
              <p:cNvPr id="410" name="Shape 419"/>
              <p:cNvSpPr/>
              <p:nvPr/>
            </p:nvSpPr>
            <p:spPr>
              <a:xfrm>
                <a:off x="2951162" y="2376490"/>
                <a:ext cx="3529015" cy="375228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i="1"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The Ultimate Gift</a:t>
                </a:r>
                <a:r>
                  <a:rPr i="0"/>
                  <a:t>, Jim Stovall</a:t>
                </a:r>
              </a:p>
            </p:txBody>
          </p:sp>
          <p:sp>
            <p:nvSpPr>
              <p:cNvPr id="411" name="Shape 420"/>
              <p:cNvSpPr/>
              <p:nvPr/>
            </p:nvSpPr>
            <p:spPr>
              <a:xfrm>
                <a:off x="-2" y="1439864"/>
                <a:ext cx="3887791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father’s expectations? </a:t>
                </a:r>
              </a:p>
            </p:txBody>
          </p:sp>
          <p:sp>
            <p:nvSpPr>
              <p:cNvPr id="412" name="Shape 421"/>
              <p:cNvSpPr/>
              <p:nvPr/>
            </p:nvSpPr>
            <p:spPr>
              <a:xfrm>
                <a:off x="-2" y="720725"/>
                <a:ext cx="4319592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time failed to live up to his </a:t>
                </a:r>
              </a:p>
            </p:txBody>
          </p:sp>
        </p:grpSp>
      </p:grpSp>
      <p:grpSp>
        <p:nvGrpSpPr>
          <p:cNvPr id="421" name="Group"/>
          <p:cNvGrpSpPr/>
          <p:nvPr/>
        </p:nvGrpSpPr>
        <p:grpSpPr>
          <a:xfrm>
            <a:off x="321467" y="1769634"/>
            <a:ext cx="8820154" cy="1401431"/>
            <a:chOff x="-1" y="0"/>
            <a:chExt cx="8820153" cy="1401429"/>
          </a:xfrm>
        </p:grpSpPr>
        <p:sp>
          <p:nvSpPr>
            <p:cNvPr id="415" name="Shape 411"/>
            <p:cNvSpPr/>
            <p:nvPr/>
          </p:nvSpPr>
          <p:spPr>
            <a:xfrm>
              <a:off x="963284" y="-1"/>
              <a:ext cx="1943103" cy="486204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illustrious </a:t>
              </a:r>
            </a:p>
          </p:txBody>
        </p:sp>
        <p:grpSp>
          <p:nvGrpSpPr>
            <p:cNvPr id="420" name="Group 416"/>
            <p:cNvGrpSpPr/>
            <p:nvPr/>
          </p:nvGrpSpPr>
          <p:grpSpPr>
            <a:xfrm>
              <a:off x="-2" y="18137"/>
              <a:ext cx="8820154" cy="1383293"/>
              <a:chOff x="-1" y="0"/>
              <a:chExt cx="8820153" cy="1383292"/>
            </a:xfrm>
          </p:grpSpPr>
          <p:sp>
            <p:nvSpPr>
              <p:cNvPr id="416" name="Shape 412"/>
              <p:cNvSpPr/>
              <p:nvPr/>
            </p:nvSpPr>
            <p:spPr>
              <a:xfrm>
                <a:off x="-2" y="-1"/>
                <a:ext cx="936627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Your</a:t>
                </a:r>
              </a:p>
            </p:txBody>
          </p:sp>
          <p:sp>
            <p:nvSpPr>
              <p:cNvPr id="417" name="Shape 413"/>
              <p:cNvSpPr/>
              <p:nvPr/>
            </p:nvSpPr>
            <p:spPr>
              <a:xfrm>
                <a:off x="2952750" y="1008065"/>
                <a:ext cx="4391027" cy="375228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J.D. Robb, </a:t>
                </a:r>
                <a:r>
                  <a:rPr i="1"/>
                  <a:t>Glory in Death</a:t>
                </a:r>
              </a:p>
            </p:txBody>
          </p:sp>
          <p:sp>
            <p:nvSpPr>
              <p:cNvPr id="418" name="Shape 414"/>
              <p:cNvSpPr/>
              <p:nvPr/>
            </p:nvSpPr>
            <p:spPr>
              <a:xfrm>
                <a:off x="2879725" y="-1"/>
                <a:ext cx="5940427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associate Morse is drooling down</a:t>
                </a:r>
              </a:p>
            </p:txBody>
          </p:sp>
          <p:sp>
            <p:nvSpPr>
              <p:cNvPr id="419" name="Shape 415"/>
              <p:cNvSpPr/>
              <p:nvPr/>
            </p:nvSpPr>
            <p:spPr>
              <a:xfrm>
                <a:off x="-2" y="720728"/>
                <a:ext cx="2016127" cy="486203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my neck.</a:t>
                </a:r>
              </a:p>
            </p:txBody>
          </p:sp>
        </p:grpSp>
      </p:grpSp>
      <p:grpSp>
        <p:nvGrpSpPr>
          <p:cNvPr id="427" name="Group"/>
          <p:cNvGrpSpPr/>
          <p:nvPr/>
        </p:nvGrpSpPr>
        <p:grpSpPr>
          <a:xfrm>
            <a:off x="287334" y="2359135"/>
            <a:ext cx="8569331" cy="1310268"/>
            <a:chOff x="-2" y="0"/>
            <a:chExt cx="8569329" cy="1310267"/>
          </a:xfrm>
        </p:grpSpPr>
        <p:grpSp>
          <p:nvGrpSpPr>
            <p:cNvPr id="425" name="Group 409"/>
            <p:cNvGrpSpPr/>
            <p:nvPr/>
          </p:nvGrpSpPr>
          <p:grpSpPr>
            <a:xfrm>
              <a:off x="-3" y="-1"/>
              <a:ext cx="8569331" cy="1310268"/>
              <a:chOff x="-1" y="0"/>
              <a:chExt cx="8569329" cy="1310267"/>
            </a:xfrm>
          </p:grpSpPr>
          <p:sp>
            <p:nvSpPr>
              <p:cNvPr id="422" name="Shape 406"/>
              <p:cNvSpPr/>
              <p:nvPr/>
            </p:nvSpPr>
            <p:spPr>
              <a:xfrm>
                <a:off x="-2" y="-1"/>
                <a:ext cx="2663829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And here is our</a:t>
                </a:r>
              </a:p>
            </p:txBody>
          </p:sp>
          <p:sp>
            <p:nvSpPr>
              <p:cNvPr id="423" name="Shape 407"/>
              <p:cNvSpPr/>
              <p:nvPr/>
            </p:nvSpPr>
            <p:spPr>
              <a:xfrm>
                <a:off x="2952750" y="935040"/>
                <a:ext cx="4824417" cy="375228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Robert Ludlum, </a:t>
                </a:r>
                <a:r>
                  <a:rPr i="1"/>
                  <a:t>The Bourne Ultimatum</a:t>
                </a:r>
                <a:r>
                  <a:t> </a:t>
                </a:r>
              </a:p>
            </p:txBody>
          </p:sp>
          <p:sp>
            <p:nvSpPr>
              <p:cNvPr id="424" name="Shape 408"/>
              <p:cNvSpPr/>
              <p:nvPr/>
            </p:nvSpPr>
            <p:spPr>
              <a:xfrm>
                <a:off x="4535488" y="-1"/>
                <a:ext cx="4033841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relative from Boston…</a:t>
                </a:r>
              </a:p>
            </p:txBody>
          </p:sp>
        </p:grpSp>
        <p:sp>
          <p:nvSpPr>
            <p:cNvPr id="426" name="Shape 410"/>
            <p:cNvSpPr/>
            <p:nvPr/>
          </p:nvSpPr>
          <p:spPr>
            <a:xfrm>
              <a:off x="2631188" y="12818"/>
              <a:ext cx="1943102" cy="486203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illustrious </a:t>
              </a:r>
            </a:p>
          </p:txBody>
        </p:sp>
      </p:grpSp>
      <p:sp>
        <p:nvSpPr>
          <p:cNvPr id="428" name="Shape 417"/>
          <p:cNvSpPr/>
          <p:nvPr/>
        </p:nvSpPr>
        <p:spPr>
          <a:xfrm>
            <a:off x="783501" y="3515705"/>
            <a:ext cx="1943102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illustrious </a:t>
            </a:r>
          </a:p>
        </p:txBody>
      </p:sp>
      <p:grpSp>
        <p:nvGrpSpPr>
          <p:cNvPr id="433" name="Group 428"/>
          <p:cNvGrpSpPr/>
          <p:nvPr/>
        </p:nvGrpSpPr>
        <p:grpSpPr>
          <a:xfrm>
            <a:off x="699292" y="2722783"/>
            <a:ext cx="8064504" cy="2751718"/>
            <a:chOff x="-1" y="0"/>
            <a:chExt cx="8064502" cy="2751716"/>
          </a:xfrm>
        </p:grpSpPr>
        <p:sp>
          <p:nvSpPr>
            <p:cNvPr id="429" name="Shape 424"/>
            <p:cNvSpPr/>
            <p:nvPr/>
          </p:nvSpPr>
          <p:spPr>
            <a:xfrm>
              <a:off x="71437" y="-1"/>
              <a:ext cx="7632701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That was probably true, for my husband was of</a:t>
              </a:r>
            </a:p>
          </p:txBody>
        </p:sp>
        <p:sp>
          <p:nvSpPr>
            <p:cNvPr id="430" name="Shape 425"/>
            <p:cNvSpPr/>
            <p:nvPr/>
          </p:nvSpPr>
          <p:spPr>
            <a:xfrm>
              <a:off x="2951162" y="2376488"/>
              <a:ext cx="511334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Not Without My Daughter</a:t>
              </a:r>
              <a:r>
                <a:rPr i="0"/>
                <a:t>, Betty Mahmoody</a:t>
              </a:r>
            </a:p>
          </p:txBody>
        </p:sp>
        <p:sp>
          <p:nvSpPr>
            <p:cNvPr id="431" name="Shape 426"/>
            <p:cNvSpPr/>
            <p:nvPr/>
          </p:nvSpPr>
          <p:spPr>
            <a:xfrm>
              <a:off x="-2" y="1439863"/>
              <a:ext cx="504031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implicit even in his name. </a:t>
              </a:r>
            </a:p>
          </p:txBody>
        </p:sp>
        <p:sp>
          <p:nvSpPr>
            <p:cNvPr id="432" name="Shape 427"/>
            <p:cNvSpPr/>
            <p:nvPr/>
          </p:nvSpPr>
          <p:spPr>
            <a:xfrm>
              <a:off x="2087562" y="792162"/>
              <a:ext cx="561657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lineage in his homeland, a fact</a:t>
              </a:r>
            </a:p>
          </p:txBody>
        </p:sp>
      </p:grpSp>
      <p:sp>
        <p:nvSpPr>
          <p:cNvPr id="434" name="Shape 380"/>
          <p:cNvSpPr txBox="1"/>
          <p:nvPr/>
        </p:nvSpPr>
        <p:spPr>
          <a:xfrm>
            <a:off x="3419475" y="260350"/>
            <a:ext cx="540067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Illustrious:</a:t>
            </a:r>
            <a:r>
              <a:rPr b="0"/>
              <a:t> widely known and admired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</a:t>
            </a:r>
            <a:r>
              <a:rPr b="0"/>
              <a:t>:  eminent; acclaimed; preeminent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</a:t>
            </a:r>
            <a:r>
              <a:rPr b="0"/>
              <a:t>: unknown; lowly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4" grpId="6"/>
      <p:bldP build="whole" bldLvl="1" animBg="1" rev="0" advAuto="0" spid="414" grpId="7"/>
      <p:bldP build="whole" bldLvl="1" animBg="1" rev="0" advAuto="0" spid="433" grpId="1"/>
      <p:bldP build="whole" bldLvl="1" animBg="1" rev="0" advAuto="0" spid="433" grpId="2"/>
      <p:bldP build="whole" bldLvl="1" animBg="1" rev="0" advAuto="0" spid="428" grpId="3"/>
      <p:bldP build="whole" bldLvl="1" animBg="1" rev="0" advAuto="0" spid="427" grpId="4"/>
      <p:bldP build="whole" bldLvl="1" animBg="1" rev="0" advAuto="0" spid="427" grpId="5"/>
      <p:bldP build="whole" bldLvl="1" animBg="1" rev="0" advAuto="0" spid="421" grpId="8"/>
      <p:bldP build="whole" bldLvl="1" animBg="1" rev="0" advAuto="0" spid="434" grpId="9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ANd9GcTLH_PlUjTI0RP3e2vVBYRoJQLwAlZ755TSNiauFx8_jJZRKzYF.jpg" descr="ANd9GcTLH_PlUjTI0RP3e2vVBYRoJQLwAlZ755TSNiauFx8_jJZRKzY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28875" cy="1876425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Shape 431"/>
          <p:cNvSpPr txBox="1"/>
          <p:nvPr/>
        </p:nvSpPr>
        <p:spPr>
          <a:xfrm>
            <a:off x="592136" y="6113462"/>
            <a:ext cx="6597694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 word </a:t>
            </a:r>
            <a:r>
              <a:rPr i="1"/>
              <a:t>grotesque </a:t>
            </a:r>
            <a:r>
              <a:t>will appear once in every 640 pages of text.</a:t>
            </a:r>
          </a:p>
        </p:txBody>
      </p:sp>
      <p:sp>
        <p:nvSpPr>
          <p:cNvPr id="438" name="Shape 432"/>
          <p:cNvSpPr txBox="1"/>
          <p:nvPr/>
        </p:nvSpPr>
        <p:spPr>
          <a:xfrm>
            <a:off x="5703887" y="67888"/>
            <a:ext cx="3140454" cy="19508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Grotesque</a:t>
            </a:r>
            <a:r>
              <a:rPr b="0"/>
              <a:t>: horribly abnormal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</a:t>
            </a:r>
            <a:r>
              <a:rPr b="0"/>
              <a:t>: distorted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</a:t>
            </a:r>
            <a:r>
              <a:rPr b="0"/>
              <a:t>: normal, beautiful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Forms: Noun</a:t>
            </a:r>
            <a:r>
              <a:rPr b="0"/>
              <a:t>: 00  </a:t>
            </a:r>
            <a:r>
              <a:t>Verb</a:t>
            </a:r>
            <a:r>
              <a:rPr b="0"/>
              <a:t>: 00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Adjective</a:t>
            </a:r>
            <a:r>
              <a:rPr b="0"/>
              <a:t>: grotesque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Adverb:</a:t>
            </a:r>
            <a:r>
              <a:rPr b="0"/>
              <a:t> grotesquely</a:t>
            </a:r>
          </a:p>
        </p:txBody>
      </p:sp>
      <p:sp>
        <p:nvSpPr>
          <p:cNvPr id="439" name="Shape 437"/>
          <p:cNvSpPr/>
          <p:nvPr/>
        </p:nvSpPr>
        <p:spPr>
          <a:xfrm>
            <a:off x="2573321" y="3832011"/>
            <a:ext cx="1943102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grotesque </a:t>
            </a:r>
          </a:p>
        </p:txBody>
      </p:sp>
      <p:grpSp>
        <p:nvGrpSpPr>
          <p:cNvPr id="443" name="Group 442"/>
          <p:cNvGrpSpPr/>
          <p:nvPr/>
        </p:nvGrpSpPr>
        <p:grpSpPr>
          <a:xfrm>
            <a:off x="34875" y="3838709"/>
            <a:ext cx="8893181" cy="1238828"/>
            <a:chOff x="-1" y="0"/>
            <a:chExt cx="8893179" cy="1238827"/>
          </a:xfrm>
        </p:grpSpPr>
        <p:sp>
          <p:nvSpPr>
            <p:cNvPr id="440" name="Shape 439"/>
            <p:cNvSpPr/>
            <p:nvPr/>
          </p:nvSpPr>
          <p:spPr>
            <a:xfrm>
              <a:off x="1979612" y="863600"/>
              <a:ext cx="604838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Five People You Meet in Heaven</a:t>
              </a:r>
              <a:r>
                <a:rPr i="0"/>
                <a:t>, Mitch Albom</a:t>
              </a:r>
            </a:p>
          </p:txBody>
        </p:sp>
        <p:sp>
          <p:nvSpPr>
            <p:cNvPr id="441" name="Shape 440"/>
            <p:cNvSpPr/>
            <p:nvPr/>
          </p:nvSpPr>
          <p:spPr>
            <a:xfrm>
              <a:off x="4427538" y="-1"/>
              <a:ext cx="4465641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shade, a fading blueberry.</a:t>
              </a:r>
            </a:p>
          </p:txBody>
        </p:sp>
        <p:sp>
          <p:nvSpPr>
            <p:cNvPr id="442" name="Shape 441"/>
            <p:cNvSpPr/>
            <p:nvPr/>
          </p:nvSpPr>
          <p:spPr>
            <a:xfrm>
              <a:off x="-2" y="-1"/>
              <a:ext cx="252095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skin was a</a:t>
              </a:r>
            </a:p>
          </p:txBody>
        </p:sp>
      </p:grpSp>
      <p:grpSp>
        <p:nvGrpSpPr>
          <p:cNvPr id="449" name="Group"/>
          <p:cNvGrpSpPr/>
          <p:nvPr/>
        </p:nvGrpSpPr>
        <p:grpSpPr>
          <a:xfrm>
            <a:off x="197643" y="3278232"/>
            <a:ext cx="8748716" cy="1249399"/>
            <a:chOff x="0" y="0"/>
            <a:chExt cx="8748715" cy="1249398"/>
          </a:xfrm>
        </p:grpSpPr>
        <p:grpSp>
          <p:nvGrpSpPr>
            <p:cNvPr id="447" name="Group 436"/>
            <p:cNvGrpSpPr/>
            <p:nvPr/>
          </p:nvGrpSpPr>
          <p:grpSpPr>
            <a:xfrm>
              <a:off x="0" y="10571"/>
              <a:ext cx="8748716" cy="1238828"/>
              <a:chOff x="0" y="0"/>
              <a:chExt cx="8748715" cy="1238827"/>
            </a:xfrm>
          </p:grpSpPr>
          <p:sp>
            <p:nvSpPr>
              <p:cNvPr id="444" name="Shape 433"/>
              <p:cNvSpPr/>
              <p:nvPr/>
            </p:nvSpPr>
            <p:spPr>
              <a:xfrm>
                <a:off x="3455987" y="863601"/>
                <a:ext cx="2592390" cy="375227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i="1"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Holes</a:t>
                </a:r>
                <a:r>
                  <a:rPr i="0"/>
                  <a:t>, Louis Sachar</a:t>
                </a:r>
              </a:p>
            </p:txBody>
          </p:sp>
          <p:sp>
            <p:nvSpPr>
              <p:cNvPr id="445" name="Shape 434"/>
              <p:cNvSpPr/>
              <p:nvPr/>
            </p:nvSpPr>
            <p:spPr>
              <a:xfrm>
                <a:off x="7524751" y="-1"/>
                <a:ext cx="1223965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face.</a:t>
                </a:r>
              </a:p>
            </p:txBody>
          </p:sp>
          <p:sp>
            <p:nvSpPr>
              <p:cNvPr id="446" name="Shape 435"/>
              <p:cNvSpPr/>
              <p:nvPr/>
            </p:nvSpPr>
            <p:spPr>
              <a:xfrm>
                <a:off x="0" y="-1"/>
                <a:ext cx="5616578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No one even dared to look at his</a:t>
                </a:r>
              </a:p>
            </p:txBody>
          </p:sp>
        </p:grpSp>
        <p:sp>
          <p:nvSpPr>
            <p:cNvPr id="448" name="Shape 449"/>
            <p:cNvSpPr/>
            <p:nvPr/>
          </p:nvSpPr>
          <p:spPr>
            <a:xfrm>
              <a:off x="5634925" y="0"/>
              <a:ext cx="1943102" cy="486203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grotesque </a:t>
              </a:r>
            </a:p>
          </p:txBody>
        </p:sp>
      </p:grpSp>
      <p:grpSp>
        <p:nvGrpSpPr>
          <p:cNvPr id="456" name="Group"/>
          <p:cNvGrpSpPr/>
          <p:nvPr/>
        </p:nvGrpSpPr>
        <p:grpSpPr>
          <a:xfrm>
            <a:off x="250820" y="2032597"/>
            <a:ext cx="8893183" cy="1815792"/>
            <a:chOff x="-1" y="0"/>
            <a:chExt cx="8893181" cy="1815790"/>
          </a:xfrm>
        </p:grpSpPr>
        <p:sp>
          <p:nvSpPr>
            <p:cNvPr id="450" name="Shape 443"/>
            <p:cNvSpPr/>
            <p:nvPr/>
          </p:nvSpPr>
          <p:spPr>
            <a:xfrm>
              <a:off x="2488313" y="0"/>
              <a:ext cx="1943103" cy="486203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grotesque </a:t>
              </a:r>
            </a:p>
          </p:txBody>
        </p:sp>
        <p:grpSp>
          <p:nvGrpSpPr>
            <p:cNvPr id="455" name="Group 448"/>
            <p:cNvGrpSpPr/>
            <p:nvPr/>
          </p:nvGrpSpPr>
          <p:grpSpPr>
            <a:xfrm>
              <a:off x="-2" y="700"/>
              <a:ext cx="8893182" cy="1815092"/>
              <a:chOff x="0" y="0"/>
              <a:chExt cx="8893181" cy="1815091"/>
            </a:xfrm>
          </p:grpSpPr>
          <p:sp>
            <p:nvSpPr>
              <p:cNvPr id="451" name="Shape 444"/>
              <p:cNvSpPr/>
              <p:nvPr/>
            </p:nvSpPr>
            <p:spPr>
              <a:xfrm>
                <a:off x="2700338" y="1439864"/>
                <a:ext cx="6048381" cy="375228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i="1"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HP and the Order of the Phoenix</a:t>
                </a:r>
                <a:r>
                  <a:rPr i="0"/>
                  <a:t>, J.K. Rowling</a:t>
                </a:r>
              </a:p>
            </p:txBody>
          </p:sp>
          <p:sp>
            <p:nvSpPr>
              <p:cNvPr id="452" name="Shape 445"/>
              <p:cNvSpPr/>
              <p:nvPr/>
            </p:nvSpPr>
            <p:spPr>
              <a:xfrm>
                <a:off x="4427539" y="0"/>
                <a:ext cx="4465642" cy="486203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face, his mouth sagging</a:t>
                </a:r>
              </a:p>
            </p:txBody>
          </p:sp>
          <p:sp>
            <p:nvSpPr>
              <p:cNvPr id="453" name="Shape 446"/>
              <p:cNvSpPr/>
              <p:nvPr/>
            </p:nvSpPr>
            <p:spPr>
              <a:xfrm>
                <a:off x="-1" y="0"/>
                <a:ext cx="2520954" cy="486203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Malfoy made a</a:t>
                </a:r>
              </a:p>
            </p:txBody>
          </p:sp>
          <p:sp>
            <p:nvSpPr>
              <p:cNvPr id="454" name="Shape 447"/>
              <p:cNvSpPr/>
              <p:nvPr/>
            </p:nvSpPr>
            <p:spPr>
              <a:xfrm>
                <a:off x="-1" y="719137"/>
                <a:ext cx="4067180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open and his eye rolling.</a:t>
                </a:r>
              </a:p>
            </p:txBody>
          </p:sp>
        </p:grpSp>
      </p:grpSp>
      <p:grpSp>
        <p:nvGrpSpPr>
          <p:cNvPr id="462" name="Group"/>
          <p:cNvGrpSpPr/>
          <p:nvPr/>
        </p:nvGrpSpPr>
        <p:grpSpPr>
          <a:xfrm>
            <a:off x="196802" y="2267608"/>
            <a:ext cx="8569326" cy="2104017"/>
            <a:chOff x="0" y="0"/>
            <a:chExt cx="8569325" cy="2104016"/>
          </a:xfrm>
        </p:grpSpPr>
        <p:sp>
          <p:nvSpPr>
            <p:cNvPr id="457" name="Shape 449"/>
            <p:cNvSpPr/>
            <p:nvPr/>
          </p:nvSpPr>
          <p:spPr>
            <a:xfrm>
              <a:off x="5419820" y="4142"/>
              <a:ext cx="1943102" cy="486203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grotesque </a:t>
              </a:r>
            </a:p>
          </p:txBody>
        </p:sp>
        <p:grpSp>
          <p:nvGrpSpPr>
            <p:cNvPr id="461" name="Group 453"/>
            <p:cNvGrpSpPr/>
            <p:nvPr/>
          </p:nvGrpSpPr>
          <p:grpSpPr>
            <a:xfrm>
              <a:off x="0" y="-1"/>
              <a:ext cx="8569326" cy="2104017"/>
              <a:chOff x="0" y="0"/>
              <a:chExt cx="8569325" cy="2104016"/>
            </a:xfrm>
          </p:grpSpPr>
          <p:sp>
            <p:nvSpPr>
              <p:cNvPr id="458" name="Shape 450"/>
              <p:cNvSpPr/>
              <p:nvPr/>
            </p:nvSpPr>
            <p:spPr>
              <a:xfrm>
                <a:off x="4535486" y="1728790"/>
                <a:ext cx="3816353" cy="375227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i="1"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The Notebook</a:t>
                </a:r>
                <a:r>
                  <a:rPr i="0"/>
                  <a:t>, Nicholas Sparks</a:t>
                </a:r>
              </a:p>
            </p:txBody>
          </p:sp>
          <p:sp>
            <p:nvSpPr>
              <p:cNvPr id="459" name="Shape 451"/>
              <p:cNvSpPr/>
              <p:nvPr/>
            </p:nvSpPr>
            <p:spPr>
              <a:xfrm>
                <a:off x="0" y="649287"/>
                <a:ext cx="8569326" cy="486204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now, and they throb during most of my waking hours.</a:t>
                </a:r>
              </a:p>
            </p:txBody>
          </p:sp>
          <p:sp>
            <p:nvSpPr>
              <p:cNvPr id="460" name="Shape 452"/>
              <p:cNvSpPr/>
              <p:nvPr/>
            </p:nvSpPr>
            <p:spPr>
              <a:xfrm>
                <a:off x="360361" y="0"/>
                <a:ext cx="5040314" cy="486203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My hands are misshapen and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8" grpId="9"/>
      <p:bldP build="whole" bldLvl="1" animBg="1" rev="0" advAuto="0" spid="439" grpId="2"/>
      <p:bldP build="whole" bldLvl="1" animBg="1" rev="0" advAuto="0" spid="456" grpId="6"/>
      <p:bldP build="whole" bldLvl="1" animBg="1" rev="0" advAuto="0" spid="456" grpId="7"/>
      <p:bldP build="whole" bldLvl="1" animBg="1" rev="0" advAuto="0" spid="449" grpId="4"/>
      <p:bldP build="whole" bldLvl="1" animBg="1" rev="0" advAuto="0" spid="449" grpId="5"/>
      <p:bldP build="whole" bldLvl="1" animBg="1" rev="0" advAuto="0" spid="443" grpId="1"/>
      <p:bldP build="whole" bldLvl="1" animBg="1" rev="0" advAuto="0" spid="443" grpId="3"/>
      <p:bldP build="whole" bldLvl="1" animBg="1" rev="0" advAuto="0" spid="462" grpId="8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4" name="saunter.jpg" descr="saunter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36725" cy="2349500"/>
          </a:xfrm>
          <a:prstGeom prst="rect">
            <a:avLst/>
          </a:prstGeom>
          <a:ln w="12700">
            <a:miter lim="400000"/>
          </a:ln>
        </p:spPr>
      </p:pic>
      <p:sp>
        <p:nvSpPr>
          <p:cNvPr id="465" name="Shape 456"/>
          <p:cNvSpPr txBox="1"/>
          <p:nvPr/>
        </p:nvSpPr>
        <p:spPr>
          <a:xfrm>
            <a:off x="231774" y="6184900"/>
            <a:ext cx="7690241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saunter</a:t>
            </a:r>
            <a:r>
              <a:t> will appear once in every 1,004 pages of text.</a:t>
            </a:r>
          </a:p>
        </p:txBody>
      </p:sp>
      <p:sp>
        <p:nvSpPr>
          <p:cNvPr id="466" name="Shape 457"/>
          <p:cNvSpPr txBox="1"/>
          <p:nvPr/>
        </p:nvSpPr>
        <p:spPr>
          <a:xfrm>
            <a:off x="2679700" y="136526"/>
            <a:ext cx="5668783" cy="19508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Saunter</a:t>
            </a:r>
            <a:r>
              <a:rPr b="0"/>
              <a:t>: walk in a slow, casual, leisurely way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</a:t>
            </a:r>
            <a:r>
              <a:rPr b="0"/>
              <a:t>: amble, stroll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</a:t>
            </a:r>
            <a:r>
              <a:rPr b="0"/>
              <a:t>: march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Forms: Noun</a:t>
            </a:r>
            <a:r>
              <a:rPr b="0"/>
              <a:t>: OO  </a:t>
            </a:r>
            <a:r>
              <a:t>Verb:</a:t>
            </a:r>
            <a:r>
              <a:rPr b="0"/>
              <a:t> saunter, saunters, sauntered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                                       sauntering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</a:t>
            </a:r>
            <a:r>
              <a:t>: 00            </a:t>
            </a:r>
            <a:r>
              <a:rPr b="1"/>
              <a:t>Adverb:</a:t>
            </a:r>
            <a:r>
              <a:t> 00</a:t>
            </a:r>
          </a:p>
        </p:txBody>
      </p:sp>
      <p:grpSp>
        <p:nvGrpSpPr>
          <p:cNvPr id="470" name="Group 461"/>
          <p:cNvGrpSpPr/>
          <p:nvPr/>
        </p:nvGrpSpPr>
        <p:grpSpPr>
          <a:xfrm>
            <a:off x="250825" y="3500436"/>
            <a:ext cx="8569325" cy="1743654"/>
            <a:chOff x="0" y="-1"/>
            <a:chExt cx="8569325" cy="1743653"/>
          </a:xfrm>
        </p:grpSpPr>
        <p:sp>
          <p:nvSpPr>
            <p:cNvPr id="467" name="Shape 458"/>
            <p:cNvSpPr/>
            <p:nvPr/>
          </p:nvSpPr>
          <p:spPr>
            <a:xfrm>
              <a:off x="3168649" y="1368425"/>
              <a:ext cx="507682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Through the Looking Glass</a:t>
              </a:r>
              <a:r>
                <a:rPr i="0"/>
                <a:t>, Lewis Carroll</a:t>
              </a:r>
            </a:p>
          </p:txBody>
        </p:sp>
        <p:sp>
          <p:nvSpPr>
            <p:cNvPr id="468" name="Shape 459"/>
            <p:cNvSpPr/>
            <p:nvPr/>
          </p:nvSpPr>
          <p:spPr>
            <a:xfrm>
              <a:off x="0" y="649287"/>
              <a:ext cx="856932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by them, with his hands in his pockets.</a:t>
              </a:r>
            </a:p>
          </p:txBody>
        </p:sp>
        <p:sp>
          <p:nvSpPr>
            <p:cNvPr id="469" name="Shape 460"/>
            <p:cNvSpPr/>
            <p:nvPr/>
          </p:nvSpPr>
          <p:spPr>
            <a:xfrm>
              <a:off x="360362" y="-2"/>
              <a:ext cx="504031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At this moment the Unicorn</a:t>
              </a:r>
            </a:p>
          </p:txBody>
        </p:sp>
      </p:grpSp>
      <p:sp>
        <p:nvSpPr>
          <p:cNvPr id="471" name="Shape 462"/>
          <p:cNvSpPr/>
          <p:nvPr/>
        </p:nvSpPr>
        <p:spPr>
          <a:xfrm>
            <a:off x="5651500" y="3500437"/>
            <a:ext cx="19431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sauntered </a:t>
            </a:r>
          </a:p>
        </p:txBody>
      </p:sp>
      <p:sp>
        <p:nvSpPr>
          <p:cNvPr id="472" name="Shape 463"/>
          <p:cNvSpPr/>
          <p:nvPr/>
        </p:nvSpPr>
        <p:spPr>
          <a:xfrm>
            <a:off x="3779837" y="3500437"/>
            <a:ext cx="194310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saunter </a:t>
            </a:r>
          </a:p>
        </p:txBody>
      </p:sp>
      <p:grpSp>
        <p:nvGrpSpPr>
          <p:cNvPr id="476" name="Group 467"/>
          <p:cNvGrpSpPr/>
          <p:nvPr/>
        </p:nvGrpSpPr>
        <p:grpSpPr>
          <a:xfrm>
            <a:off x="611185" y="3500436"/>
            <a:ext cx="7923216" cy="1743654"/>
            <a:chOff x="0" y="-1"/>
            <a:chExt cx="7923215" cy="1743653"/>
          </a:xfrm>
        </p:grpSpPr>
        <p:sp>
          <p:nvSpPr>
            <p:cNvPr id="473" name="Shape 464"/>
            <p:cNvSpPr/>
            <p:nvPr/>
          </p:nvSpPr>
          <p:spPr>
            <a:xfrm>
              <a:off x="2808287" y="1368425"/>
              <a:ext cx="2881315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Identical</a:t>
              </a:r>
              <a:r>
                <a:rPr i="0"/>
                <a:t>, Ellen Hopkins</a:t>
              </a:r>
            </a:p>
          </p:txBody>
        </p:sp>
        <p:sp>
          <p:nvSpPr>
            <p:cNvPr id="474" name="Shape 465"/>
            <p:cNvSpPr/>
            <p:nvPr/>
          </p:nvSpPr>
          <p:spPr>
            <a:xfrm>
              <a:off x="4681537" y="-2"/>
              <a:ext cx="3241679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up the stage steps.</a:t>
              </a:r>
            </a:p>
          </p:txBody>
        </p:sp>
        <p:sp>
          <p:nvSpPr>
            <p:cNvPr id="475" name="Shape 466"/>
            <p:cNvSpPr/>
            <p:nvPr/>
          </p:nvSpPr>
          <p:spPr>
            <a:xfrm>
              <a:off x="-1" y="-2"/>
              <a:ext cx="316865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Totally guilt free, I</a:t>
              </a:r>
            </a:p>
          </p:txBody>
        </p:sp>
      </p:grpSp>
      <p:sp>
        <p:nvSpPr>
          <p:cNvPr id="477" name="Shape 468"/>
          <p:cNvSpPr/>
          <p:nvPr/>
        </p:nvSpPr>
        <p:spPr>
          <a:xfrm>
            <a:off x="2843210" y="3500437"/>
            <a:ext cx="18002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saunters </a:t>
            </a:r>
          </a:p>
        </p:txBody>
      </p:sp>
      <p:grpSp>
        <p:nvGrpSpPr>
          <p:cNvPr id="481" name="Group 472"/>
          <p:cNvGrpSpPr/>
          <p:nvPr/>
        </p:nvGrpSpPr>
        <p:grpSpPr>
          <a:xfrm>
            <a:off x="608804" y="3487502"/>
            <a:ext cx="8245480" cy="2035754"/>
            <a:chOff x="-1" y="0"/>
            <a:chExt cx="8245478" cy="2035753"/>
          </a:xfrm>
        </p:grpSpPr>
        <p:sp>
          <p:nvSpPr>
            <p:cNvPr id="478" name="Shape 469"/>
            <p:cNvSpPr/>
            <p:nvPr/>
          </p:nvSpPr>
          <p:spPr>
            <a:xfrm>
              <a:off x="2808287" y="1368425"/>
              <a:ext cx="3744916" cy="6673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Inherit the Wind</a:t>
              </a:r>
              <a:r>
                <a:rPr i="0"/>
                <a:t>, Robert E. Lee and Jerome Lawrence</a:t>
              </a:r>
            </a:p>
          </p:txBody>
        </p:sp>
        <p:sp>
          <p:nvSpPr>
            <p:cNvPr id="479" name="Shape 470"/>
            <p:cNvSpPr/>
            <p:nvPr/>
          </p:nvSpPr>
          <p:spPr>
            <a:xfrm>
              <a:off x="4032251" y="-1"/>
              <a:ext cx="4213227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in, chewing on an apple.</a:t>
              </a:r>
            </a:p>
          </p:txBody>
        </p:sp>
        <p:sp>
          <p:nvSpPr>
            <p:cNvPr id="480" name="Shape 471"/>
            <p:cNvSpPr/>
            <p:nvPr/>
          </p:nvSpPr>
          <p:spPr>
            <a:xfrm>
              <a:off x="-2" y="-1"/>
              <a:ext cx="2232027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     Hornbeck </a:t>
              </a:r>
            </a:p>
          </p:txBody>
        </p:sp>
      </p:grpSp>
      <p:sp>
        <p:nvSpPr>
          <p:cNvPr id="482" name="Shape 473"/>
          <p:cNvSpPr/>
          <p:nvPr/>
        </p:nvSpPr>
        <p:spPr>
          <a:xfrm>
            <a:off x="2687403" y="2675637"/>
            <a:ext cx="187166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sauntered </a:t>
            </a:r>
          </a:p>
        </p:txBody>
      </p:sp>
      <p:grpSp>
        <p:nvGrpSpPr>
          <p:cNvPr id="487" name="Group 478"/>
          <p:cNvGrpSpPr/>
          <p:nvPr/>
        </p:nvGrpSpPr>
        <p:grpSpPr>
          <a:xfrm>
            <a:off x="449262" y="2691532"/>
            <a:ext cx="8245477" cy="2104016"/>
            <a:chOff x="0" y="0"/>
            <a:chExt cx="8245476" cy="2104015"/>
          </a:xfrm>
        </p:grpSpPr>
        <p:sp>
          <p:nvSpPr>
            <p:cNvPr id="483" name="Shape 474"/>
            <p:cNvSpPr/>
            <p:nvPr/>
          </p:nvSpPr>
          <p:spPr>
            <a:xfrm>
              <a:off x="4103687" y="1728788"/>
              <a:ext cx="3240091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Eclipse, </a:t>
              </a:r>
              <a:r>
                <a:rPr i="0"/>
                <a:t> Stephenie Meyer</a:t>
              </a:r>
            </a:p>
          </p:txBody>
        </p:sp>
        <p:sp>
          <p:nvSpPr>
            <p:cNvPr id="484" name="Shape 475"/>
            <p:cNvSpPr/>
            <p:nvPr/>
          </p:nvSpPr>
          <p:spPr>
            <a:xfrm>
              <a:off x="4032250" y="0"/>
              <a:ext cx="4213227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out to the car, muttering</a:t>
              </a:r>
            </a:p>
          </p:txBody>
        </p:sp>
        <p:sp>
          <p:nvSpPr>
            <p:cNvPr id="485" name="Shape 476"/>
            <p:cNvSpPr/>
            <p:nvPr/>
          </p:nvSpPr>
          <p:spPr>
            <a:xfrm>
              <a:off x="719136" y="0"/>
              <a:ext cx="1511303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Charlie </a:t>
              </a:r>
            </a:p>
          </p:txBody>
        </p:sp>
        <p:sp>
          <p:nvSpPr>
            <p:cNvPr id="486" name="Shape 477"/>
            <p:cNvSpPr/>
            <p:nvPr/>
          </p:nvSpPr>
          <p:spPr>
            <a:xfrm>
              <a:off x="0" y="936625"/>
              <a:ext cx="316865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about impatience.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1" grpId="2"/>
      <p:bldP build="whole" bldLvl="1" animBg="1" rev="0" advAuto="0" spid="481" grpId="9"/>
      <p:bldP build="whole" bldLvl="1" animBg="1" rev="0" advAuto="0" spid="472" grpId="6"/>
      <p:bldP build="whole" bldLvl="1" animBg="1" rev="0" advAuto="0" spid="470" grpId="1"/>
      <p:bldP build="whole" bldLvl="1" animBg="1" rev="0" advAuto="0" spid="470" grpId="3"/>
      <p:bldP build="whole" bldLvl="1" animBg="1" rev="0" advAuto="0" spid="481" grpId="11"/>
      <p:bldP build="whole" bldLvl="1" animBg="1" rev="0" advAuto="0" spid="487" grpId="13"/>
      <p:bldP build="whole" bldLvl="1" animBg="1" rev="0" advAuto="0" spid="466" grpId="14"/>
      <p:bldP build="whole" bldLvl="1" animBg="1" rev="0" advAuto="0" spid="476" grpId="5"/>
      <p:bldP build="whole" bldLvl="1" animBg="1" rev="0" advAuto="0" spid="476" grpId="7"/>
      <p:bldP build="whole" bldLvl="1" animBg="1" rev="0" advAuto="0" spid="477" grpId="8"/>
      <p:bldP build="whole" bldLvl="1" animBg="1" rev="0" advAuto="0" spid="482" grpId="12"/>
      <p:bldP build="whole" bldLvl="1" animBg="1" rev="0" advAuto="0" spid="477" grpId="10"/>
      <p:bldP build="whole" bldLvl="1" animBg="1" rev="0" advAuto="0" spid="472" grpId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9" name="ANd9GcQTCfvfiT0EwkcJIuIYsSHE5smK1xPAeBBjKTDI7xnfXrdpQV3hnA.jpg" descr="ANd9GcQTCfvfiT0EwkcJIuIYsSHE5smK1xPAeBBjKTDI7xnfXrdpQV3hn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073275" cy="1292225"/>
          </a:xfrm>
          <a:prstGeom prst="rect">
            <a:avLst/>
          </a:prstGeom>
          <a:ln w="12700">
            <a:miter lim="400000"/>
          </a:ln>
        </p:spPr>
      </p:pic>
      <p:sp>
        <p:nvSpPr>
          <p:cNvPr id="490" name="Shape 481"/>
          <p:cNvSpPr txBox="1"/>
          <p:nvPr/>
        </p:nvSpPr>
        <p:spPr>
          <a:xfrm>
            <a:off x="250824" y="6237287"/>
            <a:ext cx="7550269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tempest </a:t>
            </a:r>
            <a:r>
              <a:t>will appear once in every 374 pages of text.</a:t>
            </a:r>
          </a:p>
        </p:txBody>
      </p:sp>
      <p:sp>
        <p:nvSpPr>
          <p:cNvPr id="491" name="Shape 482"/>
          <p:cNvSpPr txBox="1"/>
          <p:nvPr/>
        </p:nvSpPr>
        <p:spPr>
          <a:xfrm>
            <a:off x="2627310" y="260350"/>
            <a:ext cx="4664640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Tempest</a:t>
            </a:r>
            <a:r>
              <a:rPr b="0"/>
              <a:t>: storm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Forms: Noun</a:t>
            </a:r>
            <a:r>
              <a:rPr b="0"/>
              <a:t>: tempest, tempests    </a:t>
            </a:r>
            <a:r>
              <a:t>Verb:</a:t>
            </a:r>
            <a:r>
              <a:rPr b="0"/>
              <a:t> 00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</a:t>
            </a:r>
            <a:r>
              <a:t>: 00         </a:t>
            </a:r>
            <a:r>
              <a:rPr b="1"/>
              <a:t>Adverb</a:t>
            </a:r>
            <a:r>
              <a:t>: 00</a:t>
            </a:r>
          </a:p>
        </p:txBody>
      </p:sp>
      <p:sp>
        <p:nvSpPr>
          <p:cNvPr id="492" name="Shape 483"/>
          <p:cNvSpPr/>
          <p:nvPr/>
        </p:nvSpPr>
        <p:spPr>
          <a:xfrm>
            <a:off x="2627310" y="2636835"/>
            <a:ext cx="1800228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tempest </a:t>
            </a:r>
          </a:p>
        </p:txBody>
      </p:sp>
      <p:grpSp>
        <p:nvGrpSpPr>
          <p:cNvPr id="497" name="Group 488"/>
          <p:cNvGrpSpPr/>
          <p:nvPr/>
        </p:nvGrpSpPr>
        <p:grpSpPr>
          <a:xfrm>
            <a:off x="179387" y="2636836"/>
            <a:ext cx="8389940" cy="2104016"/>
            <a:chOff x="0" y="0"/>
            <a:chExt cx="8389939" cy="2104016"/>
          </a:xfrm>
        </p:grpSpPr>
        <p:sp>
          <p:nvSpPr>
            <p:cNvPr id="493" name="Shape 484"/>
            <p:cNvSpPr/>
            <p:nvPr/>
          </p:nvSpPr>
          <p:spPr>
            <a:xfrm>
              <a:off x="4392612" y="1728789"/>
              <a:ext cx="3600453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Christopher Paolini, </a:t>
              </a:r>
              <a:r>
                <a:rPr i="0"/>
                <a:t> Brisingr</a:t>
              </a:r>
            </a:p>
          </p:txBody>
        </p:sp>
        <p:sp>
          <p:nvSpPr>
            <p:cNvPr id="494" name="Shape 485"/>
            <p:cNvSpPr/>
            <p:nvPr/>
          </p:nvSpPr>
          <p:spPr>
            <a:xfrm>
              <a:off x="4176712" y="0"/>
              <a:ext cx="421322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roared: a whirlwind of</a:t>
              </a:r>
            </a:p>
          </p:txBody>
        </p:sp>
        <p:sp>
          <p:nvSpPr>
            <p:cNvPr id="495" name="Shape 486"/>
            <p:cNvSpPr/>
            <p:nvPr/>
          </p:nvSpPr>
          <p:spPr>
            <a:xfrm>
              <a:off x="0" y="0"/>
              <a:ext cx="251936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his mind a </a:t>
              </a:r>
            </a:p>
          </p:txBody>
        </p:sp>
        <p:sp>
          <p:nvSpPr>
            <p:cNvPr id="496" name="Shape 487"/>
            <p:cNvSpPr/>
            <p:nvPr/>
          </p:nvSpPr>
          <p:spPr>
            <a:xfrm>
              <a:off x="288924" y="936625"/>
              <a:ext cx="640874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flashing blades and severed limbs .</a:t>
              </a:r>
            </a:p>
          </p:txBody>
        </p:sp>
      </p:grpSp>
      <p:sp>
        <p:nvSpPr>
          <p:cNvPr id="498" name="Shape 489"/>
          <p:cNvSpPr/>
          <p:nvPr/>
        </p:nvSpPr>
        <p:spPr>
          <a:xfrm>
            <a:off x="1187450" y="3284537"/>
            <a:ext cx="18002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tempest </a:t>
            </a:r>
          </a:p>
        </p:txBody>
      </p:sp>
      <p:grpSp>
        <p:nvGrpSpPr>
          <p:cNvPr id="502" name="Group 493"/>
          <p:cNvGrpSpPr/>
          <p:nvPr/>
        </p:nvGrpSpPr>
        <p:grpSpPr>
          <a:xfrm>
            <a:off x="1187450" y="2636836"/>
            <a:ext cx="6769100" cy="2104016"/>
            <a:chOff x="0" y="0"/>
            <a:chExt cx="6769100" cy="2104016"/>
          </a:xfrm>
        </p:grpSpPr>
        <p:sp>
          <p:nvSpPr>
            <p:cNvPr id="499" name="Shape 490"/>
            <p:cNvSpPr/>
            <p:nvPr/>
          </p:nvSpPr>
          <p:spPr>
            <a:xfrm>
              <a:off x="3384548" y="1728789"/>
              <a:ext cx="3240091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Dune, </a:t>
              </a:r>
              <a:r>
                <a:rPr i="0"/>
                <a:t> Frank Herbert</a:t>
              </a:r>
            </a:p>
          </p:txBody>
        </p:sp>
        <p:sp>
          <p:nvSpPr>
            <p:cNvPr id="500" name="Shape 491"/>
            <p:cNvSpPr/>
            <p:nvPr/>
          </p:nvSpPr>
          <p:spPr>
            <a:xfrm>
              <a:off x="0" y="0"/>
              <a:ext cx="6769100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Paul took a deep breath, trying to still the</a:t>
              </a:r>
            </a:p>
          </p:txBody>
        </p:sp>
        <p:sp>
          <p:nvSpPr>
            <p:cNvPr id="501" name="Shape 492"/>
            <p:cNvSpPr/>
            <p:nvPr/>
          </p:nvSpPr>
          <p:spPr>
            <a:xfrm>
              <a:off x="1871662" y="647700"/>
              <a:ext cx="187325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within him.</a:t>
              </a:r>
            </a:p>
          </p:txBody>
        </p:sp>
      </p:grpSp>
      <p:sp>
        <p:nvSpPr>
          <p:cNvPr id="503" name="Shape 494"/>
          <p:cNvSpPr/>
          <p:nvPr/>
        </p:nvSpPr>
        <p:spPr>
          <a:xfrm>
            <a:off x="4859337" y="2492375"/>
            <a:ext cx="18002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tempest’s </a:t>
            </a:r>
          </a:p>
        </p:txBody>
      </p:sp>
      <p:grpSp>
        <p:nvGrpSpPr>
          <p:cNvPr id="507" name="Group 498"/>
          <p:cNvGrpSpPr/>
          <p:nvPr/>
        </p:nvGrpSpPr>
        <p:grpSpPr>
          <a:xfrm>
            <a:off x="1187448" y="2492373"/>
            <a:ext cx="6913567" cy="2248480"/>
            <a:chOff x="0" y="0"/>
            <a:chExt cx="6913566" cy="2248478"/>
          </a:xfrm>
        </p:grpSpPr>
        <p:sp>
          <p:nvSpPr>
            <p:cNvPr id="504" name="Shape 495"/>
            <p:cNvSpPr/>
            <p:nvPr/>
          </p:nvSpPr>
          <p:spPr>
            <a:xfrm>
              <a:off x="3384550" y="1873251"/>
              <a:ext cx="3529016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Eragon, </a:t>
              </a:r>
              <a:r>
                <a:rPr i="0"/>
                <a:t> Christopher Paolini</a:t>
              </a:r>
            </a:p>
          </p:txBody>
        </p:sp>
        <p:sp>
          <p:nvSpPr>
            <p:cNvPr id="505" name="Shape 496"/>
            <p:cNvSpPr/>
            <p:nvPr/>
          </p:nvSpPr>
          <p:spPr>
            <a:xfrm>
              <a:off x="-1" y="-1"/>
              <a:ext cx="36718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they watched, the</a:t>
              </a:r>
            </a:p>
          </p:txBody>
        </p:sp>
        <p:sp>
          <p:nvSpPr>
            <p:cNvPr id="506" name="Shape 497"/>
            <p:cNvSpPr/>
            <p:nvPr/>
          </p:nvSpPr>
          <p:spPr>
            <a:xfrm>
              <a:off x="-1" y="720725"/>
              <a:ext cx="6408742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wrath struck him like a hammer blow.</a:t>
              </a:r>
            </a:p>
          </p:txBody>
        </p:sp>
      </p:grpSp>
      <p:sp>
        <p:nvSpPr>
          <p:cNvPr id="508" name="Shape 499"/>
          <p:cNvSpPr/>
          <p:nvPr/>
        </p:nvSpPr>
        <p:spPr>
          <a:xfrm>
            <a:off x="2843210" y="2492375"/>
            <a:ext cx="18002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tempest </a:t>
            </a:r>
          </a:p>
        </p:txBody>
      </p:sp>
      <p:grpSp>
        <p:nvGrpSpPr>
          <p:cNvPr id="513" name="Group 504"/>
          <p:cNvGrpSpPr/>
          <p:nvPr/>
        </p:nvGrpSpPr>
        <p:grpSpPr>
          <a:xfrm>
            <a:off x="1187448" y="2492373"/>
            <a:ext cx="7632703" cy="2248480"/>
            <a:chOff x="-1" y="0"/>
            <a:chExt cx="7632702" cy="2248478"/>
          </a:xfrm>
        </p:grpSpPr>
        <p:sp>
          <p:nvSpPr>
            <p:cNvPr id="509" name="Shape 500"/>
            <p:cNvSpPr/>
            <p:nvPr/>
          </p:nvSpPr>
          <p:spPr>
            <a:xfrm>
              <a:off x="2879725" y="1873251"/>
              <a:ext cx="475297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Nine Princes in Amber, </a:t>
              </a:r>
              <a:r>
                <a:rPr i="0"/>
                <a:t>Roger Zelazny</a:t>
              </a:r>
            </a:p>
          </p:txBody>
        </p:sp>
        <p:sp>
          <p:nvSpPr>
            <p:cNvPr id="510" name="Shape 501"/>
            <p:cNvSpPr/>
            <p:nvPr/>
          </p:nvSpPr>
          <p:spPr>
            <a:xfrm>
              <a:off x="-2" y="-1"/>
              <a:ext cx="165576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We were</a:t>
              </a:r>
            </a:p>
          </p:txBody>
        </p:sp>
        <p:sp>
          <p:nvSpPr>
            <p:cNvPr id="511" name="Shape 502"/>
            <p:cNvSpPr/>
            <p:nvPr/>
          </p:nvSpPr>
          <p:spPr>
            <a:xfrm>
              <a:off x="-1" y="720725"/>
              <a:ext cx="6408740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the poets say.</a:t>
              </a:r>
            </a:p>
          </p:txBody>
        </p:sp>
        <p:sp>
          <p:nvSpPr>
            <p:cNvPr id="512" name="Shape 503"/>
            <p:cNvSpPr/>
            <p:nvPr/>
          </p:nvSpPr>
          <p:spPr>
            <a:xfrm>
              <a:off x="3384550" y="-1"/>
              <a:ext cx="396081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-tossed and storm-torn,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3" grpId="13"/>
      <p:bldP build="whole" bldLvl="1" animBg="1" rev="0" advAuto="0" spid="502" grpId="5"/>
      <p:bldP build="whole" bldLvl="1" animBg="1" rev="0" advAuto="0" spid="492" grpId="2"/>
      <p:bldP build="whole" bldLvl="1" animBg="1" rev="0" advAuto="0" spid="502" grpId="7"/>
      <p:bldP build="whole" bldLvl="1" animBg="1" rev="0" advAuto="0" spid="497" grpId="1"/>
      <p:bldP build="whole" bldLvl="1" animBg="1" rev="0" advAuto="0" spid="491" grpId="14"/>
      <p:bldP build="whole" bldLvl="1" animBg="1" rev="0" advAuto="0" spid="497" grpId="3"/>
      <p:bldP build="whole" bldLvl="1" animBg="1" rev="0" advAuto="0" spid="498" grpId="4"/>
      <p:bldP build="whole" bldLvl="1" animBg="1" rev="0" advAuto="0" spid="507" grpId="9"/>
      <p:bldP build="whole" bldLvl="1" animBg="1" rev="0" advAuto="0" spid="498" grpId="6"/>
      <p:bldP build="whole" bldLvl="1" animBg="1" rev="0" advAuto="0" spid="508" grpId="12"/>
      <p:bldP build="whole" bldLvl="1" animBg="1" rev="0" advAuto="0" spid="507" grpId="11"/>
      <p:bldP build="whole" bldLvl="1" animBg="1" rev="0" advAuto="0" spid="503" grpId="8"/>
      <p:bldP build="whole" bldLvl="1" animBg="1" rev="0" advAuto="0" spid="503" grpId="1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/>
        </p:nvSpPr>
        <p:spPr>
          <a:xfrm>
            <a:off x="3184524" y="352425"/>
            <a:ext cx="5207118" cy="1950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Wary</a:t>
            </a:r>
            <a:r>
              <a:rPr b="0"/>
              <a:t>: careful and suspicious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</a:t>
            </a:r>
            <a:r>
              <a:rPr b="0"/>
              <a:t>: leery, cautious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impulsive, careless, heedless, unwary,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forms:</a:t>
            </a:r>
            <a:r>
              <a:rPr b="0"/>
              <a:t>  </a:t>
            </a:r>
            <a:r>
              <a:t>Noun:</a:t>
            </a:r>
            <a:r>
              <a:rPr b="0"/>
              <a:t> wariness               </a:t>
            </a:r>
            <a:r>
              <a:t>Verb</a:t>
            </a:r>
            <a:r>
              <a:rPr b="0"/>
              <a:t>: OO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 </a:t>
            </a:r>
            <a:r>
              <a:rPr b="1"/>
              <a:t>Adjective</a:t>
            </a:r>
            <a:r>
              <a:t>: wary                 </a:t>
            </a:r>
            <a:r>
              <a:rPr b="1"/>
              <a:t>Adverb</a:t>
            </a:r>
            <a:r>
              <a:t>: warily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related words</a:t>
            </a:r>
            <a:r>
              <a:rPr b="0"/>
              <a:t>: beware, warn</a:t>
            </a:r>
          </a:p>
        </p:txBody>
      </p:sp>
      <p:pic>
        <p:nvPicPr>
          <p:cNvPr id="49" name="caution-sign-2.png" descr="caution-sign-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188912"/>
            <a:ext cx="2236790" cy="2236790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/>
          <p:nvPr/>
        </p:nvSpPr>
        <p:spPr>
          <a:xfrm>
            <a:off x="4211637" y="3357562"/>
            <a:ext cx="108109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wary,  </a:t>
            </a:r>
          </a:p>
        </p:txBody>
      </p:sp>
      <p:grpSp>
        <p:nvGrpSpPr>
          <p:cNvPr id="54" name="Group 54"/>
          <p:cNvGrpSpPr/>
          <p:nvPr/>
        </p:nvGrpSpPr>
        <p:grpSpPr>
          <a:xfrm>
            <a:off x="1403349" y="3357562"/>
            <a:ext cx="5976941" cy="1310266"/>
            <a:chOff x="0" y="0"/>
            <a:chExt cx="5976939" cy="1310265"/>
          </a:xfrm>
        </p:grpSpPr>
        <p:sp>
          <p:nvSpPr>
            <p:cNvPr id="51" name="Shape 51"/>
            <p:cNvSpPr/>
            <p:nvPr/>
          </p:nvSpPr>
          <p:spPr>
            <a:xfrm>
              <a:off x="3889375" y="0"/>
              <a:ext cx="208756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reluctant.</a:t>
              </a:r>
            </a:p>
          </p:txBody>
        </p:sp>
        <p:sp>
          <p:nvSpPr>
            <p:cNvPr id="52" name="Shape 52"/>
            <p:cNvSpPr/>
            <p:nvPr/>
          </p:nvSpPr>
          <p:spPr>
            <a:xfrm>
              <a:off x="2016125" y="935038"/>
              <a:ext cx="324009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Twilight</a:t>
              </a:r>
            </a:p>
          </p:txBody>
        </p:sp>
        <p:sp>
          <p:nvSpPr>
            <p:cNvPr id="53" name="Shape 53"/>
            <p:cNvSpPr/>
            <p:nvPr/>
          </p:nvSpPr>
          <p:spPr>
            <a:xfrm>
              <a:off x="-1" y="0"/>
              <a:ext cx="2808290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Her eyes were</a:t>
              </a:r>
            </a:p>
          </p:txBody>
        </p:sp>
      </p:grpSp>
      <p:sp>
        <p:nvSpPr>
          <p:cNvPr id="55" name="Shape 55"/>
          <p:cNvSpPr/>
          <p:nvPr/>
        </p:nvSpPr>
        <p:spPr>
          <a:xfrm>
            <a:off x="4067175" y="2420935"/>
            <a:ext cx="1223963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warily,  </a:t>
            </a:r>
          </a:p>
        </p:txBody>
      </p:sp>
      <p:grpSp>
        <p:nvGrpSpPr>
          <p:cNvPr id="60" name="Group 60"/>
          <p:cNvGrpSpPr/>
          <p:nvPr/>
        </p:nvGrpSpPr>
        <p:grpSpPr>
          <a:xfrm>
            <a:off x="323850" y="2420934"/>
            <a:ext cx="8280403" cy="1888119"/>
            <a:chOff x="0" y="-1"/>
            <a:chExt cx="8280402" cy="1888117"/>
          </a:xfrm>
        </p:grpSpPr>
        <p:sp>
          <p:nvSpPr>
            <p:cNvPr id="56" name="Shape 56"/>
            <p:cNvSpPr/>
            <p:nvPr/>
          </p:nvSpPr>
          <p:spPr>
            <a:xfrm>
              <a:off x="4968876" y="-2"/>
              <a:ext cx="331152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expecting more of</a:t>
              </a:r>
            </a:p>
          </p:txBody>
        </p:sp>
        <p:sp>
          <p:nvSpPr>
            <p:cNvPr id="57" name="Shape 57"/>
            <p:cNvSpPr/>
            <p:nvPr/>
          </p:nvSpPr>
          <p:spPr>
            <a:xfrm>
              <a:off x="3887787" y="1512889"/>
              <a:ext cx="3744915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New Moon</a:t>
              </a:r>
            </a:p>
          </p:txBody>
        </p:sp>
        <p:sp>
          <p:nvSpPr>
            <p:cNvPr id="58" name="Shape 58"/>
            <p:cNvSpPr/>
            <p:nvPr/>
          </p:nvSpPr>
          <p:spPr>
            <a:xfrm>
              <a:off x="0" y="-2"/>
              <a:ext cx="3779839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watched his reaction</a:t>
              </a:r>
            </a:p>
          </p:txBody>
        </p:sp>
        <p:sp>
          <p:nvSpPr>
            <p:cNvPr id="59" name="Shape 59"/>
            <p:cNvSpPr/>
            <p:nvPr/>
          </p:nvSpPr>
          <p:spPr>
            <a:xfrm>
              <a:off x="0" y="792162"/>
              <a:ext cx="619284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fury that I had seen at his house. </a:t>
              </a:r>
            </a:p>
          </p:txBody>
        </p:sp>
      </p:grpSp>
      <p:sp>
        <p:nvSpPr>
          <p:cNvPr id="61" name="Shape 61"/>
          <p:cNvSpPr/>
          <p:nvPr/>
        </p:nvSpPr>
        <p:spPr>
          <a:xfrm>
            <a:off x="1476375" y="2565400"/>
            <a:ext cx="100806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wary</a:t>
            </a:r>
          </a:p>
        </p:txBody>
      </p:sp>
      <p:grpSp>
        <p:nvGrpSpPr>
          <p:cNvPr id="65" name="Group 65"/>
          <p:cNvGrpSpPr/>
          <p:nvPr/>
        </p:nvGrpSpPr>
        <p:grpSpPr>
          <a:xfrm>
            <a:off x="-2" y="2565397"/>
            <a:ext cx="8027991" cy="1238830"/>
            <a:chOff x="0" y="0"/>
            <a:chExt cx="8027990" cy="1238829"/>
          </a:xfrm>
        </p:grpSpPr>
        <p:sp>
          <p:nvSpPr>
            <p:cNvPr id="62" name="Shape 62"/>
            <p:cNvSpPr/>
            <p:nvPr/>
          </p:nvSpPr>
          <p:spPr>
            <a:xfrm>
              <a:off x="4067175" y="863602"/>
              <a:ext cx="3960815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Robert Cormier, </a:t>
              </a:r>
              <a:r>
                <a:rPr i="1"/>
                <a:t>I am the Cheese</a:t>
              </a:r>
            </a:p>
          </p:txBody>
        </p:sp>
        <p:sp>
          <p:nvSpPr>
            <p:cNvPr id="63" name="Shape 63"/>
            <p:cNvSpPr/>
            <p:nvPr/>
          </p:nvSpPr>
          <p:spPr>
            <a:xfrm>
              <a:off x="2484437" y="-2"/>
              <a:ext cx="540068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again, on guard, and mistrustful.</a:t>
              </a:r>
            </a:p>
          </p:txBody>
        </p:sp>
        <p:sp>
          <p:nvSpPr>
            <p:cNvPr id="64" name="Shape 64"/>
            <p:cNvSpPr/>
            <p:nvPr/>
          </p:nvSpPr>
          <p:spPr>
            <a:xfrm>
              <a:off x="-1" y="-2"/>
              <a:ext cx="147637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was </a:t>
              </a:r>
            </a:p>
          </p:txBody>
        </p:sp>
      </p:grpSp>
      <p:sp>
        <p:nvSpPr>
          <p:cNvPr id="66" name="Shape 66"/>
          <p:cNvSpPr/>
          <p:nvPr/>
        </p:nvSpPr>
        <p:spPr>
          <a:xfrm>
            <a:off x="2411410" y="3357562"/>
            <a:ext cx="1296991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wary,  </a:t>
            </a:r>
          </a:p>
        </p:txBody>
      </p:sp>
      <p:grpSp>
        <p:nvGrpSpPr>
          <p:cNvPr id="71" name="Group 71"/>
          <p:cNvGrpSpPr/>
          <p:nvPr/>
        </p:nvGrpSpPr>
        <p:grpSpPr>
          <a:xfrm>
            <a:off x="-4" y="2565397"/>
            <a:ext cx="8820158" cy="1743656"/>
            <a:chOff x="-1" y="0"/>
            <a:chExt cx="8820156" cy="1743655"/>
          </a:xfrm>
        </p:grpSpPr>
        <p:sp>
          <p:nvSpPr>
            <p:cNvPr id="67" name="Shape 67"/>
            <p:cNvSpPr/>
            <p:nvPr/>
          </p:nvSpPr>
          <p:spPr>
            <a:xfrm>
              <a:off x="3708400" y="792163"/>
              <a:ext cx="273526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dangerous.</a:t>
              </a:r>
            </a:p>
          </p:txBody>
        </p:sp>
        <p:sp>
          <p:nvSpPr>
            <p:cNvPr id="68" name="Shape 68"/>
            <p:cNvSpPr/>
            <p:nvPr/>
          </p:nvSpPr>
          <p:spPr>
            <a:xfrm>
              <a:off x="4211638" y="1368428"/>
              <a:ext cx="3313116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John Steinbeck, </a:t>
              </a:r>
              <a:r>
                <a:rPr i="1"/>
                <a:t>The Pearl</a:t>
              </a:r>
            </a:p>
          </p:txBody>
        </p:sp>
        <p:sp>
          <p:nvSpPr>
            <p:cNvPr id="69" name="Shape 69"/>
            <p:cNvSpPr/>
            <p:nvPr/>
          </p:nvSpPr>
          <p:spPr>
            <a:xfrm>
              <a:off x="-2" y="792163"/>
              <a:ext cx="241141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cautious, and </a:t>
              </a:r>
            </a:p>
          </p:txBody>
        </p:sp>
        <p:sp>
          <p:nvSpPr>
            <p:cNvPr id="70" name="Shape 70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Some animal thing was moving in him so that he was </a:t>
              </a: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303211" y="5537200"/>
            <a:ext cx="7219759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wary</a:t>
            </a:r>
            <a:r>
              <a:t> will appear once in every 603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" grpId="3"/>
      <p:bldP build="whole" bldLvl="1" animBg="1" rev="0" advAuto="0" spid="71" grpId="13"/>
      <p:bldP build="whole" bldLvl="1" animBg="1" rev="0" advAuto="0" spid="60" grpId="5"/>
      <p:bldP build="whole" bldLvl="1" animBg="1" rev="0" advAuto="0" spid="50" grpId="2"/>
      <p:bldP build="whole" bldLvl="1" animBg="1" rev="0" advAuto="0" spid="60" grpId="7"/>
      <p:bldP build="whole" bldLvl="1" animBg="1" rev="0" advAuto="0" spid="61" grpId="8"/>
      <p:bldP build="whole" bldLvl="1" animBg="1" rev="0" advAuto="0" spid="61" grpId="10"/>
      <p:bldP build="whole" bldLvl="1" animBg="1" rev="0" advAuto="0" spid="65" grpId="9"/>
      <p:bldP build="whole" bldLvl="1" animBg="1" rev="0" advAuto="0" spid="65" grpId="11"/>
      <p:bldP build="whole" bldLvl="1" animBg="1" rev="0" advAuto="0" spid="55" grpId="4"/>
      <p:bldP build="whole" bldLvl="1" animBg="1" rev="0" advAuto="0" spid="66" grpId="12"/>
      <p:bldP build="whole" bldLvl="1" animBg="1" rev="0" advAuto="0" spid="55" grpId="6"/>
      <p:bldP build="whole" bldLvl="1" animBg="1" rev="0" advAuto="0" spid="54" grpId="1"/>
      <p:bldP build="whole" bldLvl="1" animBg="1" rev="0" advAuto="0" spid="48" grpId="14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5" name="ANd9GcQDPFR5Pe_8cfygMhEjmy51Qcw0W9_TU6I982HvPM7GNnM4hJtd.jpg" descr="ANd9GcQDPFR5Pe_8cfygMhEjmy51Qcw0W9_TU6I982HvPM7GNnM4hJtd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524000" cy="131445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hape 507"/>
          <p:cNvSpPr txBox="1"/>
          <p:nvPr/>
        </p:nvSpPr>
        <p:spPr>
          <a:xfrm>
            <a:off x="519111" y="6256337"/>
            <a:ext cx="7486868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prodigy </a:t>
            </a:r>
            <a:r>
              <a:t>will appear once in every 474 pages of text.</a:t>
            </a:r>
          </a:p>
        </p:txBody>
      </p:sp>
      <p:sp>
        <p:nvSpPr>
          <p:cNvPr id="517" name="Shape 508"/>
          <p:cNvSpPr txBox="1"/>
          <p:nvPr/>
        </p:nvSpPr>
        <p:spPr>
          <a:xfrm>
            <a:off x="1958974" y="207961"/>
            <a:ext cx="7054112" cy="884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Prodigy:</a:t>
            </a:r>
            <a:r>
              <a:rPr b="0"/>
              <a:t> a a child with extraordinary talent in a specific area, usually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the arts, mathematics, science, or sports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Related to</a:t>
            </a:r>
            <a:r>
              <a:rPr b="0"/>
              <a:t>: produce, prodigious (fruitful, producing a great amount)</a:t>
            </a:r>
          </a:p>
        </p:txBody>
      </p:sp>
      <p:sp>
        <p:nvSpPr>
          <p:cNvPr id="518" name="Shape 509"/>
          <p:cNvSpPr/>
          <p:nvPr/>
        </p:nvSpPr>
        <p:spPr>
          <a:xfrm>
            <a:off x="4859337" y="2276475"/>
            <a:ext cx="18002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prodigy </a:t>
            </a:r>
          </a:p>
        </p:txBody>
      </p:sp>
      <p:grpSp>
        <p:nvGrpSpPr>
          <p:cNvPr id="522" name="Group 513"/>
          <p:cNvGrpSpPr/>
          <p:nvPr/>
        </p:nvGrpSpPr>
        <p:grpSpPr>
          <a:xfrm>
            <a:off x="1403347" y="4343398"/>
            <a:ext cx="7920044" cy="2464380"/>
            <a:chOff x="-1" y="0"/>
            <a:chExt cx="7920042" cy="2464378"/>
          </a:xfrm>
        </p:grpSpPr>
        <p:sp>
          <p:nvSpPr>
            <p:cNvPr id="519" name="Shape 510"/>
            <p:cNvSpPr/>
            <p:nvPr/>
          </p:nvSpPr>
          <p:spPr>
            <a:xfrm>
              <a:off x="3167063" y="2089151"/>
              <a:ext cx="4752979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Lord of Light, </a:t>
              </a:r>
              <a:r>
                <a:rPr i="0"/>
                <a:t>Roger Zelazny</a:t>
              </a:r>
            </a:p>
          </p:txBody>
        </p:sp>
        <p:sp>
          <p:nvSpPr>
            <p:cNvPr id="520" name="Shape 511"/>
            <p:cNvSpPr/>
            <p:nvPr/>
          </p:nvSpPr>
          <p:spPr>
            <a:xfrm>
              <a:off x="-2" y="936625"/>
              <a:ext cx="403225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a weapons master.</a:t>
              </a:r>
            </a:p>
          </p:txBody>
        </p:sp>
        <p:sp>
          <p:nvSpPr>
            <p:cNvPr id="521" name="Shape 512"/>
            <p:cNvSpPr/>
            <p:nvPr/>
          </p:nvSpPr>
          <p:spPr>
            <a:xfrm>
              <a:off x="-2" y="-1"/>
              <a:ext cx="396081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 were a mechanical</a:t>
              </a:r>
            </a:p>
          </p:txBody>
        </p:sp>
      </p:grpSp>
      <p:sp>
        <p:nvSpPr>
          <p:cNvPr id="523" name="Shape 514"/>
          <p:cNvSpPr/>
          <p:nvPr/>
        </p:nvSpPr>
        <p:spPr>
          <a:xfrm>
            <a:off x="5364162" y="4292600"/>
            <a:ext cx="1439864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prodigy </a:t>
            </a:r>
          </a:p>
        </p:txBody>
      </p:sp>
      <p:grpSp>
        <p:nvGrpSpPr>
          <p:cNvPr id="528" name="Group 519"/>
          <p:cNvGrpSpPr/>
          <p:nvPr/>
        </p:nvGrpSpPr>
        <p:grpSpPr>
          <a:xfrm>
            <a:off x="971547" y="1628773"/>
            <a:ext cx="7632704" cy="2175456"/>
            <a:chOff x="-1" y="0"/>
            <a:chExt cx="7632702" cy="2175454"/>
          </a:xfrm>
        </p:grpSpPr>
        <p:sp>
          <p:nvSpPr>
            <p:cNvPr id="524" name="Shape 515"/>
            <p:cNvSpPr/>
            <p:nvPr/>
          </p:nvSpPr>
          <p:spPr>
            <a:xfrm>
              <a:off x="2879725" y="1800227"/>
              <a:ext cx="475297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Nineteen Minutes, </a:t>
              </a:r>
              <a:r>
                <a:rPr i="0"/>
                <a:t>Jodi Piccault</a:t>
              </a:r>
            </a:p>
          </p:txBody>
        </p:sp>
        <p:sp>
          <p:nvSpPr>
            <p:cNvPr id="525" name="Shape 516"/>
            <p:cNvSpPr/>
            <p:nvPr/>
          </p:nvSpPr>
          <p:spPr>
            <a:xfrm>
              <a:off x="-2" y="647700"/>
              <a:ext cx="388937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must have been a child</a:t>
              </a:r>
            </a:p>
          </p:txBody>
        </p:sp>
        <p:sp>
          <p:nvSpPr>
            <p:cNvPr id="526" name="Shape 517"/>
            <p:cNvSpPr/>
            <p:nvPr/>
          </p:nvSpPr>
          <p:spPr>
            <a:xfrm>
              <a:off x="-1" y="-1"/>
              <a:ext cx="6769101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Is that my cue to say something like, you</a:t>
              </a:r>
            </a:p>
          </p:txBody>
        </p:sp>
        <p:sp>
          <p:nvSpPr>
            <p:cNvPr id="527" name="Shape 518"/>
            <p:cNvSpPr/>
            <p:nvPr/>
          </p:nvSpPr>
          <p:spPr>
            <a:xfrm>
              <a:off x="5329237" y="647700"/>
              <a:ext cx="301905" cy="486204"/>
            </a:xfrm>
            <a:prstGeom prst="rect">
              <a:avLst/>
            </a:prstGeom>
            <a:solidFill>
              <a:srgbClr val="FFFF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 sz="2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?</a:t>
              </a:r>
            </a:p>
          </p:txBody>
        </p:sp>
      </p:grpSp>
      <p:sp>
        <p:nvSpPr>
          <p:cNvPr id="529" name="Shape 520"/>
          <p:cNvSpPr/>
          <p:nvPr/>
        </p:nvSpPr>
        <p:spPr>
          <a:xfrm>
            <a:off x="5435600" y="2349500"/>
            <a:ext cx="18002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prodigy,</a:t>
            </a:r>
          </a:p>
        </p:txBody>
      </p:sp>
      <p:grpSp>
        <p:nvGrpSpPr>
          <p:cNvPr id="535" name="Group 526"/>
          <p:cNvGrpSpPr/>
          <p:nvPr/>
        </p:nvGrpSpPr>
        <p:grpSpPr>
          <a:xfrm>
            <a:off x="-4" y="1557335"/>
            <a:ext cx="9144008" cy="2823155"/>
            <a:chOff x="-1" y="0"/>
            <a:chExt cx="9144007" cy="2823154"/>
          </a:xfrm>
        </p:grpSpPr>
        <p:sp>
          <p:nvSpPr>
            <p:cNvPr id="530" name="Shape 521"/>
            <p:cNvSpPr/>
            <p:nvPr/>
          </p:nvSpPr>
          <p:spPr>
            <a:xfrm>
              <a:off x="3924301" y="2447926"/>
              <a:ext cx="3600453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Joy-Luck Club, </a:t>
              </a:r>
              <a:r>
                <a:rPr i="0"/>
                <a:t>Amy Tan</a:t>
              </a:r>
            </a:p>
          </p:txBody>
        </p:sp>
        <p:sp>
          <p:nvSpPr>
            <p:cNvPr id="531" name="Shape 522"/>
            <p:cNvSpPr/>
            <p:nvPr/>
          </p:nvSpPr>
          <p:spPr>
            <a:xfrm>
              <a:off x="-2" y="-1"/>
              <a:ext cx="914400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when I lost, I was filled with growing dread, and </a:t>
              </a:r>
            </a:p>
          </p:txBody>
        </p:sp>
        <p:sp>
          <p:nvSpPr>
            <p:cNvPr id="532" name="Shape 523"/>
            <p:cNvSpPr/>
            <p:nvPr/>
          </p:nvSpPr>
          <p:spPr>
            <a:xfrm>
              <a:off x="-2" y="792162"/>
              <a:ext cx="5342292" cy="486204"/>
            </a:xfrm>
            <a:prstGeom prst="rect">
              <a:avLst/>
            </a:prstGeom>
            <a:solidFill>
              <a:srgbClr val="FFFF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 sz="2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then terror that I was no longer  a</a:t>
              </a:r>
            </a:p>
          </p:txBody>
        </p:sp>
        <p:sp>
          <p:nvSpPr>
            <p:cNvPr id="533" name="Shape 524"/>
            <p:cNvSpPr/>
            <p:nvPr/>
          </p:nvSpPr>
          <p:spPr>
            <a:xfrm>
              <a:off x="-2" y="1511301"/>
              <a:ext cx="8147293" cy="486203"/>
            </a:xfrm>
            <a:prstGeom prst="rect">
              <a:avLst/>
            </a:prstGeom>
            <a:solidFill>
              <a:srgbClr val="FFFF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sz="2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lost the gift and had turned into something</a:t>
              </a:r>
              <a:r>
                <a:rPr sz="1800"/>
                <a:t> </a:t>
              </a:r>
              <a:r>
                <a:t>ordinary.</a:t>
              </a:r>
            </a:p>
          </p:txBody>
        </p:sp>
        <p:sp>
          <p:nvSpPr>
            <p:cNvPr id="534" name="Shape 525"/>
            <p:cNvSpPr/>
            <p:nvPr/>
          </p:nvSpPr>
          <p:spPr>
            <a:xfrm>
              <a:off x="7164389" y="792162"/>
              <a:ext cx="1800227" cy="486204"/>
            </a:xfrm>
            <a:prstGeom prst="rect">
              <a:avLst/>
            </a:prstGeom>
            <a:solidFill>
              <a:srgbClr val="FFFF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that I had</a:t>
              </a:r>
            </a:p>
          </p:txBody>
        </p:sp>
      </p:grpSp>
      <p:grpSp>
        <p:nvGrpSpPr>
          <p:cNvPr id="539" name="Group 530"/>
          <p:cNvGrpSpPr/>
          <p:nvPr/>
        </p:nvGrpSpPr>
        <p:grpSpPr>
          <a:xfrm>
            <a:off x="1331911" y="3068634"/>
            <a:ext cx="7632703" cy="2248480"/>
            <a:chOff x="0" y="0"/>
            <a:chExt cx="7632701" cy="2248478"/>
          </a:xfrm>
        </p:grpSpPr>
        <p:sp>
          <p:nvSpPr>
            <p:cNvPr id="536" name="Shape 527"/>
            <p:cNvSpPr/>
            <p:nvPr/>
          </p:nvSpPr>
          <p:spPr>
            <a:xfrm>
              <a:off x="2879725" y="1873251"/>
              <a:ext cx="475297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A Living Nightmare, </a:t>
              </a:r>
              <a:r>
                <a:rPr i="0"/>
                <a:t>Darren Shan</a:t>
              </a:r>
            </a:p>
          </p:txBody>
        </p:sp>
        <p:sp>
          <p:nvSpPr>
            <p:cNvPr id="537" name="Shape 528"/>
            <p:cNvSpPr/>
            <p:nvPr/>
          </p:nvSpPr>
          <p:spPr>
            <a:xfrm>
              <a:off x="-1" y="720725"/>
              <a:ext cx="403225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remarkable child, a true</a:t>
              </a:r>
            </a:p>
          </p:txBody>
        </p:sp>
        <p:sp>
          <p:nvSpPr>
            <p:cNvPr id="538" name="Shape 529"/>
            <p:cNvSpPr/>
            <p:nvPr/>
          </p:nvSpPr>
          <p:spPr>
            <a:xfrm>
              <a:off x="0" y="-1"/>
              <a:ext cx="7416801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said to myself, ‘Larten, there goes a most</a:t>
              </a:r>
            </a:p>
          </p:txBody>
        </p:sp>
      </p:grpSp>
      <p:sp>
        <p:nvSpPr>
          <p:cNvPr id="540" name="Shape 531"/>
          <p:cNvSpPr/>
          <p:nvPr/>
        </p:nvSpPr>
        <p:spPr>
          <a:xfrm>
            <a:off x="5364162" y="3789362"/>
            <a:ext cx="18002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prodigy.’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8" grpId="8"/>
      <p:bldP build="whole" bldLvl="1" animBg="1" rev="0" advAuto="0" spid="522" grpId="7"/>
      <p:bldP build="whole" bldLvl="1" animBg="1" rev="0" advAuto="0" spid="518" grpId="10"/>
      <p:bldP build="whole" bldLvl="1" animBg="1" rev="0" advAuto="0" spid="523" grpId="4"/>
      <p:bldP build="whole" bldLvl="1" animBg="1" rev="0" advAuto="0" spid="523" grpId="6"/>
      <p:bldP build="whole" bldLvl="1" animBg="1" rev="0" advAuto="0" spid="535" grpId="13"/>
      <p:bldP build="whole" bldLvl="1" animBg="1" rev="0" advAuto="0" spid="539" grpId="1"/>
      <p:bldP build="whole" bldLvl="1" animBg="1" rev="0" advAuto="0" spid="540" grpId="2"/>
      <p:bldP build="whole" bldLvl="1" animBg="1" rev="0" advAuto="0" spid="539" grpId="3"/>
      <p:bldP build="whole" bldLvl="1" animBg="1" rev="0" advAuto="0" spid="528" grpId="9"/>
      <p:bldP build="whole" bldLvl="1" animBg="1" rev="0" advAuto="0" spid="528" grpId="11"/>
      <p:bldP build="whole" bldLvl="1" animBg="1" rev="0" advAuto="0" spid="529" grpId="12"/>
      <p:bldP build="whole" bldLvl="1" animBg="1" rev="0" advAuto="0" spid="517" grpId="14"/>
      <p:bldP build="whole" bldLvl="1" animBg="1" rev="0" advAuto="0" spid="522" grpId="5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" name="traffic-intersection.png" descr="traffic-intersection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63715" cy="1571625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hape 534"/>
          <p:cNvSpPr txBox="1"/>
          <p:nvPr/>
        </p:nvSpPr>
        <p:spPr>
          <a:xfrm>
            <a:off x="447673" y="6184900"/>
            <a:ext cx="7525043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junction</a:t>
            </a:r>
            <a:r>
              <a:t> will appear once in every 718 pages of text.</a:t>
            </a:r>
          </a:p>
        </p:txBody>
      </p:sp>
      <p:sp>
        <p:nvSpPr>
          <p:cNvPr id="544" name="Shape 535"/>
          <p:cNvSpPr txBox="1"/>
          <p:nvPr/>
        </p:nvSpPr>
        <p:spPr>
          <a:xfrm>
            <a:off x="2463799" y="207961"/>
            <a:ext cx="3890436" cy="884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Junction</a:t>
            </a:r>
            <a:r>
              <a:rPr b="0"/>
              <a:t>: point of intersection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Related words</a:t>
            </a:r>
            <a:r>
              <a:rPr b="0"/>
              <a:t>: juncture, conjunction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Etymology</a:t>
            </a:r>
            <a:r>
              <a:rPr b="0"/>
              <a:t>:</a:t>
            </a:r>
            <a:r>
              <a:rPr b="0" i="1"/>
              <a:t> junct</a:t>
            </a:r>
            <a:r>
              <a:rPr b="0"/>
              <a:t>, meaning</a:t>
            </a:r>
            <a:r>
              <a:rPr b="0" i="1"/>
              <a:t> joining</a:t>
            </a:r>
          </a:p>
        </p:txBody>
      </p:sp>
      <p:sp>
        <p:nvSpPr>
          <p:cNvPr id="545" name="Shape 536"/>
          <p:cNvSpPr/>
          <p:nvPr/>
        </p:nvSpPr>
        <p:spPr>
          <a:xfrm>
            <a:off x="1619250" y="2565400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junction </a:t>
            </a:r>
          </a:p>
        </p:txBody>
      </p:sp>
      <p:grpSp>
        <p:nvGrpSpPr>
          <p:cNvPr id="550" name="Group 541"/>
          <p:cNvGrpSpPr/>
          <p:nvPr/>
        </p:nvGrpSpPr>
        <p:grpSpPr>
          <a:xfrm>
            <a:off x="-2" y="2565397"/>
            <a:ext cx="9144003" cy="1743656"/>
            <a:chOff x="-1" y="0"/>
            <a:chExt cx="9144002" cy="1743655"/>
          </a:xfrm>
        </p:grpSpPr>
        <p:sp>
          <p:nvSpPr>
            <p:cNvPr id="546" name="Shape 537"/>
            <p:cNvSpPr/>
            <p:nvPr/>
          </p:nvSpPr>
          <p:spPr>
            <a:xfrm>
              <a:off x="179387" y="792163"/>
              <a:ext cx="388778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tail brush.</a:t>
              </a:r>
            </a:p>
          </p:txBody>
        </p:sp>
        <p:sp>
          <p:nvSpPr>
            <p:cNvPr id="547" name="Shape 538"/>
            <p:cNvSpPr/>
            <p:nvPr/>
          </p:nvSpPr>
          <p:spPr>
            <a:xfrm>
              <a:off x="3348036" y="-2"/>
              <a:ext cx="5327654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was shaded by a row of trees</a:t>
              </a:r>
            </a:p>
          </p:txBody>
        </p:sp>
        <p:sp>
          <p:nvSpPr>
            <p:cNvPr id="548" name="Shape 539"/>
            <p:cNvSpPr/>
            <p:nvPr/>
          </p:nvSpPr>
          <p:spPr>
            <a:xfrm>
              <a:off x="-2" y="-2"/>
              <a:ext cx="161925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trial </a:t>
              </a:r>
            </a:p>
          </p:txBody>
        </p:sp>
        <p:sp>
          <p:nvSpPr>
            <p:cNvPr id="549" name="Shape 540"/>
            <p:cNvSpPr/>
            <p:nvPr/>
          </p:nvSpPr>
          <p:spPr>
            <a:xfrm>
              <a:off x="3419475" y="1368428"/>
              <a:ext cx="572452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Tim O’Brien, </a:t>
              </a:r>
              <a:r>
                <a:rPr i="1"/>
                <a:t>The Things They Carried</a:t>
              </a:r>
            </a:p>
          </p:txBody>
        </p:sp>
      </p:grpSp>
      <p:sp>
        <p:nvSpPr>
          <p:cNvPr id="551" name="Shape 542"/>
          <p:cNvSpPr/>
          <p:nvPr/>
        </p:nvSpPr>
        <p:spPr>
          <a:xfrm>
            <a:off x="3419475" y="2420935"/>
            <a:ext cx="1727200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junction </a:t>
            </a:r>
          </a:p>
        </p:txBody>
      </p:sp>
      <p:grpSp>
        <p:nvGrpSpPr>
          <p:cNvPr id="556" name="Group 547"/>
          <p:cNvGrpSpPr/>
          <p:nvPr/>
        </p:nvGrpSpPr>
        <p:grpSpPr>
          <a:xfrm>
            <a:off x="539747" y="2420934"/>
            <a:ext cx="8604254" cy="1888119"/>
            <a:chOff x="-1" y="-1"/>
            <a:chExt cx="8604252" cy="1888117"/>
          </a:xfrm>
        </p:grpSpPr>
        <p:sp>
          <p:nvSpPr>
            <p:cNvPr id="552" name="Shape 543"/>
            <p:cNvSpPr/>
            <p:nvPr/>
          </p:nvSpPr>
          <p:spPr>
            <a:xfrm>
              <a:off x="-2" y="-2"/>
              <a:ext cx="287972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paused as a</a:t>
              </a:r>
            </a:p>
          </p:txBody>
        </p:sp>
        <p:sp>
          <p:nvSpPr>
            <p:cNvPr id="553" name="Shape 544"/>
            <p:cNvSpPr/>
            <p:nvPr/>
          </p:nvSpPr>
          <p:spPr>
            <a:xfrm>
              <a:off x="4608512" y="-2"/>
              <a:ext cx="356394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two paths and </a:t>
              </a:r>
            </a:p>
          </p:txBody>
        </p:sp>
        <p:sp>
          <p:nvSpPr>
            <p:cNvPr id="554" name="Shape 545"/>
            <p:cNvSpPr/>
            <p:nvPr/>
          </p:nvSpPr>
          <p:spPr>
            <a:xfrm>
              <a:off x="-1" y="792162"/>
              <a:ext cx="640874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looked around for some sign of Fleur. </a:t>
              </a:r>
            </a:p>
          </p:txBody>
        </p:sp>
        <p:sp>
          <p:nvSpPr>
            <p:cNvPr id="555" name="Shape 546"/>
            <p:cNvSpPr/>
            <p:nvPr/>
          </p:nvSpPr>
          <p:spPr>
            <a:xfrm>
              <a:off x="2879725" y="1512889"/>
              <a:ext cx="572452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J.K. Rowling, </a:t>
              </a:r>
              <a:r>
                <a:rPr i="1"/>
                <a:t>HP and the Goblet of Fire</a:t>
              </a:r>
            </a:p>
          </p:txBody>
        </p:sp>
      </p:grpSp>
      <p:sp>
        <p:nvSpPr>
          <p:cNvPr id="557" name="Shape 548"/>
          <p:cNvSpPr/>
          <p:nvPr/>
        </p:nvSpPr>
        <p:spPr>
          <a:xfrm>
            <a:off x="2259010" y="3395357"/>
            <a:ext cx="172720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junction. </a:t>
            </a:r>
          </a:p>
        </p:txBody>
      </p:sp>
      <p:grpSp>
        <p:nvGrpSpPr>
          <p:cNvPr id="561" name="Group 552"/>
          <p:cNvGrpSpPr/>
          <p:nvPr/>
        </p:nvGrpSpPr>
        <p:grpSpPr>
          <a:xfrm>
            <a:off x="-4" y="2636834"/>
            <a:ext cx="9144008" cy="1743655"/>
            <a:chOff x="-1" y="-1"/>
            <a:chExt cx="9144006" cy="1743653"/>
          </a:xfrm>
        </p:grpSpPr>
        <p:sp>
          <p:nvSpPr>
            <p:cNvPr id="558" name="Shape 549"/>
            <p:cNvSpPr/>
            <p:nvPr/>
          </p:nvSpPr>
          <p:spPr>
            <a:xfrm>
              <a:off x="179386" y="792162"/>
              <a:ext cx="208915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marking a</a:t>
              </a:r>
            </a:p>
          </p:txBody>
        </p:sp>
        <p:sp>
          <p:nvSpPr>
            <p:cNvPr id="559" name="Shape 550"/>
            <p:cNvSpPr/>
            <p:nvPr/>
          </p:nvSpPr>
          <p:spPr>
            <a:xfrm>
              <a:off x="-2" y="-2"/>
              <a:ext cx="914400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truck headed toward an intersection that had signs </a:t>
              </a:r>
            </a:p>
          </p:txBody>
        </p:sp>
        <p:sp>
          <p:nvSpPr>
            <p:cNvPr id="560" name="Shape 551"/>
            <p:cNvSpPr/>
            <p:nvPr/>
          </p:nvSpPr>
          <p:spPr>
            <a:xfrm>
              <a:off x="3419475" y="1368426"/>
              <a:ext cx="5724530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James Patterson, </a:t>
              </a:r>
              <a:r>
                <a:rPr i="1"/>
                <a:t>The Angel Experiment</a:t>
              </a:r>
            </a:p>
          </p:txBody>
        </p:sp>
      </p:grpSp>
      <p:sp>
        <p:nvSpPr>
          <p:cNvPr id="562" name="Shape 553"/>
          <p:cNvSpPr/>
          <p:nvPr/>
        </p:nvSpPr>
        <p:spPr>
          <a:xfrm>
            <a:off x="1313654" y="4568642"/>
            <a:ext cx="1343921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junction </a:t>
            </a:r>
          </a:p>
        </p:txBody>
      </p:sp>
      <p:grpSp>
        <p:nvGrpSpPr>
          <p:cNvPr id="568" name="Group 559"/>
          <p:cNvGrpSpPr/>
          <p:nvPr/>
        </p:nvGrpSpPr>
        <p:grpSpPr>
          <a:xfrm>
            <a:off x="159541" y="2841441"/>
            <a:ext cx="9144003" cy="2751716"/>
            <a:chOff x="0" y="0"/>
            <a:chExt cx="9144002" cy="2751715"/>
          </a:xfrm>
        </p:grpSpPr>
        <p:sp>
          <p:nvSpPr>
            <p:cNvPr id="563" name="Shape 554"/>
            <p:cNvSpPr/>
            <p:nvPr/>
          </p:nvSpPr>
          <p:spPr>
            <a:xfrm>
              <a:off x="2532856" y="1727199"/>
              <a:ext cx="251936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the stairs.</a:t>
              </a:r>
            </a:p>
          </p:txBody>
        </p:sp>
        <p:sp>
          <p:nvSpPr>
            <p:cNvPr id="564" name="Shape 555"/>
            <p:cNvSpPr/>
            <p:nvPr/>
          </p:nvSpPr>
          <p:spPr>
            <a:xfrm>
              <a:off x="-1" y="863600"/>
              <a:ext cx="8748717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feel the ache of true exhaustion in her legs and arms</a:t>
              </a:r>
            </a:p>
          </p:txBody>
        </p:sp>
        <p:sp>
          <p:nvSpPr>
            <p:cNvPr id="565" name="Shape 556"/>
            <p:cNvSpPr/>
            <p:nvPr/>
          </p:nvSpPr>
          <p:spPr>
            <a:xfrm>
              <a:off x="-1" y="-1"/>
              <a:ext cx="882015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limped down the corridor--she was beginning to</a:t>
              </a:r>
            </a:p>
          </p:txBody>
        </p:sp>
        <p:sp>
          <p:nvSpPr>
            <p:cNvPr id="566" name="Shape 557"/>
            <p:cNvSpPr/>
            <p:nvPr/>
          </p:nvSpPr>
          <p:spPr>
            <a:xfrm>
              <a:off x="3419475" y="2376487"/>
              <a:ext cx="572452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Cassandra Clare, </a:t>
              </a:r>
              <a:r>
                <a:rPr i="1"/>
                <a:t>City of Bones</a:t>
              </a:r>
            </a:p>
          </p:txBody>
        </p:sp>
        <p:sp>
          <p:nvSpPr>
            <p:cNvPr id="567" name="Shape 558"/>
            <p:cNvSpPr/>
            <p:nvPr/>
          </p:nvSpPr>
          <p:spPr>
            <a:xfrm>
              <a:off x="15874" y="1727199"/>
              <a:ext cx="110341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at the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7" grpId="8"/>
      <p:bldP build="whole" bldLvl="1" animBg="1" rev="0" advAuto="0" spid="557" grpId="10"/>
      <p:bldP build="whole" bldLvl="1" animBg="1" rev="0" advAuto="0" spid="550" grpId="1"/>
      <p:bldP build="whole" bldLvl="1" animBg="1" rev="0" advAuto="0" spid="550" grpId="3"/>
      <p:bldP build="whole" bldLvl="1" animBg="1" rev="0" advAuto="0" spid="551" grpId="4"/>
      <p:bldP build="whole" bldLvl="1" animBg="1" rev="0" advAuto="0" spid="568" grpId="13"/>
      <p:bldP build="whole" bldLvl="1" animBg="1" rev="0" advAuto="0" spid="551" grpId="6"/>
      <p:bldP build="whole" bldLvl="1" animBg="1" rev="0" advAuto="0" spid="561" grpId="9"/>
      <p:bldP build="whole" bldLvl="1" animBg="1" rev="0" advAuto="0" spid="561" grpId="11"/>
      <p:bldP build="whole" bldLvl="1" animBg="1" rev="0" advAuto="0" spid="556" grpId="5"/>
      <p:bldP build="whole" bldLvl="1" animBg="1" rev="0" advAuto="0" spid="556" grpId="7"/>
      <p:bldP build="whole" bldLvl="1" animBg="1" rev="0" advAuto="0" spid="544" grpId="14"/>
      <p:bldP build="whole" bldLvl="1" animBg="1" rev="0" advAuto="0" spid="562" grpId="12"/>
      <p:bldP build="whole" bldLvl="1" animBg="1" rev="0" advAuto="0" spid="545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Shape 561"/>
          <p:cNvSpPr txBox="1"/>
          <p:nvPr/>
        </p:nvSpPr>
        <p:spPr>
          <a:xfrm>
            <a:off x="2916235" y="0"/>
            <a:ext cx="5111013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Massacre:</a:t>
            </a:r>
            <a:r>
              <a:rPr b="0"/>
              <a:t> an event in which multiple people are 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brutally murdered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near-synonym:</a:t>
            </a:r>
            <a:r>
              <a:rPr b="0"/>
              <a:t> slaughter</a:t>
            </a:r>
          </a:p>
        </p:txBody>
      </p:sp>
      <p:pic>
        <p:nvPicPr>
          <p:cNvPr id="571" name="ANd9GcRRcEjgz4mfDjLUrPJADIjQB9ZUmDQ1NBZZLXyT05VbQIZYt5iH5g.jpg" descr="ANd9GcRRcEjgz4mfDjLUrPJADIjQB9ZUmDQ1NBZZLXyT05VbQIZYt5iH5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55875" cy="1695450"/>
          </a:xfrm>
          <a:prstGeom prst="rect">
            <a:avLst/>
          </a:prstGeom>
          <a:ln w="12700">
            <a:miter lim="400000"/>
          </a:ln>
        </p:spPr>
      </p:pic>
      <p:sp>
        <p:nvSpPr>
          <p:cNvPr id="572" name="Shape 563"/>
          <p:cNvSpPr txBox="1"/>
          <p:nvPr/>
        </p:nvSpPr>
        <p:spPr>
          <a:xfrm>
            <a:off x="663574" y="6040437"/>
            <a:ext cx="7105459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massacre </a:t>
            </a:r>
            <a:r>
              <a:t>will appear once in 477 pages of text.</a:t>
            </a:r>
          </a:p>
        </p:txBody>
      </p:sp>
      <p:sp>
        <p:nvSpPr>
          <p:cNvPr id="573" name="Shape 564"/>
          <p:cNvSpPr/>
          <p:nvPr/>
        </p:nvSpPr>
        <p:spPr>
          <a:xfrm>
            <a:off x="5435598" y="2781300"/>
            <a:ext cx="1944691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massacre </a:t>
            </a:r>
          </a:p>
        </p:txBody>
      </p:sp>
      <p:grpSp>
        <p:nvGrpSpPr>
          <p:cNvPr id="577" name="Group 568"/>
          <p:cNvGrpSpPr/>
          <p:nvPr/>
        </p:nvGrpSpPr>
        <p:grpSpPr>
          <a:xfrm>
            <a:off x="250824" y="2781299"/>
            <a:ext cx="8893180" cy="1527754"/>
            <a:chOff x="0" y="0"/>
            <a:chExt cx="8893179" cy="1527753"/>
          </a:xfrm>
        </p:grpSpPr>
        <p:sp>
          <p:nvSpPr>
            <p:cNvPr id="574" name="Shape 565"/>
            <p:cNvSpPr/>
            <p:nvPr/>
          </p:nvSpPr>
          <p:spPr>
            <a:xfrm>
              <a:off x="-1" y="-1"/>
              <a:ext cx="525780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Billy had seen the greatest</a:t>
              </a:r>
            </a:p>
          </p:txBody>
        </p:sp>
        <p:sp>
          <p:nvSpPr>
            <p:cNvPr id="575" name="Shape 566"/>
            <p:cNvSpPr/>
            <p:nvPr/>
          </p:nvSpPr>
          <p:spPr>
            <a:xfrm>
              <a:off x="73023" y="576262"/>
              <a:ext cx="8820156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human history, which was the bombing of Dresden.</a:t>
              </a:r>
            </a:p>
          </p:txBody>
        </p:sp>
        <p:sp>
          <p:nvSpPr>
            <p:cNvPr id="576" name="Shape 567"/>
            <p:cNvSpPr/>
            <p:nvPr/>
          </p:nvSpPr>
          <p:spPr>
            <a:xfrm>
              <a:off x="3168650" y="1152526"/>
              <a:ext cx="572452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Kurt Vonnegut, </a:t>
              </a:r>
              <a:r>
                <a:rPr i="1"/>
                <a:t>Slaughterhouse-Five</a:t>
              </a:r>
            </a:p>
          </p:txBody>
        </p:sp>
      </p:grpSp>
      <p:sp>
        <p:nvSpPr>
          <p:cNvPr id="578" name="Shape 569"/>
          <p:cNvSpPr/>
          <p:nvPr/>
        </p:nvSpPr>
        <p:spPr>
          <a:xfrm>
            <a:off x="4356098" y="3357562"/>
            <a:ext cx="1944691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massacre. </a:t>
            </a:r>
          </a:p>
        </p:txBody>
      </p:sp>
      <p:grpSp>
        <p:nvGrpSpPr>
          <p:cNvPr id="581" name="Group 572"/>
          <p:cNvGrpSpPr/>
          <p:nvPr/>
        </p:nvGrpSpPr>
        <p:grpSpPr>
          <a:xfrm>
            <a:off x="-3" y="3357561"/>
            <a:ext cx="9144004" cy="951492"/>
            <a:chOff x="-1" y="0"/>
            <a:chExt cx="9144002" cy="951491"/>
          </a:xfrm>
        </p:grpSpPr>
        <p:sp>
          <p:nvSpPr>
            <p:cNvPr id="579" name="Shape 570"/>
            <p:cNvSpPr/>
            <p:nvPr/>
          </p:nvSpPr>
          <p:spPr>
            <a:xfrm>
              <a:off x="-2" y="-2"/>
              <a:ext cx="435610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was nothing less than a</a:t>
              </a:r>
            </a:p>
          </p:txBody>
        </p:sp>
        <p:sp>
          <p:nvSpPr>
            <p:cNvPr id="580" name="Shape 571"/>
            <p:cNvSpPr/>
            <p:nvPr/>
          </p:nvSpPr>
          <p:spPr>
            <a:xfrm>
              <a:off x="3419475" y="576263"/>
              <a:ext cx="572452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Marcus Lutrell, </a:t>
              </a:r>
              <a:r>
                <a:rPr i="1"/>
                <a:t>Lone Survivor</a:t>
              </a:r>
            </a:p>
          </p:txBody>
        </p:sp>
      </p:grpSp>
      <p:sp>
        <p:nvSpPr>
          <p:cNvPr id="582" name="Shape 573"/>
          <p:cNvSpPr/>
          <p:nvPr/>
        </p:nvSpPr>
        <p:spPr>
          <a:xfrm>
            <a:off x="4140200" y="2565400"/>
            <a:ext cx="20161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massacres, </a:t>
            </a:r>
          </a:p>
        </p:txBody>
      </p:sp>
      <p:grpSp>
        <p:nvGrpSpPr>
          <p:cNvPr id="586" name="Group 577"/>
          <p:cNvGrpSpPr/>
          <p:nvPr/>
        </p:nvGrpSpPr>
        <p:grpSpPr>
          <a:xfrm>
            <a:off x="0" y="2565397"/>
            <a:ext cx="9144003" cy="2030993"/>
            <a:chOff x="0" y="-1"/>
            <a:chExt cx="9144002" cy="2030991"/>
          </a:xfrm>
        </p:grpSpPr>
        <p:sp>
          <p:nvSpPr>
            <p:cNvPr id="583" name="Shape 574"/>
            <p:cNvSpPr/>
            <p:nvPr/>
          </p:nvSpPr>
          <p:spPr>
            <a:xfrm>
              <a:off x="6084887" y="-2"/>
              <a:ext cx="305911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wars, executions.</a:t>
              </a:r>
            </a:p>
          </p:txBody>
        </p:sp>
        <p:sp>
          <p:nvSpPr>
            <p:cNvPr id="584" name="Shape 575"/>
            <p:cNvSpPr/>
            <p:nvPr/>
          </p:nvSpPr>
          <p:spPr>
            <a:xfrm>
              <a:off x="0" y="-2"/>
              <a:ext cx="4211639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explains any number of </a:t>
              </a:r>
            </a:p>
          </p:txBody>
        </p:sp>
        <p:sp>
          <p:nvSpPr>
            <p:cNvPr id="585" name="Shape 576"/>
            <p:cNvSpPr/>
            <p:nvPr/>
          </p:nvSpPr>
          <p:spPr>
            <a:xfrm>
              <a:off x="3419475" y="1655763"/>
              <a:ext cx="5724528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Don Delillo, </a:t>
              </a:r>
              <a:r>
                <a:rPr i="1"/>
                <a:t>White Noise</a:t>
              </a:r>
            </a:p>
          </p:txBody>
        </p:sp>
      </p:grpSp>
      <p:sp>
        <p:nvSpPr>
          <p:cNvPr id="587" name="Shape 578"/>
          <p:cNvSpPr/>
          <p:nvPr/>
        </p:nvSpPr>
        <p:spPr>
          <a:xfrm>
            <a:off x="1403350" y="3429000"/>
            <a:ext cx="208915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massacre!” </a:t>
            </a:r>
          </a:p>
        </p:txBody>
      </p:sp>
      <p:grpSp>
        <p:nvGrpSpPr>
          <p:cNvPr id="591" name="Group 582"/>
          <p:cNvGrpSpPr/>
          <p:nvPr/>
        </p:nvGrpSpPr>
        <p:grpSpPr>
          <a:xfrm>
            <a:off x="-3" y="2636834"/>
            <a:ext cx="9144005" cy="1743655"/>
            <a:chOff x="0" y="-1"/>
            <a:chExt cx="9144004" cy="1743653"/>
          </a:xfrm>
        </p:grpSpPr>
        <p:sp>
          <p:nvSpPr>
            <p:cNvPr id="588" name="Shape 579"/>
            <p:cNvSpPr/>
            <p:nvPr/>
          </p:nvSpPr>
          <p:spPr>
            <a:xfrm>
              <a:off x="684211" y="792162"/>
              <a:ext cx="79216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this</a:t>
              </a:r>
            </a:p>
          </p:txBody>
        </p:sp>
        <p:sp>
          <p:nvSpPr>
            <p:cNvPr id="589" name="Shape 580"/>
            <p:cNvSpPr/>
            <p:nvPr/>
          </p:nvSpPr>
          <p:spPr>
            <a:xfrm>
              <a:off x="-1" y="-2"/>
              <a:ext cx="882015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Janice shouted through her hands, “Someone stop </a:t>
              </a:r>
            </a:p>
          </p:txBody>
        </p:sp>
        <p:sp>
          <p:nvSpPr>
            <p:cNvPr id="590" name="Shape 581"/>
            <p:cNvSpPr/>
            <p:nvPr/>
          </p:nvSpPr>
          <p:spPr>
            <a:xfrm>
              <a:off x="3419475" y="1368426"/>
              <a:ext cx="5724529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Chang-Rae Lee, </a:t>
              </a:r>
              <a:r>
                <a:rPr i="1"/>
                <a:t>Native Speaker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0" grpId="14"/>
      <p:bldP build="whole" bldLvl="1" animBg="1" rev="0" advAuto="0" spid="578" grpId="4"/>
      <p:bldP build="whole" bldLvl="1" animBg="1" rev="0" advAuto="0" spid="586" grpId="9"/>
      <p:bldP build="whole" bldLvl="1" animBg="1" rev="0" advAuto="0" spid="573" grpId="2"/>
      <p:bldP build="whole" bldLvl="1" animBg="1" rev="0" advAuto="0" spid="586" grpId="11"/>
      <p:bldP build="whole" bldLvl="1" animBg="1" rev="0" advAuto="0" spid="578" grpId="6"/>
      <p:bldP build="whole" bldLvl="1" animBg="1" rev="0" advAuto="0" spid="591" grpId="13"/>
      <p:bldP build="whole" bldLvl="1" animBg="1" rev="0" advAuto="0" spid="582" grpId="8"/>
      <p:bldP build="whole" bldLvl="1" animBg="1" rev="0" advAuto="0" spid="582" grpId="10"/>
      <p:bldP build="whole" bldLvl="1" animBg="1" rev="0" advAuto="0" spid="577" grpId="1"/>
      <p:bldP build="whole" bldLvl="1" animBg="1" rev="0" advAuto="0" spid="581" grpId="5"/>
      <p:bldP build="whole" bldLvl="1" animBg="1" rev="0" advAuto="0" spid="587" grpId="12"/>
      <p:bldP build="whole" bldLvl="1" animBg="1" rev="0" advAuto="0" spid="581" grpId="7"/>
      <p:bldP build="whole" bldLvl="1" animBg="1" rev="0" advAuto="0" spid="577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84"/>
          <p:cNvSpPr txBox="1"/>
          <p:nvPr/>
        </p:nvSpPr>
        <p:spPr>
          <a:xfrm>
            <a:off x="4284662" y="188911"/>
            <a:ext cx="3572539" cy="141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Ailment:</a:t>
            </a:r>
            <a:r>
              <a:rPr b="0"/>
              <a:t> sickness, disease, pain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</a:t>
            </a:r>
            <a:r>
              <a:rPr b="0"/>
              <a:t>: malady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Forms: Noun</a:t>
            </a:r>
            <a:r>
              <a:rPr b="0"/>
              <a:t>: ailment, ailments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Verb:</a:t>
            </a:r>
            <a:r>
              <a:t> ail, ails, ailed, ailing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</a:t>
            </a:r>
            <a:r>
              <a:t>: 00  </a:t>
            </a:r>
            <a:r>
              <a:rPr b="1"/>
              <a:t>Adverb:</a:t>
            </a:r>
            <a:r>
              <a:t> 00</a:t>
            </a:r>
          </a:p>
        </p:txBody>
      </p:sp>
      <p:pic>
        <p:nvPicPr>
          <p:cNvPr id="594" name="ANd9GcQSZgudpwUsouYnNL0A5uyjPzTBxo8a5pP9MhZRk0UVaVMRD7F_FZLAWq8.jpg" descr="ANd9GcQSZgudpwUsouYnNL0A5uyjPzTBxo8a5pP9MhZRk0UVaVMRD7F_FZLAWq8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152525" cy="1533525"/>
          </a:xfrm>
          <a:prstGeom prst="rect">
            <a:avLst/>
          </a:prstGeom>
          <a:ln w="12700">
            <a:miter lim="400000"/>
          </a:ln>
        </p:spPr>
      </p:pic>
      <p:sp>
        <p:nvSpPr>
          <p:cNvPr id="595" name="Shape 586"/>
          <p:cNvSpPr txBox="1"/>
          <p:nvPr/>
        </p:nvSpPr>
        <p:spPr>
          <a:xfrm>
            <a:off x="323850" y="6237287"/>
            <a:ext cx="8372475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ailment</a:t>
            </a:r>
            <a:r>
              <a:t> will appear once in 1,438 pages of text.</a:t>
            </a:r>
          </a:p>
        </p:txBody>
      </p:sp>
      <p:grpSp>
        <p:nvGrpSpPr>
          <p:cNvPr id="599" name="Group 590"/>
          <p:cNvGrpSpPr/>
          <p:nvPr/>
        </p:nvGrpSpPr>
        <p:grpSpPr>
          <a:xfrm>
            <a:off x="-1" y="3933822"/>
            <a:ext cx="9144004" cy="1743656"/>
            <a:chOff x="0" y="-1"/>
            <a:chExt cx="9144002" cy="1743654"/>
          </a:xfrm>
        </p:grpSpPr>
        <p:sp>
          <p:nvSpPr>
            <p:cNvPr id="596" name="Shape 587"/>
            <p:cNvSpPr/>
            <p:nvPr/>
          </p:nvSpPr>
          <p:spPr>
            <a:xfrm>
              <a:off x="8101013" y="-2"/>
              <a:ext cx="71914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?</a:t>
              </a:r>
            </a:p>
          </p:txBody>
        </p:sp>
        <p:sp>
          <p:nvSpPr>
            <p:cNvPr id="597" name="Shape 588"/>
            <p:cNvSpPr/>
            <p:nvPr/>
          </p:nvSpPr>
          <p:spPr>
            <a:xfrm>
              <a:off x="-1" y="-2"/>
              <a:ext cx="63007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Next, she offered: What herb cures all</a:t>
              </a:r>
            </a:p>
          </p:txBody>
        </p:sp>
        <p:sp>
          <p:nvSpPr>
            <p:cNvPr id="598" name="Shape 589"/>
            <p:cNvSpPr/>
            <p:nvPr/>
          </p:nvSpPr>
          <p:spPr>
            <a:xfrm>
              <a:off x="3419475" y="1368427"/>
              <a:ext cx="5724528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Christopher Paolinni, </a:t>
              </a:r>
              <a:r>
                <a:rPr i="1"/>
                <a:t>Eldest</a:t>
              </a:r>
            </a:p>
          </p:txBody>
        </p:sp>
      </p:grpSp>
      <p:sp>
        <p:nvSpPr>
          <p:cNvPr id="600" name="Shape 591"/>
          <p:cNvSpPr/>
          <p:nvPr/>
        </p:nvSpPr>
        <p:spPr>
          <a:xfrm>
            <a:off x="1908175" y="5445125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ailments. </a:t>
            </a:r>
          </a:p>
        </p:txBody>
      </p:sp>
      <p:grpSp>
        <p:nvGrpSpPr>
          <p:cNvPr id="604" name="Group 595"/>
          <p:cNvGrpSpPr/>
          <p:nvPr/>
        </p:nvGrpSpPr>
        <p:grpSpPr>
          <a:xfrm>
            <a:off x="-3" y="4724397"/>
            <a:ext cx="9144005" cy="1743656"/>
            <a:chOff x="0" y="-1"/>
            <a:chExt cx="9144004" cy="1743654"/>
          </a:xfrm>
        </p:grpSpPr>
        <p:sp>
          <p:nvSpPr>
            <p:cNvPr id="601" name="Shape 592"/>
            <p:cNvSpPr/>
            <p:nvPr/>
          </p:nvSpPr>
          <p:spPr>
            <a:xfrm>
              <a:off x="-1" y="719137"/>
              <a:ext cx="190817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about their</a:t>
              </a:r>
            </a:p>
          </p:txBody>
        </p:sp>
        <p:sp>
          <p:nvSpPr>
            <p:cNvPr id="602" name="Shape 593"/>
            <p:cNvSpPr/>
            <p:nvPr/>
          </p:nvSpPr>
          <p:spPr>
            <a:xfrm>
              <a:off x="-1" y="-2"/>
              <a:ext cx="882015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benches are always packed with people talking </a:t>
              </a:r>
            </a:p>
          </p:txBody>
        </p:sp>
        <p:sp>
          <p:nvSpPr>
            <p:cNvPr id="603" name="Shape 594"/>
            <p:cNvSpPr/>
            <p:nvPr/>
          </p:nvSpPr>
          <p:spPr>
            <a:xfrm>
              <a:off x="3419475" y="1368427"/>
              <a:ext cx="5724529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Frank McCourt, </a:t>
              </a:r>
              <a:r>
                <a:rPr i="1"/>
                <a:t>Angela’s Ashes</a:t>
              </a:r>
            </a:p>
          </p:txBody>
        </p:sp>
      </p:grpSp>
      <p:sp>
        <p:nvSpPr>
          <p:cNvPr id="605" name="Shape 596"/>
          <p:cNvSpPr/>
          <p:nvPr/>
        </p:nvSpPr>
        <p:spPr>
          <a:xfrm>
            <a:off x="1547812" y="1989135"/>
            <a:ext cx="1727201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ailments </a:t>
            </a:r>
          </a:p>
        </p:txBody>
      </p:sp>
      <p:grpSp>
        <p:nvGrpSpPr>
          <p:cNvPr id="610" name="Group 601"/>
          <p:cNvGrpSpPr/>
          <p:nvPr/>
        </p:nvGrpSpPr>
        <p:grpSpPr>
          <a:xfrm>
            <a:off x="179385" y="1196973"/>
            <a:ext cx="9144005" cy="1959555"/>
            <a:chOff x="0" y="0"/>
            <a:chExt cx="9144004" cy="1959554"/>
          </a:xfrm>
        </p:grpSpPr>
        <p:sp>
          <p:nvSpPr>
            <p:cNvPr id="606" name="Shape 597"/>
            <p:cNvSpPr/>
            <p:nvPr/>
          </p:nvSpPr>
          <p:spPr>
            <a:xfrm>
              <a:off x="2987675" y="792162"/>
              <a:ext cx="5689604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like measles or tenanus or TB.</a:t>
              </a:r>
            </a:p>
          </p:txBody>
        </p:sp>
        <p:sp>
          <p:nvSpPr>
            <p:cNvPr id="607" name="Shape 598"/>
            <p:cNvSpPr/>
            <p:nvPr/>
          </p:nvSpPr>
          <p:spPr>
            <a:xfrm>
              <a:off x="-1" y="792162"/>
              <a:ext cx="140335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died of</a:t>
              </a:r>
            </a:p>
          </p:txBody>
        </p:sp>
        <p:sp>
          <p:nvSpPr>
            <p:cNvPr id="608" name="Shape 599"/>
            <p:cNvSpPr/>
            <p:nvPr/>
          </p:nvSpPr>
          <p:spPr>
            <a:xfrm>
              <a:off x="-1" y="-1"/>
              <a:ext cx="8820156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Not surprisingly, they tended to shrug when patients </a:t>
              </a:r>
            </a:p>
          </p:txBody>
        </p:sp>
        <p:sp>
          <p:nvSpPr>
            <p:cNvPr id="609" name="Shape 600"/>
            <p:cNvSpPr/>
            <p:nvPr/>
          </p:nvSpPr>
          <p:spPr>
            <a:xfrm>
              <a:off x="3419475" y="1584326"/>
              <a:ext cx="5724529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Tracy Kidder, </a:t>
              </a:r>
              <a:r>
                <a:rPr i="1"/>
                <a:t>Mountains Beyond Mountains</a:t>
              </a:r>
            </a:p>
          </p:txBody>
        </p:sp>
      </p:grpSp>
      <p:sp>
        <p:nvSpPr>
          <p:cNvPr id="611" name="Shape 602"/>
          <p:cNvSpPr/>
          <p:nvPr/>
        </p:nvSpPr>
        <p:spPr>
          <a:xfrm>
            <a:off x="6300787" y="3933825"/>
            <a:ext cx="172720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ailments </a:t>
            </a:r>
          </a:p>
        </p:txBody>
      </p:sp>
      <p:sp>
        <p:nvSpPr>
          <p:cNvPr id="612" name="Shape 603"/>
          <p:cNvSpPr/>
          <p:nvPr/>
        </p:nvSpPr>
        <p:spPr>
          <a:xfrm>
            <a:off x="6877050" y="2565400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ailment </a:t>
            </a:r>
          </a:p>
        </p:txBody>
      </p:sp>
      <p:grpSp>
        <p:nvGrpSpPr>
          <p:cNvPr id="616" name="Group 607"/>
          <p:cNvGrpSpPr/>
          <p:nvPr/>
        </p:nvGrpSpPr>
        <p:grpSpPr>
          <a:xfrm>
            <a:off x="-1" y="2565398"/>
            <a:ext cx="8783641" cy="2246892"/>
            <a:chOff x="0" y="0"/>
            <a:chExt cx="8783640" cy="2246891"/>
          </a:xfrm>
        </p:grpSpPr>
        <p:sp>
          <p:nvSpPr>
            <p:cNvPr id="613" name="Shape 604"/>
            <p:cNvSpPr/>
            <p:nvPr/>
          </p:nvSpPr>
          <p:spPr>
            <a:xfrm>
              <a:off x="-1" y="792162"/>
              <a:ext cx="7200904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but it was unsightly, to say the least.</a:t>
              </a:r>
            </a:p>
          </p:txBody>
        </p:sp>
        <p:sp>
          <p:nvSpPr>
            <p:cNvPr id="614" name="Shape 605"/>
            <p:cNvSpPr/>
            <p:nvPr/>
          </p:nvSpPr>
          <p:spPr>
            <a:xfrm>
              <a:off x="-1" y="-2"/>
              <a:ext cx="694849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benign cyst, it was not a life-threatening </a:t>
              </a:r>
            </a:p>
          </p:txBody>
        </p:sp>
        <p:sp>
          <p:nvSpPr>
            <p:cNvPr id="615" name="Shape 606"/>
            <p:cNvSpPr/>
            <p:nvPr/>
          </p:nvSpPr>
          <p:spPr>
            <a:xfrm>
              <a:off x="3059112" y="1871663"/>
              <a:ext cx="5724528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Nights in Rodanthe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0" grpId="1"/>
      <p:bldP build="whole" bldLvl="1" animBg="1" rev="0" advAuto="0" spid="610" grpId="3"/>
      <p:bldP build="whole" bldLvl="1" animBg="1" rev="0" advAuto="0" spid="611" grpId="8"/>
      <p:bldP build="whole" bldLvl="1" animBg="1" rev="0" advAuto="0" spid="593" grpId="14"/>
      <p:bldP build="whole" bldLvl="1" animBg="1" rev="0" advAuto="0" spid="611" grpId="10"/>
      <p:bldP build="whole" bldLvl="1" animBg="1" rev="0" advAuto="0" spid="599" grpId="9"/>
      <p:bldP build="whole" bldLvl="1" animBg="1" rev="0" advAuto="0" spid="599" grpId="11"/>
      <p:bldP build="whole" bldLvl="1" animBg="1" rev="0" advAuto="0" spid="600" grpId="4"/>
      <p:bldP build="whole" bldLvl="1" animBg="1" rev="0" advAuto="0" spid="616" grpId="13"/>
      <p:bldP build="whole" bldLvl="1" animBg="1" rev="0" advAuto="0" spid="604" grpId="5"/>
      <p:bldP build="whole" bldLvl="1" animBg="1" rev="0" advAuto="0" spid="600" grpId="6"/>
      <p:bldP build="whole" bldLvl="1" animBg="1" rev="0" advAuto="0" spid="604" grpId="7"/>
      <p:bldP build="whole" bldLvl="1" animBg="1" rev="0" advAuto="0" spid="612" grpId="12"/>
      <p:bldP build="whole" bldLvl="1" animBg="1" rev="0" advAuto="0" spid="605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8" name="ANd9GcQN8elposoQqCATaycvoEer9bfhSpZp8jZr-Z8Cy74opEQUONPd.jpg" descr="ANd9GcQN8elposoQqCATaycvoEer9bfhSpZp8jZr-Z8Cy74opEQUONPd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4317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619" name="Shape 610"/>
          <p:cNvSpPr txBox="1"/>
          <p:nvPr/>
        </p:nvSpPr>
        <p:spPr>
          <a:xfrm>
            <a:off x="303210" y="6040437"/>
            <a:ext cx="7232819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laceration</a:t>
            </a:r>
            <a:r>
              <a:t> will appear once in every 2,928 pages.</a:t>
            </a:r>
          </a:p>
        </p:txBody>
      </p:sp>
      <p:sp>
        <p:nvSpPr>
          <p:cNvPr id="620" name="Shape 611"/>
          <p:cNvSpPr txBox="1"/>
          <p:nvPr/>
        </p:nvSpPr>
        <p:spPr>
          <a:xfrm>
            <a:off x="2967035" y="352425"/>
            <a:ext cx="5542429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Laceration:</a:t>
            </a:r>
            <a:r>
              <a:rPr b="0"/>
              <a:t> cut in the skin; wound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Forms: Noun</a:t>
            </a:r>
            <a:r>
              <a:rPr b="0"/>
              <a:t>: laceration, lacerations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Verb</a:t>
            </a:r>
            <a:r>
              <a:t>: lacerate, lacerates, lacerated, lacerating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</a:t>
            </a:r>
            <a:r>
              <a:t>: 00   </a:t>
            </a:r>
            <a:r>
              <a:rPr b="1"/>
              <a:t>Adverb:</a:t>
            </a:r>
            <a:r>
              <a:t> 00</a:t>
            </a:r>
          </a:p>
        </p:txBody>
      </p:sp>
      <p:sp>
        <p:nvSpPr>
          <p:cNvPr id="621" name="Shape 612"/>
          <p:cNvSpPr/>
          <p:nvPr/>
        </p:nvSpPr>
        <p:spPr>
          <a:xfrm>
            <a:off x="3708398" y="3068635"/>
            <a:ext cx="1944691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lacerated </a:t>
            </a:r>
          </a:p>
        </p:txBody>
      </p:sp>
      <p:grpSp>
        <p:nvGrpSpPr>
          <p:cNvPr id="626" name="Group 617"/>
          <p:cNvGrpSpPr/>
          <p:nvPr/>
        </p:nvGrpSpPr>
        <p:grpSpPr>
          <a:xfrm>
            <a:off x="684209" y="2276474"/>
            <a:ext cx="8208969" cy="2032579"/>
            <a:chOff x="-1" y="0"/>
            <a:chExt cx="8208967" cy="2032578"/>
          </a:xfrm>
        </p:grpSpPr>
        <p:sp>
          <p:nvSpPr>
            <p:cNvPr id="622" name="Shape 613"/>
            <p:cNvSpPr/>
            <p:nvPr/>
          </p:nvSpPr>
          <p:spPr>
            <a:xfrm>
              <a:off x="4967288" y="792162"/>
              <a:ext cx="208756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knuckles.</a:t>
              </a:r>
            </a:p>
          </p:txBody>
        </p:sp>
        <p:sp>
          <p:nvSpPr>
            <p:cNvPr id="623" name="Shape 614"/>
            <p:cNvSpPr/>
            <p:nvPr/>
          </p:nvSpPr>
          <p:spPr>
            <a:xfrm>
              <a:off x="-2" y="0"/>
              <a:ext cx="8208969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There were three splotches of blood below the</a:t>
              </a:r>
            </a:p>
          </p:txBody>
        </p:sp>
        <p:sp>
          <p:nvSpPr>
            <p:cNvPr id="624" name="Shape 615"/>
            <p:cNvSpPr/>
            <p:nvPr/>
          </p:nvSpPr>
          <p:spPr>
            <a:xfrm>
              <a:off x="-2" y="792162"/>
              <a:ext cx="3024191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keyhole from his </a:t>
              </a:r>
            </a:p>
          </p:txBody>
        </p:sp>
        <p:sp>
          <p:nvSpPr>
            <p:cNvPr id="625" name="Shape 616"/>
            <p:cNvSpPr/>
            <p:nvPr/>
          </p:nvSpPr>
          <p:spPr>
            <a:xfrm>
              <a:off x="2735262" y="1657352"/>
              <a:ext cx="3313115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 King, </a:t>
              </a:r>
              <a:r>
                <a:rPr i="1"/>
                <a:t>The Shining</a:t>
              </a:r>
            </a:p>
          </p:txBody>
        </p:sp>
      </p:grpSp>
      <p:sp>
        <p:nvSpPr>
          <p:cNvPr id="627" name="Shape 618"/>
          <p:cNvSpPr/>
          <p:nvPr/>
        </p:nvSpPr>
        <p:spPr>
          <a:xfrm>
            <a:off x="1331911" y="3357562"/>
            <a:ext cx="2160591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laceration </a:t>
            </a:r>
          </a:p>
        </p:txBody>
      </p:sp>
      <p:grpSp>
        <p:nvGrpSpPr>
          <p:cNvPr id="632" name="Group 623"/>
          <p:cNvGrpSpPr/>
          <p:nvPr/>
        </p:nvGrpSpPr>
        <p:grpSpPr>
          <a:xfrm>
            <a:off x="-3" y="2565397"/>
            <a:ext cx="9144005" cy="1743656"/>
            <a:chOff x="0" y="0"/>
            <a:chExt cx="9144004" cy="1743655"/>
          </a:xfrm>
        </p:grpSpPr>
        <p:sp>
          <p:nvSpPr>
            <p:cNvPr id="628" name="Shape 619"/>
            <p:cNvSpPr/>
            <p:nvPr/>
          </p:nvSpPr>
          <p:spPr>
            <a:xfrm>
              <a:off x="3492501" y="792163"/>
              <a:ext cx="4967290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twice as deep as the others.</a:t>
              </a:r>
            </a:p>
          </p:txBody>
        </p:sp>
        <p:sp>
          <p:nvSpPr>
            <p:cNvPr id="629" name="Shape 620"/>
            <p:cNvSpPr/>
            <p:nvPr/>
          </p:nvSpPr>
          <p:spPr>
            <a:xfrm>
              <a:off x="-1" y="792163"/>
              <a:ext cx="133191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jagged</a:t>
              </a:r>
            </a:p>
          </p:txBody>
        </p:sp>
        <p:sp>
          <p:nvSpPr>
            <p:cNvPr id="630" name="Shape 621"/>
            <p:cNvSpPr/>
            <p:nvPr/>
          </p:nvSpPr>
          <p:spPr>
            <a:xfrm>
              <a:off x="-1" y="-2"/>
              <a:ext cx="882015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knife swerved as a result, leaving her with a long,</a:t>
              </a:r>
            </a:p>
          </p:txBody>
        </p:sp>
        <p:sp>
          <p:nvSpPr>
            <p:cNvPr id="631" name="Shape 622"/>
            <p:cNvSpPr/>
            <p:nvPr/>
          </p:nvSpPr>
          <p:spPr>
            <a:xfrm>
              <a:off x="3419475" y="1368428"/>
              <a:ext cx="5724529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Chrisopher Paolini, </a:t>
              </a:r>
              <a:r>
                <a:rPr i="1"/>
                <a:t>Brisingr</a:t>
              </a:r>
            </a:p>
          </p:txBody>
        </p:sp>
      </p:grpSp>
      <p:sp>
        <p:nvSpPr>
          <p:cNvPr id="633" name="Shape 624"/>
          <p:cNvSpPr/>
          <p:nvPr/>
        </p:nvSpPr>
        <p:spPr>
          <a:xfrm>
            <a:off x="2987675" y="3357562"/>
            <a:ext cx="230505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lacerated </a:t>
            </a:r>
          </a:p>
        </p:txBody>
      </p:sp>
      <p:grpSp>
        <p:nvGrpSpPr>
          <p:cNvPr id="639" name="Group 630"/>
          <p:cNvGrpSpPr/>
          <p:nvPr/>
        </p:nvGrpSpPr>
        <p:grpSpPr>
          <a:xfrm>
            <a:off x="-4" y="2565397"/>
            <a:ext cx="8820158" cy="2462793"/>
            <a:chOff x="-1" y="-1"/>
            <a:chExt cx="8820156" cy="2462792"/>
          </a:xfrm>
        </p:grpSpPr>
        <p:sp>
          <p:nvSpPr>
            <p:cNvPr id="634" name="Shape 625"/>
            <p:cNvSpPr/>
            <p:nvPr/>
          </p:nvSpPr>
          <p:spPr>
            <a:xfrm>
              <a:off x="5364164" y="792162"/>
              <a:ext cx="3384554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kidney, and I’ll still</a:t>
              </a:r>
            </a:p>
          </p:txBody>
        </p:sp>
        <p:sp>
          <p:nvSpPr>
            <p:cNvPr id="635" name="Shape 626"/>
            <p:cNvSpPr/>
            <p:nvPr/>
          </p:nvSpPr>
          <p:spPr>
            <a:xfrm>
              <a:off x="-2" y="792162"/>
              <a:ext cx="2987679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fractured skull, a</a:t>
              </a:r>
            </a:p>
          </p:txBody>
        </p:sp>
        <p:sp>
          <p:nvSpPr>
            <p:cNvPr id="636" name="Shape 627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 suffered thirteen wounds, a broken shoulder, a </a:t>
              </a:r>
            </a:p>
          </p:txBody>
        </p:sp>
        <p:sp>
          <p:nvSpPr>
            <p:cNvPr id="637" name="Shape 628"/>
            <p:cNvSpPr/>
            <p:nvPr/>
          </p:nvSpPr>
          <p:spPr>
            <a:xfrm>
              <a:off x="4716464" y="2087564"/>
              <a:ext cx="3673479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Henry H. Neff, </a:t>
              </a:r>
              <a:r>
                <a:rPr i="1"/>
                <a:t>The Maelstrom</a:t>
              </a:r>
            </a:p>
          </p:txBody>
        </p:sp>
        <p:sp>
          <p:nvSpPr>
            <p:cNvPr id="638" name="Shape 629"/>
            <p:cNvSpPr/>
            <p:nvPr/>
          </p:nvSpPr>
          <p:spPr>
            <a:xfrm>
              <a:off x="-1" y="1511302"/>
              <a:ext cx="6156329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wager that you recover within a week. </a:t>
              </a:r>
            </a:p>
          </p:txBody>
        </p:sp>
      </p:grpSp>
      <p:sp>
        <p:nvSpPr>
          <p:cNvPr id="640" name="Shape 631"/>
          <p:cNvSpPr/>
          <p:nvPr/>
        </p:nvSpPr>
        <p:spPr>
          <a:xfrm>
            <a:off x="1835150" y="3357562"/>
            <a:ext cx="18002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laceration </a:t>
            </a:r>
          </a:p>
        </p:txBody>
      </p:sp>
      <p:grpSp>
        <p:nvGrpSpPr>
          <p:cNvPr id="644" name="Group 635"/>
          <p:cNvGrpSpPr/>
          <p:nvPr/>
        </p:nvGrpSpPr>
        <p:grpSpPr>
          <a:xfrm>
            <a:off x="0" y="3357562"/>
            <a:ext cx="8389940" cy="1670628"/>
            <a:chOff x="0" y="0"/>
            <a:chExt cx="8389939" cy="1670627"/>
          </a:xfrm>
        </p:grpSpPr>
        <p:sp>
          <p:nvSpPr>
            <p:cNvPr id="641" name="Shape 632"/>
            <p:cNvSpPr/>
            <p:nvPr/>
          </p:nvSpPr>
          <p:spPr>
            <a:xfrm>
              <a:off x="3635375" y="0"/>
              <a:ext cx="3708402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was on your upper lip.</a:t>
              </a:r>
            </a:p>
          </p:txBody>
        </p:sp>
        <p:sp>
          <p:nvSpPr>
            <p:cNvPr id="642" name="Shape 633"/>
            <p:cNvSpPr/>
            <p:nvPr/>
          </p:nvSpPr>
          <p:spPr>
            <a:xfrm>
              <a:off x="0" y="0"/>
              <a:ext cx="1835152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worst </a:t>
              </a:r>
            </a:p>
          </p:txBody>
        </p:sp>
        <p:sp>
          <p:nvSpPr>
            <p:cNvPr id="643" name="Shape 634"/>
            <p:cNvSpPr/>
            <p:nvPr/>
          </p:nvSpPr>
          <p:spPr>
            <a:xfrm>
              <a:off x="4716462" y="1295400"/>
              <a:ext cx="3673478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Khalid Hosseini, </a:t>
              </a:r>
              <a:r>
                <a:rPr i="1"/>
                <a:t>Kite Runner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6" grpId="1"/>
      <p:bldP build="whole" bldLvl="1" animBg="1" rev="0" advAuto="0" spid="620" grpId="14"/>
      <p:bldP build="whole" bldLvl="1" animBg="1" rev="0" advAuto="0" spid="626" grpId="3"/>
      <p:bldP build="whole" bldLvl="1" animBg="1" rev="0" advAuto="0" spid="621" grpId="2"/>
      <p:bldP build="whole" bldLvl="1" animBg="1" rev="0" advAuto="0" spid="633" grpId="8"/>
      <p:bldP build="whole" bldLvl="1" animBg="1" rev="0" advAuto="0" spid="633" grpId="10"/>
      <p:bldP build="whole" bldLvl="1" animBg="1" rev="0" advAuto="0" spid="639" grpId="9"/>
      <p:bldP build="whole" bldLvl="1" animBg="1" rev="0" advAuto="0" spid="640" grpId="12"/>
      <p:bldP build="whole" bldLvl="1" animBg="1" rev="0" advAuto="0" spid="639" grpId="11"/>
      <p:bldP build="whole" bldLvl="1" animBg="1" rev="0" advAuto="0" spid="632" grpId="5"/>
      <p:bldP build="whole" bldLvl="1" animBg="1" rev="0" advAuto="0" spid="627" grpId="4"/>
      <p:bldP build="whole" bldLvl="1" animBg="1" rev="0" advAuto="0" spid="632" grpId="7"/>
      <p:bldP build="whole" bldLvl="1" animBg="1" rev="0" advAuto="0" spid="627" grpId="6"/>
      <p:bldP build="whole" bldLvl="1" animBg="1" rev="0" advAuto="0" spid="644" grpId="1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6" name="ANd9GcTrQRtA_daU5hvO2INRshZ6lBnV5BLrVN4r72niXJxPw_9ytMH1.jpg" descr="ANd9GcTrQRtA_daU5hvO2INRshZ6lBnV5BLrVN4r72niXJxPw_9ytMH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647" name="Shape 638"/>
          <p:cNvSpPr txBox="1"/>
          <p:nvPr/>
        </p:nvSpPr>
        <p:spPr>
          <a:xfrm>
            <a:off x="1455737" y="6113462"/>
            <a:ext cx="6381595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 word </a:t>
            </a:r>
            <a:r>
              <a:rPr i="1"/>
              <a:t>havoc</a:t>
            </a:r>
            <a:r>
              <a:t> will appear once in every 1,324 pages of text.</a:t>
            </a:r>
          </a:p>
        </p:txBody>
      </p:sp>
      <p:sp>
        <p:nvSpPr>
          <p:cNvPr id="648" name="Shape 639"/>
          <p:cNvSpPr txBox="1"/>
          <p:nvPr/>
        </p:nvSpPr>
        <p:spPr>
          <a:xfrm>
            <a:off x="3184525" y="65087"/>
            <a:ext cx="5148852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Havoc</a:t>
            </a:r>
            <a:r>
              <a:rPr b="0"/>
              <a:t>: a state of massive violence and confusion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</a:t>
            </a:r>
            <a:r>
              <a:rPr b="0"/>
              <a:t>: mayhem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</a:t>
            </a:r>
            <a:r>
              <a:rPr b="0"/>
              <a:t>: tranquility, peace, serenity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Expression</a:t>
            </a:r>
            <a:r>
              <a:rPr b="0"/>
              <a:t>: to wreak (reek) havoc</a:t>
            </a:r>
          </a:p>
        </p:txBody>
      </p:sp>
      <p:sp>
        <p:nvSpPr>
          <p:cNvPr id="649" name="Shape 640"/>
          <p:cNvSpPr/>
          <p:nvPr/>
        </p:nvSpPr>
        <p:spPr>
          <a:xfrm>
            <a:off x="4427537" y="3213100"/>
            <a:ext cx="11525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havoc </a:t>
            </a:r>
          </a:p>
        </p:txBody>
      </p:sp>
      <p:grpSp>
        <p:nvGrpSpPr>
          <p:cNvPr id="654" name="Group 645"/>
          <p:cNvGrpSpPr/>
          <p:nvPr/>
        </p:nvGrpSpPr>
        <p:grpSpPr>
          <a:xfrm>
            <a:off x="-2" y="2565397"/>
            <a:ext cx="9144003" cy="1743656"/>
            <a:chOff x="0" y="0"/>
            <a:chExt cx="9144002" cy="1743655"/>
          </a:xfrm>
        </p:grpSpPr>
        <p:sp>
          <p:nvSpPr>
            <p:cNvPr id="650" name="Shape 641"/>
            <p:cNvSpPr/>
            <p:nvPr/>
          </p:nvSpPr>
          <p:spPr>
            <a:xfrm>
              <a:off x="-1" y="647701"/>
              <a:ext cx="4500564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menace who lived to cause</a:t>
              </a:r>
            </a:p>
          </p:txBody>
        </p:sp>
        <p:sp>
          <p:nvSpPr>
            <p:cNvPr id="651" name="Shape 642"/>
            <p:cNvSpPr/>
            <p:nvPr/>
          </p:nvSpPr>
          <p:spPr>
            <a:xfrm>
              <a:off x="-1" y="-2"/>
              <a:ext cx="896461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Peeves was the school poltergeist, a grinning, airborne </a:t>
              </a:r>
            </a:p>
          </p:txBody>
        </p:sp>
        <p:sp>
          <p:nvSpPr>
            <p:cNvPr id="652" name="Shape 643"/>
            <p:cNvSpPr/>
            <p:nvPr/>
          </p:nvSpPr>
          <p:spPr>
            <a:xfrm>
              <a:off x="3419475" y="1368428"/>
              <a:ext cx="572452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J.K. Rowling, </a:t>
              </a:r>
              <a:r>
                <a:rPr i="1"/>
                <a:t>HP and the Chamber of Secrets</a:t>
              </a:r>
            </a:p>
          </p:txBody>
        </p:sp>
        <p:sp>
          <p:nvSpPr>
            <p:cNvPr id="653" name="Shape 644"/>
            <p:cNvSpPr/>
            <p:nvPr/>
          </p:nvSpPr>
          <p:spPr>
            <a:xfrm>
              <a:off x="5508625" y="647701"/>
              <a:ext cx="3384552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distress.</a:t>
              </a:r>
            </a:p>
          </p:txBody>
        </p:sp>
      </p:grpSp>
      <p:sp>
        <p:nvSpPr>
          <p:cNvPr id="655" name="Shape 646"/>
          <p:cNvSpPr/>
          <p:nvPr/>
        </p:nvSpPr>
        <p:spPr>
          <a:xfrm>
            <a:off x="-12934" y="3185895"/>
            <a:ext cx="1331914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havoc, </a:t>
            </a:r>
          </a:p>
        </p:txBody>
      </p:sp>
      <p:grpSp>
        <p:nvGrpSpPr>
          <p:cNvPr id="659" name="Group 650"/>
          <p:cNvGrpSpPr/>
          <p:nvPr/>
        </p:nvGrpSpPr>
        <p:grpSpPr>
          <a:xfrm>
            <a:off x="-4" y="2636834"/>
            <a:ext cx="9144008" cy="2030994"/>
            <a:chOff x="-1" y="-1"/>
            <a:chExt cx="9144006" cy="2030992"/>
          </a:xfrm>
        </p:grpSpPr>
        <p:sp>
          <p:nvSpPr>
            <p:cNvPr id="656" name="Shape 647"/>
            <p:cNvSpPr/>
            <p:nvPr/>
          </p:nvSpPr>
          <p:spPr>
            <a:xfrm>
              <a:off x="1331910" y="576262"/>
              <a:ext cx="781209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then died somewhere overland on the Gulf.</a:t>
              </a:r>
            </a:p>
          </p:txBody>
        </p:sp>
        <p:sp>
          <p:nvSpPr>
            <p:cNvPr id="657" name="Shape 648"/>
            <p:cNvSpPr/>
            <p:nvPr/>
          </p:nvSpPr>
          <p:spPr>
            <a:xfrm>
              <a:off x="-2" y="-2"/>
              <a:ext cx="914400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storms have always raged across Florida, wreaking </a:t>
              </a:r>
            </a:p>
          </p:txBody>
        </p:sp>
        <p:sp>
          <p:nvSpPr>
            <p:cNvPr id="658" name="Shape 649"/>
            <p:cNvSpPr/>
            <p:nvPr/>
          </p:nvSpPr>
          <p:spPr>
            <a:xfrm>
              <a:off x="3059112" y="1655764"/>
              <a:ext cx="572453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David Eggers, </a:t>
              </a:r>
              <a:r>
                <a:rPr i="1"/>
                <a:t>Zeitoun</a:t>
              </a:r>
            </a:p>
          </p:txBody>
        </p:sp>
      </p:grpSp>
      <p:sp>
        <p:nvSpPr>
          <p:cNvPr id="660" name="Shape 651"/>
          <p:cNvSpPr/>
          <p:nvPr/>
        </p:nvSpPr>
        <p:spPr>
          <a:xfrm>
            <a:off x="4235963" y="3421550"/>
            <a:ext cx="1223965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havoc</a:t>
            </a:r>
          </a:p>
        </p:txBody>
      </p:sp>
      <p:grpSp>
        <p:nvGrpSpPr>
          <p:cNvPr id="665" name="Group 656"/>
          <p:cNvGrpSpPr/>
          <p:nvPr/>
        </p:nvGrpSpPr>
        <p:grpSpPr>
          <a:xfrm>
            <a:off x="-3" y="2636834"/>
            <a:ext cx="9144005" cy="1743655"/>
            <a:chOff x="0" y="-1"/>
            <a:chExt cx="9144004" cy="1743653"/>
          </a:xfrm>
        </p:grpSpPr>
        <p:sp>
          <p:nvSpPr>
            <p:cNvPr id="661" name="Shape 652"/>
            <p:cNvSpPr/>
            <p:nvPr/>
          </p:nvSpPr>
          <p:spPr>
            <a:xfrm>
              <a:off x="5435601" y="792162"/>
              <a:ext cx="252095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the world.</a:t>
              </a:r>
            </a:p>
          </p:txBody>
        </p:sp>
        <p:sp>
          <p:nvSpPr>
            <p:cNvPr id="662" name="Shape 653"/>
            <p:cNvSpPr/>
            <p:nvPr/>
          </p:nvSpPr>
          <p:spPr>
            <a:xfrm>
              <a:off x="684211" y="792162"/>
              <a:ext cx="3563941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they were wreaking</a:t>
              </a:r>
            </a:p>
          </p:txBody>
        </p:sp>
        <p:sp>
          <p:nvSpPr>
            <p:cNvPr id="663" name="Shape 654"/>
            <p:cNvSpPr/>
            <p:nvPr/>
          </p:nvSpPr>
          <p:spPr>
            <a:xfrm>
              <a:off x="-1" y="-2"/>
              <a:ext cx="882015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folk he’d made were evil, they’d gone all wrong,</a:t>
              </a:r>
            </a:p>
          </p:txBody>
        </p:sp>
        <p:sp>
          <p:nvSpPr>
            <p:cNvPr id="664" name="Shape 655"/>
            <p:cNvSpPr/>
            <p:nvPr/>
          </p:nvSpPr>
          <p:spPr>
            <a:xfrm>
              <a:off x="3419475" y="1368426"/>
              <a:ext cx="5724529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David Almond, </a:t>
              </a:r>
              <a:r>
                <a:rPr i="1"/>
                <a:t>Clay</a:t>
              </a:r>
            </a:p>
          </p:txBody>
        </p:sp>
      </p:grpSp>
      <p:sp>
        <p:nvSpPr>
          <p:cNvPr id="666" name="Shape 657"/>
          <p:cNvSpPr/>
          <p:nvPr/>
        </p:nvSpPr>
        <p:spPr>
          <a:xfrm>
            <a:off x="1666407" y="3409227"/>
            <a:ext cx="1727201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havoc.</a:t>
            </a:r>
          </a:p>
        </p:txBody>
      </p:sp>
      <p:grpSp>
        <p:nvGrpSpPr>
          <p:cNvPr id="670" name="Group 661"/>
          <p:cNvGrpSpPr/>
          <p:nvPr/>
        </p:nvGrpSpPr>
        <p:grpSpPr>
          <a:xfrm>
            <a:off x="-3" y="2636834"/>
            <a:ext cx="9144005" cy="1743655"/>
            <a:chOff x="0" y="-1"/>
            <a:chExt cx="9144004" cy="1743653"/>
          </a:xfrm>
        </p:grpSpPr>
        <p:sp>
          <p:nvSpPr>
            <p:cNvPr id="667" name="Shape 658"/>
            <p:cNvSpPr/>
            <p:nvPr/>
          </p:nvSpPr>
          <p:spPr>
            <a:xfrm>
              <a:off x="-1" y="792162"/>
              <a:ext cx="169227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wreaking</a:t>
              </a:r>
            </a:p>
          </p:txBody>
        </p:sp>
        <p:sp>
          <p:nvSpPr>
            <p:cNvPr id="668" name="Shape 659"/>
            <p:cNvSpPr/>
            <p:nvPr/>
          </p:nvSpPr>
          <p:spPr>
            <a:xfrm>
              <a:off x="-1" y="-2"/>
              <a:ext cx="882015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Since they have moved into the open, they have been </a:t>
              </a:r>
            </a:p>
          </p:txBody>
        </p:sp>
        <p:sp>
          <p:nvSpPr>
            <p:cNvPr id="669" name="Shape 660"/>
            <p:cNvSpPr/>
            <p:nvPr/>
          </p:nvSpPr>
          <p:spPr>
            <a:xfrm>
              <a:off x="3419475" y="1368426"/>
              <a:ext cx="5724529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J.K. Rowling, </a:t>
              </a:r>
              <a:r>
                <a:rPr i="1"/>
                <a:t>HP and the Half-Blood Prince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4" grpId="1"/>
      <p:bldP build="whole" bldLvl="1" animBg="1" rev="0" advAuto="0" spid="654" grpId="3"/>
      <p:bldP build="whole" bldLvl="1" animBg="1" rev="0" advAuto="0" spid="670" grpId="13"/>
      <p:bldP build="whole" bldLvl="1" animBg="1" rev="0" advAuto="0" spid="655" grpId="4"/>
      <p:bldP build="whole" bldLvl="1" animBg="1" rev="0" advAuto="0" spid="649" grpId="2"/>
      <p:bldP build="whole" bldLvl="1" animBg="1" rev="0" advAuto="0" spid="655" grpId="6"/>
      <p:bldP build="whole" bldLvl="1" animBg="1" rev="0" advAuto="0" spid="666" grpId="12"/>
      <p:bldP build="whole" bldLvl="1" animBg="1" rev="0" advAuto="0" spid="648" grpId="14"/>
      <p:bldP build="whole" bldLvl="1" animBg="1" rev="0" advAuto="0" spid="665" grpId="9"/>
      <p:bldP build="whole" bldLvl="1" animBg="1" rev="0" advAuto="0" spid="665" grpId="11"/>
      <p:bldP build="whole" bldLvl="1" animBg="1" rev="0" advAuto="0" spid="659" grpId="5"/>
      <p:bldP build="whole" bldLvl="1" animBg="1" rev="0" advAuto="0" spid="660" grpId="8"/>
      <p:bldP build="whole" bldLvl="1" animBg="1" rev="0" advAuto="0" spid="659" grpId="7"/>
      <p:bldP build="whole" bldLvl="1" animBg="1" rev="0" advAuto="0" spid="660" grpId="1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/>
        </p:nvSpPr>
        <p:spPr>
          <a:xfrm>
            <a:off x="3184524" y="352425"/>
            <a:ext cx="5172628" cy="2484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Recollect</a:t>
            </a:r>
            <a:r>
              <a:rPr b="0"/>
              <a:t> remember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</a:t>
            </a:r>
            <a:r>
              <a:rPr b="0"/>
              <a:t>: recall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forget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forms:</a:t>
            </a:r>
            <a:r>
              <a:rPr b="0"/>
              <a:t>  </a:t>
            </a:r>
            <a:r>
              <a:t>Noun:</a:t>
            </a:r>
            <a:r>
              <a:rPr b="0"/>
              <a:t> recollection, recollections               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</a:t>
            </a:r>
            <a:r>
              <a:rPr b="1"/>
              <a:t>Verb</a:t>
            </a:r>
            <a:r>
              <a:t>: recollect, recollects, recollected,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recollecting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 </a:t>
            </a:r>
            <a:r>
              <a:rPr b="1"/>
              <a:t>Adjective</a:t>
            </a:r>
            <a:r>
              <a:t>: 00                </a:t>
            </a:r>
            <a:r>
              <a:rPr b="1"/>
              <a:t>Adverb</a:t>
            </a:r>
            <a:r>
              <a:t>: 00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related words</a:t>
            </a:r>
            <a:r>
              <a:rPr b="0"/>
              <a:t>: collect</a:t>
            </a:r>
          </a:p>
        </p:txBody>
      </p:sp>
      <p:pic>
        <p:nvPicPr>
          <p:cNvPr id="75" name="Memories.jpg" descr="Memorie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6513" y="44450"/>
            <a:ext cx="2447926" cy="1836740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Shape 76"/>
          <p:cNvSpPr/>
          <p:nvPr/>
        </p:nvSpPr>
        <p:spPr>
          <a:xfrm>
            <a:off x="6084887" y="2565400"/>
            <a:ext cx="26638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recollections.  </a:t>
            </a:r>
          </a:p>
        </p:txBody>
      </p:sp>
      <p:grpSp>
        <p:nvGrpSpPr>
          <p:cNvPr id="79" name="Group 79"/>
          <p:cNvGrpSpPr/>
          <p:nvPr/>
        </p:nvGrpSpPr>
        <p:grpSpPr>
          <a:xfrm>
            <a:off x="-2" y="2565397"/>
            <a:ext cx="8459792" cy="1743656"/>
            <a:chOff x="0" y="0"/>
            <a:chExt cx="8459790" cy="1743655"/>
          </a:xfrm>
        </p:grpSpPr>
        <p:sp>
          <p:nvSpPr>
            <p:cNvPr id="77" name="Shape 77"/>
            <p:cNvSpPr/>
            <p:nvPr/>
          </p:nvSpPr>
          <p:spPr>
            <a:xfrm>
              <a:off x="2987675" y="1368428"/>
              <a:ext cx="5472116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Alexander Dumas, The Count of Monte Cristo</a:t>
              </a:r>
            </a:p>
          </p:txBody>
        </p:sp>
        <p:sp>
          <p:nvSpPr>
            <p:cNvPr id="78" name="Shape 78"/>
            <p:cNvSpPr/>
            <p:nvPr/>
          </p:nvSpPr>
          <p:spPr>
            <a:xfrm>
              <a:off x="-1" y="-2"/>
              <a:ext cx="615633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would invoke the past, recall old </a:t>
              </a:r>
            </a:p>
          </p:txBody>
        </p:sp>
      </p:grpSp>
      <p:sp>
        <p:nvSpPr>
          <p:cNvPr id="80" name="Shape 80"/>
          <p:cNvSpPr/>
          <p:nvPr/>
        </p:nvSpPr>
        <p:spPr>
          <a:xfrm>
            <a:off x="1476375" y="2565400"/>
            <a:ext cx="19431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recollected </a:t>
            </a:r>
          </a:p>
        </p:txBody>
      </p:sp>
      <p:grpSp>
        <p:nvGrpSpPr>
          <p:cNvPr id="85" name="Group 85"/>
          <p:cNvGrpSpPr/>
          <p:nvPr/>
        </p:nvGrpSpPr>
        <p:grpSpPr>
          <a:xfrm>
            <a:off x="-2" y="2565399"/>
            <a:ext cx="9144003" cy="1599191"/>
            <a:chOff x="-1" y="0"/>
            <a:chExt cx="9144002" cy="1599190"/>
          </a:xfrm>
        </p:grpSpPr>
        <p:sp>
          <p:nvSpPr>
            <p:cNvPr id="81" name="Shape 81"/>
            <p:cNvSpPr/>
            <p:nvPr/>
          </p:nvSpPr>
          <p:spPr>
            <a:xfrm>
              <a:off x="-2" y="719137"/>
              <a:ext cx="226854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law practice.</a:t>
              </a:r>
            </a:p>
          </p:txBody>
        </p:sp>
        <p:sp>
          <p:nvSpPr>
            <p:cNvPr id="82" name="Shape 82"/>
            <p:cNvSpPr/>
            <p:nvPr/>
          </p:nvSpPr>
          <p:spPr>
            <a:xfrm>
              <a:off x="3563937" y="1223963"/>
              <a:ext cx="4824415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Robert Penn Warren, </a:t>
              </a:r>
              <a:r>
                <a:rPr i="1"/>
                <a:t>All the King’s Men</a:t>
              </a:r>
            </a:p>
          </p:txBody>
        </p:sp>
        <p:sp>
          <p:nvSpPr>
            <p:cNvPr id="83" name="Shape 83"/>
            <p:cNvSpPr/>
            <p:nvPr/>
          </p:nvSpPr>
          <p:spPr>
            <a:xfrm>
              <a:off x="3419475" y="-1"/>
              <a:ext cx="572452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how he had done quite well in his </a:t>
              </a:r>
            </a:p>
          </p:txBody>
        </p:sp>
        <p:sp>
          <p:nvSpPr>
            <p:cNvPr id="84" name="Shape 84"/>
            <p:cNvSpPr/>
            <p:nvPr/>
          </p:nvSpPr>
          <p:spPr>
            <a:xfrm>
              <a:off x="-2" y="-1"/>
              <a:ext cx="147637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Then I</a:t>
              </a:r>
            </a:p>
          </p:txBody>
        </p:sp>
      </p:grpSp>
      <p:sp>
        <p:nvSpPr>
          <p:cNvPr id="86" name="Shape 86"/>
          <p:cNvSpPr/>
          <p:nvPr/>
        </p:nvSpPr>
        <p:spPr>
          <a:xfrm>
            <a:off x="4356098" y="2565400"/>
            <a:ext cx="2449516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recollections </a:t>
            </a:r>
          </a:p>
        </p:txBody>
      </p:sp>
      <p:grpSp>
        <p:nvGrpSpPr>
          <p:cNvPr id="91" name="Group 91"/>
          <p:cNvGrpSpPr/>
          <p:nvPr/>
        </p:nvGrpSpPr>
        <p:grpSpPr>
          <a:xfrm>
            <a:off x="0" y="2565397"/>
            <a:ext cx="8675691" cy="1743656"/>
            <a:chOff x="0" y="0"/>
            <a:chExt cx="8675690" cy="1743655"/>
          </a:xfrm>
        </p:grpSpPr>
        <p:sp>
          <p:nvSpPr>
            <p:cNvPr id="87" name="Shape 87"/>
            <p:cNvSpPr/>
            <p:nvPr/>
          </p:nvSpPr>
          <p:spPr>
            <a:xfrm>
              <a:off x="6588126" y="-2"/>
              <a:ext cx="208756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her face</a:t>
              </a:r>
            </a:p>
          </p:txBody>
        </p:sp>
        <p:sp>
          <p:nvSpPr>
            <p:cNvPr id="88" name="Shape 88"/>
            <p:cNvSpPr/>
            <p:nvPr/>
          </p:nvSpPr>
          <p:spPr>
            <a:xfrm>
              <a:off x="4211637" y="1368428"/>
              <a:ext cx="3529015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Charlotte Bronte, </a:t>
              </a:r>
              <a:r>
                <a:rPr i="1"/>
                <a:t>Jane Eyre</a:t>
              </a:r>
            </a:p>
          </p:txBody>
        </p:sp>
        <p:sp>
          <p:nvSpPr>
            <p:cNvPr id="89" name="Shape 89"/>
            <p:cNvSpPr/>
            <p:nvPr/>
          </p:nvSpPr>
          <p:spPr>
            <a:xfrm>
              <a:off x="0" y="792163"/>
              <a:ext cx="4032252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person are correct.</a:t>
              </a:r>
            </a:p>
          </p:txBody>
        </p:sp>
        <p:sp>
          <p:nvSpPr>
            <p:cNvPr id="90" name="Shape 90"/>
            <p:cNvSpPr/>
            <p:nvPr/>
          </p:nvSpPr>
          <p:spPr>
            <a:xfrm>
              <a:off x="0" y="-2"/>
              <a:ext cx="435610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was pretty, too, if my</a:t>
              </a:r>
            </a:p>
          </p:txBody>
        </p:sp>
      </p:grpSp>
      <p:sp>
        <p:nvSpPr>
          <p:cNvPr id="92" name="Shape 92"/>
          <p:cNvSpPr/>
          <p:nvPr/>
        </p:nvSpPr>
        <p:spPr>
          <a:xfrm>
            <a:off x="2195510" y="3357562"/>
            <a:ext cx="20161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recollection </a:t>
            </a:r>
          </a:p>
        </p:txBody>
      </p:sp>
      <p:grpSp>
        <p:nvGrpSpPr>
          <p:cNvPr id="96" name="Group 96"/>
          <p:cNvGrpSpPr/>
          <p:nvPr/>
        </p:nvGrpSpPr>
        <p:grpSpPr>
          <a:xfrm>
            <a:off x="684212" y="3357561"/>
            <a:ext cx="7200902" cy="951492"/>
            <a:chOff x="0" y="0"/>
            <a:chExt cx="7200901" cy="951491"/>
          </a:xfrm>
        </p:grpSpPr>
        <p:sp>
          <p:nvSpPr>
            <p:cNvPr id="93" name="Shape 93"/>
            <p:cNvSpPr/>
            <p:nvPr/>
          </p:nvSpPr>
          <p:spPr>
            <a:xfrm>
              <a:off x="3527425" y="-2"/>
              <a:ext cx="367347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flashed into his mind.</a:t>
              </a:r>
            </a:p>
          </p:txBody>
        </p:sp>
        <p:sp>
          <p:nvSpPr>
            <p:cNvPr id="94" name="Shape 94"/>
            <p:cNvSpPr/>
            <p:nvPr/>
          </p:nvSpPr>
          <p:spPr>
            <a:xfrm>
              <a:off x="3527425" y="576263"/>
              <a:ext cx="367347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Fyodor Dostoevsky, </a:t>
              </a:r>
              <a:r>
                <a:rPr i="1"/>
                <a:t>The Idiot</a:t>
              </a:r>
            </a:p>
          </p:txBody>
        </p:sp>
        <p:sp>
          <p:nvSpPr>
            <p:cNvPr id="95" name="Shape 95"/>
            <p:cNvSpPr/>
            <p:nvPr/>
          </p:nvSpPr>
          <p:spPr>
            <a:xfrm>
              <a:off x="0" y="-2"/>
              <a:ext cx="158432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painful</a:t>
              </a:r>
            </a:p>
          </p:txBody>
        </p:sp>
      </p:grpSp>
      <p:sp>
        <p:nvSpPr>
          <p:cNvPr id="97" name="Shape 97"/>
          <p:cNvSpPr txBox="1"/>
          <p:nvPr/>
        </p:nvSpPr>
        <p:spPr>
          <a:xfrm>
            <a:off x="950911" y="6040437"/>
            <a:ext cx="7588331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recollect </a:t>
            </a:r>
            <a:r>
              <a:t>will appear once in every 140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0" grpId="7"/>
      <p:bldP build="whole" bldLvl="1" animBg="1" rev="0" advAuto="0" spid="86" grpId="10"/>
      <p:bldP build="whole" bldLvl="1" animBg="1" rev="0" advAuto="0" spid="91" grpId="9"/>
      <p:bldP build="whole" bldLvl="1" animBg="1" rev="0" advAuto="0" spid="76" grpId="2"/>
      <p:bldP build="whole" bldLvl="1" animBg="1" rev="0" advAuto="0" spid="91" grpId="11"/>
      <p:bldP build="whole" bldLvl="1" animBg="1" rev="0" advAuto="0" spid="96" grpId="13"/>
      <p:bldP build="whole" bldLvl="1" animBg="1" rev="0" advAuto="0" spid="74" grpId="14"/>
      <p:bldP build="whole" bldLvl="1" animBg="1" rev="0" advAuto="0" spid="92" grpId="12"/>
      <p:bldP build="whole" bldLvl="1" animBg="1" rev="0" advAuto="0" spid="80" grpId="4"/>
      <p:bldP build="whole" bldLvl="1" animBg="1" rev="0" advAuto="0" spid="79" grpId="1"/>
      <p:bldP build="whole" bldLvl="1" animBg="1" rev="0" advAuto="0" spid="85" grpId="5"/>
      <p:bldP build="whole" bldLvl="1" animBg="1" rev="0" advAuto="0" spid="85" grpId="6"/>
      <p:bldP build="whole" bldLvl="1" animBg="1" rev="0" advAuto="0" spid="79" grpId="3"/>
      <p:bldP build="whole" bldLvl="1" animBg="1" rev="0" advAuto="0" spid="86" grpId="8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/>
        </p:nvSpPr>
        <p:spPr>
          <a:xfrm>
            <a:off x="3184523" y="352425"/>
            <a:ext cx="6190054" cy="1950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Ingenious</a:t>
            </a:r>
            <a:r>
              <a:rPr b="0"/>
              <a:t>: brilliant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</a:t>
            </a:r>
            <a:r>
              <a:rPr b="0"/>
              <a:t>: inventive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dull, ignorant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forms:</a:t>
            </a:r>
            <a:r>
              <a:rPr b="0"/>
              <a:t>  </a:t>
            </a:r>
            <a:r>
              <a:t>Noun:</a:t>
            </a:r>
            <a:r>
              <a:rPr b="0"/>
              <a:t> ingenuity, ingeniousness             </a:t>
            </a:r>
            <a:r>
              <a:t>Verb</a:t>
            </a:r>
            <a:r>
              <a:rPr b="0"/>
              <a:t>: OO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 </a:t>
            </a:r>
            <a:r>
              <a:rPr b="1"/>
              <a:t>Adjective</a:t>
            </a:r>
            <a:r>
              <a:t>: ingenious                 </a:t>
            </a:r>
            <a:r>
              <a:rPr b="1"/>
              <a:t>Adverb</a:t>
            </a:r>
            <a:r>
              <a:t>: ingeniously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related words</a:t>
            </a:r>
            <a:r>
              <a:rPr b="0"/>
              <a:t>: genius</a:t>
            </a:r>
          </a:p>
        </p:txBody>
      </p:sp>
      <p:pic>
        <p:nvPicPr>
          <p:cNvPr id="100" name="ingenious.jpg" descr="ingeniou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115887"/>
            <a:ext cx="2762250" cy="2095501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Shape 101"/>
          <p:cNvSpPr/>
          <p:nvPr/>
        </p:nvSpPr>
        <p:spPr>
          <a:xfrm>
            <a:off x="-2" y="2492375"/>
            <a:ext cx="1944692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Ingenious, </a:t>
            </a:r>
          </a:p>
        </p:txBody>
      </p:sp>
      <p:grpSp>
        <p:nvGrpSpPr>
          <p:cNvPr id="105" name="Group 105"/>
          <p:cNvGrpSpPr/>
          <p:nvPr/>
        </p:nvGrpSpPr>
        <p:grpSpPr>
          <a:xfrm>
            <a:off x="-2" y="2492374"/>
            <a:ext cx="9144003" cy="1816680"/>
            <a:chOff x="-1" y="0"/>
            <a:chExt cx="9144002" cy="1816679"/>
          </a:xfrm>
        </p:grpSpPr>
        <p:sp>
          <p:nvSpPr>
            <p:cNvPr id="102" name="Shape 102"/>
            <p:cNvSpPr/>
            <p:nvPr/>
          </p:nvSpPr>
          <p:spPr>
            <a:xfrm>
              <a:off x="3419475" y="1441452"/>
              <a:ext cx="572452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J.K. Rowling, </a:t>
              </a:r>
              <a:r>
                <a:rPr i="1"/>
                <a:t>HP and the Chamber of Secrets</a:t>
              </a:r>
            </a:p>
          </p:txBody>
        </p:sp>
        <p:sp>
          <p:nvSpPr>
            <p:cNvPr id="103" name="Shape 103"/>
            <p:cNvSpPr/>
            <p:nvPr/>
          </p:nvSpPr>
          <p:spPr>
            <a:xfrm>
              <a:off x="-2" y="936627"/>
              <a:ext cx="5651503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getting along without magic.</a:t>
              </a:r>
            </a:p>
          </p:txBody>
        </p:sp>
        <p:sp>
          <p:nvSpPr>
            <p:cNvPr id="104" name="Shape 104"/>
            <p:cNvSpPr/>
            <p:nvPr/>
          </p:nvSpPr>
          <p:spPr>
            <a:xfrm>
              <a:off x="1763711" y="-1"/>
              <a:ext cx="7380291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really,l how many ways Muggles have found</a:t>
              </a:r>
            </a:p>
          </p:txBody>
        </p:sp>
      </p:grpSp>
      <p:sp>
        <p:nvSpPr>
          <p:cNvPr id="106" name="Shape 106"/>
          <p:cNvSpPr/>
          <p:nvPr/>
        </p:nvSpPr>
        <p:spPr>
          <a:xfrm>
            <a:off x="5435600" y="3429000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ingenious </a:t>
            </a:r>
          </a:p>
        </p:txBody>
      </p:sp>
      <p:grpSp>
        <p:nvGrpSpPr>
          <p:cNvPr id="112" name="Group 112"/>
          <p:cNvGrpSpPr/>
          <p:nvPr/>
        </p:nvGrpSpPr>
        <p:grpSpPr>
          <a:xfrm>
            <a:off x="20913" y="2601909"/>
            <a:ext cx="9144004" cy="2534231"/>
            <a:chOff x="0" y="0"/>
            <a:chExt cx="9144003" cy="2534229"/>
          </a:xfrm>
        </p:grpSpPr>
        <p:sp>
          <p:nvSpPr>
            <p:cNvPr id="107" name="Shape 107"/>
            <p:cNvSpPr/>
            <p:nvPr/>
          </p:nvSpPr>
          <p:spPr>
            <a:xfrm>
              <a:off x="7056438" y="863600"/>
              <a:ext cx="208756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devices for</a:t>
              </a:r>
            </a:p>
          </p:txBody>
        </p:sp>
        <p:sp>
          <p:nvSpPr>
            <p:cNvPr id="108" name="Shape 108"/>
            <p:cNvSpPr/>
            <p:nvPr/>
          </p:nvSpPr>
          <p:spPr>
            <a:xfrm>
              <a:off x="4859337" y="2159001"/>
              <a:ext cx="3168653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JRR Tolkien, </a:t>
              </a:r>
              <a:r>
                <a:rPr i="1"/>
                <a:t>The Hobbit</a:t>
              </a:r>
            </a:p>
          </p:txBody>
        </p:sp>
        <p:sp>
          <p:nvSpPr>
            <p:cNvPr id="109" name="Shape 109"/>
            <p:cNvSpPr/>
            <p:nvPr/>
          </p:nvSpPr>
          <p:spPr>
            <a:xfrm>
              <a:off x="-1" y="863600"/>
              <a:ext cx="543560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troubled the world, especially the </a:t>
              </a:r>
            </a:p>
          </p:txBody>
        </p:sp>
        <p:sp>
          <p:nvSpPr>
            <p:cNvPr id="110" name="Shape 110"/>
            <p:cNvSpPr/>
            <p:nvPr/>
          </p:nvSpPr>
          <p:spPr>
            <a:xfrm>
              <a:off x="-1" y="-1"/>
              <a:ext cx="882015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They invented some of the machines that have since </a:t>
              </a:r>
            </a:p>
          </p:txBody>
        </p:sp>
        <p:sp>
          <p:nvSpPr>
            <p:cNvPr id="111" name="Shape 111"/>
            <p:cNvSpPr/>
            <p:nvPr/>
          </p:nvSpPr>
          <p:spPr>
            <a:xfrm>
              <a:off x="-1" y="1584326"/>
              <a:ext cx="6443666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killing large numbers of people at once.  </a:t>
              </a:r>
            </a:p>
          </p:txBody>
        </p:sp>
      </p:grpSp>
      <p:sp>
        <p:nvSpPr>
          <p:cNvPr id="113" name="Shape 113"/>
          <p:cNvSpPr/>
          <p:nvPr/>
        </p:nvSpPr>
        <p:spPr>
          <a:xfrm>
            <a:off x="7416800" y="2565400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ingenious </a:t>
            </a:r>
          </a:p>
        </p:txBody>
      </p:sp>
      <p:grpSp>
        <p:nvGrpSpPr>
          <p:cNvPr id="117" name="Group 117"/>
          <p:cNvGrpSpPr/>
          <p:nvPr/>
        </p:nvGrpSpPr>
        <p:grpSpPr>
          <a:xfrm>
            <a:off x="-2" y="2565397"/>
            <a:ext cx="8893177" cy="2607256"/>
            <a:chOff x="0" y="-1"/>
            <a:chExt cx="8893176" cy="2607255"/>
          </a:xfrm>
        </p:grpSpPr>
        <p:sp>
          <p:nvSpPr>
            <p:cNvPr id="114" name="Shape 114"/>
            <p:cNvSpPr/>
            <p:nvPr/>
          </p:nvSpPr>
          <p:spPr>
            <a:xfrm>
              <a:off x="3851275" y="2232027"/>
              <a:ext cx="4932365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Sue Monk Kidd, </a:t>
              </a:r>
              <a:r>
                <a:rPr i="1"/>
                <a:t>The Secret Life of Bees</a:t>
              </a:r>
            </a:p>
          </p:txBody>
        </p:sp>
        <p:sp>
          <p:nvSpPr>
            <p:cNvPr id="115" name="Shape 115"/>
            <p:cNvSpPr/>
            <p:nvPr/>
          </p:nvSpPr>
          <p:spPr>
            <a:xfrm>
              <a:off x="0" y="792162"/>
              <a:ext cx="8893176" cy="8926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method of ridding the house of roaches– cracker crumbs and marshmallows. </a:t>
              </a:r>
            </a:p>
          </p:txBody>
        </p:sp>
        <p:sp>
          <p:nvSpPr>
            <p:cNvPr id="116" name="Shape 116"/>
            <p:cNvSpPr/>
            <p:nvPr/>
          </p:nvSpPr>
          <p:spPr>
            <a:xfrm>
              <a:off x="-1" y="-2"/>
              <a:ext cx="745172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thought about explaining to her my mother’s </a:t>
              </a:r>
            </a:p>
          </p:txBody>
        </p:sp>
      </p:grpSp>
      <p:sp>
        <p:nvSpPr>
          <p:cNvPr id="118" name="Shape 118"/>
          <p:cNvSpPr/>
          <p:nvPr/>
        </p:nvSpPr>
        <p:spPr>
          <a:xfrm>
            <a:off x="5364162" y="2565400"/>
            <a:ext cx="172720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ingenious </a:t>
            </a:r>
          </a:p>
        </p:txBody>
      </p:sp>
      <p:grpSp>
        <p:nvGrpSpPr>
          <p:cNvPr id="122" name="Group 122"/>
          <p:cNvGrpSpPr/>
          <p:nvPr/>
        </p:nvGrpSpPr>
        <p:grpSpPr>
          <a:xfrm>
            <a:off x="-12703" y="2539997"/>
            <a:ext cx="6588130" cy="1278368"/>
            <a:chOff x="0" y="0"/>
            <a:chExt cx="6588129" cy="1278367"/>
          </a:xfrm>
        </p:grpSpPr>
        <p:sp>
          <p:nvSpPr>
            <p:cNvPr id="119" name="Shape 119"/>
            <p:cNvSpPr/>
            <p:nvPr/>
          </p:nvSpPr>
          <p:spPr>
            <a:xfrm>
              <a:off x="2124075" y="792164"/>
              <a:ext cx="4464054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Edgar Allan Poe, </a:t>
              </a:r>
              <a:r>
                <a:rPr i="1"/>
                <a:t>The Purloined Letter</a:t>
              </a:r>
            </a:p>
          </p:txBody>
        </p:sp>
        <p:sp>
          <p:nvSpPr>
            <p:cNvPr id="120" name="Shape 120"/>
            <p:cNvSpPr/>
            <p:nvPr/>
          </p:nvSpPr>
          <p:spPr>
            <a:xfrm>
              <a:off x="-1" y="792164"/>
              <a:ext cx="1979616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than bold.</a:t>
              </a:r>
            </a:p>
          </p:txBody>
        </p:sp>
        <p:sp>
          <p:nvSpPr>
            <p:cNvPr id="121" name="Shape 121"/>
            <p:cNvSpPr/>
            <p:nvPr/>
          </p:nvSpPr>
          <p:spPr>
            <a:xfrm>
              <a:off x="0" y="-1"/>
              <a:ext cx="536416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method of theft was not less  </a:t>
              </a:r>
            </a:p>
          </p:txBody>
        </p:sp>
      </p:grpSp>
      <p:sp>
        <p:nvSpPr>
          <p:cNvPr id="123" name="Shape 123"/>
          <p:cNvSpPr txBox="1"/>
          <p:nvPr/>
        </p:nvSpPr>
        <p:spPr>
          <a:xfrm>
            <a:off x="735010" y="6040437"/>
            <a:ext cx="7715803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ingenious</a:t>
            </a:r>
            <a:r>
              <a:t> will appear once in every 265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5" grpId="3"/>
      <p:bldP build="whole" bldLvl="1" animBg="1" rev="0" advAuto="0" spid="101" grpId="2"/>
      <p:bldP build="whole" bldLvl="1" animBg="1" rev="0" advAuto="0" spid="106" grpId="4"/>
      <p:bldP build="whole" bldLvl="1" animBg="1" rev="0" advAuto="0" spid="106" grpId="6"/>
      <p:bldP build="whole" bldLvl="1" animBg="1" rev="0" advAuto="0" spid="122" grpId="13"/>
      <p:bldP build="whole" bldLvl="1" animBg="1" rev="0" advAuto="0" spid="117" grpId="9"/>
      <p:bldP build="whole" bldLvl="1" animBg="1" rev="0" advAuto="0" spid="113" grpId="8"/>
      <p:bldP build="whole" bldLvl="1" animBg="1" rev="0" advAuto="0" spid="118" grpId="12"/>
      <p:bldP build="whole" bldLvl="1" animBg="1" rev="0" advAuto="0" spid="113" grpId="10"/>
      <p:bldP build="whole" bldLvl="1" animBg="1" rev="0" advAuto="0" spid="117" grpId="11"/>
      <p:bldP build="whole" bldLvl="1" animBg="1" rev="0" advAuto="0" spid="112" grpId="5"/>
      <p:bldP build="whole" bldLvl="1" animBg="1" rev="0" advAuto="0" spid="99" grpId="14"/>
      <p:bldP build="whole" bldLvl="1" animBg="1" rev="0" advAuto="0" spid="112" grpId="7"/>
      <p:bldP build="whole" bldLvl="1" animBg="1" rev="0" advAuto="0" spid="10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3994148" y="0"/>
            <a:ext cx="5072504" cy="2484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Shrewd:</a:t>
            </a:r>
            <a:r>
              <a:rPr b="0"/>
              <a:t> having a sharp mind, able to see into 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people’s motivations, being able to make careful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and thoughtful decisions in one’s own interests,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not likely to be fooled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synonyms:</a:t>
            </a:r>
            <a:r>
              <a:rPr b="0"/>
              <a:t> keen, astute, sharp, perceptive,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calculating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foolish, gullible, naïve, obtuse, dense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</a:t>
            </a:r>
            <a:r>
              <a:rPr b="0"/>
              <a:t>: </a:t>
            </a:r>
            <a:r>
              <a:t>Noun:</a:t>
            </a:r>
            <a:r>
              <a:rPr b="0"/>
              <a:t> shrewdness  </a:t>
            </a:r>
            <a:r>
              <a:t>Verb:</a:t>
            </a:r>
            <a:r>
              <a:rPr b="0"/>
              <a:t> 00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Adjective:</a:t>
            </a:r>
            <a:r>
              <a:t> shrewd  </a:t>
            </a:r>
            <a:r>
              <a:rPr b="1"/>
              <a:t>Adverb:</a:t>
            </a:r>
            <a:r>
              <a:t> shrewdly</a:t>
            </a:r>
          </a:p>
        </p:txBody>
      </p:sp>
      <p:pic>
        <p:nvPicPr>
          <p:cNvPr id="126" name="ANd9GcSEuglOFsa3eZsyT1WWa-qgMnf43I3SGG_x98d3Tg9cqtSpYjBX.jpg" descr="ANd9GcSEuglOFsa3eZsyT1WWa-qgMnf43I3SGG_x98d3Tg9cqtSpYjBX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6084887" y="2997200"/>
            <a:ext cx="15843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shrewd </a:t>
            </a:r>
          </a:p>
        </p:txBody>
      </p:sp>
      <p:grpSp>
        <p:nvGrpSpPr>
          <p:cNvPr id="130" name="Group 130"/>
          <p:cNvGrpSpPr/>
          <p:nvPr/>
        </p:nvGrpSpPr>
        <p:grpSpPr>
          <a:xfrm>
            <a:off x="-3" y="2997197"/>
            <a:ext cx="7451729" cy="1743656"/>
            <a:chOff x="0" y="0"/>
            <a:chExt cx="7451729" cy="1743655"/>
          </a:xfrm>
        </p:grpSpPr>
        <p:sp>
          <p:nvSpPr>
            <p:cNvPr id="128" name="Shape 128"/>
            <p:cNvSpPr/>
            <p:nvPr/>
          </p:nvSpPr>
          <p:spPr>
            <a:xfrm>
              <a:off x="-1" y="-2"/>
              <a:ext cx="615633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My boys are young, but they are very </a:t>
              </a:r>
            </a:p>
          </p:txBody>
        </p:sp>
        <p:sp>
          <p:nvSpPr>
            <p:cNvPr id="129" name="Shape 129"/>
            <p:cNvSpPr/>
            <p:nvPr/>
          </p:nvSpPr>
          <p:spPr>
            <a:xfrm>
              <a:off x="3419476" y="1368428"/>
              <a:ext cx="4032253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Khaled Hosseini, </a:t>
              </a:r>
              <a:r>
                <a:rPr i="1"/>
                <a:t>The Kite Runner</a:t>
              </a:r>
            </a:p>
          </p:txBody>
        </p:sp>
      </p:grpSp>
      <p:grpSp>
        <p:nvGrpSpPr>
          <p:cNvPr id="135" name="Group 135"/>
          <p:cNvGrpSpPr/>
          <p:nvPr/>
        </p:nvGrpSpPr>
        <p:grpSpPr>
          <a:xfrm>
            <a:off x="395287" y="2997197"/>
            <a:ext cx="8494716" cy="1743656"/>
            <a:chOff x="0" y="0"/>
            <a:chExt cx="8494715" cy="1743655"/>
          </a:xfrm>
        </p:grpSpPr>
        <p:sp>
          <p:nvSpPr>
            <p:cNvPr id="131" name="Shape 131"/>
            <p:cNvSpPr/>
            <p:nvPr/>
          </p:nvSpPr>
          <p:spPr>
            <a:xfrm>
              <a:off x="7235826" y="-2"/>
              <a:ext cx="125889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eyes</a:t>
              </a:r>
            </a:p>
          </p:txBody>
        </p:sp>
        <p:sp>
          <p:nvSpPr>
            <p:cNvPr id="132" name="Shape 132"/>
            <p:cNvSpPr/>
            <p:nvPr/>
          </p:nvSpPr>
          <p:spPr>
            <a:xfrm>
              <a:off x="0" y="792163"/>
              <a:ext cx="4092577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suddenly sharper.</a:t>
              </a:r>
            </a:p>
          </p:txBody>
        </p:sp>
        <p:sp>
          <p:nvSpPr>
            <p:cNvPr id="133" name="Shape 133"/>
            <p:cNvSpPr/>
            <p:nvPr/>
          </p:nvSpPr>
          <p:spPr>
            <a:xfrm>
              <a:off x="130175" y="-2"/>
              <a:ext cx="552132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“Hold on, Wanda,” Jeb said, his</a:t>
              </a:r>
            </a:p>
          </p:txBody>
        </p:sp>
        <p:sp>
          <p:nvSpPr>
            <p:cNvPr id="134" name="Shape 134"/>
            <p:cNvSpPr/>
            <p:nvPr/>
          </p:nvSpPr>
          <p:spPr>
            <a:xfrm>
              <a:off x="3375025" y="1368428"/>
              <a:ext cx="4318003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The Host</a:t>
              </a:r>
            </a:p>
          </p:txBody>
        </p:sp>
      </p:grpSp>
      <p:sp>
        <p:nvSpPr>
          <p:cNvPr id="136" name="Shape 136"/>
          <p:cNvSpPr/>
          <p:nvPr/>
        </p:nvSpPr>
        <p:spPr>
          <a:xfrm>
            <a:off x="3059110" y="3357562"/>
            <a:ext cx="151289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shrewd. </a:t>
            </a:r>
          </a:p>
        </p:txBody>
      </p:sp>
      <p:grpSp>
        <p:nvGrpSpPr>
          <p:cNvPr id="140" name="Group 140"/>
          <p:cNvGrpSpPr/>
          <p:nvPr/>
        </p:nvGrpSpPr>
        <p:grpSpPr>
          <a:xfrm>
            <a:off x="-4" y="2565397"/>
            <a:ext cx="9144008" cy="1743656"/>
            <a:chOff x="-1" y="0"/>
            <a:chExt cx="9144006" cy="1743655"/>
          </a:xfrm>
        </p:grpSpPr>
        <p:sp>
          <p:nvSpPr>
            <p:cNvPr id="137" name="Shape 137"/>
            <p:cNvSpPr/>
            <p:nvPr/>
          </p:nvSpPr>
          <p:spPr>
            <a:xfrm>
              <a:off x="-1" y="792163"/>
              <a:ext cx="3132139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eyes clear and</a:t>
              </a:r>
            </a:p>
          </p:txBody>
        </p:sp>
        <p:sp>
          <p:nvSpPr>
            <p:cNvPr id="138" name="Shape 138"/>
            <p:cNvSpPr/>
            <p:nvPr/>
          </p:nvSpPr>
          <p:spPr>
            <a:xfrm>
              <a:off x="-2" y="-2"/>
              <a:ext cx="914400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glanced at him saw him looking at me with utter focus, </a:t>
              </a:r>
            </a:p>
          </p:txBody>
        </p:sp>
        <p:sp>
          <p:nvSpPr>
            <p:cNvPr id="139" name="Shape 139"/>
            <p:cNvSpPr/>
            <p:nvPr/>
          </p:nvSpPr>
          <p:spPr>
            <a:xfrm>
              <a:off x="3419475" y="1368428"/>
              <a:ext cx="3744916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Jodi Piccault, </a:t>
              </a:r>
              <a:r>
                <a:rPr i="1"/>
                <a:t>Change of Heart</a:t>
              </a:r>
            </a:p>
          </p:txBody>
        </p:sp>
      </p:grpSp>
      <p:sp>
        <p:nvSpPr>
          <p:cNvPr id="141" name="Shape 141"/>
          <p:cNvSpPr/>
          <p:nvPr/>
        </p:nvSpPr>
        <p:spPr>
          <a:xfrm>
            <a:off x="6877050" y="2565400"/>
            <a:ext cx="13684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shrewd</a:t>
            </a:r>
          </a:p>
        </p:txBody>
      </p:sp>
      <p:grpSp>
        <p:nvGrpSpPr>
          <p:cNvPr id="145" name="Group 145"/>
          <p:cNvGrpSpPr/>
          <p:nvPr/>
        </p:nvGrpSpPr>
        <p:grpSpPr>
          <a:xfrm>
            <a:off x="-2" y="2565397"/>
            <a:ext cx="8243894" cy="1743656"/>
            <a:chOff x="-1" y="0"/>
            <a:chExt cx="8243893" cy="1743655"/>
          </a:xfrm>
        </p:grpSpPr>
        <p:sp>
          <p:nvSpPr>
            <p:cNvPr id="142" name="Shape 142"/>
            <p:cNvSpPr/>
            <p:nvPr/>
          </p:nvSpPr>
          <p:spPr>
            <a:xfrm>
              <a:off x="-2" y="792163"/>
              <a:ext cx="935041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eye.</a:t>
              </a:r>
            </a:p>
          </p:txBody>
        </p:sp>
        <p:sp>
          <p:nvSpPr>
            <p:cNvPr id="143" name="Shape 143"/>
            <p:cNvSpPr/>
            <p:nvPr/>
          </p:nvSpPr>
          <p:spPr>
            <a:xfrm>
              <a:off x="-1" y="-2"/>
              <a:ext cx="694849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“Now Max,” said Nix, peering at him with a </a:t>
              </a:r>
            </a:p>
          </p:txBody>
        </p:sp>
        <p:sp>
          <p:nvSpPr>
            <p:cNvPr id="144" name="Shape 144"/>
            <p:cNvSpPr/>
            <p:nvPr/>
          </p:nvSpPr>
          <p:spPr>
            <a:xfrm>
              <a:off x="3419476" y="1368428"/>
              <a:ext cx="482441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Henry H. Neff, </a:t>
              </a:r>
              <a:r>
                <a:rPr i="1"/>
                <a:t>The Fiend and the Forge</a:t>
              </a:r>
            </a:p>
          </p:txBody>
        </p:sp>
      </p:grpSp>
      <p:sp>
        <p:nvSpPr>
          <p:cNvPr id="146" name="Shape 146"/>
          <p:cNvSpPr txBox="1"/>
          <p:nvPr/>
        </p:nvSpPr>
        <p:spPr>
          <a:xfrm>
            <a:off x="950911" y="6040437"/>
            <a:ext cx="7474031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shrewd </a:t>
            </a:r>
            <a:r>
              <a:t>will appear once in every 326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xit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xit" nodeType="clickEffect" presetSubtype="2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0" grpId="1"/>
      <p:bldP build="whole" bldLvl="1" animBg="1" rev="0" advAuto="0" spid="130" grpId="2"/>
      <p:bldP build="whole" bldLvl="1" animBg="1" rev="0" advAuto="0" spid="127" grpId="5"/>
      <p:bldP build="whole" bldLvl="1" animBg="1" rev="0" advAuto="0" spid="141" grpId="10"/>
      <p:bldP build="whole" bldLvl="1" animBg="1" rev="0" advAuto="0" spid="140" grpId="7"/>
      <p:bldP build="whole" bldLvl="1" animBg="1" rev="0" advAuto="0" spid="140" grpId="9"/>
      <p:bldP build="whole" bldLvl="1" animBg="1" rev="0" advAuto="0" spid="135" grpId="3"/>
      <p:bldP build="whole" bldLvl="1" animBg="1" rev="0" advAuto="0" spid="135" grpId="4"/>
      <p:bldP build="whole" bldLvl="1" animBg="1" rev="0" advAuto="0" spid="145" grpId="11"/>
      <p:bldP build="whole" bldLvl="1" animBg="1" rev="0" advAuto="0" spid="136" grpId="6"/>
      <p:bldP build="whole" bldLvl="1" animBg="1" rev="0" advAuto="0" spid="136" grpId="8"/>
      <p:bldP build="whole" bldLvl="1" animBg="1" rev="0" advAuto="0" spid="125" grpId="1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3851275" y="260350"/>
            <a:ext cx="4537391" cy="141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Listless:</a:t>
            </a:r>
            <a:r>
              <a:rPr b="0"/>
              <a:t> having no energy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synonyms:</a:t>
            </a:r>
            <a:r>
              <a:rPr b="0"/>
              <a:t> enervated, washed out, lazy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energetic, alert, lively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</a:t>
            </a:r>
            <a:r>
              <a:rPr b="0"/>
              <a:t>: </a:t>
            </a:r>
            <a:r>
              <a:t>Noun:</a:t>
            </a:r>
            <a:r>
              <a:rPr b="0"/>
              <a:t> listlessness   </a:t>
            </a:r>
            <a:r>
              <a:t>Verb:</a:t>
            </a:r>
            <a:r>
              <a:rPr b="0"/>
              <a:t> 00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</a:t>
            </a:r>
            <a:r>
              <a:t>: listless </a:t>
            </a:r>
            <a:r>
              <a:rPr b="1"/>
              <a:t>Adverb:</a:t>
            </a:r>
            <a:r>
              <a:t> listlessly</a:t>
            </a:r>
          </a:p>
        </p:txBody>
      </p:sp>
      <p:pic>
        <p:nvPicPr>
          <p:cNvPr id="149" name="ANd9GcS_7o_0VdaZGyEps6T7HBhN3jVMkSVpC38Iz5_JzegcWZsHoglxFQ.jpg" descr="ANd9GcS_7o_0VdaZGyEps6T7HBhN3jVMkSVpC38Iz5_JzegcWZsHoglxF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457325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Shape 150"/>
          <p:cNvSpPr/>
          <p:nvPr/>
        </p:nvSpPr>
        <p:spPr>
          <a:xfrm>
            <a:off x="-1" y="3357562"/>
            <a:ext cx="1296989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listless </a:t>
            </a:r>
          </a:p>
        </p:txBody>
      </p:sp>
      <p:grpSp>
        <p:nvGrpSpPr>
          <p:cNvPr id="154" name="Group 154"/>
          <p:cNvGrpSpPr/>
          <p:nvPr/>
        </p:nvGrpSpPr>
        <p:grpSpPr>
          <a:xfrm>
            <a:off x="-4" y="2565397"/>
            <a:ext cx="8820158" cy="1743656"/>
            <a:chOff x="-1" y="0"/>
            <a:chExt cx="8820156" cy="1743655"/>
          </a:xfrm>
        </p:grpSpPr>
        <p:sp>
          <p:nvSpPr>
            <p:cNvPr id="151" name="Shape 151"/>
            <p:cNvSpPr/>
            <p:nvPr/>
          </p:nvSpPr>
          <p:spPr>
            <a:xfrm>
              <a:off x="1258887" y="792163"/>
              <a:ext cx="2520953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distracted.</a:t>
              </a:r>
            </a:p>
          </p:txBody>
        </p:sp>
        <p:sp>
          <p:nvSpPr>
            <p:cNvPr id="152" name="Shape 152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 smell like cigarettes when you come home, you’re </a:t>
              </a:r>
            </a:p>
          </p:txBody>
        </p:sp>
        <p:sp>
          <p:nvSpPr>
            <p:cNvPr id="153" name="Shape 153"/>
            <p:cNvSpPr/>
            <p:nvPr/>
          </p:nvSpPr>
          <p:spPr>
            <a:xfrm>
              <a:off x="3419475" y="1368428"/>
              <a:ext cx="417671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Sarah Dessen, </a:t>
              </a:r>
              <a:r>
                <a:rPr i="1"/>
                <a:t>Someone Like You</a:t>
              </a:r>
            </a:p>
          </p:txBody>
        </p:sp>
      </p:grpSp>
      <p:sp>
        <p:nvSpPr>
          <p:cNvPr id="155" name="Shape 155"/>
          <p:cNvSpPr/>
          <p:nvPr/>
        </p:nvSpPr>
        <p:spPr>
          <a:xfrm>
            <a:off x="0" y="3429000"/>
            <a:ext cx="172720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listlessly. </a:t>
            </a:r>
          </a:p>
        </p:txBody>
      </p:sp>
      <p:grpSp>
        <p:nvGrpSpPr>
          <p:cNvPr id="158" name="Group 158"/>
          <p:cNvGrpSpPr/>
          <p:nvPr/>
        </p:nvGrpSpPr>
        <p:grpSpPr>
          <a:xfrm>
            <a:off x="0" y="2565399"/>
            <a:ext cx="7956550" cy="1886529"/>
            <a:chOff x="0" y="0"/>
            <a:chExt cx="7956550" cy="1886528"/>
          </a:xfrm>
        </p:grpSpPr>
        <p:sp>
          <p:nvSpPr>
            <p:cNvPr id="156" name="Shape 156"/>
            <p:cNvSpPr/>
            <p:nvPr/>
          </p:nvSpPr>
          <p:spPr>
            <a:xfrm>
              <a:off x="0" y="0"/>
              <a:ext cx="7956550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muddy waters in the after-the-flood churned</a:t>
              </a:r>
            </a:p>
          </p:txBody>
        </p:sp>
        <p:sp>
          <p:nvSpPr>
            <p:cNvPr id="157" name="Shape 157"/>
            <p:cNvSpPr/>
            <p:nvPr/>
          </p:nvSpPr>
          <p:spPr>
            <a:xfrm>
              <a:off x="3492500" y="1511302"/>
              <a:ext cx="3960815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Rudolfo Anaya, </a:t>
              </a:r>
              <a:r>
                <a:rPr i="1"/>
                <a:t>Bless Me Ultima</a:t>
              </a:r>
            </a:p>
          </p:txBody>
        </p:sp>
      </p:grpSp>
      <p:sp>
        <p:nvSpPr>
          <p:cNvPr id="159" name="Shape 159"/>
          <p:cNvSpPr/>
          <p:nvPr/>
        </p:nvSpPr>
        <p:spPr>
          <a:xfrm>
            <a:off x="4859337" y="2565400"/>
            <a:ext cx="136842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listless </a:t>
            </a:r>
          </a:p>
        </p:txBody>
      </p:sp>
      <p:grpSp>
        <p:nvGrpSpPr>
          <p:cNvPr id="164" name="Group 164"/>
          <p:cNvGrpSpPr/>
          <p:nvPr/>
        </p:nvGrpSpPr>
        <p:grpSpPr>
          <a:xfrm>
            <a:off x="-2" y="2565397"/>
            <a:ext cx="8315329" cy="1743656"/>
            <a:chOff x="-1" y="0"/>
            <a:chExt cx="8315327" cy="1743655"/>
          </a:xfrm>
        </p:grpSpPr>
        <p:sp>
          <p:nvSpPr>
            <p:cNvPr id="160" name="Shape 160"/>
            <p:cNvSpPr/>
            <p:nvPr/>
          </p:nvSpPr>
          <p:spPr>
            <a:xfrm>
              <a:off x="6227761" y="-2"/>
              <a:ext cx="208756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body and</a:t>
              </a:r>
            </a:p>
          </p:txBody>
        </p:sp>
        <p:sp>
          <p:nvSpPr>
            <p:cNvPr id="161" name="Shape 161"/>
            <p:cNvSpPr/>
            <p:nvPr/>
          </p:nvSpPr>
          <p:spPr>
            <a:xfrm>
              <a:off x="-2" y="792163"/>
              <a:ext cx="594042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carried her away from the goddess. </a:t>
              </a:r>
            </a:p>
          </p:txBody>
        </p:sp>
        <p:sp>
          <p:nvSpPr>
            <p:cNvPr id="162" name="Shape 162"/>
            <p:cNvSpPr/>
            <p:nvPr/>
          </p:nvSpPr>
          <p:spPr>
            <a:xfrm>
              <a:off x="-1" y="-2"/>
              <a:ext cx="4932364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Luke gathered up Annabeth’s  </a:t>
              </a:r>
            </a:p>
          </p:txBody>
        </p:sp>
        <p:sp>
          <p:nvSpPr>
            <p:cNvPr id="163" name="Shape 163"/>
            <p:cNvSpPr/>
            <p:nvPr/>
          </p:nvSpPr>
          <p:spPr>
            <a:xfrm>
              <a:off x="3419475" y="1368428"/>
              <a:ext cx="388937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Rick Riordan, </a:t>
              </a:r>
              <a:r>
                <a:rPr i="1"/>
                <a:t>The Titan’s Curse</a:t>
              </a:r>
            </a:p>
          </p:txBody>
        </p:sp>
      </p:grpSp>
      <p:sp>
        <p:nvSpPr>
          <p:cNvPr id="165" name="Shape 165"/>
          <p:cNvSpPr/>
          <p:nvPr/>
        </p:nvSpPr>
        <p:spPr>
          <a:xfrm>
            <a:off x="5454696" y="2565400"/>
            <a:ext cx="172720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listlessly.</a:t>
            </a:r>
          </a:p>
        </p:txBody>
      </p:sp>
      <p:grpSp>
        <p:nvGrpSpPr>
          <p:cNvPr id="168" name="Group 168"/>
          <p:cNvGrpSpPr/>
          <p:nvPr/>
        </p:nvGrpSpPr>
        <p:grpSpPr>
          <a:xfrm>
            <a:off x="-2" y="2565397"/>
            <a:ext cx="8243894" cy="1743656"/>
            <a:chOff x="-1" y="0"/>
            <a:chExt cx="8243893" cy="1743655"/>
          </a:xfrm>
        </p:grpSpPr>
        <p:sp>
          <p:nvSpPr>
            <p:cNvPr id="166" name="Shape 166"/>
            <p:cNvSpPr/>
            <p:nvPr/>
          </p:nvSpPr>
          <p:spPr>
            <a:xfrm>
              <a:off x="-2" y="-2"/>
              <a:ext cx="543560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“I don’t feel up to it,” said Dorian, </a:t>
              </a:r>
            </a:p>
          </p:txBody>
        </p:sp>
        <p:sp>
          <p:nvSpPr>
            <p:cNvPr id="167" name="Shape 167"/>
            <p:cNvSpPr/>
            <p:nvPr/>
          </p:nvSpPr>
          <p:spPr>
            <a:xfrm>
              <a:off x="3419476" y="1368428"/>
              <a:ext cx="482441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Oscar Wilde, </a:t>
              </a:r>
              <a:r>
                <a:rPr i="1"/>
                <a:t>The Picture of Dorian Gray</a:t>
              </a:r>
            </a:p>
          </p:txBody>
        </p:sp>
      </p:grpSp>
      <p:sp>
        <p:nvSpPr>
          <p:cNvPr id="169" name="Shape 169"/>
          <p:cNvSpPr txBox="1"/>
          <p:nvPr/>
        </p:nvSpPr>
        <p:spPr>
          <a:xfrm>
            <a:off x="879475" y="5824537"/>
            <a:ext cx="7613669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</a:t>
            </a:r>
            <a:r>
              <a:rPr i="1"/>
              <a:t> listless</a:t>
            </a:r>
            <a:r>
              <a:t> will appear once in every 1,990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8"/>
      <p:bldP build="whole" bldLvl="1" animBg="1" rev="0" advAuto="0" spid="155" grpId="4"/>
      <p:bldP build="whole" bldLvl="1" animBg="1" rev="0" advAuto="0" spid="159" grpId="10"/>
      <p:bldP build="whole" bldLvl="1" animBg="1" rev="0" advAuto="0" spid="164" grpId="9"/>
      <p:bldP build="whole" bldLvl="1" animBg="1" rev="0" advAuto="0" spid="155" grpId="6"/>
      <p:bldP build="whole" bldLvl="1" animBg="1" rev="0" advAuto="0" spid="164" grpId="11"/>
      <p:bldP build="whole" bldLvl="1" animBg="1" rev="0" advAuto="0" spid="154" grpId="1"/>
      <p:bldP build="whole" bldLvl="1" animBg="1" rev="0" advAuto="0" spid="158" grpId="7"/>
      <p:bldP build="whole" bldLvl="1" animBg="1" rev="0" advAuto="0" spid="150" grpId="2"/>
      <p:bldP build="whole" bldLvl="1" animBg="1" rev="0" advAuto="0" spid="154" grpId="3"/>
      <p:bldP build="whole" bldLvl="1" animBg="1" rev="0" advAuto="0" spid="158" grpId="5"/>
      <p:bldP build="whole" bldLvl="1" animBg="1" rev="0" advAuto="0" spid="168" grpId="13"/>
      <p:bldP build="whole" bldLvl="1" animBg="1" rev="0" advAuto="0" spid="148" grpId="14"/>
      <p:bldP build="whole" bldLvl="1" animBg="1" rev="0" advAuto="0" spid="165" grpId="1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/>
        </p:nvSpPr>
        <p:spPr>
          <a:xfrm>
            <a:off x="3851273" y="260350"/>
            <a:ext cx="4919248" cy="1684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Wane:</a:t>
            </a:r>
            <a:r>
              <a:rPr b="0"/>
              <a:t> fade out; become less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synonyms:</a:t>
            </a:r>
            <a:r>
              <a:rPr b="0"/>
              <a:t> diminish, weaken, wither, recede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intensify, grow, wax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</a:t>
            </a:r>
            <a:r>
              <a:rPr b="0"/>
              <a:t>: </a:t>
            </a:r>
            <a:r>
              <a:t>Noun:</a:t>
            </a:r>
            <a:r>
              <a:rPr b="0"/>
              <a:t> 00   </a:t>
            </a:r>
            <a:r>
              <a:t>Verb:</a:t>
            </a:r>
            <a:r>
              <a:rPr b="0"/>
              <a:t> wane, wanes, waning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                            waned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</a:t>
            </a:r>
            <a:r>
              <a:t>: 00   </a:t>
            </a:r>
            <a:r>
              <a:rPr b="1"/>
              <a:t>Adverb</a:t>
            </a:r>
            <a:r>
              <a:t>: 00</a:t>
            </a:r>
          </a:p>
        </p:txBody>
      </p:sp>
      <p:pic>
        <p:nvPicPr>
          <p:cNvPr id="172" name="ANd9GcS7nTQxdxWJYAd_HOb7DXXu0QjpU4DZhRCTXfTwGQgSlM1P9bkg.jpg" descr="ANd9GcS7nTQxdxWJYAd_HOb7DXXu0QjpU4DZhRCTXfTwGQgSlM1P9bk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60540" cy="1135063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Shape 173"/>
          <p:cNvSpPr/>
          <p:nvPr/>
        </p:nvSpPr>
        <p:spPr>
          <a:xfrm>
            <a:off x="0" y="3357562"/>
            <a:ext cx="13684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waning </a:t>
            </a:r>
          </a:p>
        </p:txBody>
      </p:sp>
      <p:grpSp>
        <p:nvGrpSpPr>
          <p:cNvPr id="177" name="Group 177"/>
          <p:cNvGrpSpPr/>
          <p:nvPr/>
        </p:nvGrpSpPr>
        <p:grpSpPr>
          <a:xfrm>
            <a:off x="-4" y="2565397"/>
            <a:ext cx="8820158" cy="1743656"/>
            <a:chOff x="-1" y="0"/>
            <a:chExt cx="8820156" cy="1743655"/>
          </a:xfrm>
        </p:grpSpPr>
        <p:sp>
          <p:nvSpPr>
            <p:cNvPr id="174" name="Shape 174"/>
            <p:cNvSpPr/>
            <p:nvPr/>
          </p:nvSpPr>
          <p:spPr>
            <a:xfrm>
              <a:off x="1331912" y="792163"/>
              <a:ext cx="201612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gray light.</a:t>
              </a:r>
            </a:p>
          </p:txBody>
        </p:sp>
        <p:sp>
          <p:nvSpPr>
            <p:cNvPr id="175" name="Shape 175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was dusk, and there were only a few minutes in the </a:t>
              </a:r>
            </a:p>
          </p:txBody>
        </p:sp>
        <p:sp>
          <p:nvSpPr>
            <p:cNvPr id="176" name="Shape 176"/>
            <p:cNvSpPr/>
            <p:nvPr/>
          </p:nvSpPr>
          <p:spPr>
            <a:xfrm>
              <a:off x="3419475" y="1368428"/>
              <a:ext cx="460851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Message in a Bottle</a:t>
              </a:r>
            </a:p>
          </p:txBody>
        </p:sp>
      </p:grpSp>
      <p:sp>
        <p:nvSpPr>
          <p:cNvPr id="178" name="Shape 178"/>
          <p:cNvSpPr/>
          <p:nvPr/>
        </p:nvSpPr>
        <p:spPr>
          <a:xfrm>
            <a:off x="1835150" y="3357562"/>
            <a:ext cx="13684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waning </a:t>
            </a:r>
          </a:p>
        </p:txBody>
      </p:sp>
      <p:grpSp>
        <p:nvGrpSpPr>
          <p:cNvPr id="183" name="Group 183"/>
          <p:cNvGrpSpPr/>
          <p:nvPr/>
        </p:nvGrpSpPr>
        <p:grpSpPr>
          <a:xfrm>
            <a:off x="684211" y="3357562"/>
            <a:ext cx="7991478" cy="1383291"/>
            <a:chOff x="-1" y="0"/>
            <a:chExt cx="7991477" cy="1383290"/>
          </a:xfrm>
        </p:grpSpPr>
        <p:sp>
          <p:nvSpPr>
            <p:cNvPr id="179" name="Shape 179"/>
            <p:cNvSpPr/>
            <p:nvPr/>
          </p:nvSpPr>
          <p:spPr>
            <a:xfrm>
              <a:off x="2447925" y="-1"/>
              <a:ext cx="554355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light, Julie’s features took on a </a:t>
              </a:r>
            </a:p>
          </p:txBody>
        </p:sp>
        <p:sp>
          <p:nvSpPr>
            <p:cNvPr id="180" name="Shape 180"/>
            <p:cNvSpPr/>
            <p:nvPr/>
          </p:nvSpPr>
          <p:spPr>
            <a:xfrm>
              <a:off x="0" y="-1"/>
              <a:ext cx="115093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the</a:t>
              </a:r>
            </a:p>
          </p:txBody>
        </p:sp>
        <p:sp>
          <p:nvSpPr>
            <p:cNvPr id="181" name="Shape 181"/>
            <p:cNvSpPr/>
            <p:nvPr/>
          </p:nvSpPr>
          <p:spPr>
            <a:xfrm>
              <a:off x="-2" y="719138"/>
              <a:ext cx="194310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pale glow.</a:t>
              </a:r>
            </a:p>
          </p:txBody>
        </p:sp>
        <p:sp>
          <p:nvSpPr>
            <p:cNvPr id="182" name="Shape 182"/>
            <p:cNvSpPr/>
            <p:nvPr/>
          </p:nvSpPr>
          <p:spPr>
            <a:xfrm>
              <a:off x="3959225" y="1008063"/>
              <a:ext cx="324009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Guardian</a:t>
              </a:r>
            </a:p>
          </p:txBody>
        </p:sp>
      </p:grpSp>
      <p:sp>
        <p:nvSpPr>
          <p:cNvPr id="184" name="Shape 184"/>
          <p:cNvSpPr/>
          <p:nvPr/>
        </p:nvSpPr>
        <p:spPr>
          <a:xfrm>
            <a:off x="3276600" y="3429000"/>
            <a:ext cx="129698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waned</a:t>
            </a:r>
          </a:p>
        </p:txBody>
      </p:sp>
      <p:grpSp>
        <p:nvGrpSpPr>
          <p:cNvPr id="190" name="Group 190"/>
          <p:cNvGrpSpPr/>
          <p:nvPr/>
        </p:nvGrpSpPr>
        <p:grpSpPr>
          <a:xfrm>
            <a:off x="-4" y="2565399"/>
            <a:ext cx="8820158" cy="2678691"/>
            <a:chOff x="-1" y="0"/>
            <a:chExt cx="8820157" cy="2678690"/>
          </a:xfrm>
        </p:grpSpPr>
        <p:sp>
          <p:nvSpPr>
            <p:cNvPr id="185" name="Shape 185"/>
            <p:cNvSpPr/>
            <p:nvPr/>
          </p:nvSpPr>
          <p:spPr>
            <a:xfrm>
              <a:off x="4572001" y="863600"/>
              <a:ext cx="4176717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now and then, for most</a:t>
              </a:r>
            </a:p>
          </p:txBody>
        </p:sp>
        <p:sp>
          <p:nvSpPr>
            <p:cNvPr id="186" name="Shape 186"/>
            <p:cNvSpPr/>
            <p:nvPr/>
          </p:nvSpPr>
          <p:spPr>
            <a:xfrm>
              <a:off x="-2" y="863600"/>
              <a:ext cx="327660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admit my attention</a:t>
              </a:r>
            </a:p>
          </p:txBody>
        </p:sp>
        <p:sp>
          <p:nvSpPr>
            <p:cNvPr id="187" name="Shape 187"/>
            <p:cNvSpPr/>
            <p:nvPr/>
          </p:nvSpPr>
          <p:spPr>
            <a:xfrm>
              <a:off x="-2" y="0"/>
              <a:ext cx="882015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Allie was unable to recognize me at any time, and I </a:t>
              </a:r>
            </a:p>
          </p:txBody>
        </p:sp>
        <p:sp>
          <p:nvSpPr>
            <p:cNvPr id="188" name="Shape 188"/>
            <p:cNvSpPr/>
            <p:nvPr/>
          </p:nvSpPr>
          <p:spPr>
            <a:xfrm>
              <a:off x="4284663" y="2303463"/>
              <a:ext cx="388938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The Notebook</a:t>
              </a:r>
            </a:p>
          </p:txBody>
        </p:sp>
        <p:sp>
          <p:nvSpPr>
            <p:cNvPr id="189" name="Shape 189"/>
            <p:cNvSpPr/>
            <p:nvPr/>
          </p:nvSpPr>
          <p:spPr>
            <a:xfrm>
              <a:off x="-2" y="1584326"/>
              <a:ext cx="7885119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my thoughts were of that day we had just met. </a:t>
              </a:r>
            </a:p>
          </p:txBody>
        </p:sp>
      </p:grpSp>
      <p:sp>
        <p:nvSpPr>
          <p:cNvPr id="191" name="Shape 191"/>
          <p:cNvSpPr/>
          <p:nvPr/>
        </p:nvSpPr>
        <p:spPr>
          <a:xfrm>
            <a:off x="4067175" y="3284537"/>
            <a:ext cx="143986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waned </a:t>
            </a:r>
          </a:p>
        </p:txBody>
      </p:sp>
      <p:grpSp>
        <p:nvGrpSpPr>
          <p:cNvPr id="196" name="Group 196"/>
          <p:cNvGrpSpPr/>
          <p:nvPr/>
        </p:nvGrpSpPr>
        <p:grpSpPr>
          <a:xfrm>
            <a:off x="-4" y="2565397"/>
            <a:ext cx="8820158" cy="1743656"/>
            <a:chOff x="-1" y="0"/>
            <a:chExt cx="8820156" cy="1743655"/>
          </a:xfrm>
        </p:grpSpPr>
        <p:sp>
          <p:nvSpPr>
            <p:cNvPr id="192" name="Shape 192"/>
            <p:cNvSpPr/>
            <p:nvPr/>
          </p:nvSpPr>
          <p:spPr>
            <a:xfrm>
              <a:off x="5508626" y="719138"/>
              <a:ext cx="1150940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away.</a:t>
              </a:r>
            </a:p>
          </p:txBody>
        </p:sp>
        <p:sp>
          <p:nvSpPr>
            <p:cNvPr id="193" name="Shape 193"/>
            <p:cNvSpPr/>
            <p:nvPr/>
          </p:nvSpPr>
          <p:spPr>
            <a:xfrm>
              <a:off x="-2" y="719138"/>
              <a:ext cx="4067180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feeling between us had</a:t>
              </a:r>
            </a:p>
          </p:txBody>
        </p:sp>
        <p:sp>
          <p:nvSpPr>
            <p:cNvPr id="194" name="Shape 194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Fewer tears had been shed because the intensity of </a:t>
              </a:r>
            </a:p>
          </p:txBody>
        </p:sp>
        <p:sp>
          <p:nvSpPr>
            <p:cNvPr id="195" name="Shape 195"/>
            <p:cNvSpPr/>
            <p:nvPr/>
          </p:nvSpPr>
          <p:spPr>
            <a:xfrm>
              <a:off x="3419475" y="1368428"/>
              <a:ext cx="3529016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Nicholas Sparks, </a:t>
              </a:r>
              <a:r>
                <a:rPr i="1"/>
                <a:t>Dear John</a:t>
              </a:r>
            </a:p>
          </p:txBody>
        </p:sp>
      </p:grpSp>
      <p:sp>
        <p:nvSpPr>
          <p:cNvPr id="197" name="Shape 197"/>
          <p:cNvSpPr txBox="1"/>
          <p:nvPr/>
        </p:nvSpPr>
        <p:spPr>
          <a:xfrm>
            <a:off x="376236" y="6113462"/>
            <a:ext cx="7283606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wane</a:t>
            </a:r>
            <a:r>
              <a:t> will appear once in every 886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8"/>
      <p:bldP build="whole" bldLvl="1" animBg="1" rev="0" advAuto="0" spid="178" grpId="4"/>
      <p:bldP build="whole" bldLvl="1" animBg="1" rev="0" advAuto="0" spid="190" grpId="11"/>
      <p:bldP build="whole" bldLvl="1" animBg="1" rev="0" advAuto="0" spid="184" grpId="10"/>
      <p:bldP build="whole" bldLvl="1" animBg="1" rev="0" advAuto="0" spid="190" grpId="9"/>
      <p:bldP build="whole" bldLvl="1" animBg="1" rev="0" advAuto="0" spid="178" grpId="6"/>
      <p:bldP build="whole" bldLvl="1" animBg="1" rev="0" advAuto="0" spid="196" grpId="13"/>
      <p:bldP build="whole" bldLvl="1" animBg="1" rev="0" advAuto="0" spid="171" grpId="14"/>
      <p:bldP build="whole" bldLvl="1" animBg="1" rev="0" advAuto="0" spid="191" grpId="12"/>
      <p:bldP build="whole" bldLvl="1" animBg="1" rev="0" advAuto="0" spid="177" grpId="1"/>
      <p:bldP build="whole" bldLvl="1" animBg="1" rev="0" advAuto="0" spid="183" grpId="5"/>
      <p:bldP build="whole" bldLvl="1" animBg="1" rev="0" advAuto="0" spid="177" grpId="3"/>
      <p:bldP build="whole" bldLvl="1" animBg="1" rev="0" advAuto="0" spid="173" grpId="2"/>
      <p:bldP build="whole" bldLvl="1" animBg="1" rev="0" advAuto="0" spid="183" grpId="7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/>
        </p:nvSpPr>
        <p:spPr>
          <a:xfrm>
            <a:off x="1788169" y="6438"/>
            <a:ext cx="5504143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Deluge: </a:t>
            </a:r>
            <a:r>
              <a:rPr b="0"/>
              <a:t>flood            </a:t>
            </a:r>
            <a:r>
              <a:t>Forms:</a:t>
            </a:r>
            <a:r>
              <a:rPr b="0"/>
              <a:t> </a:t>
            </a:r>
            <a:r>
              <a:t>Noun</a:t>
            </a:r>
            <a:r>
              <a:rPr b="0"/>
              <a:t>: deluge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			  </a:t>
            </a:r>
            <a:r>
              <a:rPr b="1"/>
              <a:t> Verb</a:t>
            </a:r>
            <a:r>
              <a:t>: 00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</a:t>
            </a:r>
            <a:r>
              <a:rPr b="0"/>
              <a:t>: inundation            </a:t>
            </a:r>
            <a:r>
              <a:t>Adjective:</a:t>
            </a:r>
            <a:r>
              <a:rPr b="0"/>
              <a:t> deluged (by)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Antonym:</a:t>
            </a:r>
            <a:r>
              <a:rPr b="0"/>
              <a:t> drought                  </a:t>
            </a:r>
            <a:r>
              <a:t>Adverb</a:t>
            </a:r>
            <a:r>
              <a:rPr b="0"/>
              <a:t>: 00</a:t>
            </a:r>
          </a:p>
        </p:txBody>
      </p:sp>
      <p:pic>
        <p:nvPicPr>
          <p:cNvPr id="200" name="ANd9GcRPxWFwb0s0mKIhmdvve_gviNbuD3-aJZg5s3qAUiv0AATA5B1g.jpg" descr="ANd9GcRPxWFwb0s0mKIhmdvve_gviNbuD3-aJZg5s3qAUiv0AATA5B1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2425" cy="1163638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Shape 201"/>
          <p:cNvSpPr/>
          <p:nvPr/>
        </p:nvSpPr>
        <p:spPr>
          <a:xfrm>
            <a:off x="971550" y="2565400"/>
            <a:ext cx="1296988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deluge </a:t>
            </a:r>
          </a:p>
        </p:txBody>
      </p:sp>
      <p:grpSp>
        <p:nvGrpSpPr>
          <p:cNvPr id="206" name="Group 206"/>
          <p:cNvGrpSpPr/>
          <p:nvPr/>
        </p:nvGrpSpPr>
        <p:grpSpPr>
          <a:xfrm>
            <a:off x="-2" y="2565397"/>
            <a:ext cx="8820153" cy="1743656"/>
            <a:chOff x="0" y="0"/>
            <a:chExt cx="8820152" cy="1743655"/>
          </a:xfrm>
        </p:grpSpPr>
        <p:sp>
          <p:nvSpPr>
            <p:cNvPr id="202" name="Shape 202"/>
            <p:cNvSpPr/>
            <p:nvPr/>
          </p:nvSpPr>
          <p:spPr>
            <a:xfrm>
              <a:off x="-1" y="-2"/>
              <a:ext cx="97155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</a:t>
              </a:r>
            </a:p>
          </p:txBody>
        </p:sp>
        <p:sp>
          <p:nvSpPr>
            <p:cNvPr id="203" name="Shape 203"/>
            <p:cNvSpPr/>
            <p:nvPr/>
          </p:nvSpPr>
          <p:spPr>
            <a:xfrm>
              <a:off x="2268537" y="-2"/>
              <a:ext cx="655161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continues as if the Gamemakers are</a:t>
              </a:r>
            </a:p>
          </p:txBody>
        </p:sp>
        <p:sp>
          <p:nvSpPr>
            <p:cNvPr id="204" name="Shape 204"/>
            <p:cNvSpPr/>
            <p:nvPr/>
          </p:nvSpPr>
          <p:spPr>
            <a:xfrm>
              <a:off x="-1" y="792163"/>
              <a:ext cx="4932365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intent on washing us all away. </a:t>
              </a:r>
            </a:p>
          </p:txBody>
        </p:sp>
        <p:sp>
          <p:nvSpPr>
            <p:cNvPr id="205" name="Shape 205"/>
            <p:cNvSpPr/>
            <p:nvPr/>
          </p:nvSpPr>
          <p:spPr>
            <a:xfrm>
              <a:off x="3419475" y="1368428"/>
              <a:ext cx="4465641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Suzanne Collins, </a:t>
              </a:r>
              <a:r>
                <a:rPr i="1"/>
                <a:t>The Hunger Games</a:t>
              </a:r>
            </a:p>
          </p:txBody>
        </p:sp>
      </p:grpSp>
      <p:sp>
        <p:nvSpPr>
          <p:cNvPr id="207" name="Shape 207"/>
          <p:cNvSpPr/>
          <p:nvPr/>
        </p:nvSpPr>
        <p:spPr>
          <a:xfrm>
            <a:off x="3779837" y="3429000"/>
            <a:ext cx="1296991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deluge</a:t>
            </a:r>
          </a:p>
        </p:txBody>
      </p:sp>
      <p:grpSp>
        <p:nvGrpSpPr>
          <p:cNvPr id="212" name="Group 212"/>
          <p:cNvGrpSpPr/>
          <p:nvPr/>
        </p:nvGrpSpPr>
        <p:grpSpPr>
          <a:xfrm>
            <a:off x="-3" y="2565398"/>
            <a:ext cx="9144005" cy="2175456"/>
            <a:chOff x="0" y="0"/>
            <a:chExt cx="9144003" cy="2175454"/>
          </a:xfrm>
        </p:grpSpPr>
        <p:sp>
          <p:nvSpPr>
            <p:cNvPr id="208" name="Shape 208"/>
            <p:cNvSpPr/>
            <p:nvPr/>
          </p:nvSpPr>
          <p:spPr>
            <a:xfrm>
              <a:off x="5076826" y="863600"/>
              <a:ext cx="406717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saliva in my mouth.</a:t>
              </a:r>
            </a:p>
          </p:txBody>
        </p:sp>
        <p:sp>
          <p:nvSpPr>
            <p:cNvPr id="209" name="Shape 209"/>
            <p:cNvSpPr/>
            <p:nvPr/>
          </p:nvSpPr>
          <p:spPr>
            <a:xfrm>
              <a:off x="0" y="863600"/>
              <a:ext cx="3779839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behind my eyes and a </a:t>
              </a:r>
            </a:p>
          </p:txBody>
        </p:sp>
        <p:sp>
          <p:nvSpPr>
            <p:cNvPr id="210" name="Shape 210"/>
            <p:cNvSpPr/>
            <p:nvPr/>
          </p:nvSpPr>
          <p:spPr>
            <a:xfrm>
              <a:off x="-1" y="-1"/>
              <a:ext cx="882015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mere thought of the word provoked a shot of pain</a:t>
              </a:r>
            </a:p>
          </p:txBody>
        </p:sp>
        <p:sp>
          <p:nvSpPr>
            <p:cNvPr id="211" name="Shape 211"/>
            <p:cNvSpPr/>
            <p:nvPr/>
          </p:nvSpPr>
          <p:spPr>
            <a:xfrm>
              <a:off x="4716462" y="1800227"/>
              <a:ext cx="2881316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Yann Martel, </a:t>
              </a:r>
              <a:r>
                <a:rPr i="1"/>
                <a:t>Life of Pi</a:t>
              </a:r>
            </a:p>
          </p:txBody>
        </p:sp>
      </p:grpSp>
      <p:sp>
        <p:nvSpPr>
          <p:cNvPr id="213" name="Shape 213"/>
          <p:cNvSpPr/>
          <p:nvPr/>
        </p:nvSpPr>
        <p:spPr>
          <a:xfrm>
            <a:off x="1476375" y="3429000"/>
            <a:ext cx="136842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deluge </a:t>
            </a:r>
          </a:p>
        </p:txBody>
      </p:sp>
      <p:grpSp>
        <p:nvGrpSpPr>
          <p:cNvPr id="219" name="Group 219"/>
          <p:cNvGrpSpPr/>
          <p:nvPr/>
        </p:nvGrpSpPr>
        <p:grpSpPr>
          <a:xfrm>
            <a:off x="-4" y="2565397"/>
            <a:ext cx="8820158" cy="2751718"/>
            <a:chOff x="-1" y="-1"/>
            <a:chExt cx="8820156" cy="2751717"/>
          </a:xfrm>
        </p:grpSpPr>
        <p:sp>
          <p:nvSpPr>
            <p:cNvPr id="214" name="Shape 214"/>
            <p:cNvSpPr/>
            <p:nvPr/>
          </p:nvSpPr>
          <p:spPr>
            <a:xfrm>
              <a:off x="2843212" y="863600"/>
              <a:ext cx="5976943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memories of the night, and I felt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-1" y="863600"/>
              <a:ext cx="147637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with it a</a:t>
              </a:r>
            </a:p>
          </p:txBody>
        </p:sp>
        <p:sp>
          <p:nvSpPr>
            <p:cNvPr id="216" name="Shape 216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sound of his voice, serious and husky, brought </a:t>
              </a:r>
            </a:p>
          </p:txBody>
        </p:sp>
        <p:sp>
          <p:nvSpPr>
            <p:cNvPr id="217" name="Shape 217"/>
            <p:cNvSpPr/>
            <p:nvPr/>
          </p:nvSpPr>
          <p:spPr>
            <a:xfrm>
              <a:off x="4284663" y="2376489"/>
              <a:ext cx="4032255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Stephenie Meyer, </a:t>
              </a:r>
              <a:r>
                <a:rPr i="1"/>
                <a:t>Breaking Dawn</a:t>
              </a:r>
            </a:p>
          </p:txBody>
        </p:sp>
        <p:sp>
          <p:nvSpPr>
            <p:cNvPr id="218" name="Shape 218"/>
            <p:cNvSpPr/>
            <p:nvPr/>
          </p:nvSpPr>
          <p:spPr>
            <a:xfrm>
              <a:off x="-2" y="1655764"/>
              <a:ext cx="5219706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blush color my face and neck.</a:t>
              </a:r>
            </a:p>
          </p:txBody>
        </p:sp>
      </p:grpSp>
      <p:sp>
        <p:nvSpPr>
          <p:cNvPr id="220" name="Shape 220"/>
          <p:cNvSpPr/>
          <p:nvPr/>
        </p:nvSpPr>
        <p:spPr>
          <a:xfrm>
            <a:off x="6300787" y="2565400"/>
            <a:ext cx="1512890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deluges </a:t>
            </a:r>
          </a:p>
        </p:txBody>
      </p:sp>
      <p:grpSp>
        <p:nvGrpSpPr>
          <p:cNvPr id="224" name="Group 224"/>
          <p:cNvGrpSpPr/>
          <p:nvPr/>
        </p:nvGrpSpPr>
        <p:grpSpPr>
          <a:xfrm>
            <a:off x="-2" y="2565397"/>
            <a:ext cx="6732593" cy="1743656"/>
            <a:chOff x="0" y="0"/>
            <a:chExt cx="6732591" cy="1743655"/>
          </a:xfrm>
        </p:grpSpPr>
        <p:sp>
          <p:nvSpPr>
            <p:cNvPr id="221" name="Shape 221"/>
            <p:cNvSpPr/>
            <p:nvPr/>
          </p:nvSpPr>
          <p:spPr>
            <a:xfrm>
              <a:off x="0" y="863601"/>
              <a:ext cx="1403352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mud.</a:t>
              </a:r>
            </a:p>
          </p:txBody>
        </p:sp>
        <p:sp>
          <p:nvSpPr>
            <p:cNvPr id="222" name="Shape 222"/>
            <p:cNvSpPr/>
            <p:nvPr/>
          </p:nvSpPr>
          <p:spPr>
            <a:xfrm>
              <a:off x="-1" y="-2"/>
              <a:ext cx="6372231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autumn, on the other hand, we have </a:t>
              </a:r>
            </a:p>
          </p:txBody>
        </p:sp>
        <p:sp>
          <p:nvSpPr>
            <p:cNvPr id="223" name="Shape 223"/>
            <p:cNvSpPr/>
            <p:nvPr/>
          </p:nvSpPr>
          <p:spPr>
            <a:xfrm>
              <a:off x="3419475" y="1368428"/>
              <a:ext cx="3313117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Albert Camus, </a:t>
              </a:r>
              <a:r>
                <a:rPr i="1"/>
                <a:t>The Plague</a:t>
              </a:r>
            </a:p>
          </p:txBody>
        </p:sp>
      </p:grpSp>
      <p:sp>
        <p:nvSpPr>
          <p:cNvPr id="225" name="Shape 225"/>
          <p:cNvSpPr txBox="1"/>
          <p:nvPr/>
        </p:nvSpPr>
        <p:spPr>
          <a:xfrm>
            <a:off x="735011" y="5824537"/>
            <a:ext cx="7614227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deluge </a:t>
            </a:r>
            <a:r>
              <a:t>will appear once in every 1,018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2"/>
      <p:bldP build="whole" bldLvl="1" animBg="1" rev="0" advAuto="0" spid="219" grpId="9"/>
      <p:bldP build="whole" bldLvl="1" animBg="1" rev="0" advAuto="0" spid="219" grpId="11"/>
      <p:bldP build="whole" bldLvl="1" animBg="1" rev="0" advAuto="0" spid="213" grpId="8"/>
      <p:bldP build="whole" bldLvl="1" animBg="1" rev="0" advAuto="0" spid="207" grpId="4"/>
      <p:bldP build="whole" bldLvl="1" animBg="1" rev="0" advAuto="0" spid="213" grpId="10"/>
      <p:bldP build="whole" bldLvl="1" animBg="1" rev="0" advAuto="0" spid="207" grpId="6"/>
      <p:bldP build="whole" bldLvl="1" animBg="1" rev="0" advAuto="0" spid="212" grpId="5"/>
      <p:bldP build="whole" bldLvl="1" animBg="1" rev="0" advAuto="0" spid="212" grpId="7"/>
      <p:bldP build="whole" bldLvl="1" animBg="1" rev="0" advAuto="0" spid="199" grpId="14"/>
      <p:bldP build="whole" bldLvl="1" animBg="1" rev="0" advAuto="0" spid="220" grpId="12"/>
      <p:bldP build="whole" bldLvl="1" animBg="1" rev="0" advAuto="0" spid="206" grpId="1"/>
      <p:bldP build="whole" bldLvl="1" animBg="1" rev="0" advAuto="0" spid="224" grpId="13"/>
      <p:bldP build="whole" bldLvl="1" animBg="1" rev="0" advAuto="0" spid="206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/>
        </p:nvSpPr>
        <p:spPr>
          <a:xfrm>
            <a:off x="1979610" y="1"/>
            <a:ext cx="6927200" cy="1417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Belittle: </a:t>
            </a:r>
            <a:r>
              <a:rPr b="0"/>
              <a:t> make someone feel small and worthless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synonyms:</a:t>
            </a:r>
            <a:r>
              <a:rPr b="0"/>
              <a:t> berate, insult, discourage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antonyms:</a:t>
            </a:r>
            <a:r>
              <a:rPr b="0"/>
              <a:t> flatter, boost, fawn over, compliment, praise, encourage</a:t>
            </a:r>
          </a:p>
          <a:p>
            <a: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Forms</a:t>
            </a:r>
            <a:r>
              <a:rPr b="0"/>
              <a:t>: </a:t>
            </a:r>
            <a:r>
              <a:t>Noun</a:t>
            </a:r>
            <a:r>
              <a:rPr b="0"/>
              <a:t>: 00   </a:t>
            </a:r>
            <a:r>
              <a:t>Verb</a:t>
            </a:r>
            <a:r>
              <a:rPr b="0"/>
              <a:t>: belittle, belittles, belittling, belittled</a:t>
            </a:r>
          </a:p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</a:t>
            </a:r>
            <a:r>
              <a:rPr b="1"/>
              <a:t>Adjective</a:t>
            </a:r>
            <a:r>
              <a:t>: 00  </a:t>
            </a:r>
            <a:r>
              <a:rPr b="1"/>
              <a:t>Adverb</a:t>
            </a:r>
            <a:r>
              <a:t>: 00</a:t>
            </a:r>
          </a:p>
        </p:txBody>
      </p:sp>
      <p:pic>
        <p:nvPicPr>
          <p:cNvPr id="228" name="Belitt_C.jpg" descr="Belitt_C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447800" cy="1619250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Shape 229"/>
          <p:cNvSpPr/>
          <p:nvPr/>
        </p:nvSpPr>
        <p:spPr>
          <a:xfrm>
            <a:off x="2982910" y="3235226"/>
            <a:ext cx="1512890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belittled</a:t>
            </a:r>
          </a:p>
        </p:txBody>
      </p:sp>
      <p:grpSp>
        <p:nvGrpSpPr>
          <p:cNvPr id="235" name="Group 235"/>
          <p:cNvGrpSpPr/>
          <p:nvPr/>
        </p:nvGrpSpPr>
        <p:grpSpPr>
          <a:xfrm>
            <a:off x="161921" y="2397103"/>
            <a:ext cx="8820158" cy="2751719"/>
            <a:chOff x="-1" y="-1"/>
            <a:chExt cx="8820156" cy="2751717"/>
          </a:xfrm>
        </p:grpSpPr>
        <p:sp>
          <p:nvSpPr>
            <p:cNvPr id="230" name="Shape 230"/>
            <p:cNvSpPr/>
            <p:nvPr/>
          </p:nvSpPr>
          <p:spPr>
            <a:xfrm>
              <a:off x="4356101" y="863600"/>
              <a:ext cx="2736854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freckles and </a:t>
              </a:r>
            </a:p>
          </p:txBody>
        </p:sp>
        <p:sp>
          <p:nvSpPr>
            <p:cNvPr id="231" name="Shape 231"/>
            <p:cNvSpPr/>
            <p:nvPr/>
          </p:nvSpPr>
          <p:spPr>
            <a:xfrm>
              <a:off x="-2" y="863600"/>
              <a:ext cx="284321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jacket, when she </a:t>
              </a:r>
            </a:p>
          </p:txBody>
        </p:sp>
        <p:sp>
          <p:nvSpPr>
            <p:cNvPr id="232" name="Shape 232"/>
            <p:cNvSpPr/>
            <p:nvPr/>
          </p:nvSpPr>
          <p:spPr>
            <a:xfrm>
              <a:off x="-2" y="-2"/>
              <a:ext cx="8820158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had known all along, when she criticized the mink </a:t>
              </a:r>
            </a:p>
          </p:txBody>
        </p:sp>
        <p:sp>
          <p:nvSpPr>
            <p:cNvPr id="233" name="Shape 233"/>
            <p:cNvSpPr/>
            <p:nvPr/>
          </p:nvSpPr>
          <p:spPr>
            <a:xfrm>
              <a:off x="5076826" y="2376489"/>
              <a:ext cx="3673480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Amy Tan, </a:t>
              </a:r>
              <a:r>
                <a:rPr i="1"/>
                <a:t>The Joy-Luck Club</a:t>
              </a:r>
            </a:p>
          </p:txBody>
        </p:sp>
        <p:sp>
          <p:nvSpPr>
            <p:cNvPr id="234" name="Shape 234"/>
            <p:cNvSpPr/>
            <p:nvPr/>
          </p:nvSpPr>
          <p:spPr>
            <a:xfrm>
              <a:off x="-2" y="1584327"/>
              <a:ext cx="6300794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complained about his drinking habits.</a:t>
              </a:r>
            </a:p>
          </p:txBody>
        </p:sp>
      </p:grpSp>
      <p:sp>
        <p:nvSpPr>
          <p:cNvPr id="236" name="Shape 236"/>
          <p:cNvSpPr/>
          <p:nvPr/>
        </p:nvSpPr>
        <p:spPr>
          <a:xfrm>
            <a:off x="7019925" y="2565400"/>
            <a:ext cx="1439863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belittled </a:t>
            </a:r>
          </a:p>
        </p:txBody>
      </p:sp>
      <p:grpSp>
        <p:nvGrpSpPr>
          <p:cNvPr id="240" name="Group 240"/>
          <p:cNvGrpSpPr/>
          <p:nvPr/>
        </p:nvGrpSpPr>
        <p:grpSpPr>
          <a:xfrm>
            <a:off x="13493" y="2606503"/>
            <a:ext cx="7451727" cy="1743656"/>
            <a:chOff x="0" y="-1"/>
            <a:chExt cx="7451726" cy="1743654"/>
          </a:xfrm>
        </p:grpSpPr>
        <p:sp>
          <p:nvSpPr>
            <p:cNvPr id="237" name="Shape 237"/>
            <p:cNvSpPr/>
            <p:nvPr/>
          </p:nvSpPr>
          <p:spPr>
            <a:xfrm>
              <a:off x="0" y="792162"/>
              <a:ext cx="2771775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their partners.</a:t>
              </a:r>
            </a:p>
          </p:txBody>
        </p:sp>
        <p:sp>
          <p:nvSpPr>
            <p:cNvPr id="238" name="Shape 238"/>
            <p:cNvSpPr/>
            <p:nvPr/>
          </p:nvSpPr>
          <p:spPr>
            <a:xfrm>
              <a:off x="0" y="-2"/>
              <a:ext cx="701992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Others were so full of themselves that they </a:t>
              </a:r>
            </a:p>
          </p:txBody>
        </p:sp>
        <p:sp>
          <p:nvSpPr>
            <p:cNvPr id="239" name="Shape 239"/>
            <p:cNvSpPr/>
            <p:nvPr/>
          </p:nvSpPr>
          <p:spPr>
            <a:xfrm>
              <a:off x="3419475" y="1368427"/>
              <a:ext cx="4032252" cy="37522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Randy Pausch, </a:t>
              </a:r>
              <a:r>
                <a:rPr i="1"/>
                <a:t>The Last Lecture</a:t>
              </a:r>
            </a:p>
          </p:txBody>
        </p:sp>
      </p:grpSp>
      <p:sp>
        <p:nvSpPr>
          <p:cNvPr id="241" name="Shape 241"/>
          <p:cNvSpPr/>
          <p:nvPr/>
        </p:nvSpPr>
        <p:spPr>
          <a:xfrm>
            <a:off x="2268535" y="2565400"/>
            <a:ext cx="1223965" cy="48620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belittle </a:t>
            </a:r>
          </a:p>
        </p:txBody>
      </p:sp>
      <p:grpSp>
        <p:nvGrpSpPr>
          <p:cNvPr id="245" name="Group 245"/>
          <p:cNvGrpSpPr/>
          <p:nvPr/>
        </p:nvGrpSpPr>
        <p:grpSpPr>
          <a:xfrm>
            <a:off x="-3" y="2574046"/>
            <a:ext cx="9144004" cy="1743655"/>
            <a:chOff x="-1" y="-1"/>
            <a:chExt cx="9144002" cy="1743653"/>
          </a:xfrm>
        </p:grpSpPr>
        <p:sp>
          <p:nvSpPr>
            <p:cNvPr id="242" name="Shape 242"/>
            <p:cNvSpPr/>
            <p:nvPr/>
          </p:nvSpPr>
          <p:spPr>
            <a:xfrm>
              <a:off x="3492500" y="-2"/>
              <a:ext cx="5400677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place where they were born.</a:t>
              </a:r>
            </a:p>
          </p:txBody>
        </p:sp>
        <p:sp>
          <p:nvSpPr>
            <p:cNvPr id="243" name="Shape 243"/>
            <p:cNvSpPr/>
            <p:nvPr/>
          </p:nvSpPr>
          <p:spPr>
            <a:xfrm>
              <a:off x="-2" y="-2"/>
              <a:ext cx="2268540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People often  </a:t>
              </a:r>
            </a:p>
          </p:txBody>
        </p:sp>
        <p:sp>
          <p:nvSpPr>
            <p:cNvPr id="244" name="Shape 244"/>
            <p:cNvSpPr/>
            <p:nvPr/>
          </p:nvSpPr>
          <p:spPr>
            <a:xfrm>
              <a:off x="2771775" y="1368425"/>
              <a:ext cx="6372227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Mitch Albom, </a:t>
              </a:r>
              <a:r>
                <a:rPr i="1"/>
                <a:t>The Five People You Meet in Heaven</a:t>
              </a:r>
            </a:p>
          </p:txBody>
        </p:sp>
      </p:grpSp>
      <p:sp>
        <p:nvSpPr>
          <p:cNvPr id="246" name="Shape 246"/>
          <p:cNvSpPr txBox="1"/>
          <p:nvPr/>
        </p:nvSpPr>
        <p:spPr>
          <a:xfrm>
            <a:off x="1166811" y="5969000"/>
            <a:ext cx="7588554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Any form of the word </a:t>
            </a:r>
            <a:r>
              <a:rPr i="1"/>
              <a:t>belittle </a:t>
            </a:r>
            <a:r>
              <a:t>will appear once in every 4,482 pages of text.</a:t>
            </a:r>
          </a:p>
        </p:txBody>
      </p:sp>
      <p:sp>
        <p:nvSpPr>
          <p:cNvPr id="247" name="Shape 247"/>
          <p:cNvSpPr/>
          <p:nvPr/>
        </p:nvSpPr>
        <p:spPr>
          <a:xfrm>
            <a:off x="4096696" y="3905055"/>
            <a:ext cx="1728791" cy="486204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belittling,</a:t>
            </a:r>
          </a:p>
        </p:txBody>
      </p:sp>
      <p:grpSp>
        <p:nvGrpSpPr>
          <p:cNvPr id="254" name="Group 254"/>
          <p:cNvGrpSpPr/>
          <p:nvPr/>
        </p:nvGrpSpPr>
        <p:grpSpPr>
          <a:xfrm>
            <a:off x="389089" y="2341615"/>
            <a:ext cx="9144005" cy="2862694"/>
            <a:chOff x="0" y="-1"/>
            <a:chExt cx="9144003" cy="2862692"/>
          </a:xfrm>
        </p:grpSpPr>
        <p:sp>
          <p:nvSpPr>
            <p:cNvPr id="248" name="Shape 248"/>
            <p:cNvSpPr/>
            <p:nvPr/>
          </p:nvSpPr>
          <p:spPr>
            <a:xfrm>
              <a:off x="-1" y="1584326"/>
              <a:ext cx="363537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sighs that could be so</a:t>
              </a:r>
            </a:p>
          </p:txBody>
        </p:sp>
        <p:sp>
          <p:nvSpPr>
            <p:cNvPr id="249" name="Shape 249"/>
            <p:cNvSpPr/>
            <p:nvPr/>
          </p:nvSpPr>
          <p:spPr>
            <a:xfrm>
              <a:off x="0" y="792162"/>
              <a:ext cx="8604254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steely narrowing of her eyes, the heavy, enunciated</a:t>
              </a:r>
            </a:p>
          </p:txBody>
        </p:sp>
        <p:sp>
          <p:nvSpPr>
            <p:cNvPr id="250" name="Shape 250"/>
            <p:cNvSpPr/>
            <p:nvPr/>
          </p:nvSpPr>
          <p:spPr>
            <a:xfrm>
              <a:off x="-1" y="-2"/>
              <a:ext cx="882015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 just knew, by the expression of her face, by the 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4859338" y="2447926"/>
              <a:ext cx="3240091" cy="37522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Sara Dessen, </a:t>
              </a:r>
              <a:r>
                <a:rPr i="1"/>
                <a:t>Just Listen</a:t>
              </a:r>
            </a:p>
          </p:txBody>
        </p:sp>
        <p:sp>
          <p:nvSpPr>
            <p:cNvPr id="252" name="Shape 252"/>
            <p:cNvSpPr/>
            <p:nvPr/>
          </p:nvSpPr>
          <p:spPr>
            <a:xfrm>
              <a:off x="5292726" y="1584326"/>
              <a:ext cx="3851278" cy="486203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that words, any words, </a:t>
              </a:r>
            </a:p>
          </p:txBody>
        </p:sp>
        <p:sp>
          <p:nvSpPr>
            <p:cNvPr id="253" name="Shape 253"/>
            <p:cNvSpPr/>
            <p:nvPr/>
          </p:nvSpPr>
          <p:spPr>
            <a:xfrm>
              <a:off x="-1" y="2376488"/>
              <a:ext cx="4716466" cy="486204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seemed preferable to him.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xit" nodeType="click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8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xit" nodeType="clickEffect" presetSubtype="2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13"/>
      <p:bldP build="whole" bldLvl="1" animBg="1" rev="0" advAuto="0" spid="236" grpId="5"/>
      <p:bldP build="whole" bldLvl="1" animBg="1" rev="0" advAuto="0" spid="229" grpId="1"/>
      <p:bldP build="whole" bldLvl="1" animBg="1" rev="0" advAuto="0" spid="240" grpId="6"/>
      <p:bldP build="whole" bldLvl="1" animBg="1" rev="0" advAuto="0" spid="229" grpId="3"/>
      <p:bldP build="whole" bldLvl="1" animBg="1" rev="0" advAuto="0" spid="235" grpId="2"/>
      <p:bldP build="whole" bldLvl="1" animBg="1" rev="0" advAuto="0" spid="245" grpId="10"/>
      <p:bldP build="whole" bldLvl="1" animBg="1" rev="0" advAuto="0" spid="236" grpId="7"/>
      <p:bldP build="whole" bldLvl="1" animBg="1" rev="0" advAuto="0" spid="245" grpId="12"/>
      <p:bldP build="whole" bldLvl="1" animBg="1" rev="0" advAuto="0" spid="241" grpId="9"/>
      <p:bldP build="whole" bldLvl="1" animBg="1" rev="0" advAuto="0" spid="241" grpId="11"/>
      <p:bldP build="whole" bldLvl="1" animBg="1" rev="0" advAuto="0" spid="235" grpId="4"/>
      <p:bldP build="whole" bldLvl="1" animBg="1" rev="0" advAuto="0" spid="240" grpId="8"/>
      <p:bldP build="whole" bldLvl="1" animBg="1" rev="0" advAuto="0" spid="247" grpId="14"/>
      <p:bldP build="whole" bldLvl="1" animBg="1" rev="0" advAuto="0" spid="227" grpId="15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Glass Layers">
  <a:themeElements>
    <a:clrScheme name="Glass Layers">
      <a:dk1>
        <a:srgbClr val="999933"/>
      </a:dk1>
      <a:lt1>
        <a:srgbClr val="666699"/>
      </a:lt1>
      <a:dk2>
        <a:srgbClr val="A7A7A7"/>
      </a:dk2>
      <a:lt2>
        <a:srgbClr val="535353"/>
      </a:lt2>
      <a:accent1>
        <a:srgbClr val="CC99FF"/>
      </a:accent1>
      <a:accent2>
        <a:srgbClr val="9933F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Glass Layers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Glass Layer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9933"/>
        </a:solidFill>
        <a:ln w="25400" cap="flat">
          <a:solidFill>
            <a:schemeClr val="accent2">
              <a:lumOff val="19999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2">
              <a:lumOff val="19999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lass Layers">
  <a:themeElements>
    <a:clrScheme name="Glass Layer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C99FF"/>
      </a:accent1>
      <a:accent2>
        <a:srgbClr val="9933F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Glass Layers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Glass Layer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9933"/>
        </a:solidFill>
        <a:ln w="25400" cap="flat">
          <a:solidFill>
            <a:schemeClr val="accent2">
              <a:lumOff val="19999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2">
              <a:lumOff val="19999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