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5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7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2748" y="285116"/>
            <a:ext cx="6572988" cy="85415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178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9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81" name="Root: -dic, dict-"/>
          <p:cNvSpPr txBox="1"/>
          <p:nvPr/>
        </p:nvSpPr>
        <p:spPr>
          <a:xfrm>
            <a:off x="5632830" y="3104194"/>
            <a:ext cx="14520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</a:t>
            </a:r>
            <a:r>
              <a:rPr i="1"/>
              <a:t>-col</a:t>
            </a:r>
          </a:p>
        </p:txBody>
      </p:sp>
      <p:sp>
        <p:nvSpPr>
          <p:cNvPr id="182" name="Means: say, speak, tell"/>
          <p:cNvSpPr txBox="1"/>
          <p:nvPr/>
        </p:nvSpPr>
        <p:spPr>
          <a:xfrm>
            <a:off x="7435483" y="3104194"/>
            <a:ext cx="206136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settle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184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5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87" name="Root: -dic, dict-"/>
          <p:cNvSpPr txBox="1"/>
          <p:nvPr/>
        </p:nvSpPr>
        <p:spPr>
          <a:xfrm>
            <a:off x="5632830" y="3104194"/>
            <a:ext cx="155356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 </a:t>
            </a:r>
            <a:r>
              <a:rPr i="1"/>
              <a:t>pol-</a:t>
            </a:r>
          </a:p>
        </p:txBody>
      </p:sp>
      <p:sp>
        <p:nvSpPr>
          <p:cNvPr id="188" name="colony, colonial, colonize,…"/>
          <p:cNvSpPr txBox="1"/>
          <p:nvPr/>
        </p:nvSpPr>
        <p:spPr>
          <a:xfrm>
            <a:off x="3535009" y="5001692"/>
            <a:ext cx="7755085" cy="2142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400"/>
            </a:pPr>
            <a:r>
              <a:t>colony, colonial, colonize,</a:t>
            </a:r>
          </a:p>
          <a:p>
            <a:pPr algn="l">
              <a:defRPr sz="4400"/>
            </a:pPr>
            <a:r>
              <a:t>colonialism, colonization</a:t>
            </a:r>
          </a:p>
        </p:txBody>
      </p:sp>
      <p:sp>
        <p:nvSpPr>
          <p:cNvPr id="189" name="Means: say, speak, tell"/>
          <p:cNvSpPr txBox="1"/>
          <p:nvPr/>
        </p:nvSpPr>
        <p:spPr>
          <a:xfrm>
            <a:off x="7435483" y="3104194"/>
            <a:ext cx="206136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settle</a:t>
            </a:r>
          </a:p>
        </p:txBody>
      </p:sp>
      <p:pic>
        <p:nvPicPr>
          <p:cNvPr id="19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73650" y="6483789"/>
            <a:ext cx="2857501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192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3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95" name="Root: -dic, dict-"/>
          <p:cNvSpPr txBox="1"/>
          <p:nvPr/>
        </p:nvSpPr>
        <p:spPr>
          <a:xfrm>
            <a:off x="4642356" y="3104194"/>
            <a:ext cx="154228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</a:t>
            </a:r>
            <a:r>
              <a:rPr i="1"/>
              <a:t> pub</a:t>
            </a:r>
          </a:p>
        </p:txBody>
      </p:sp>
      <p:sp>
        <p:nvSpPr>
          <p:cNvPr id="196" name="Means: say, speak, tell"/>
          <p:cNvSpPr txBox="1"/>
          <p:nvPr/>
        </p:nvSpPr>
        <p:spPr>
          <a:xfrm>
            <a:off x="6547915" y="3104194"/>
            <a:ext cx="316199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of the people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198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9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201" name="Root: -dic, dict-"/>
          <p:cNvSpPr txBox="1"/>
          <p:nvPr/>
        </p:nvSpPr>
        <p:spPr>
          <a:xfrm>
            <a:off x="4642356" y="3104194"/>
            <a:ext cx="154228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</a:t>
            </a:r>
            <a:r>
              <a:rPr i="1"/>
              <a:t> pub</a:t>
            </a:r>
          </a:p>
        </p:txBody>
      </p:sp>
      <p:sp>
        <p:nvSpPr>
          <p:cNvPr id="202" name="Means: say, speak, tell"/>
          <p:cNvSpPr txBox="1"/>
          <p:nvPr/>
        </p:nvSpPr>
        <p:spPr>
          <a:xfrm>
            <a:off x="6547915" y="3104194"/>
            <a:ext cx="316199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of the people</a:t>
            </a:r>
          </a:p>
        </p:txBody>
      </p:sp>
      <p:sp>
        <p:nvSpPr>
          <p:cNvPr id="203" name="republic, Republican…"/>
          <p:cNvSpPr txBox="1"/>
          <p:nvPr/>
        </p:nvSpPr>
        <p:spPr>
          <a:xfrm>
            <a:off x="3444966" y="4547067"/>
            <a:ext cx="7755085" cy="1456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400"/>
            </a:pPr>
            <a:r>
              <a:t>republic, Republican</a:t>
            </a:r>
          </a:p>
          <a:p>
            <a:pPr algn="l">
              <a:defRPr sz="4400"/>
            </a:pPr>
            <a:r>
              <a:t>public, publish, publication</a:t>
            </a:r>
          </a:p>
        </p:txBody>
      </p:sp>
      <p:pic>
        <p:nvPicPr>
          <p:cNvPr id="20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35499" y="6517970"/>
            <a:ext cx="3733801" cy="2171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206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209" name="Root: -dic, dict-"/>
          <p:cNvSpPr txBox="1"/>
          <p:nvPr/>
        </p:nvSpPr>
        <p:spPr>
          <a:xfrm>
            <a:off x="4642356" y="3104194"/>
            <a:ext cx="177363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</a:t>
            </a:r>
            <a:r>
              <a:rPr i="1"/>
              <a:t> -quer</a:t>
            </a:r>
          </a:p>
        </p:txBody>
      </p:sp>
      <p:sp>
        <p:nvSpPr>
          <p:cNvPr id="210" name="Means: say, speak, tell"/>
          <p:cNvSpPr txBox="1"/>
          <p:nvPr/>
        </p:nvSpPr>
        <p:spPr>
          <a:xfrm>
            <a:off x="6547915" y="3104194"/>
            <a:ext cx="214030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to win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212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3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215" name="Root: -dic, dict-"/>
          <p:cNvSpPr txBox="1"/>
          <p:nvPr/>
        </p:nvSpPr>
        <p:spPr>
          <a:xfrm>
            <a:off x="4642356" y="3104194"/>
            <a:ext cx="17568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</a:t>
            </a:r>
            <a:r>
              <a:rPr i="1"/>
              <a:t> quer-</a:t>
            </a:r>
          </a:p>
        </p:txBody>
      </p:sp>
      <p:sp>
        <p:nvSpPr>
          <p:cNvPr id="216" name="Means: say, speak, tell"/>
          <p:cNvSpPr txBox="1"/>
          <p:nvPr/>
        </p:nvSpPr>
        <p:spPr>
          <a:xfrm>
            <a:off x="6547915" y="3104194"/>
            <a:ext cx="214030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to win</a:t>
            </a:r>
          </a:p>
        </p:txBody>
      </p:sp>
      <p:sp>
        <p:nvSpPr>
          <p:cNvPr id="217" name="conquer, conqueror, conquest…"/>
          <p:cNvSpPr txBox="1"/>
          <p:nvPr/>
        </p:nvSpPr>
        <p:spPr>
          <a:xfrm>
            <a:off x="3444966" y="4534203"/>
            <a:ext cx="8773848" cy="1456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400"/>
            </a:pPr>
            <a:r>
              <a:t>conquer, conqueror, conquest</a:t>
            </a:r>
          </a:p>
          <a:p>
            <a:pPr algn="l">
              <a:defRPr sz="4400"/>
            </a:pPr>
            <a:r>
              <a:t>reconquer, reconquest</a:t>
            </a:r>
          </a:p>
        </p:txBody>
      </p:sp>
      <p:pic>
        <p:nvPicPr>
          <p:cNvPr id="21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73649" y="6252250"/>
            <a:ext cx="2857501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"/>
          <p:cNvGrpSpPr/>
          <p:nvPr/>
        </p:nvGrpSpPr>
        <p:grpSpPr>
          <a:xfrm>
            <a:off x="7041" y="106858"/>
            <a:ext cx="7428759" cy="2324102"/>
            <a:chOff x="0" y="0"/>
            <a:chExt cx="7428757" cy="2324101"/>
          </a:xfrm>
        </p:grpSpPr>
        <p:pic>
          <p:nvPicPr>
            <p:cNvPr id="121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2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24" name="Root: arch-,-archy"/>
          <p:cNvSpPr txBox="1"/>
          <p:nvPr/>
        </p:nvSpPr>
        <p:spPr>
          <a:xfrm>
            <a:off x="4405711" y="3568189"/>
            <a:ext cx="29315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 </a:t>
            </a:r>
            <a:r>
              <a:rPr i="1"/>
              <a:t>arch-,-archy  </a:t>
            </a:r>
          </a:p>
        </p:txBody>
      </p:sp>
      <p:sp>
        <p:nvSpPr>
          <p:cNvPr id="125" name="Means: rule, ruler"/>
          <p:cNvSpPr txBox="1"/>
          <p:nvPr/>
        </p:nvSpPr>
        <p:spPr>
          <a:xfrm>
            <a:off x="7857681" y="3568189"/>
            <a:ext cx="300441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government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"/>
          <p:cNvGrpSpPr/>
          <p:nvPr/>
        </p:nvGrpSpPr>
        <p:grpSpPr>
          <a:xfrm>
            <a:off x="7041" y="106858"/>
            <a:ext cx="7428759" cy="2324102"/>
            <a:chOff x="0" y="0"/>
            <a:chExt cx="7428757" cy="2324101"/>
          </a:xfrm>
        </p:grpSpPr>
        <p:pic>
          <p:nvPicPr>
            <p:cNvPr id="127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8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30" name="Root: arch-,-archy"/>
          <p:cNvSpPr txBox="1"/>
          <p:nvPr/>
        </p:nvSpPr>
        <p:spPr>
          <a:xfrm>
            <a:off x="5287970" y="1379192"/>
            <a:ext cx="276209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 </a:t>
            </a:r>
            <a:r>
              <a:rPr i="1"/>
              <a:t>arch-,-archy</a:t>
            </a:r>
          </a:p>
        </p:txBody>
      </p:sp>
      <p:sp>
        <p:nvSpPr>
          <p:cNvPr id="131" name="monarch, monarchy, monarchist"/>
          <p:cNvSpPr txBox="1"/>
          <p:nvPr/>
        </p:nvSpPr>
        <p:spPr>
          <a:xfrm>
            <a:off x="2475911" y="4015262"/>
            <a:ext cx="83862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/>
            </a:lvl1pPr>
          </a:lstStyle>
          <a:p>
            <a:pPr/>
            <a:r>
              <a:t>monarch, monarchy, monarchist</a:t>
            </a:r>
          </a:p>
        </p:txBody>
      </p:sp>
      <p:pic>
        <p:nvPicPr>
          <p:cNvPr id="13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40707" y="5181003"/>
            <a:ext cx="3543301" cy="2298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Means: rule, ruler"/>
          <p:cNvSpPr txBox="1"/>
          <p:nvPr/>
        </p:nvSpPr>
        <p:spPr>
          <a:xfrm>
            <a:off x="8578026" y="1379192"/>
            <a:ext cx="300441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government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"/>
          <p:cNvGrpSpPr/>
          <p:nvPr/>
        </p:nvGrpSpPr>
        <p:grpSpPr>
          <a:xfrm>
            <a:off x="107988" y="151251"/>
            <a:ext cx="7428759" cy="2324103"/>
            <a:chOff x="0" y="0"/>
            <a:chExt cx="7428757" cy="2324101"/>
          </a:xfrm>
        </p:grpSpPr>
        <p:pic>
          <p:nvPicPr>
            <p:cNvPr id="135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6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38" name="Root: -crat, -cracy"/>
          <p:cNvSpPr txBox="1"/>
          <p:nvPr/>
        </p:nvSpPr>
        <p:spPr>
          <a:xfrm>
            <a:off x="4005210" y="2797534"/>
            <a:ext cx="276758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 </a:t>
            </a:r>
            <a:r>
              <a:rPr i="1"/>
              <a:t>-crat, -cracy</a:t>
            </a:r>
          </a:p>
        </p:txBody>
      </p:sp>
      <p:sp>
        <p:nvSpPr>
          <p:cNvPr id="139" name="Means: rule, ruler"/>
          <p:cNvSpPr txBox="1"/>
          <p:nvPr/>
        </p:nvSpPr>
        <p:spPr>
          <a:xfrm>
            <a:off x="7240242" y="2797534"/>
            <a:ext cx="30044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government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"/>
          <p:cNvGrpSpPr/>
          <p:nvPr/>
        </p:nvGrpSpPr>
        <p:grpSpPr>
          <a:xfrm>
            <a:off x="107988" y="151251"/>
            <a:ext cx="7428759" cy="2324103"/>
            <a:chOff x="0" y="0"/>
            <a:chExt cx="7428757" cy="2324101"/>
          </a:xfrm>
        </p:grpSpPr>
        <p:pic>
          <p:nvPicPr>
            <p:cNvPr id="141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2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44" name="Root: -crat, -cracy"/>
          <p:cNvSpPr txBox="1"/>
          <p:nvPr/>
        </p:nvSpPr>
        <p:spPr>
          <a:xfrm>
            <a:off x="4005210" y="2797534"/>
            <a:ext cx="276758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 </a:t>
            </a:r>
            <a:r>
              <a:rPr i="1"/>
              <a:t>-crat, -cracy</a:t>
            </a:r>
          </a:p>
        </p:txBody>
      </p:sp>
      <p:sp>
        <p:nvSpPr>
          <p:cNvPr id="145" name="democracy, democracies…"/>
          <p:cNvSpPr txBox="1"/>
          <p:nvPr/>
        </p:nvSpPr>
        <p:spPr>
          <a:xfrm>
            <a:off x="3724255" y="3689634"/>
            <a:ext cx="7453580" cy="2142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400"/>
            </a:pPr>
            <a:r>
              <a:t>democracy, democracies</a:t>
            </a:r>
          </a:p>
          <a:p>
            <a:pPr algn="l">
              <a:defRPr sz="4400"/>
            </a:pPr>
            <a:r>
              <a:t>democratic/undemocratic</a:t>
            </a:r>
          </a:p>
          <a:p>
            <a:pPr>
              <a:defRPr sz="4400"/>
            </a:pPr>
            <a:r>
              <a:t>Democrat, Democratic Party</a:t>
            </a:r>
          </a:p>
        </p:txBody>
      </p:sp>
      <p:grpSp>
        <p:nvGrpSpPr>
          <p:cNvPr id="148" name="Group"/>
          <p:cNvGrpSpPr/>
          <p:nvPr/>
        </p:nvGrpSpPr>
        <p:grpSpPr>
          <a:xfrm>
            <a:off x="4804444" y="6263467"/>
            <a:ext cx="4366282" cy="2961237"/>
            <a:chOff x="0" y="0"/>
            <a:chExt cx="4366281" cy="2961236"/>
          </a:xfrm>
        </p:grpSpPr>
        <p:sp>
          <p:nvSpPr>
            <p:cNvPr id="146" name="demo— people"/>
            <p:cNvSpPr txBox="1"/>
            <p:nvPr/>
          </p:nvSpPr>
          <p:spPr>
            <a:xfrm>
              <a:off x="0" y="0"/>
              <a:ext cx="4068369" cy="7711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4400"/>
              </a:lvl1pPr>
            </a:lstStyle>
            <a:p>
              <a:pPr/>
              <a:r>
                <a:t>demo— people</a:t>
              </a:r>
            </a:p>
          </p:txBody>
        </p:sp>
        <p:pic>
          <p:nvPicPr>
            <p:cNvPr id="147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8781" y="992736"/>
              <a:ext cx="4127501" cy="1968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9" name="Means: rule, ruler"/>
          <p:cNvSpPr txBox="1"/>
          <p:nvPr/>
        </p:nvSpPr>
        <p:spPr>
          <a:xfrm>
            <a:off x="7137336" y="2851964"/>
            <a:ext cx="300441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government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151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54" name="Root: -dic, dict-"/>
          <p:cNvSpPr txBox="1"/>
          <p:nvPr/>
        </p:nvSpPr>
        <p:spPr>
          <a:xfrm>
            <a:off x="4671816" y="3264985"/>
            <a:ext cx="238323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 </a:t>
            </a:r>
            <a:r>
              <a:rPr i="1"/>
              <a:t>-dic, dict-</a:t>
            </a:r>
          </a:p>
        </p:txBody>
      </p:sp>
      <p:sp>
        <p:nvSpPr>
          <p:cNvPr id="155" name="Means: rule, ruler"/>
          <p:cNvSpPr txBox="1"/>
          <p:nvPr/>
        </p:nvSpPr>
        <p:spPr>
          <a:xfrm>
            <a:off x="7291695" y="3264985"/>
            <a:ext cx="458449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to speak with authority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157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8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60" name="Root: -dic, dict-"/>
          <p:cNvSpPr txBox="1"/>
          <p:nvPr/>
        </p:nvSpPr>
        <p:spPr>
          <a:xfrm>
            <a:off x="4076370" y="3104194"/>
            <a:ext cx="238323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 </a:t>
            </a:r>
            <a:r>
              <a:rPr i="1"/>
              <a:t>-dic, dict-</a:t>
            </a:r>
          </a:p>
        </p:txBody>
      </p:sp>
      <p:sp>
        <p:nvSpPr>
          <p:cNvPr id="161" name="dictator, dictatorship dictatorial,…"/>
          <p:cNvSpPr txBox="1"/>
          <p:nvPr/>
        </p:nvSpPr>
        <p:spPr>
          <a:xfrm>
            <a:off x="3535009" y="5001692"/>
            <a:ext cx="7755085" cy="2142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400"/>
            </a:pPr>
            <a:r>
              <a:t>dictator, dictatorship dictatorial, </a:t>
            </a:r>
          </a:p>
          <a:p>
            <a:pPr algn="l">
              <a:defRPr sz="4400"/>
            </a:pPr>
            <a:r>
              <a:t>(acting) dictatorially</a:t>
            </a:r>
          </a:p>
        </p:txBody>
      </p:sp>
      <p:pic>
        <p:nvPicPr>
          <p:cNvPr id="16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84198" y="7175355"/>
            <a:ext cx="3390901" cy="2400301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Means: rule, ruler"/>
          <p:cNvSpPr txBox="1"/>
          <p:nvPr/>
        </p:nvSpPr>
        <p:spPr>
          <a:xfrm>
            <a:off x="6957250" y="3104194"/>
            <a:ext cx="458449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to speak with authority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165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6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68" name="Root: -dic, dict-"/>
          <p:cNvSpPr txBox="1"/>
          <p:nvPr/>
        </p:nvSpPr>
        <p:spPr>
          <a:xfrm>
            <a:off x="5632830" y="3104194"/>
            <a:ext cx="155356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 </a:t>
            </a:r>
            <a:r>
              <a:rPr i="1"/>
              <a:t>pol-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"/>
          <p:cNvGrpSpPr/>
          <p:nvPr/>
        </p:nvGrpSpPr>
        <p:grpSpPr>
          <a:xfrm>
            <a:off x="421732" y="391119"/>
            <a:ext cx="7428759" cy="2324103"/>
            <a:chOff x="0" y="0"/>
            <a:chExt cx="7428757" cy="2324101"/>
          </a:xfrm>
        </p:grpSpPr>
        <p:pic>
          <p:nvPicPr>
            <p:cNvPr id="170" name="pasted-image.jpeg" descr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3492503" cy="2324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Rulers and Governments"/>
            <p:cNvSpPr txBox="1"/>
            <p:nvPr/>
          </p:nvSpPr>
          <p:spPr>
            <a:xfrm>
              <a:off x="3707757" y="284912"/>
              <a:ext cx="372100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pPr/>
              <a:r>
                <a:t>Rulers and Governments</a:t>
              </a:r>
            </a:p>
          </p:txBody>
        </p:sp>
      </p:grpSp>
      <p:sp>
        <p:nvSpPr>
          <p:cNvPr id="173" name="Root: -dic, dict-"/>
          <p:cNvSpPr txBox="1"/>
          <p:nvPr/>
        </p:nvSpPr>
        <p:spPr>
          <a:xfrm>
            <a:off x="5632830" y="3104194"/>
            <a:ext cx="155356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Root: </a:t>
            </a:r>
            <a:r>
              <a:rPr i="1"/>
              <a:t>pol-</a:t>
            </a:r>
          </a:p>
        </p:txBody>
      </p:sp>
      <p:sp>
        <p:nvSpPr>
          <p:cNvPr id="174" name="politics, political, politician…"/>
          <p:cNvSpPr txBox="1"/>
          <p:nvPr/>
        </p:nvSpPr>
        <p:spPr>
          <a:xfrm>
            <a:off x="3535009" y="5001692"/>
            <a:ext cx="7755085" cy="2142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400"/>
            </a:pPr>
            <a:r>
              <a:t>politics, political, politician</a:t>
            </a:r>
          </a:p>
          <a:p>
            <a:pPr algn="l">
              <a:defRPr sz="4400"/>
            </a:pPr>
            <a:r>
              <a:t>policy</a:t>
            </a:r>
          </a:p>
        </p:txBody>
      </p:sp>
      <p:pic>
        <p:nvPicPr>
          <p:cNvPr id="17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15577" y="6252250"/>
            <a:ext cx="2857501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Means: say, speak, tell"/>
          <p:cNvSpPr txBox="1"/>
          <p:nvPr/>
        </p:nvSpPr>
        <p:spPr>
          <a:xfrm>
            <a:off x="7435483" y="3104194"/>
            <a:ext cx="21686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rgbClr val="2B34E7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Means: power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