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  <Override PartName="/ppt/media/image26.jpeg" ContentType="image/jpeg"/>
  <Override PartName="/ppt/media/image27.jpeg" ContentType="image/jpeg"/>
  <Override PartName="/ppt/media/image28.jpeg" ContentType="image/jpeg"/>
  <Override PartName="/ppt/media/image29.jpeg" ContentType="image/jpeg"/>
  <Override PartName="/ppt/media/image30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99"/>
        </a:solidFill>
        <a:effectLst/>
        <a:uFillTx/>
        <a:latin typeface="+mj-lt"/>
        <a:ea typeface="+mj-ea"/>
        <a:cs typeface="+mj-cs"/>
        <a:sym typeface="Avenir Roman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99"/>
        </a:solidFill>
        <a:effectLst/>
        <a:uFillTx/>
        <a:latin typeface="+mj-lt"/>
        <a:ea typeface="+mj-ea"/>
        <a:cs typeface="+mj-cs"/>
        <a:sym typeface="Avenir Roman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99"/>
        </a:solidFill>
        <a:effectLst/>
        <a:uFillTx/>
        <a:latin typeface="+mj-lt"/>
        <a:ea typeface="+mj-ea"/>
        <a:cs typeface="+mj-cs"/>
        <a:sym typeface="Avenir Roman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99"/>
        </a:solidFill>
        <a:effectLst/>
        <a:uFillTx/>
        <a:latin typeface="+mj-lt"/>
        <a:ea typeface="+mj-ea"/>
        <a:cs typeface="+mj-cs"/>
        <a:sym typeface="Avenir Roman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99"/>
        </a:solidFill>
        <a:effectLst/>
        <a:uFillTx/>
        <a:latin typeface="+mj-lt"/>
        <a:ea typeface="+mj-ea"/>
        <a:cs typeface="+mj-cs"/>
        <a:sym typeface="Avenir Roman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99"/>
        </a:solidFill>
        <a:effectLst/>
        <a:uFillTx/>
        <a:latin typeface="+mj-lt"/>
        <a:ea typeface="+mj-ea"/>
        <a:cs typeface="+mj-cs"/>
        <a:sym typeface="Avenir Roman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99"/>
        </a:solidFill>
        <a:effectLst/>
        <a:uFillTx/>
        <a:latin typeface="+mj-lt"/>
        <a:ea typeface="+mj-ea"/>
        <a:cs typeface="+mj-cs"/>
        <a:sym typeface="Avenir Roman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99"/>
        </a:solidFill>
        <a:effectLst/>
        <a:uFillTx/>
        <a:latin typeface="+mj-lt"/>
        <a:ea typeface="+mj-ea"/>
        <a:cs typeface="+mj-cs"/>
        <a:sym typeface="Avenir Roman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99"/>
        </a:solidFill>
        <a:effectLst/>
        <a:uFillTx/>
        <a:latin typeface="+mj-lt"/>
        <a:ea typeface="+mj-ea"/>
        <a:cs typeface="+mj-cs"/>
        <a:sym typeface="Avenir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99"/>
        </a:fontRef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rgbClr val="CCCCFF"/>
          </a:solidFill>
        </a:fill>
      </a:tcStyle>
    </a:wholeTbl>
    <a:band2H>
      <a:tcTxStyle b="def" i="def"/>
      <a:tcStyle>
        <a:tcBdr/>
        <a:fill>
          <a:solidFill>
            <a:schemeClr val="accent2">
              <a:satOff val="39999"/>
              <a:lumOff val="45203"/>
            </a:schemeClr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381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381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99"/>
        </a:fontRef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rgbClr val="E2E2EB"/>
          </a:solidFill>
        </a:fill>
      </a:tcStyle>
    </a:wholeTbl>
    <a:band2H>
      <a:tcTxStyle b="def" i="def"/>
      <a:tcStyle>
        <a:tcBdr/>
        <a:fill>
          <a:solidFill>
            <a:srgbClr val="F1F1F5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381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381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99"/>
        </a:fontRef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381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381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99"/>
        </a:fontRef>
        <a:srgbClr val="0000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F"/>
          </a:solidFill>
        </a:fill>
      </a:tcStyle>
    </a:wholeTbl>
    <a:band2H>
      <a:tcTxStyle b="def" i="def"/>
      <a:tcStyle>
        <a:tcBdr/>
        <a:fill>
          <a:solidFill>
            <a:srgbClr val="000099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99"/>
              </a:solidFill>
              <a:prstDash val="solid"/>
              <a:round/>
            </a:ln>
          </a:top>
          <a:bottom>
            <a:ln w="254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99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99"/>
              </a:solidFill>
              <a:prstDash val="solid"/>
              <a:round/>
            </a:ln>
          </a:top>
          <a:bottom>
            <a:ln w="254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99"/>
        </a:fontRef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rgbClr val="CACADD"/>
          </a:solidFill>
        </a:fill>
      </a:tcStyle>
    </a:wholeTbl>
    <a:band2H>
      <a:tcTxStyle b="def" i="def"/>
      <a:tcStyle>
        <a:tcBdr/>
        <a:fill>
          <a:solidFill>
            <a:srgbClr val="E6E6EF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rgbClr val="000099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381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rgbClr val="000099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381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rgbClr val="000099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99"/>
        </a:fontRef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rgbClr val="000099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solidFill>
            <a:srgbClr val="000099">
              <a:alpha val="20000"/>
            </a:srgbClr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50800" cap="flat">
              <a:solidFill>
                <a:srgbClr val="000099"/>
              </a:solidFill>
              <a:prstDash val="solid"/>
              <a:round/>
            </a:ln>
          </a:top>
          <a:bottom>
            <a:ln w="127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000099"/>
      </a:tcTxStyle>
      <a:tcStyle>
        <a:tcBdr>
          <a:left>
            <a:ln w="12700" cap="flat">
              <a:solidFill>
                <a:srgbClr val="000099"/>
              </a:solidFill>
              <a:prstDash val="solid"/>
              <a:round/>
            </a:ln>
          </a:left>
          <a:right>
            <a:ln w="12700" cap="flat">
              <a:solidFill>
                <a:srgbClr val="000099"/>
              </a:solidFill>
              <a:prstDash val="solid"/>
              <a:round/>
            </a:ln>
          </a:right>
          <a:top>
            <a:ln w="12700" cap="flat">
              <a:solidFill>
                <a:srgbClr val="000099"/>
              </a:solidFill>
              <a:prstDash val="solid"/>
              <a:round/>
            </a:ln>
          </a:top>
          <a:bottom>
            <a:ln w="25400" cap="flat">
              <a:solidFill>
                <a:srgbClr val="000099"/>
              </a:solidFill>
              <a:prstDash val="solid"/>
              <a:round/>
            </a:ln>
          </a:bottom>
          <a:insideH>
            <a:ln w="12700" cap="flat">
              <a:solidFill>
                <a:srgbClr val="000099"/>
              </a:solidFill>
              <a:prstDash val="solid"/>
              <a:round/>
            </a:ln>
          </a:insideH>
          <a:insideV>
            <a:ln w="12700" cap="flat">
              <a:solidFill>
                <a:srgbClr val="000099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1" name="Shape 6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3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riangle"/>
          <p:cNvSpPr/>
          <p:nvPr/>
        </p:nvSpPr>
        <p:spPr>
          <a:xfrm flipH="1" rot="6480000">
            <a:off x="730249" y="1489074"/>
            <a:ext cx="901701" cy="901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accent2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53" name="Group"/>
          <p:cNvGrpSpPr/>
          <p:nvPr/>
        </p:nvGrpSpPr>
        <p:grpSpPr>
          <a:xfrm>
            <a:off x="3953330" y="1538741"/>
            <a:ext cx="5415640" cy="5887130"/>
            <a:chOff x="0" y="0"/>
            <a:chExt cx="5415638" cy="5887128"/>
          </a:xfrm>
        </p:grpSpPr>
        <p:sp>
          <p:nvSpPr>
            <p:cNvPr id="42" name="Triangle"/>
            <p:cNvSpPr/>
            <p:nvPr/>
          </p:nvSpPr>
          <p:spPr>
            <a:xfrm flipH="1" rot="13500000">
              <a:off x="3115805" y="4462006"/>
              <a:ext cx="901703" cy="90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3" name="Triangle"/>
            <p:cNvSpPr/>
            <p:nvPr/>
          </p:nvSpPr>
          <p:spPr>
            <a:xfrm rot="16200000">
              <a:off x="3525380" y="3730168"/>
              <a:ext cx="1362078" cy="1352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4" name="Polygon"/>
            <p:cNvSpPr/>
            <p:nvPr/>
          </p:nvSpPr>
          <p:spPr>
            <a:xfrm>
              <a:off x="3900030" y="2607805"/>
              <a:ext cx="1282705" cy="1282704"/>
            </a:xfrm>
            <a:prstGeom prst="diamond">
              <a:avLst/>
            </a:pr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5" name="Triangle"/>
            <p:cNvSpPr/>
            <p:nvPr/>
          </p:nvSpPr>
          <p:spPr>
            <a:xfrm rot="13500000">
              <a:off x="412292" y="3484106"/>
              <a:ext cx="1990728" cy="199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6" name="Triangle"/>
            <p:cNvSpPr/>
            <p:nvPr/>
          </p:nvSpPr>
          <p:spPr>
            <a:xfrm flipH="1" rot="8100000">
              <a:off x="1953755" y="2422067"/>
              <a:ext cx="901703" cy="90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grpSp>
          <p:nvGrpSpPr>
            <p:cNvPr id="51" name="Group"/>
            <p:cNvGrpSpPr/>
            <p:nvPr/>
          </p:nvGrpSpPr>
          <p:grpSpPr>
            <a:xfrm>
              <a:off x="3006265" y="1928354"/>
              <a:ext cx="638182" cy="1901829"/>
              <a:chOff x="-1" y="0"/>
              <a:chExt cx="638181" cy="1901828"/>
            </a:xfrm>
          </p:grpSpPr>
          <p:sp>
            <p:nvSpPr>
              <p:cNvPr id="47" name="Line"/>
              <p:cNvSpPr/>
              <p:nvPr/>
            </p:nvSpPr>
            <p:spPr>
              <a:xfrm flipH="1">
                <a:off x="635001" y="15874"/>
                <a:ext cx="4" cy="1244603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8" name="Line"/>
              <p:cNvSpPr/>
              <p:nvPr/>
            </p:nvSpPr>
            <p:spPr>
              <a:xfrm flipH="1">
                <a:off x="6349" y="631825"/>
                <a:ext cx="5" cy="1270003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9" name="Line"/>
              <p:cNvSpPr/>
              <p:nvPr/>
            </p:nvSpPr>
            <p:spPr>
              <a:xfrm flipV="1">
                <a:off x="6350" y="1263652"/>
                <a:ext cx="631828" cy="631827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0" name="Line"/>
              <p:cNvSpPr/>
              <p:nvPr/>
            </p:nvSpPr>
            <p:spPr>
              <a:xfrm flipV="1">
                <a:off x="-2" y="-1"/>
                <a:ext cx="638182" cy="638179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52" name="Triangle"/>
            <p:cNvSpPr/>
            <p:nvPr/>
          </p:nvSpPr>
          <p:spPr>
            <a:xfrm rot="18900000">
              <a:off x="3012617" y="412292"/>
              <a:ext cx="1990728" cy="1990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"/>
          <p:cNvGrpSpPr/>
          <p:nvPr/>
        </p:nvGrpSpPr>
        <p:grpSpPr>
          <a:xfrm>
            <a:off x="3953330" y="1538741"/>
            <a:ext cx="5415640" cy="5887130"/>
            <a:chOff x="0" y="0"/>
            <a:chExt cx="5415638" cy="5887128"/>
          </a:xfrm>
        </p:grpSpPr>
        <p:sp>
          <p:nvSpPr>
            <p:cNvPr id="2" name="Triangle"/>
            <p:cNvSpPr/>
            <p:nvPr/>
          </p:nvSpPr>
          <p:spPr>
            <a:xfrm flipH="1" rot="13500000">
              <a:off x="3115805" y="4462006"/>
              <a:ext cx="901703" cy="90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" name="Triangle"/>
            <p:cNvSpPr/>
            <p:nvPr/>
          </p:nvSpPr>
          <p:spPr>
            <a:xfrm rot="16200000">
              <a:off x="3525380" y="3730168"/>
              <a:ext cx="1362078" cy="1352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" name="Polygon"/>
            <p:cNvSpPr/>
            <p:nvPr/>
          </p:nvSpPr>
          <p:spPr>
            <a:xfrm>
              <a:off x="3900030" y="2607805"/>
              <a:ext cx="1282705" cy="1282704"/>
            </a:xfrm>
            <a:prstGeom prst="diamond">
              <a:avLst/>
            </a:pr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" name="Triangle"/>
            <p:cNvSpPr/>
            <p:nvPr/>
          </p:nvSpPr>
          <p:spPr>
            <a:xfrm rot="13500000">
              <a:off x="412292" y="3484106"/>
              <a:ext cx="1990728" cy="199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" name="Triangle"/>
            <p:cNvSpPr/>
            <p:nvPr/>
          </p:nvSpPr>
          <p:spPr>
            <a:xfrm flipH="1" rot="8100000">
              <a:off x="1953755" y="2422067"/>
              <a:ext cx="901703" cy="90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grpSp>
          <p:nvGrpSpPr>
            <p:cNvPr id="11" name="Group"/>
            <p:cNvGrpSpPr/>
            <p:nvPr/>
          </p:nvGrpSpPr>
          <p:grpSpPr>
            <a:xfrm>
              <a:off x="3006265" y="1928354"/>
              <a:ext cx="638182" cy="1901829"/>
              <a:chOff x="-1" y="0"/>
              <a:chExt cx="638181" cy="1901828"/>
            </a:xfrm>
          </p:grpSpPr>
          <p:sp>
            <p:nvSpPr>
              <p:cNvPr id="7" name="Line"/>
              <p:cNvSpPr/>
              <p:nvPr/>
            </p:nvSpPr>
            <p:spPr>
              <a:xfrm flipH="1">
                <a:off x="635001" y="15874"/>
                <a:ext cx="4" cy="1244603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" name="Line"/>
              <p:cNvSpPr/>
              <p:nvPr/>
            </p:nvSpPr>
            <p:spPr>
              <a:xfrm flipH="1">
                <a:off x="6349" y="631825"/>
                <a:ext cx="5" cy="1270003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" name="Line"/>
              <p:cNvSpPr/>
              <p:nvPr/>
            </p:nvSpPr>
            <p:spPr>
              <a:xfrm flipV="1">
                <a:off x="6350" y="1263652"/>
                <a:ext cx="631828" cy="631827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" name="Line"/>
              <p:cNvSpPr/>
              <p:nvPr/>
            </p:nvSpPr>
            <p:spPr>
              <a:xfrm flipV="1">
                <a:off x="-2" y="-1"/>
                <a:ext cx="638182" cy="638179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2" name="Triangle"/>
            <p:cNvSpPr/>
            <p:nvPr/>
          </p:nvSpPr>
          <p:spPr>
            <a:xfrm rot="18900000">
              <a:off x="3012617" y="412292"/>
              <a:ext cx="1990728" cy="1990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21" name="Group"/>
          <p:cNvGrpSpPr/>
          <p:nvPr/>
        </p:nvGrpSpPr>
        <p:grpSpPr>
          <a:xfrm>
            <a:off x="3344859" y="2457447"/>
            <a:ext cx="5449895" cy="4684142"/>
            <a:chOff x="-1" y="0"/>
            <a:chExt cx="5449893" cy="4684140"/>
          </a:xfrm>
        </p:grpSpPr>
        <p:sp>
          <p:nvSpPr>
            <p:cNvPr id="14" name="Polygon"/>
            <p:cNvSpPr/>
            <p:nvPr/>
          </p:nvSpPr>
          <p:spPr>
            <a:xfrm>
              <a:off x="4167188" y="898525"/>
              <a:ext cx="1282705" cy="1282702"/>
            </a:xfrm>
            <a:prstGeom prst="diamond">
              <a:avLst/>
            </a:pr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" name="Shape"/>
            <p:cNvSpPr/>
            <p:nvPr/>
          </p:nvSpPr>
          <p:spPr>
            <a:xfrm>
              <a:off x="3101976" y="614362"/>
              <a:ext cx="638177" cy="1890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439" y="0"/>
                  </a:moveTo>
                  <a:lnTo>
                    <a:pt x="0" y="7236"/>
                  </a:lnTo>
                  <a:lnTo>
                    <a:pt x="0" y="21600"/>
                  </a:lnTo>
                  <a:lnTo>
                    <a:pt x="21600" y="14309"/>
                  </a:lnTo>
                  <a:lnTo>
                    <a:pt x="21439" y="0"/>
                  </a:ln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" name="Triangle"/>
            <p:cNvSpPr/>
            <p:nvPr/>
          </p:nvSpPr>
          <p:spPr>
            <a:xfrm rot="18900000">
              <a:off x="666749" y="1717675"/>
              <a:ext cx="1990729" cy="199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" name="Triangle"/>
            <p:cNvSpPr/>
            <p:nvPr/>
          </p:nvSpPr>
          <p:spPr>
            <a:xfrm flipH="1" rot="13500000">
              <a:off x="2706687" y="3595689"/>
              <a:ext cx="901704" cy="90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" name="Triangle"/>
            <p:cNvSpPr/>
            <p:nvPr/>
          </p:nvSpPr>
          <p:spPr>
            <a:xfrm rot="16200000">
              <a:off x="3676651" y="2189163"/>
              <a:ext cx="1362077" cy="1352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" name="Triangle"/>
            <p:cNvSpPr/>
            <p:nvPr/>
          </p:nvSpPr>
          <p:spPr>
            <a:xfrm rot="10800000">
              <a:off x="-2" y="-1"/>
              <a:ext cx="1990729" cy="199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" name="Triangle"/>
            <p:cNvSpPr/>
            <p:nvPr/>
          </p:nvSpPr>
          <p:spPr>
            <a:xfrm flipH="1" rot="8100000">
              <a:off x="2068512" y="1831975"/>
              <a:ext cx="901704" cy="901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CC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22" name="Rectangle"/>
          <p:cNvSpPr/>
          <p:nvPr/>
        </p:nvSpPr>
        <p:spPr>
          <a:xfrm>
            <a:off x="6588125" y="5181600"/>
            <a:ext cx="2555875" cy="38100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2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" name="Title Text"/>
          <p:cNvSpPr txBox="1"/>
          <p:nvPr>
            <p:ph type="title"/>
          </p:nvPr>
        </p:nvSpPr>
        <p:spPr>
          <a:xfrm>
            <a:off x="914400" y="0"/>
            <a:ext cx="7772400" cy="266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37" tIns="46037" rIns="46037" bIns="46037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24" name="Body Level One…"/>
          <p:cNvSpPr txBox="1"/>
          <p:nvPr>
            <p:ph type="body" idx="1"/>
          </p:nvPr>
        </p:nvSpPr>
        <p:spPr>
          <a:xfrm>
            <a:off x="4876800" y="3019425"/>
            <a:ext cx="4259263" cy="2092325"/>
          </a:xfrm>
          <a:prstGeom prst="rect">
            <a:avLst/>
          </a:prstGeom>
          <a:solidFill>
            <a:srgbClr val="00CC00"/>
          </a:solidFill>
          <a:ln w="12700">
            <a:solidFill>
              <a:srgbClr val="00CC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1373854" y="6568543"/>
            <a:ext cx="302546" cy="28945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6037" tIns="46037" rIns="46037" bIns="46037" anchor="b">
            <a:spAutoFit/>
          </a:bodyPr>
          <a:lstStyle>
            <a:lvl1pPr algn="r">
              <a:defRPr sz="14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CC00"/>
          </a:solidFill>
          <a:uFillTx/>
          <a:latin typeface="Arial Black"/>
          <a:ea typeface="Arial Black"/>
          <a:cs typeface="Arial Black"/>
          <a:sym typeface="Arial Black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CC00"/>
          </a:solidFill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CC00"/>
          </a:solidFill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CC00"/>
          </a:solidFill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CC00"/>
          </a:solidFill>
          <a:uFillTx/>
          <a:latin typeface="Arial Black"/>
          <a:ea typeface="Arial Black"/>
          <a:cs typeface="Arial Black"/>
          <a:sym typeface="Arial Black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CC00"/>
          </a:solidFill>
          <a:uFillTx/>
          <a:latin typeface="Arial Black"/>
          <a:ea typeface="Arial Black"/>
          <a:cs typeface="Arial Black"/>
          <a:sym typeface="Arial Black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CC00"/>
          </a:solidFill>
          <a:uFillTx/>
          <a:latin typeface="Arial Black"/>
          <a:ea typeface="Arial Black"/>
          <a:cs typeface="Arial Black"/>
          <a:sym typeface="Arial Black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CC00"/>
          </a:solidFill>
          <a:uFillTx/>
          <a:latin typeface="Arial Black"/>
          <a:ea typeface="Arial Black"/>
          <a:cs typeface="Arial Black"/>
          <a:sym typeface="Arial Black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600" u="none">
          <a:solidFill>
            <a:srgbClr val="00CC00"/>
          </a:solidFill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99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99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99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99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99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99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99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99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99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Relationship Id="rId4" Type="http://schemas.openxmlformats.org/officeDocument/2006/relationships/image" Target="../media/image12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Relationship Id="rId3" Type="http://schemas.openxmlformats.org/officeDocument/2006/relationships/image" Target="../media/image21.jpeg"/><Relationship Id="rId4" Type="http://schemas.openxmlformats.org/officeDocument/2006/relationships/image" Target="../media/image22.jpeg"/><Relationship Id="rId5" Type="http://schemas.openxmlformats.org/officeDocument/2006/relationships/image" Target="../media/image23.jpeg"/><Relationship Id="rId6" Type="http://schemas.openxmlformats.org/officeDocument/2006/relationships/image" Target="../media/image24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jpe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ontempt: slide 21…"/>
          <p:cNvSpPr txBox="1"/>
          <p:nvPr/>
        </p:nvSpPr>
        <p:spPr>
          <a:xfrm>
            <a:off x="5940425" y="4221162"/>
            <a:ext cx="3203576" cy="19508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Contempt: slide 21</a:t>
            </a:r>
            <a:r>
              <a:rPr b="0"/>
              <a:t>   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Ceremonious</a:t>
            </a:r>
            <a:r>
              <a:rPr b="0"/>
              <a:t> : slide 22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Morose : slide 23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Vapid : slide 24  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Bereft  : slide 25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Genial</a:t>
            </a:r>
            <a:r>
              <a:rPr b="0"/>
              <a:t> : slide 26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Nettles : slide 27</a:t>
            </a:r>
          </a:p>
        </p:txBody>
      </p:sp>
      <p:sp>
        <p:nvSpPr>
          <p:cNvPr id="64" name="Welcome to “Decent Exposure” Volume I"/>
          <p:cNvSpPr txBox="1"/>
          <p:nvPr/>
        </p:nvSpPr>
        <p:spPr>
          <a:xfrm>
            <a:off x="1743074" y="136524"/>
            <a:ext cx="4381681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Welcome to “Decent Exposure” Volume IV</a:t>
            </a:r>
          </a:p>
        </p:txBody>
      </p:sp>
      <p:sp>
        <p:nvSpPr>
          <p:cNvPr id="65" name="Countenance: slide 3…"/>
          <p:cNvSpPr txBox="1"/>
          <p:nvPr/>
        </p:nvSpPr>
        <p:spPr>
          <a:xfrm>
            <a:off x="0" y="981074"/>
            <a:ext cx="2803856" cy="2484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Countenance: slide 3</a:t>
            </a:r>
            <a:r>
              <a:rPr b="0"/>
              <a:t>  </a:t>
            </a:r>
            <a:endParaRPr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Profound: slide 4</a:t>
            </a:r>
            <a:r>
              <a:rPr b="0"/>
              <a:t> 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Manifest: slide 5  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Serene: slide 6  </a:t>
            </a:r>
            <a:r>
              <a:rPr b="0"/>
              <a:t> 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Sublime: slide 7</a:t>
            </a:r>
            <a:r>
              <a:rPr b="0"/>
              <a:t>   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Prodigious: slide 8 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Clamor</a:t>
            </a:r>
            <a:r>
              <a:rPr b="0"/>
              <a:t> : slide 9  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Condescend : slide 10  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Languor: slide 11</a:t>
            </a:r>
            <a:r>
              <a:rPr b="0"/>
              <a:t>   </a:t>
            </a:r>
          </a:p>
        </p:txBody>
      </p:sp>
      <p:sp>
        <p:nvSpPr>
          <p:cNvPr id="66" name="Allude : slide 12…"/>
          <p:cNvSpPr txBox="1"/>
          <p:nvPr/>
        </p:nvSpPr>
        <p:spPr>
          <a:xfrm>
            <a:off x="2843210" y="2205035"/>
            <a:ext cx="3095629" cy="2484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Allude</a:t>
            </a:r>
            <a:r>
              <a:rPr b="0"/>
              <a:t> : slide 12  </a:t>
            </a:r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Feeble : slide 13 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Alight  : slide 14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Apprehension</a:t>
            </a:r>
            <a:r>
              <a:rPr b="0"/>
              <a:t> : slide 15 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Sabotage</a:t>
            </a:r>
            <a:r>
              <a:rPr b="0"/>
              <a:t> : slide 16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Liberal  : slide 17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Acute : slide 18 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Emphatic</a:t>
            </a:r>
            <a:r>
              <a:rPr b="0"/>
              <a:t> : slide 19 </a:t>
            </a:r>
            <a:endParaRPr i="1" sz="1400"/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Reproach</a:t>
            </a:r>
            <a:r>
              <a:rPr b="0"/>
              <a:t> : slide 20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6" name="Group"/>
          <p:cNvGrpSpPr/>
          <p:nvPr/>
        </p:nvGrpSpPr>
        <p:grpSpPr>
          <a:xfrm>
            <a:off x="539749" y="1989136"/>
            <a:ext cx="6061026" cy="4078290"/>
            <a:chOff x="0" y="0"/>
            <a:chExt cx="6061025" cy="4078288"/>
          </a:xfrm>
        </p:grpSpPr>
        <p:grpSp>
          <p:nvGrpSpPr>
            <p:cNvPr id="380" name="Portrait of the Artist as a Young Man—…"/>
            <p:cNvGrpSpPr/>
            <p:nvPr/>
          </p:nvGrpSpPr>
          <p:grpSpPr>
            <a:xfrm>
              <a:off x="0" y="2808287"/>
              <a:ext cx="6061026" cy="1270002"/>
              <a:chOff x="0" y="0"/>
              <a:chExt cx="6061025" cy="1270001"/>
            </a:xfrm>
          </p:grpSpPr>
          <p:sp>
            <p:nvSpPr>
              <p:cNvPr id="378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79" name="Portrait of the Artist as a Young Man—…"/>
              <p:cNvSpPr txBox="1"/>
              <p:nvPr/>
            </p:nvSpPr>
            <p:spPr>
              <a:xfrm>
                <a:off x="0" y="0"/>
                <a:ext cx="6061026" cy="8011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Portrait of the Artist as a Young Man</a:t>
                </a:r>
                <a:r>
                  <a:rPr i="0"/>
                  <a:t>—</a:t>
                </a:r>
                <a:endParaRPr>
                  <a:solidFill>
                    <a:srgbClr val="FFFFCC"/>
                  </a:solidFill>
                </a:endParaRPr>
              </a:p>
              <a:p>
                <a:pPr>
                  <a:defRPr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                   James Joyce</a:t>
                </a:r>
              </a:p>
            </p:txBody>
          </p:sp>
        </p:grpSp>
        <p:grpSp>
          <p:nvGrpSpPr>
            <p:cNvPr id="385" name="of sleep"/>
            <p:cNvGrpSpPr/>
            <p:nvPr/>
          </p:nvGrpSpPr>
          <p:grpSpPr>
            <a:xfrm>
              <a:off x="2519362" y="0"/>
              <a:ext cx="1871666" cy="394767"/>
              <a:chOff x="0" y="0"/>
              <a:chExt cx="1871664" cy="394766"/>
            </a:xfrm>
          </p:grpSpPr>
          <p:grpSp>
            <p:nvGrpSpPr>
              <p:cNvPr id="383" name="Group"/>
              <p:cNvGrpSpPr/>
              <p:nvPr/>
            </p:nvGrpSpPr>
            <p:grpSpPr>
              <a:xfrm>
                <a:off x="-1" y="0"/>
                <a:ext cx="1871666" cy="1"/>
                <a:chOff x="0" y="0"/>
                <a:chExt cx="1871664" cy="0"/>
              </a:xfrm>
            </p:grpSpPr>
            <p:sp>
              <p:nvSpPr>
                <p:cNvPr id="381" name="Line"/>
                <p:cNvSpPr/>
                <p:nvPr/>
              </p:nvSpPr>
              <p:spPr>
                <a:xfrm>
                  <a:off x="0" y="0"/>
                  <a:ext cx="1871665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382" name="Line"/>
                <p:cNvSpPr/>
                <p:nvPr/>
              </p:nvSpPr>
              <p:spPr>
                <a:xfrm flipH="1" flipV="1">
                  <a:off x="0" y="0"/>
                  <a:ext cx="1871665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384" name="of sleep"/>
              <p:cNvSpPr txBox="1"/>
              <p:nvPr/>
            </p:nvSpPr>
            <p:spPr>
              <a:xfrm>
                <a:off x="0" y="0"/>
                <a:ext cx="1871665" cy="3947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of sleep</a:t>
                </a:r>
              </a:p>
            </p:txBody>
          </p:sp>
        </p:grpSp>
        <p:grpSp>
          <p:nvGrpSpPr>
            <p:cNvPr id="390" name="weariness"/>
            <p:cNvGrpSpPr/>
            <p:nvPr/>
          </p:nvGrpSpPr>
          <p:grpSpPr>
            <a:xfrm>
              <a:off x="2447924" y="647700"/>
              <a:ext cx="2303467" cy="1"/>
              <a:chOff x="0" y="0"/>
              <a:chExt cx="2303465" cy="0"/>
            </a:xfrm>
          </p:grpSpPr>
          <p:grpSp>
            <p:nvGrpSpPr>
              <p:cNvPr id="388" name="Group"/>
              <p:cNvGrpSpPr/>
              <p:nvPr/>
            </p:nvGrpSpPr>
            <p:grpSpPr>
              <a:xfrm>
                <a:off x="-1" y="0"/>
                <a:ext cx="2303467" cy="1"/>
                <a:chOff x="0" y="0"/>
                <a:chExt cx="2303465" cy="0"/>
              </a:xfrm>
            </p:grpSpPr>
            <p:sp>
              <p:nvSpPr>
                <p:cNvPr id="386" name="Line"/>
                <p:cNvSpPr/>
                <p:nvPr/>
              </p:nvSpPr>
              <p:spPr>
                <a:xfrm>
                  <a:off x="0" y="0"/>
                  <a:ext cx="2303466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387" name="Line"/>
                <p:cNvSpPr/>
                <p:nvPr/>
              </p:nvSpPr>
              <p:spPr>
                <a:xfrm flipH="1" flipV="1">
                  <a:off x="0" y="0"/>
                  <a:ext cx="2303466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389" name="weariness"/>
              <p:cNvSpPr/>
              <p:nvPr/>
            </p:nvSpPr>
            <p:spPr>
              <a:xfrm>
                <a:off x="0" y="0"/>
                <a:ext cx="2303466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weariness </a:t>
                </a:r>
              </a:p>
            </p:txBody>
          </p:sp>
        </p:grpSp>
        <p:grpSp>
          <p:nvGrpSpPr>
            <p:cNvPr id="395" name="of afternoon music"/>
            <p:cNvGrpSpPr/>
            <p:nvPr/>
          </p:nvGrpSpPr>
          <p:grpSpPr>
            <a:xfrm>
              <a:off x="2447924" y="2087562"/>
              <a:ext cx="3348042" cy="1"/>
              <a:chOff x="0" y="0"/>
              <a:chExt cx="3348041" cy="0"/>
            </a:xfrm>
          </p:grpSpPr>
          <p:grpSp>
            <p:nvGrpSpPr>
              <p:cNvPr id="393" name="Group"/>
              <p:cNvGrpSpPr/>
              <p:nvPr/>
            </p:nvGrpSpPr>
            <p:grpSpPr>
              <a:xfrm>
                <a:off x="-1" y="0"/>
                <a:ext cx="3348043" cy="1"/>
                <a:chOff x="0" y="0"/>
                <a:chExt cx="3348041" cy="0"/>
              </a:xfrm>
            </p:grpSpPr>
            <p:sp>
              <p:nvSpPr>
                <p:cNvPr id="391" name="Line"/>
                <p:cNvSpPr/>
                <p:nvPr/>
              </p:nvSpPr>
              <p:spPr>
                <a:xfrm>
                  <a:off x="0" y="0"/>
                  <a:ext cx="334804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392" name="Line"/>
                <p:cNvSpPr/>
                <p:nvPr/>
              </p:nvSpPr>
              <p:spPr>
                <a:xfrm flipH="1" flipV="1">
                  <a:off x="0" y="0"/>
                  <a:ext cx="334804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394" name="of afternoon music"/>
              <p:cNvSpPr/>
              <p:nvPr/>
            </p:nvSpPr>
            <p:spPr>
              <a:xfrm>
                <a:off x="0" y="0"/>
                <a:ext cx="3348042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of afternoon music </a:t>
                </a:r>
              </a:p>
            </p:txBody>
          </p:sp>
        </p:grpSp>
        <p:grpSp>
          <p:nvGrpSpPr>
            <p:cNvPr id="400" name="the"/>
            <p:cNvGrpSpPr/>
            <p:nvPr/>
          </p:nvGrpSpPr>
          <p:grpSpPr>
            <a:xfrm>
              <a:off x="215899" y="2087562"/>
              <a:ext cx="865191" cy="1"/>
              <a:chOff x="0" y="0"/>
              <a:chExt cx="865190" cy="0"/>
            </a:xfrm>
          </p:grpSpPr>
          <p:grpSp>
            <p:nvGrpSpPr>
              <p:cNvPr id="398" name="Group"/>
              <p:cNvGrpSpPr/>
              <p:nvPr/>
            </p:nvGrpSpPr>
            <p:grpSpPr>
              <a:xfrm>
                <a:off x="0" y="-1"/>
                <a:ext cx="865191" cy="1"/>
                <a:chOff x="0" y="0"/>
                <a:chExt cx="865190" cy="0"/>
              </a:xfrm>
            </p:grpSpPr>
            <p:sp>
              <p:nvSpPr>
                <p:cNvPr id="396" name="Line"/>
                <p:cNvSpPr/>
                <p:nvPr/>
              </p:nvSpPr>
              <p:spPr>
                <a:xfrm>
                  <a:off x="0" y="0"/>
                  <a:ext cx="865191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397" name="Line"/>
                <p:cNvSpPr/>
                <p:nvPr/>
              </p:nvSpPr>
              <p:spPr>
                <a:xfrm flipH="1" flipV="1">
                  <a:off x="0" y="0"/>
                  <a:ext cx="865191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399" name="the"/>
              <p:cNvSpPr/>
              <p:nvPr/>
            </p:nvSpPr>
            <p:spPr>
              <a:xfrm>
                <a:off x="0" y="0"/>
                <a:ext cx="86519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the        </a:t>
                </a:r>
              </a:p>
            </p:txBody>
          </p:sp>
        </p:grpSp>
        <p:grpSp>
          <p:nvGrpSpPr>
            <p:cNvPr id="405" name="grace"/>
            <p:cNvGrpSpPr/>
            <p:nvPr/>
          </p:nvGrpSpPr>
          <p:grpSpPr>
            <a:xfrm>
              <a:off x="2376487" y="1295400"/>
              <a:ext cx="1871666" cy="1"/>
              <a:chOff x="0" y="0"/>
              <a:chExt cx="1871664" cy="0"/>
            </a:xfrm>
          </p:grpSpPr>
          <p:grpSp>
            <p:nvGrpSpPr>
              <p:cNvPr id="403" name="Group"/>
              <p:cNvGrpSpPr/>
              <p:nvPr/>
            </p:nvGrpSpPr>
            <p:grpSpPr>
              <a:xfrm>
                <a:off x="-1" y="-1"/>
                <a:ext cx="1871666" cy="2"/>
                <a:chOff x="0" y="0"/>
                <a:chExt cx="1871664" cy="0"/>
              </a:xfrm>
            </p:grpSpPr>
            <p:sp>
              <p:nvSpPr>
                <p:cNvPr id="401" name="Line"/>
                <p:cNvSpPr/>
                <p:nvPr/>
              </p:nvSpPr>
              <p:spPr>
                <a:xfrm>
                  <a:off x="0" y="0"/>
                  <a:ext cx="1871665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402" name="Line"/>
                <p:cNvSpPr/>
                <p:nvPr/>
              </p:nvSpPr>
              <p:spPr>
                <a:xfrm flipH="1" flipV="1">
                  <a:off x="0" y="0"/>
                  <a:ext cx="1871665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404" name="grace"/>
              <p:cNvSpPr/>
              <p:nvPr/>
            </p:nvSpPr>
            <p:spPr>
              <a:xfrm>
                <a:off x="0" y="0"/>
                <a:ext cx="1871665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grace </a:t>
                </a:r>
              </a:p>
            </p:txBody>
          </p:sp>
        </p:grpSp>
        <p:grpSp>
          <p:nvGrpSpPr>
            <p:cNvPr id="410" name="the"/>
            <p:cNvGrpSpPr/>
            <p:nvPr/>
          </p:nvGrpSpPr>
          <p:grpSpPr>
            <a:xfrm>
              <a:off x="287337" y="0"/>
              <a:ext cx="865190" cy="394767"/>
              <a:chOff x="0" y="0"/>
              <a:chExt cx="865189" cy="394766"/>
            </a:xfrm>
          </p:grpSpPr>
          <p:grpSp>
            <p:nvGrpSpPr>
              <p:cNvPr id="408" name="Group"/>
              <p:cNvGrpSpPr/>
              <p:nvPr/>
            </p:nvGrpSpPr>
            <p:grpSpPr>
              <a:xfrm>
                <a:off x="0" y="-1"/>
                <a:ext cx="865190" cy="1"/>
                <a:chOff x="0" y="0"/>
                <a:chExt cx="865189" cy="0"/>
              </a:xfrm>
            </p:grpSpPr>
            <p:sp>
              <p:nvSpPr>
                <p:cNvPr id="406" name="Line"/>
                <p:cNvSpPr/>
                <p:nvPr/>
              </p:nvSpPr>
              <p:spPr>
                <a:xfrm>
                  <a:off x="0" y="0"/>
                  <a:ext cx="8651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407" name="Line"/>
                <p:cNvSpPr/>
                <p:nvPr/>
              </p:nvSpPr>
              <p:spPr>
                <a:xfrm flipH="1" flipV="1">
                  <a:off x="0" y="0"/>
                  <a:ext cx="8651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409" name="the"/>
              <p:cNvSpPr txBox="1"/>
              <p:nvPr/>
            </p:nvSpPr>
            <p:spPr>
              <a:xfrm>
                <a:off x="0" y="0"/>
                <a:ext cx="865190" cy="3947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the        </a:t>
                </a:r>
              </a:p>
            </p:txBody>
          </p:sp>
        </p:grpSp>
        <p:grpSp>
          <p:nvGrpSpPr>
            <p:cNvPr id="415" name="a"/>
            <p:cNvGrpSpPr/>
            <p:nvPr/>
          </p:nvGrpSpPr>
          <p:grpSpPr>
            <a:xfrm>
              <a:off x="287337" y="647700"/>
              <a:ext cx="865190" cy="1"/>
              <a:chOff x="0" y="0"/>
              <a:chExt cx="865189" cy="0"/>
            </a:xfrm>
          </p:grpSpPr>
          <p:grpSp>
            <p:nvGrpSpPr>
              <p:cNvPr id="413" name="Group"/>
              <p:cNvGrpSpPr/>
              <p:nvPr/>
            </p:nvGrpSpPr>
            <p:grpSpPr>
              <a:xfrm>
                <a:off x="0" y="-1"/>
                <a:ext cx="865190" cy="1"/>
                <a:chOff x="0" y="0"/>
                <a:chExt cx="865189" cy="0"/>
              </a:xfrm>
            </p:grpSpPr>
            <p:sp>
              <p:nvSpPr>
                <p:cNvPr id="411" name="Line"/>
                <p:cNvSpPr/>
                <p:nvPr/>
              </p:nvSpPr>
              <p:spPr>
                <a:xfrm>
                  <a:off x="0" y="0"/>
                  <a:ext cx="8651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412" name="Line"/>
                <p:cNvSpPr/>
                <p:nvPr/>
              </p:nvSpPr>
              <p:spPr>
                <a:xfrm flipH="1" flipV="1">
                  <a:off x="0" y="0"/>
                  <a:ext cx="8651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414" name="a"/>
              <p:cNvSpPr/>
              <p:nvPr/>
            </p:nvSpPr>
            <p:spPr>
              <a:xfrm>
                <a:off x="0" y="0"/>
                <a:ext cx="865190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   a        </a:t>
                </a:r>
              </a:p>
            </p:txBody>
          </p:sp>
        </p:grpSp>
      </p:grpSp>
      <p:pic>
        <p:nvPicPr>
          <p:cNvPr id="417" name="image9.jpeg" descr="image9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27315" cy="17240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22" name="Group"/>
          <p:cNvGrpSpPr/>
          <p:nvPr/>
        </p:nvGrpSpPr>
        <p:grpSpPr>
          <a:xfrm>
            <a:off x="1619249" y="1989135"/>
            <a:ext cx="1270398" cy="2482332"/>
            <a:chOff x="0" y="0"/>
            <a:chExt cx="1270396" cy="2482330"/>
          </a:xfrm>
        </p:grpSpPr>
        <p:sp>
          <p:nvSpPr>
            <p:cNvPr id="418" name="languor"/>
            <p:cNvSpPr/>
            <p:nvPr/>
          </p:nvSpPr>
          <p:spPr>
            <a:xfrm>
              <a:off x="71437" y="-1"/>
              <a:ext cx="1198960" cy="394768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languor</a:t>
              </a:r>
            </a:p>
          </p:txBody>
        </p:sp>
        <p:sp>
          <p:nvSpPr>
            <p:cNvPr id="419" name="languid"/>
            <p:cNvSpPr/>
            <p:nvPr/>
          </p:nvSpPr>
          <p:spPr>
            <a:xfrm>
              <a:off x="71437" y="647700"/>
              <a:ext cx="1159545" cy="394768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languid</a:t>
              </a:r>
            </a:p>
          </p:txBody>
        </p:sp>
        <p:sp>
          <p:nvSpPr>
            <p:cNvPr id="420" name="languid"/>
            <p:cNvSpPr/>
            <p:nvPr/>
          </p:nvSpPr>
          <p:spPr>
            <a:xfrm>
              <a:off x="-1" y="1295401"/>
              <a:ext cx="1159546" cy="394767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languid</a:t>
              </a:r>
            </a:p>
          </p:txBody>
        </p:sp>
        <p:sp>
          <p:nvSpPr>
            <p:cNvPr id="421" name="languor"/>
            <p:cNvSpPr/>
            <p:nvPr/>
          </p:nvSpPr>
          <p:spPr>
            <a:xfrm>
              <a:off x="-1" y="2087563"/>
              <a:ext cx="1198961" cy="394768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languor</a:t>
              </a:r>
            </a:p>
          </p:txBody>
        </p:sp>
      </p:grpSp>
      <p:sp>
        <p:nvSpPr>
          <p:cNvPr id="423" name="languorous"/>
          <p:cNvSpPr/>
          <p:nvPr/>
        </p:nvSpPr>
        <p:spPr>
          <a:xfrm>
            <a:off x="3924300" y="3068635"/>
            <a:ext cx="177229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languorous</a:t>
            </a:r>
          </a:p>
        </p:txBody>
      </p:sp>
      <p:grpSp>
        <p:nvGrpSpPr>
          <p:cNvPr id="427" name="Group"/>
          <p:cNvGrpSpPr/>
          <p:nvPr/>
        </p:nvGrpSpPr>
        <p:grpSpPr>
          <a:xfrm>
            <a:off x="1908174" y="3068635"/>
            <a:ext cx="5975353" cy="1737794"/>
            <a:chOff x="0" y="0"/>
            <a:chExt cx="5975352" cy="1737792"/>
          </a:xfrm>
        </p:grpSpPr>
        <p:sp>
          <p:nvSpPr>
            <p:cNvPr id="424" name="The Picture of Dorian Gray—…"/>
            <p:cNvSpPr/>
            <p:nvPr/>
          </p:nvSpPr>
          <p:spPr>
            <a:xfrm>
              <a:off x="0" y="936626"/>
              <a:ext cx="4597649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The Picture of Dorian Gray</a:t>
              </a:r>
              <a:r>
                <a:rPr i="0"/>
                <a:t>—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          Oscar Wilde</a:t>
              </a:r>
            </a:p>
          </p:txBody>
        </p:sp>
        <p:sp>
          <p:nvSpPr>
            <p:cNvPr id="425" name="…dreamy,"/>
            <p:cNvSpPr/>
            <p:nvPr/>
          </p:nvSpPr>
          <p:spPr>
            <a:xfrm>
              <a:off x="215899" y="-1"/>
              <a:ext cx="187166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…dreamy, </a:t>
              </a:r>
            </a:p>
          </p:txBody>
        </p:sp>
        <p:sp>
          <p:nvSpPr>
            <p:cNvPr id="426" name="eyes…"/>
            <p:cNvSpPr/>
            <p:nvPr/>
          </p:nvSpPr>
          <p:spPr>
            <a:xfrm>
              <a:off x="4103688" y="-1"/>
              <a:ext cx="187166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eyes… </a:t>
              </a:r>
            </a:p>
          </p:txBody>
        </p:sp>
      </p:grpSp>
      <p:sp>
        <p:nvSpPr>
          <p:cNvPr id="428" name="languor."/>
          <p:cNvSpPr/>
          <p:nvPr/>
        </p:nvSpPr>
        <p:spPr>
          <a:xfrm>
            <a:off x="-3" y="2924174"/>
            <a:ext cx="1278137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languor.</a:t>
            </a:r>
          </a:p>
        </p:txBody>
      </p:sp>
      <p:grpSp>
        <p:nvGrpSpPr>
          <p:cNvPr id="431" name="Group"/>
          <p:cNvGrpSpPr/>
          <p:nvPr/>
        </p:nvGrpSpPr>
        <p:grpSpPr>
          <a:xfrm>
            <a:off x="0" y="2420935"/>
            <a:ext cx="8604250" cy="1737794"/>
            <a:chOff x="0" y="0"/>
            <a:chExt cx="8604250" cy="1737792"/>
          </a:xfrm>
        </p:grpSpPr>
        <p:sp>
          <p:nvSpPr>
            <p:cNvPr id="429" name="Uncle Tom’s Cabin—…"/>
            <p:cNvSpPr/>
            <p:nvPr/>
          </p:nvSpPr>
          <p:spPr>
            <a:xfrm>
              <a:off x="1908173" y="936626"/>
              <a:ext cx="6059985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Uncle Tom’s Cabin</a:t>
              </a:r>
              <a:r>
                <a:rPr i="0"/>
                <a:t>—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            Harriet Beecher Stowe</a:t>
              </a:r>
            </a:p>
          </p:txBody>
        </p:sp>
        <p:sp>
          <p:nvSpPr>
            <p:cNvPr id="430" name="She opened her eyes in a state of dreamy, delicious"/>
            <p:cNvSpPr/>
            <p:nvPr/>
          </p:nvSpPr>
          <p:spPr>
            <a:xfrm>
              <a:off x="0" y="-1"/>
              <a:ext cx="8604250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She opened her eyes in a state of dreamy, delicious</a:t>
              </a:r>
            </a:p>
          </p:txBody>
        </p:sp>
      </p:grpSp>
      <p:sp>
        <p:nvSpPr>
          <p:cNvPr id="432" name="languor."/>
          <p:cNvSpPr/>
          <p:nvPr/>
        </p:nvSpPr>
        <p:spPr>
          <a:xfrm>
            <a:off x="6443662" y="3933824"/>
            <a:ext cx="1278137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languor.</a:t>
            </a:r>
          </a:p>
        </p:txBody>
      </p:sp>
      <p:grpSp>
        <p:nvGrpSpPr>
          <p:cNvPr id="435" name="Group"/>
          <p:cNvGrpSpPr/>
          <p:nvPr/>
        </p:nvGrpSpPr>
        <p:grpSpPr>
          <a:xfrm>
            <a:off x="827087" y="3933822"/>
            <a:ext cx="6604967" cy="1737794"/>
            <a:chOff x="0" y="0"/>
            <a:chExt cx="6604966" cy="1737792"/>
          </a:xfrm>
        </p:grpSpPr>
        <p:sp>
          <p:nvSpPr>
            <p:cNvPr id="433" name="The Return of the Native—…"/>
            <p:cNvSpPr/>
            <p:nvPr/>
          </p:nvSpPr>
          <p:spPr>
            <a:xfrm>
              <a:off x="1908174" y="936626"/>
              <a:ext cx="4696793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The Return of the Native</a:t>
              </a:r>
              <a:r>
                <a:rPr i="0"/>
                <a:t>—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          Joseph Conrad</a:t>
              </a:r>
            </a:p>
          </p:txBody>
        </p:sp>
        <p:sp>
          <p:nvSpPr>
            <p:cNvPr id="434" name="Eustatia Vye drooped again into a"/>
            <p:cNvSpPr/>
            <p:nvPr/>
          </p:nvSpPr>
          <p:spPr>
            <a:xfrm>
              <a:off x="0" y="-1"/>
              <a:ext cx="5580067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Eustatia Vye drooped again into a</a:t>
              </a:r>
            </a:p>
          </p:txBody>
        </p:sp>
      </p:grpSp>
      <p:sp>
        <p:nvSpPr>
          <p:cNvPr id="436" name="Languor: a state of laziness or inactivity"/>
          <p:cNvSpPr txBox="1"/>
          <p:nvPr/>
        </p:nvSpPr>
        <p:spPr>
          <a:xfrm>
            <a:off x="2627310" y="260349"/>
            <a:ext cx="4106758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Languor: a state of laziness or inactivity</a:t>
            </a:r>
          </a:p>
        </p:txBody>
      </p:sp>
      <p:grpSp>
        <p:nvGrpSpPr>
          <p:cNvPr id="450" name="Group"/>
          <p:cNvGrpSpPr/>
          <p:nvPr/>
        </p:nvGrpSpPr>
        <p:grpSpPr>
          <a:xfrm>
            <a:off x="2555875" y="620710"/>
            <a:ext cx="5541468" cy="1326023"/>
            <a:chOff x="0" y="0"/>
            <a:chExt cx="5541467" cy="1326021"/>
          </a:xfrm>
        </p:grpSpPr>
        <p:grpSp>
          <p:nvGrpSpPr>
            <p:cNvPr id="441" name="Synonyms: lassitude; torpor"/>
            <p:cNvGrpSpPr/>
            <p:nvPr/>
          </p:nvGrpSpPr>
          <p:grpSpPr>
            <a:xfrm>
              <a:off x="0" y="123825"/>
              <a:ext cx="3455989" cy="1"/>
              <a:chOff x="0" y="0"/>
              <a:chExt cx="3455988" cy="0"/>
            </a:xfrm>
          </p:grpSpPr>
          <p:grpSp>
            <p:nvGrpSpPr>
              <p:cNvPr id="439" name="Group"/>
              <p:cNvGrpSpPr/>
              <p:nvPr/>
            </p:nvGrpSpPr>
            <p:grpSpPr>
              <a:xfrm>
                <a:off x="0" y="0"/>
                <a:ext cx="3455989" cy="1"/>
                <a:chOff x="0" y="0"/>
                <a:chExt cx="3455988" cy="0"/>
              </a:xfrm>
            </p:grpSpPr>
            <p:sp>
              <p:nvSpPr>
                <p:cNvPr id="437" name="Line"/>
                <p:cNvSpPr/>
                <p:nvPr/>
              </p:nvSpPr>
              <p:spPr>
                <a:xfrm>
                  <a:off x="0" y="0"/>
                  <a:ext cx="3455989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438" name="Line"/>
                <p:cNvSpPr/>
                <p:nvPr/>
              </p:nvSpPr>
              <p:spPr>
                <a:xfrm flipH="1" flipV="1">
                  <a:off x="0" y="0"/>
                  <a:ext cx="3455989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440" name="Synonyms: lassitude; torpor"/>
              <p:cNvSpPr/>
              <p:nvPr/>
            </p:nvSpPr>
            <p:spPr>
              <a:xfrm>
                <a:off x="0" y="0"/>
                <a:ext cx="3455988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Synonyms: lassitude; torpor</a:t>
                </a:r>
              </a:p>
            </p:txBody>
          </p:sp>
        </p:grpSp>
        <p:grpSp>
          <p:nvGrpSpPr>
            <p:cNvPr id="446" name="Antonyms: energy; intensity;…"/>
            <p:cNvGrpSpPr/>
            <p:nvPr/>
          </p:nvGrpSpPr>
          <p:grpSpPr>
            <a:xfrm>
              <a:off x="0" y="628650"/>
              <a:ext cx="3455989" cy="1"/>
              <a:chOff x="0" y="0"/>
              <a:chExt cx="3455988" cy="0"/>
            </a:xfrm>
          </p:grpSpPr>
          <p:grpSp>
            <p:nvGrpSpPr>
              <p:cNvPr id="444" name="Group"/>
              <p:cNvGrpSpPr/>
              <p:nvPr/>
            </p:nvGrpSpPr>
            <p:grpSpPr>
              <a:xfrm>
                <a:off x="0" y="0"/>
                <a:ext cx="3455989" cy="1"/>
                <a:chOff x="0" y="0"/>
                <a:chExt cx="3455988" cy="0"/>
              </a:xfrm>
            </p:grpSpPr>
            <p:sp>
              <p:nvSpPr>
                <p:cNvPr id="442" name="Line"/>
                <p:cNvSpPr/>
                <p:nvPr/>
              </p:nvSpPr>
              <p:spPr>
                <a:xfrm>
                  <a:off x="0" y="0"/>
                  <a:ext cx="3455989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443" name="Line"/>
                <p:cNvSpPr/>
                <p:nvPr/>
              </p:nvSpPr>
              <p:spPr>
                <a:xfrm flipH="1" flipV="1">
                  <a:off x="0" y="0"/>
                  <a:ext cx="3455989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445" name="Antonyms: energy; intensity;…"/>
              <p:cNvSpPr/>
              <p:nvPr/>
            </p:nvSpPr>
            <p:spPr>
              <a:xfrm>
                <a:off x="0" y="0"/>
                <a:ext cx="3455988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Antonyms: energy; intensity;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              industriousness</a:t>
                </a:r>
              </a:p>
            </p:txBody>
          </p:sp>
        </p:grpSp>
        <p:grpSp>
          <p:nvGrpSpPr>
            <p:cNvPr id="449" name="Forms:…"/>
            <p:cNvGrpSpPr/>
            <p:nvPr/>
          </p:nvGrpSpPr>
          <p:grpSpPr>
            <a:xfrm>
              <a:off x="3940175" y="-1"/>
              <a:ext cx="1601293" cy="1326023"/>
              <a:chOff x="0" y="0"/>
              <a:chExt cx="1601291" cy="1326021"/>
            </a:xfrm>
          </p:grpSpPr>
          <p:sp>
            <p:nvSpPr>
              <p:cNvPr id="447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48" name="Forms:…"/>
              <p:cNvSpPr txBox="1"/>
              <p:nvPr/>
            </p:nvSpPr>
            <p:spPr>
              <a:xfrm>
                <a:off x="0" y="0"/>
                <a:ext cx="1601292" cy="13260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Forms: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N: languor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Adj: languorous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V: 00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Adv: languorsly</a:t>
                </a:r>
              </a:p>
            </p:txBody>
          </p:sp>
        </p:grpSp>
      </p:grpSp>
      <p:sp>
        <p:nvSpPr>
          <p:cNvPr id="451" name="Frequency: Forms of this…"/>
          <p:cNvSpPr txBox="1"/>
          <p:nvPr/>
        </p:nvSpPr>
        <p:spPr>
          <a:xfrm>
            <a:off x="4787899" y="5942012"/>
            <a:ext cx="3433683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1,762word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3" grpId="4"/>
      <p:bldP build="whole" bldLvl="1" animBg="1" rev="0" advAuto="0" spid="428" grpId="8"/>
      <p:bldP build="whole" bldLvl="1" animBg="1" rev="0" advAuto="0" spid="423" grpId="7"/>
      <p:bldP build="whole" bldLvl="1" animBg="1" rev="0" advAuto="0" spid="431" grpId="9"/>
      <p:bldP build="whole" bldLvl="1" animBg="1" rev="0" advAuto="0" spid="431" grpId="10"/>
      <p:bldP build="whole" bldLvl="1" animBg="1" rev="0" advAuto="0" spid="416" grpId="1"/>
      <p:bldP build="whole" bldLvl="1" animBg="1" rev="0" advAuto="0" spid="416" grpId="2"/>
      <p:bldP build="whole" bldLvl="1" animBg="1" rev="0" advAuto="0" spid="428" grpId="11"/>
      <p:bldP build="whole" bldLvl="1" animBg="1" rev="0" advAuto="0" spid="436" grpId="14"/>
      <p:bldP build="whole" bldLvl="1" animBg="1" rev="0" advAuto="0" spid="450" grpId="15"/>
      <p:bldP build="whole" bldLvl="1" animBg="1" rev="0" advAuto="0" spid="432" grpId="12"/>
      <p:bldP build="whole" bldLvl="1" animBg="1" rev="0" advAuto="0" spid="435" grpId="13"/>
      <p:bldP build="whole" bldLvl="1" animBg="1" rev="0" advAuto="0" spid="427" grpId="5"/>
      <p:bldP build="whole" bldLvl="1" animBg="1" rev="0" advAuto="0" spid="427" grpId="6"/>
      <p:bldP build="whole" bldLvl="1" animBg="1" rev="0" advAuto="0" spid="422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3" name="image10.jpeg" descr="image10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35150" y="188912"/>
            <a:ext cx="1600200" cy="12001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4" name="image11.jpeg" descr="image1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63937" y="188912"/>
            <a:ext cx="1800228" cy="11747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5" name="image12.jpeg" descr="image12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0825" y="188912"/>
            <a:ext cx="1524000" cy="1143001"/>
          </a:xfrm>
          <a:prstGeom prst="rect">
            <a:avLst/>
          </a:prstGeom>
          <a:ln w="12700">
            <a:miter lim="400000"/>
          </a:ln>
        </p:spPr>
      </p:pic>
      <p:sp>
        <p:nvSpPr>
          <p:cNvPr id="456" name="Allude: to refer to something…"/>
          <p:cNvSpPr txBox="1"/>
          <p:nvPr/>
        </p:nvSpPr>
        <p:spPr>
          <a:xfrm>
            <a:off x="5435599" y="404811"/>
            <a:ext cx="3522533" cy="1150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Allude: to refer to something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indirectly, expecting the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audience to understand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the true intended meaning</a:t>
            </a:r>
          </a:p>
        </p:txBody>
      </p:sp>
      <p:sp>
        <p:nvSpPr>
          <p:cNvPr id="457" name="alluded"/>
          <p:cNvSpPr/>
          <p:nvPr/>
        </p:nvSpPr>
        <p:spPr>
          <a:xfrm>
            <a:off x="684212" y="3068635"/>
            <a:ext cx="115954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alluded</a:t>
            </a:r>
          </a:p>
        </p:txBody>
      </p:sp>
      <p:grpSp>
        <p:nvGrpSpPr>
          <p:cNvPr id="461" name="Group"/>
          <p:cNvGrpSpPr/>
          <p:nvPr/>
        </p:nvGrpSpPr>
        <p:grpSpPr>
          <a:xfrm>
            <a:off x="-1" y="2997200"/>
            <a:ext cx="8855077" cy="1809230"/>
            <a:chOff x="0" y="0"/>
            <a:chExt cx="8855076" cy="1809229"/>
          </a:xfrm>
        </p:grpSpPr>
        <p:sp>
          <p:nvSpPr>
            <p:cNvPr id="458" name="A Separate Peace—…"/>
            <p:cNvSpPr/>
            <p:nvPr/>
          </p:nvSpPr>
          <p:spPr>
            <a:xfrm>
              <a:off x="3851275" y="1008062"/>
              <a:ext cx="4681541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A Separate Peace</a:t>
              </a:r>
              <a:r>
                <a:rPr i="0"/>
                <a:t>—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          John Knowles</a:t>
              </a:r>
            </a:p>
          </p:txBody>
        </p:sp>
        <p:sp>
          <p:nvSpPr>
            <p:cNvPr id="459" name="to last night only by asking how Phineas  was."/>
            <p:cNvSpPr/>
            <p:nvPr/>
          </p:nvSpPr>
          <p:spPr>
            <a:xfrm>
              <a:off x="1979612" y="0"/>
              <a:ext cx="6875465" cy="8011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 last night only by asking how Phineas  was.  </a:t>
              </a:r>
            </a:p>
          </p:txBody>
        </p:sp>
        <p:sp>
          <p:nvSpPr>
            <p:cNvPr id="460" name="He"/>
            <p:cNvSpPr/>
            <p:nvPr/>
          </p:nvSpPr>
          <p:spPr>
            <a:xfrm>
              <a:off x="0" y="71437"/>
              <a:ext cx="720726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</a:t>
              </a:r>
            </a:p>
          </p:txBody>
        </p:sp>
      </p:grpSp>
      <p:sp>
        <p:nvSpPr>
          <p:cNvPr id="462" name="allusions."/>
          <p:cNvSpPr/>
          <p:nvPr/>
        </p:nvSpPr>
        <p:spPr>
          <a:xfrm>
            <a:off x="6443662" y="2924174"/>
            <a:ext cx="1495178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allusions.</a:t>
            </a:r>
          </a:p>
        </p:txBody>
      </p:sp>
      <p:grpSp>
        <p:nvGrpSpPr>
          <p:cNvPr id="465" name="Group"/>
          <p:cNvGrpSpPr/>
          <p:nvPr/>
        </p:nvGrpSpPr>
        <p:grpSpPr>
          <a:xfrm>
            <a:off x="-1" y="2924173"/>
            <a:ext cx="8821741" cy="1953694"/>
            <a:chOff x="0" y="0"/>
            <a:chExt cx="8821739" cy="1953693"/>
          </a:xfrm>
        </p:grpSpPr>
        <p:sp>
          <p:nvSpPr>
            <p:cNvPr id="463" name="A Passage to India—…"/>
            <p:cNvSpPr/>
            <p:nvPr/>
          </p:nvSpPr>
          <p:spPr>
            <a:xfrm>
              <a:off x="4140200" y="1152527"/>
              <a:ext cx="4681540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A Passage to India</a:t>
              </a:r>
              <a:r>
                <a:rPr i="0"/>
                <a:t>—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         E.M. Forester</a:t>
              </a:r>
            </a:p>
          </p:txBody>
        </p:sp>
        <p:sp>
          <p:nvSpPr>
            <p:cNvPr id="464" name="They attacked one another with private"/>
            <p:cNvSpPr/>
            <p:nvPr/>
          </p:nvSpPr>
          <p:spPr>
            <a:xfrm>
              <a:off x="-1" y="-1"/>
              <a:ext cx="6443667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They attacked one another with private</a:t>
              </a:r>
            </a:p>
          </p:txBody>
        </p:sp>
      </p:grpSp>
      <p:sp>
        <p:nvSpPr>
          <p:cNvPr id="466" name="allusion"/>
          <p:cNvSpPr/>
          <p:nvPr/>
        </p:nvSpPr>
        <p:spPr>
          <a:xfrm>
            <a:off x="2124075" y="2924174"/>
            <a:ext cx="121858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allusion</a:t>
            </a:r>
          </a:p>
        </p:txBody>
      </p:sp>
      <p:grpSp>
        <p:nvGrpSpPr>
          <p:cNvPr id="470" name="Group"/>
          <p:cNvGrpSpPr/>
          <p:nvPr/>
        </p:nvGrpSpPr>
        <p:grpSpPr>
          <a:xfrm>
            <a:off x="468311" y="2924173"/>
            <a:ext cx="8353428" cy="1953694"/>
            <a:chOff x="0" y="0"/>
            <a:chExt cx="8353426" cy="1953693"/>
          </a:xfrm>
        </p:grpSpPr>
        <p:sp>
          <p:nvSpPr>
            <p:cNvPr id="467" name="Jane Eyre—…"/>
            <p:cNvSpPr/>
            <p:nvPr/>
          </p:nvSpPr>
          <p:spPr>
            <a:xfrm>
              <a:off x="3671887" y="1152527"/>
              <a:ext cx="4681540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Jane Eyre</a:t>
              </a:r>
              <a:r>
                <a:rPr i="0"/>
                <a:t>—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Charlotte Bronte</a:t>
              </a:r>
            </a:p>
          </p:txBody>
        </p:sp>
        <p:sp>
          <p:nvSpPr>
            <p:cNvPr id="468" name="was made to the subject over…"/>
            <p:cNvSpPr/>
            <p:nvPr/>
          </p:nvSpPr>
          <p:spPr>
            <a:xfrm>
              <a:off x="3167062" y="-1"/>
              <a:ext cx="4968878" cy="8011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was made to the subject over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which I brooded.</a:t>
              </a:r>
            </a:p>
          </p:txBody>
        </p:sp>
        <p:sp>
          <p:nvSpPr>
            <p:cNvPr id="469" name="No new"/>
            <p:cNvSpPr/>
            <p:nvPr/>
          </p:nvSpPr>
          <p:spPr>
            <a:xfrm>
              <a:off x="-1" y="-1"/>
              <a:ext cx="165576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No new</a:t>
              </a:r>
            </a:p>
          </p:txBody>
        </p:sp>
      </p:grpSp>
      <p:sp>
        <p:nvSpPr>
          <p:cNvPr id="471" name="allusions"/>
          <p:cNvSpPr/>
          <p:nvPr/>
        </p:nvSpPr>
        <p:spPr>
          <a:xfrm>
            <a:off x="5580062" y="2924174"/>
            <a:ext cx="1396381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allusions</a:t>
            </a:r>
          </a:p>
        </p:txBody>
      </p:sp>
      <p:grpSp>
        <p:nvGrpSpPr>
          <p:cNvPr id="475" name="Group"/>
          <p:cNvGrpSpPr/>
          <p:nvPr/>
        </p:nvGrpSpPr>
        <p:grpSpPr>
          <a:xfrm>
            <a:off x="468312" y="2924173"/>
            <a:ext cx="8353426" cy="3034782"/>
            <a:chOff x="0" y="0"/>
            <a:chExt cx="8353425" cy="3034780"/>
          </a:xfrm>
        </p:grpSpPr>
        <p:sp>
          <p:nvSpPr>
            <p:cNvPr id="472" name="Catch-22—…"/>
            <p:cNvSpPr/>
            <p:nvPr/>
          </p:nvSpPr>
          <p:spPr>
            <a:xfrm>
              <a:off x="3671887" y="2233613"/>
              <a:ext cx="4681539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Catch-22</a:t>
              </a:r>
              <a:r>
                <a:rPr i="0"/>
                <a:t>—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Joseph Heller</a:t>
              </a:r>
            </a:p>
          </p:txBody>
        </p:sp>
        <p:sp>
          <p:nvSpPr>
            <p:cNvPr id="473" name="to prior communications that Major Major had…"/>
            <p:cNvSpPr/>
            <p:nvPr/>
          </p:nvSpPr>
          <p:spPr>
            <a:xfrm>
              <a:off x="0" y="649287"/>
              <a:ext cx="7343776" cy="8011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to prior communications that Major Major had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never even heard of.</a:t>
              </a:r>
            </a:p>
          </p:txBody>
        </p:sp>
        <p:sp>
          <p:nvSpPr>
            <p:cNvPr id="474" name="The vast majority consisted of"/>
            <p:cNvSpPr/>
            <p:nvPr/>
          </p:nvSpPr>
          <p:spPr>
            <a:xfrm>
              <a:off x="0" y="-1"/>
              <a:ext cx="5111751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vast majority consisted of </a:t>
              </a:r>
            </a:p>
          </p:txBody>
        </p:sp>
      </p:grpSp>
      <p:grpSp>
        <p:nvGrpSpPr>
          <p:cNvPr id="489" name="Group"/>
          <p:cNvGrpSpPr/>
          <p:nvPr/>
        </p:nvGrpSpPr>
        <p:grpSpPr>
          <a:xfrm>
            <a:off x="179385" y="1341436"/>
            <a:ext cx="5859255" cy="1592723"/>
            <a:chOff x="0" y="0"/>
            <a:chExt cx="5859253" cy="1592721"/>
          </a:xfrm>
        </p:grpSpPr>
        <p:grpSp>
          <p:nvGrpSpPr>
            <p:cNvPr id="480" name="Synonyms: refer; imply; hint at"/>
            <p:cNvGrpSpPr/>
            <p:nvPr/>
          </p:nvGrpSpPr>
          <p:grpSpPr>
            <a:xfrm>
              <a:off x="0" y="123825"/>
              <a:ext cx="3455990" cy="259222"/>
              <a:chOff x="0" y="0"/>
              <a:chExt cx="3455989" cy="259221"/>
            </a:xfrm>
          </p:grpSpPr>
          <p:grpSp>
            <p:nvGrpSpPr>
              <p:cNvPr id="478" name="Group"/>
              <p:cNvGrpSpPr/>
              <p:nvPr/>
            </p:nvGrpSpPr>
            <p:grpSpPr>
              <a:xfrm>
                <a:off x="0" y="-1"/>
                <a:ext cx="3455990" cy="2"/>
                <a:chOff x="0" y="0"/>
                <a:chExt cx="3455989" cy="0"/>
              </a:xfrm>
            </p:grpSpPr>
            <p:sp>
              <p:nvSpPr>
                <p:cNvPr id="476" name="Line"/>
                <p:cNvSpPr/>
                <p:nvPr/>
              </p:nvSpPr>
              <p:spPr>
                <a:xfrm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477" name="Line"/>
                <p:cNvSpPr/>
                <p:nvPr/>
              </p:nvSpPr>
              <p:spPr>
                <a:xfrm flipH="1" flipV="1"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479" name="Synonyms: refer; imply; hint at"/>
              <p:cNvSpPr txBox="1"/>
              <p:nvPr/>
            </p:nvSpPr>
            <p:spPr>
              <a:xfrm>
                <a:off x="0" y="0"/>
                <a:ext cx="3455990" cy="2592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Synonyms: refer; imply; hint at </a:t>
                </a:r>
              </a:p>
            </p:txBody>
          </p:sp>
        </p:grpSp>
        <p:grpSp>
          <p:nvGrpSpPr>
            <p:cNvPr id="485" name="Antonyms: stipulate; indicate"/>
            <p:cNvGrpSpPr/>
            <p:nvPr/>
          </p:nvGrpSpPr>
          <p:grpSpPr>
            <a:xfrm>
              <a:off x="0" y="628650"/>
              <a:ext cx="3455990" cy="1"/>
              <a:chOff x="0" y="0"/>
              <a:chExt cx="3455989" cy="0"/>
            </a:xfrm>
          </p:grpSpPr>
          <p:grpSp>
            <p:nvGrpSpPr>
              <p:cNvPr id="483" name="Group"/>
              <p:cNvGrpSpPr/>
              <p:nvPr/>
            </p:nvGrpSpPr>
            <p:grpSpPr>
              <a:xfrm>
                <a:off x="0" y="0"/>
                <a:ext cx="3455990" cy="1"/>
                <a:chOff x="0" y="0"/>
                <a:chExt cx="3455989" cy="0"/>
              </a:xfrm>
            </p:grpSpPr>
            <p:sp>
              <p:nvSpPr>
                <p:cNvPr id="481" name="Line"/>
                <p:cNvSpPr/>
                <p:nvPr/>
              </p:nvSpPr>
              <p:spPr>
                <a:xfrm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482" name="Line"/>
                <p:cNvSpPr/>
                <p:nvPr/>
              </p:nvSpPr>
              <p:spPr>
                <a:xfrm flipH="1" flipV="1"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484" name="Antonyms: stipulate; indicate"/>
              <p:cNvSpPr/>
              <p:nvPr/>
            </p:nvSpPr>
            <p:spPr>
              <a:xfrm>
                <a:off x="0" y="0"/>
                <a:ext cx="3455990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Antonyms: stipulate; indicate</a:t>
                </a:r>
              </a:p>
            </p:txBody>
          </p:sp>
        </p:grpSp>
        <p:grpSp>
          <p:nvGrpSpPr>
            <p:cNvPr id="488" name="Forms:…"/>
            <p:cNvGrpSpPr/>
            <p:nvPr/>
          </p:nvGrpSpPr>
          <p:grpSpPr>
            <a:xfrm>
              <a:off x="3940176" y="-1"/>
              <a:ext cx="1919078" cy="1592723"/>
              <a:chOff x="0" y="0"/>
              <a:chExt cx="1919076" cy="1592721"/>
            </a:xfrm>
          </p:grpSpPr>
          <p:sp>
            <p:nvSpPr>
              <p:cNvPr id="486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487" name="Forms:…"/>
              <p:cNvSpPr txBox="1"/>
              <p:nvPr/>
            </p:nvSpPr>
            <p:spPr>
              <a:xfrm>
                <a:off x="0" y="0"/>
                <a:ext cx="1919077" cy="15927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Forms: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N: allusion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Adj: 00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V: allude, alludes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alluded, alluding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Adv: 00</a:t>
                </a:r>
              </a:p>
            </p:txBody>
          </p:sp>
        </p:grpSp>
      </p:grpSp>
      <p:sp>
        <p:nvSpPr>
          <p:cNvPr id="490" name="Frequency: Forms of this…"/>
          <p:cNvSpPr txBox="1"/>
          <p:nvPr/>
        </p:nvSpPr>
        <p:spPr>
          <a:xfrm>
            <a:off x="468311" y="5661025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181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1" grpId="12"/>
      <p:bldP build="whole" bldLvl="1" animBg="1" rev="0" advAuto="0" spid="489" grpId="15"/>
      <p:bldP build="whole" bldLvl="1" animBg="1" rev="0" advAuto="0" spid="470" grpId="9"/>
      <p:bldP build="whole" bldLvl="1" animBg="1" rev="0" advAuto="0" spid="470" grpId="10"/>
      <p:bldP build="whole" bldLvl="1" animBg="1" rev="0" advAuto="0" spid="456" grpId="14"/>
      <p:bldP build="whole" bldLvl="1" animBg="1" rev="0" advAuto="0" spid="475" grpId="13"/>
      <p:bldP build="whole" bldLvl="1" animBg="1" rev="0" advAuto="0" spid="457" grpId="3"/>
      <p:bldP build="whole" bldLvl="1" animBg="1" rev="0" advAuto="0" spid="466" grpId="8"/>
      <p:bldP build="whole" bldLvl="1" animBg="1" rev="0" advAuto="0" spid="462" grpId="4"/>
      <p:bldP build="whole" bldLvl="1" animBg="1" rev="0" advAuto="0" spid="462" grpId="7"/>
      <p:bldP build="whole" bldLvl="1" animBg="1" rev="0" advAuto="0" spid="465" grpId="5"/>
      <p:bldP build="whole" bldLvl="1" animBg="1" rev="0" advAuto="0" spid="465" grpId="6"/>
      <p:bldP build="whole" bldLvl="1" animBg="1" rev="0" advAuto="0" spid="466" grpId="11"/>
      <p:bldP build="whole" bldLvl="1" animBg="1" rev="0" advAuto="0" spid="461" grpId="1"/>
      <p:bldP build="whole" bldLvl="1" animBg="1" rev="0" advAuto="0" spid="461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2" name="image13.jpeg" descr="image1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1187" y="103187"/>
            <a:ext cx="1800226" cy="1746251"/>
          </a:xfrm>
          <a:prstGeom prst="rect">
            <a:avLst/>
          </a:prstGeom>
          <a:ln w="12700">
            <a:miter lim="400000"/>
          </a:ln>
        </p:spPr>
      </p:pic>
      <p:sp>
        <p:nvSpPr>
          <p:cNvPr id="493" name="Feeble: weak, usually referring to the aged…"/>
          <p:cNvSpPr txBox="1"/>
          <p:nvPr/>
        </p:nvSpPr>
        <p:spPr>
          <a:xfrm>
            <a:off x="2555875" y="188911"/>
            <a:ext cx="4424654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Feeble: weak, usually referring to the aged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body, but often applied to speech or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ideas</a:t>
            </a:r>
          </a:p>
        </p:txBody>
      </p:sp>
      <p:sp>
        <p:nvSpPr>
          <p:cNvPr id="494" name="feebleness"/>
          <p:cNvSpPr/>
          <p:nvPr/>
        </p:nvSpPr>
        <p:spPr>
          <a:xfrm>
            <a:off x="1476374" y="3284537"/>
            <a:ext cx="1732708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feebleness</a:t>
            </a:r>
          </a:p>
        </p:txBody>
      </p:sp>
      <p:grpSp>
        <p:nvGrpSpPr>
          <p:cNvPr id="499" name="Group"/>
          <p:cNvGrpSpPr/>
          <p:nvPr/>
        </p:nvGrpSpPr>
        <p:grpSpPr>
          <a:xfrm>
            <a:off x="-3" y="2708273"/>
            <a:ext cx="9144007" cy="2169595"/>
            <a:chOff x="0" y="0"/>
            <a:chExt cx="9144006" cy="2169593"/>
          </a:xfrm>
        </p:grpSpPr>
        <p:sp>
          <p:nvSpPr>
            <p:cNvPr id="495" name="in his muscles."/>
            <p:cNvSpPr/>
            <p:nvPr/>
          </p:nvSpPr>
          <p:spPr>
            <a:xfrm>
              <a:off x="3348038" y="576262"/>
              <a:ext cx="4321178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his muscles.</a:t>
              </a:r>
            </a:p>
          </p:txBody>
        </p:sp>
        <p:sp>
          <p:nvSpPr>
            <p:cNvPr id="496" name="The Adventures of Tom Sawyer…"/>
            <p:cNvSpPr/>
            <p:nvPr/>
          </p:nvSpPr>
          <p:spPr>
            <a:xfrm>
              <a:off x="3563937" y="1368426"/>
              <a:ext cx="5329244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The Adventures of Tom Sawyer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Mark Twain</a:t>
              </a:r>
            </a:p>
          </p:txBody>
        </p:sp>
        <p:sp>
          <p:nvSpPr>
            <p:cNvPr id="497" name="He had only just reached middle age, and there was no"/>
            <p:cNvSpPr/>
            <p:nvPr/>
          </p:nvSpPr>
          <p:spPr>
            <a:xfrm>
              <a:off x="-1" y="-1"/>
              <a:ext cx="9144007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 had only just reached middle age, and there was no</a:t>
              </a:r>
            </a:p>
          </p:txBody>
        </p:sp>
        <p:sp>
          <p:nvSpPr>
            <p:cNvPr id="498" name="sign of"/>
            <p:cNvSpPr/>
            <p:nvPr/>
          </p:nvSpPr>
          <p:spPr>
            <a:xfrm>
              <a:off x="-1" y="576262"/>
              <a:ext cx="1547815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sign of</a:t>
              </a:r>
            </a:p>
          </p:txBody>
        </p:sp>
      </p:grpSp>
      <p:sp>
        <p:nvSpPr>
          <p:cNvPr id="500" name="enfeebled."/>
          <p:cNvSpPr/>
          <p:nvPr/>
        </p:nvSpPr>
        <p:spPr>
          <a:xfrm>
            <a:off x="6156325" y="3933824"/>
            <a:ext cx="1673672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enfeebled.</a:t>
            </a:r>
          </a:p>
        </p:txBody>
      </p:sp>
      <p:grpSp>
        <p:nvGrpSpPr>
          <p:cNvPr id="505" name="Group"/>
          <p:cNvGrpSpPr/>
          <p:nvPr/>
        </p:nvGrpSpPr>
        <p:grpSpPr>
          <a:xfrm>
            <a:off x="-3" y="2708274"/>
            <a:ext cx="9144007" cy="2890319"/>
            <a:chOff x="0" y="0"/>
            <a:chExt cx="9144006" cy="2890318"/>
          </a:xfrm>
        </p:grpSpPr>
        <p:sp>
          <p:nvSpPr>
            <p:cNvPr id="501" name="with your children when you became"/>
            <p:cNvSpPr/>
            <p:nvPr/>
          </p:nvSpPr>
          <p:spPr>
            <a:xfrm>
              <a:off x="0" y="1225550"/>
              <a:ext cx="6156329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with your children when you became</a:t>
              </a:r>
            </a:p>
          </p:txBody>
        </p:sp>
        <p:sp>
          <p:nvSpPr>
            <p:cNvPr id="502" name="Homeless…"/>
            <p:cNvSpPr/>
            <p:nvPr/>
          </p:nvSpPr>
          <p:spPr>
            <a:xfrm>
              <a:off x="3814763" y="2089151"/>
              <a:ext cx="5329243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Homeless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Anna Quindlen</a:t>
              </a:r>
            </a:p>
          </p:txBody>
        </p:sp>
        <p:sp>
          <p:nvSpPr>
            <p:cNvPr id="503" name="Up until that era, where you lived was at least where"/>
            <p:cNvSpPr/>
            <p:nvPr/>
          </p:nvSpPr>
          <p:spPr>
            <a:xfrm>
              <a:off x="-1" y="0"/>
              <a:ext cx="9144007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Up until that era, where you lived was at least where</a:t>
              </a:r>
            </a:p>
          </p:txBody>
        </p:sp>
        <p:sp>
          <p:nvSpPr>
            <p:cNvPr id="504" name="your parents lived, and you expected to live there"/>
            <p:cNvSpPr/>
            <p:nvPr/>
          </p:nvSpPr>
          <p:spPr>
            <a:xfrm>
              <a:off x="-1" y="576262"/>
              <a:ext cx="8604257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your parents lived, and you expected to live there</a:t>
              </a:r>
            </a:p>
          </p:txBody>
        </p:sp>
      </p:grpSp>
      <p:grpSp>
        <p:nvGrpSpPr>
          <p:cNvPr id="509" name="Group"/>
          <p:cNvGrpSpPr/>
          <p:nvPr/>
        </p:nvGrpSpPr>
        <p:grpSpPr>
          <a:xfrm>
            <a:off x="250822" y="4005262"/>
            <a:ext cx="9144007" cy="2169594"/>
            <a:chOff x="0" y="0"/>
            <a:chExt cx="9144006" cy="2169593"/>
          </a:xfrm>
        </p:grpSpPr>
        <p:sp>
          <p:nvSpPr>
            <p:cNvPr id="506" name="Great Expectations…"/>
            <p:cNvSpPr/>
            <p:nvPr/>
          </p:nvSpPr>
          <p:spPr>
            <a:xfrm>
              <a:off x="3635376" y="1368426"/>
              <a:ext cx="5329242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Charles Dickens</a:t>
              </a:r>
            </a:p>
          </p:txBody>
        </p:sp>
        <p:sp>
          <p:nvSpPr>
            <p:cNvPr id="507" name="Mr. Wopsle cried out, “No!” with the              malice"/>
            <p:cNvSpPr/>
            <p:nvPr/>
          </p:nvSpPr>
          <p:spPr>
            <a:xfrm>
              <a:off x="-1" y="-1"/>
              <a:ext cx="9144007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Mr. Wopsle cried out, “No!” with the              malice</a:t>
              </a:r>
            </a:p>
          </p:txBody>
        </p:sp>
        <p:sp>
          <p:nvSpPr>
            <p:cNvPr id="508" name="of a tired man."/>
            <p:cNvSpPr/>
            <p:nvPr/>
          </p:nvSpPr>
          <p:spPr>
            <a:xfrm>
              <a:off x="-1" y="576262"/>
              <a:ext cx="2987679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of a tired man.</a:t>
              </a:r>
            </a:p>
          </p:txBody>
        </p:sp>
      </p:grpSp>
      <p:sp>
        <p:nvSpPr>
          <p:cNvPr id="510" name="feeble"/>
          <p:cNvSpPr/>
          <p:nvPr/>
        </p:nvSpPr>
        <p:spPr>
          <a:xfrm>
            <a:off x="6084887" y="4005262"/>
            <a:ext cx="981572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feeble</a:t>
            </a:r>
          </a:p>
        </p:txBody>
      </p:sp>
      <p:grpSp>
        <p:nvGrpSpPr>
          <p:cNvPr id="514" name="Group"/>
          <p:cNvGrpSpPr/>
          <p:nvPr/>
        </p:nvGrpSpPr>
        <p:grpSpPr>
          <a:xfrm>
            <a:off x="0" y="2133598"/>
            <a:ext cx="7019925" cy="2744270"/>
            <a:chOff x="0" y="0"/>
            <a:chExt cx="7019925" cy="2744268"/>
          </a:xfrm>
        </p:grpSpPr>
        <p:sp>
          <p:nvSpPr>
            <p:cNvPr id="511" name="start a conversation."/>
            <p:cNvSpPr/>
            <p:nvPr/>
          </p:nvSpPr>
          <p:spPr>
            <a:xfrm>
              <a:off x="179386" y="647700"/>
              <a:ext cx="6156327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start a conversation.</a:t>
              </a:r>
            </a:p>
          </p:txBody>
        </p:sp>
        <p:sp>
          <p:nvSpPr>
            <p:cNvPr id="512" name="Great Expectations…"/>
            <p:cNvSpPr/>
            <p:nvPr/>
          </p:nvSpPr>
          <p:spPr>
            <a:xfrm>
              <a:off x="3635375" y="1943101"/>
              <a:ext cx="3336926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Charles Dickens</a:t>
              </a:r>
            </a:p>
          </p:txBody>
        </p:sp>
        <p:sp>
          <p:nvSpPr>
            <p:cNvPr id="513" name="Three or four times I thought I would"/>
            <p:cNvSpPr/>
            <p:nvPr/>
          </p:nvSpPr>
          <p:spPr>
            <a:xfrm>
              <a:off x="0" y="-1"/>
              <a:ext cx="701992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      Three or four times I thought I would </a:t>
              </a:r>
            </a:p>
          </p:txBody>
        </p:sp>
      </p:grpSp>
      <p:sp>
        <p:nvSpPr>
          <p:cNvPr id="515" name="feebly"/>
          <p:cNvSpPr/>
          <p:nvPr/>
        </p:nvSpPr>
        <p:spPr>
          <a:xfrm>
            <a:off x="6588125" y="2133599"/>
            <a:ext cx="961604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feebly</a:t>
            </a:r>
          </a:p>
        </p:txBody>
      </p:sp>
      <p:grpSp>
        <p:nvGrpSpPr>
          <p:cNvPr id="529" name="Group"/>
          <p:cNvGrpSpPr/>
          <p:nvPr/>
        </p:nvGrpSpPr>
        <p:grpSpPr>
          <a:xfrm>
            <a:off x="250825" y="5118100"/>
            <a:ext cx="6393248" cy="1592722"/>
            <a:chOff x="0" y="0"/>
            <a:chExt cx="6393247" cy="1592721"/>
          </a:xfrm>
        </p:grpSpPr>
        <p:grpSp>
          <p:nvGrpSpPr>
            <p:cNvPr id="520" name="Synonyms: decrepit; debilitated"/>
            <p:cNvGrpSpPr/>
            <p:nvPr/>
          </p:nvGrpSpPr>
          <p:grpSpPr>
            <a:xfrm>
              <a:off x="0" y="123824"/>
              <a:ext cx="3455989" cy="259223"/>
              <a:chOff x="0" y="0"/>
              <a:chExt cx="3455988" cy="259221"/>
            </a:xfrm>
          </p:grpSpPr>
          <p:grpSp>
            <p:nvGrpSpPr>
              <p:cNvPr id="518" name="Group"/>
              <p:cNvGrpSpPr/>
              <p:nvPr/>
            </p:nvGrpSpPr>
            <p:grpSpPr>
              <a:xfrm>
                <a:off x="0" y="0"/>
                <a:ext cx="3455989" cy="1"/>
                <a:chOff x="0" y="0"/>
                <a:chExt cx="3455988" cy="0"/>
              </a:xfrm>
            </p:grpSpPr>
            <p:sp>
              <p:nvSpPr>
                <p:cNvPr id="516" name="Line"/>
                <p:cNvSpPr/>
                <p:nvPr/>
              </p:nvSpPr>
              <p:spPr>
                <a:xfrm>
                  <a:off x="0" y="0"/>
                  <a:ext cx="3455989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517" name="Line"/>
                <p:cNvSpPr/>
                <p:nvPr/>
              </p:nvSpPr>
              <p:spPr>
                <a:xfrm flipH="1" flipV="1">
                  <a:off x="0" y="0"/>
                  <a:ext cx="3455989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519" name="Synonyms: decrepit; debilitated"/>
              <p:cNvSpPr txBox="1"/>
              <p:nvPr/>
            </p:nvSpPr>
            <p:spPr>
              <a:xfrm>
                <a:off x="0" y="0"/>
                <a:ext cx="3455988" cy="2592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Synonyms: decrepit; debilitated</a:t>
                </a:r>
              </a:p>
            </p:txBody>
          </p:sp>
        </p:grpSp>
        <p:grpSp>
          <p:nvGrpSpPr>
            <p:cNvPr id="525" name="Antonyms: robust; strong; healthy"/>
            <p:cNvGrpSpPr/>
            <p:nvPr/>
          </p:nvGrpSpPr>
          <p:grpSpPr>
            <a:xfrm>
              <a:off x="0" y="628649"/>
              <a:ext cx="3455989" cy="1"/>
              <a:chOff x="0" y="0"/>
              <a:chExt cx="3455988" cy="0"/>
            </a:xfrm>
          </p:grpSpPr>
          <p:grpSp>
            <p:nvGrpSpPr>
              <p:cNvPr id="523" name="Group"/>
              <p:cNvGrpSpPr/>
              <p:nvPr/>
            </p:nvGrpSpPr>
            <p:grpSpPr>
              <a:xfrm>
                <a:off x="0" y="0"/>
                <a:ext cx="3455989" cy="1"/>
                <a:chOff x="0" y="0"/>
                <a:chExt cx="3455988" cy="0"/>
              </a:xfrm>
            </p:grpSpPr>
            <p:sp>
              <p:nvSpPr>
                <p:cNvPr id="521" name="Line"/>
                <p:cNvSpPr/>
                <p:nvPr/>
              </p:nvSpPr>
              <p:spPr>
                <a:xfrm>
                  <a:off x="0" y="0"/>
                  <a:ext cx="3455989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522" name="Line"/>
                <p:cNvSpPr/>
                <p:nvPr/>
              </p:nvSpPr>
              <p:spPr>
                <a:xfrm flipH="1" flipV="1">
                  <a:off x="0" y="0"/>
                  <a:ext cx="3455989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524" name="Antonyms: robust; strong; healthy"/>
              <p:cNvSpPr/>
              <p:nvPr/>
            </p:nvSpPr>
            <p:spPr>
              <a:xfrm>
                <a:off x="0" y="0"/>
                <a:ext cx="3455988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Antonyms: robust; strong; healthy</a:t>
                </a:r>
              </a:p>
            </p:txBody>
          </p:sp>
        </p:grpSp>
        <p:grpSp>
          <p:nvGrpSpPr>
            <p:cNvPr id="528" name="Forms:…"/>
            <p:cNvGrpSpPr/>
            <p:nvPr/>
          </p:nvGrpSpPr>
          <p:grpSpPr>
            <a:xfrm>
              <a:off x="3940175" y="0"/>
              <a:ext cx="2453073" cy="1592722"/>
              <a:chOff x="0" y="0"/>
              <a:chExt cx="2453072" cy="1592721"/>
            </a:xfrm>
          </p:grpSpPr>
          <p:sp>
            <p:nvSpPr>
              <p:cNvPr id="526" name="Line"/>
              <p:cNvSpPr/>
              <p:nvPr/>
            </p:nvSpPr>
            <p:spPr>
              <a:xfrm>
                <a:off x="0" y="0"/>
                <a:ext cx="1270002" cy="1270001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27" name="Forms:…"/>
              <p:cNvSpPr txBox="1"/>
              <p:nvPr/>
            </p:nvSpPr>
            <p:spPr>
              <a:xfrm>
                <a:off x="0" y="0"/>
                <a:ext cx="2453073" cy="15927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Forms: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N: feebleness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Adj: feeble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V: enfeeble; enfeebles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enfeebled; enfeebling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Adv: feebly</a:t>
                </a:r>
              </a:p>
            </p:txBody>
          </p:sp>
        </p:grpSp>
      </p:grpSp>
      <p:sp>
        <p:nvSpPr>
          <p:cNvPr id="530" name="Frequency: Forms of this…"/>
          <p:cNvSpPr txBox="1"/>
          <p:nvPr/>
        </p:nvSpPr>
        <p:spPr>
          <a:xfrm>
            <a:off x="5508624" y="981075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187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0" grpId="8"/>
      <p:bldP build="whole" bldLvl="1" animBg="1" rev="0" advAuto="0" spid="500" grpId="4"/>
      <p:bldP build="whole" bldLvl="1" animBg="1" rev="0" advAuto="0" spid="510" grpId="11"/>
      <p:bldP build="whole" bldLvl="1" animBg="1" rev="0" advAuto="0" spid="494" grpId="3"/>
      <p:bldP build="whole" bldLvl="1" animBg="1" rev="0" advAuto="0" spid="500" grpId="7"/>
      <p:bldP build="whole" bldLvl="1" animBg="1" rev="0" advAuto="0" spid="499" grpId="1"/>
      <p:bldP build="whole" bldLvl="1" animBg="1" rev="0" advAuto="0" spid="499" grpId="2"/>
      <p:bldP build="whole" bldLvl="1" animBg="1" rev="0" advAuto="0" spid="505" grpId="5"/>
      <p:bldP build="whole" bldLvl="1" animBg="1" rev="0" advAuto="0" spid="505" grpId="6"/>
      <p:bldP build="whole" bldLvl="1" animBg="1" rev="0" advAuto="0" spid="509" grpId="9"/>
      <p:bldP build="whole" bldLvl="1" animBg="1" rev="0" advAuto="0" spid="509" grpId="10"/>
      <p:bldP build="whole" bldLvl="1" animBg="1" rev="0" advAuto="0" spid="514" grpId="13"/>
      <p:bldP build="whole" bldLvl="1" animBg="1" rev="0" advAuto="0" spid="515" grpId="12"/>
      <p:bldP build="whole" bldLvl="1" animBg="1" rev="0" advAuto="0" spid="493" grpId="14"/>
      <p:bldP build="whole" bldLvl="1" animBg="1" rev="0" advAuto="0" spid="529" grpId="1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" name="image14.jpeg" descr="image1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4212" y="190500"/>
            <a:ext cx="1943101" cy="1457325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alighted"/>
          <p:cNvSpPr/>
          <p:nvPr/>
        </p:nvSpPr>
        <p:spPr>
          <a:xfrm>
            <a:off x="1835150" y="2636835"/>
            <a:ext cx="1436142" cy="3947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alighted</a:t>
            </a:r>
          </a:p>
        </p:txBody>
      </p:sp>
      <p:sp>
        <p:nvSpPr>
          <p:cNvPr id="534" name="I had"/>
          <p:cNvSpPr/>
          <p:nvPr/>
        </p:nvSpPr>
        <p:spPr>
          <a:xfrm>
            <a:off x="539750" y="2636835"/>
            <a:ext cx="1295400" cy="394768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 had</a:t>
            </a:r>
          </a:p>
        </p:txBody>
      </p:sp>
      <p:sp>
        <p:nvSpPr>
          <p:cNvPr id="535" name="from Joe’s back on the brink of the ditch when we came up, and…"/>
          <p:cNvSpPr/>
          <p:nvPr/>
        </p:nvSpPr>
        <p:spPr>
          <a:xfrm>
            <a:off x="3276600" y="2636836"/>
            <a:ext cx="5616575" cy="1207567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from Joe’s back on the brink of the ditch when we came up, and </a:t>
            </a:r>
            <a:endParaRPr>
              <a:solidFill>
                <a:srgbClr val="FFFFCC"/>
              </a:solidFill>
            </a:endParaRPr>
          </a:p>
          <a:p>
            <a:pPr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had not moved since.</a:t>
            </a:r>
          </a:p>
        </p:txBody>
      </p:sp>
      <p:sp>
        <p:nvSpPr>
          <p:cNvPr id="536" name="Great Expectations…"/>
          <p:cNvSpPr/>
          <p:nvPr/>
        </p:nvSpPr>
        <p:spPr>
          <a:xfrm>
            <a:off x="3132135" y="4149725"/>
            <a:ext cx="4681540" cy="801167"/>
          </a:xfrm>
          <a:prstGeom prst="rect">
            <a:avLst/>
          </a:prstGeom>
          <a:solidFill>
            <a:srgbClr val="FF9FE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i="1" sz="2800">
                <a:latin typeface="Arial"/>
                <a:ea typeface="Arial"/>
                <a:cs typeface="Arial"/>
                <a:sym typeface="Arial"/>
              </a:defRPr>
            </a:pPr>
            <a:r>
              <a:t>Great Expectations</a:t>
            </a:r>
            <a:endParaRPr>
              <a:solidFill>
                <a:srgbClr val="FFFFCC"/>
              </a:solidFill>
            </a:endParaRPr>
          </a:p>
          <a:p>
            <a:pPr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Charles Dickens</a:t>
            </a:r>
          </a:p>
        </p:txBody>
      </p:sp>
      <p:sp>
        <p:nvSpPr>
          <p:cNvPr id="537" name="Alight: to land upon; to touch down;…"/>
          <p:cNvSpPr txBox="1"/>
          <p:nvPr/>
        </p:nvSpPr>
        <p:spPr>
          <a:xfrm>
            <a:off x="4794250" y="0"/>
            <a:ext cx="4271733" cy="617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Alight: to land upon; to touch down;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to get down from a height; to arrive</a:t>
            </a:r>
          </a:p>
        </p:txBody>
      </p:sp>
      <p:sp>
        <p:nvSpPr>
          <p:cNvPr id="538" name="alighting,"/>
          <p:cNvSpPr/>
          <p:nvPr/>
        </p:nvSpPr>
        <p:spPr>
          <a:xfrm>
            <a:off x="6677025" y="4123344"/>
            <a:ext cx="1436142" cy="39476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alighting,</a:t>
            </a:r>
          </a:p>
        </p:txBody>
      </p:sp>
      <p:grpSp>
        <p:nvGrpSpPr>
          <p:cNvPr id="542" name="Group"/>
          <p:cNvGrpSpPr/>
          <p:nvPr/>
        </p:nvGrpSpPr>
        <p:grpSpPr>
          <a:xfrm>
            <a:off x="101599" y="4123344"/>
            <a:ext cx="9144003" cy="2672830"/>
            <a:chOff x="0" y="0"/>
            <a:chExt cx="9144001" cy="2672829"/>
          </a:xfrm>
        </p:grpSpPr>
        <p:sp>
          <p:nvSpPr>
            <p:cNvPr id="539" name="Great Expectations…"/>
            <p:cNvSpPr/>
            <p:nvPr/>
          </p:nvSpPr>
          <p:spPr>
            <a:xfrm>
              <a:off x="4462462" y="1871662"/>
              <a:ext cx="4681540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Charles Dickens</a:t>
              </a:r>
            </a:p>
          </p:txBody>
        </p:sp>
        <p:sp>
          <p:nvSpPr>
            <p:cNvPr id="540" name="and stirred up the fire…"/>
            <p:cNvSpPr/>
            <p:nvPr/>
          </p:nvSpPr>
          <p:spPr>
            <a:xfrm>
              <a:off x="0" y="504825"/>
              <a:ext cx="8459790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stirred up the fire…</a:t>
              </a:r>
            </a:p>
          </p:txBody>
        </p:sp>
        <p:sp>
          <p:nvSpPr>
            <p:cNvPr id="541" name="We got a chair out, ready for Mrs. Joe’s"/>
            <p:cNvSpPr/>
            <p:nvPr/>
          </p:nvSpPr>
          <p:spPr>
            <a:xfrm>
              <a:off x="0" y="0"/>
              <a:ext cx="6588126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We got a chair out, ready for Mrs. Joe’s</a:t>
              </a:r>
            </a:p>
          </p:txBody>
        </p:sp>
      </p:grpSp>
      <p:sp>
        <p:nvSpPr>
          <p:cNvPr id="543" name="alighted"/>
          <p:cNvSpPr/>
          <p:nvPr/>
        </p:nvSpPr>
        <p:spPr>
          <a:xfrm>
            <a:off x="3373213" y="3690935"/>
            <a:ext cx="1782665" cy="3947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     </a:t>
            </a:r>
            <a:r>
              <a:rPr>
                <a:solidFill>
                  <a:srgbClr val="FFFFFF"/>
                </a:solidFill>
              </a:rPr>
              <a:t>alighted</a:t>
            </a:r>
          </a:p>
        </p:txBody>
      </p:sp>
      <p:grpSp>
        <p:nvGrpSpPr>
          <p:cNvPr id="547" name="Group"/>
          <p:cNvGrpSpPr/>
          <p:nvPr/>
        </p:nvGrpSpPr>
        <p:grpSpPr>
          <a:xfrm>
            <a:off x="-1" y="3678236"/>
            <a:ext cx="9144001" cy="2169594"/>
            <a:chOff x="0" y="0"/>
            <a:chExt cx="9144000" cy="2169593"/>
          </a:xfrm>
        </p:grpSpPr>
        <p:sp>
          <p:nvSpPr>
            <p:cNvPr id="544" name="Great Expectations…"/>
            <p:cNvSpPr/>
            <p:nvPr/>
          </p:nvSpPr>
          <p:spPr>
            <a:xfrm>
              <a:off x="4462462" y="1368427"/>
              <a:ext cx="4681539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Charles Dickens</a:t>
              </a:r>
            </a:p>
          </p:txBody>
        </p:sp>
        <p:sp>
          <p:nvSpPr>
            <p:cNvPr id="545" name="at his feet."/>
            <p:cNvSpPr/>
            <p:nvPr/>
          </p:nvSpPr>
          <p:spPr>
            <a:xfrm>
              <a:off x="5076825" y="0"/>
              <a:ext cx="2233615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at his feet.</a:t>
              </a:r>
            </a:p>
          </p:txBody>
        </p:sp>
        <p:sp>
          <p:nvSpPr>
            <p:cNvPr id="546" name="Swooping down, they"/>
            <p:cNvSpPr/>
            <p:nvPr/>
          </p:nvSpPr>
          <p:spPr>
            <a:xfrm>
              <a:off x="-1" y="0"/>
              <a:ext cx="3743326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Swooping down, they</a:t>
              </a:r>
            </a:p>
          </p:txBody>
        </p:sp>
      </p:grpSp>
      <p:sp>
        <p:nvSpPr>
          <p:cNvPr id="548" name="alight"/>
          <p:cNvSpPr/>
          <p:nvPr/>
        </p:nvSpPr>
        <p:spPr>
          <a:xfrm>
            <a:off x="3477542" y="4123344"/>
            <a:ext cx="862807" cy="39476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alight</a:t>
            </a:r>
          </a:p>
        </p:txBody>
      </p:sp>
      <p:grpSp>
        <p:nvGrpSpPr>
          <p:cNvPr id="552" name="Group"/>
          <p:cNvGrpSpPr/>
          <p:nvPr/>
        </p:nvGrpSpPr>
        <p:grpSpPr>
          <a:xfrm>
            <a:off x="1030286" y="4123344"/>
            <a:ext cx="7705728" cy="2241030"/>
            <a:chOff x="0" y="0"/>
            <a:chExt cx="7705726" cy="2241029"/>
          </a:xfrm>
        </p:grpSpPr>
        <p:sp>
          <p:nvSpPr>
            <p:cNvPr id="549" name="Great Expectations…"/>
            <p:cNvSpPr/>
            <p:nvPr/>
          </p:nvSpPr>
          <p:spPr>
            <a:xfrm>
              <a:off x="2665412" y="1439862"/>
              <a:ext cx="4525965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Charles Dickens</a:t>
              </a:r>
            </a:p>
          </p:txBody>
        </p:sp>
        <p:sp>
          <p:nvSpPr>
            <p:cNvPr id="550" name="as soon as we touched the town, and I took myself out of his hearing."/>
            <p:cNvSpPr/>
            <p:nvPr/>
          </p:nvSpPr>
          <p:spPr>
            <a:xfrm>
              <a:off x="3384550" y="0"/>
              <a:ext cx="4321177" cy="12075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soon as we touched the town, and I took myself out of his hearing.</a:t>
              </a:r>
            </a:p>
          </p:txBody>
        </p:sp>
        <p:sp>
          <p:nvSpPr>
            <p:cNvPr id="551" name="I resolved to"/>
            <p:cNvSpPr/>
            <p:nvPr/>
          </p:nvSpPr>
          <p:spPr>
            <a:xfrm>
              <a:off x="-1" y="-1"/>
              <a:ext cx="241141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resolved to</a:t>
              </a:r>
            </a:p>
          </p:txBody>
        </p:sp>
      </p:grpSp>
      <p:grpSp>
        <p:nvGrpSpPr>
          <p:cNvPr id="566" name="Group"/>
          <p:cNvGrpSpPr/>
          <p:nvPr/>
        </p:nvGrpSpPr>
        <p:grpSpPr>
          <a:xfrm>
            <a:off x="2555875" y="765174"/>
            <a:ext cx="5558211" cy="1592723"/>
            <a:chOff x="0" y="0"/>
            <a:chExt cx="5558210" cy="1592721"/>
          </a:xfrm>
        </p:grpSpPr>
        <p:grpSp>
          <p:nvGrpSpPr>
            <p:cNvPr id="557" name="Synonyms: descend upon; perch"/>
            <p:cNvGrpSpPr/>
            <p:nvPr/>
          </p:nvGrpSpPr>
          <p:grpSpPr>
            <a:xfrm>
              <a:off x="0" y="123825"/>
              <a:ext cx="3455989" cy="259222"/>
              <a:chOff x="0" y="0"/>
              <a:chExt cx="3455988" cy="259221"/>
            </a:xfrm>
          </p:grpSpPr>
          <p:grpSp>
            <p:nvGrpSpPr>
              <p:cNvPr id="555" name="Group"/>
              <p:cNvGrpSpPr/>
              <p:nvPr/>
            </p:nvGrpSpPr>
            <p:grpSpPr>
              <a:xfrm>
                <a:off x="0" y="-1"/>
                <a:ext cx="3455989" cy="2"/>
                <a:chOff x="0" y="0"/>
                <a:chExt cx="3455988" cy="0"/>
              </a:xfrm>
            </p:grpSpPr>
            <p:sp>
              <p:nvSpPr>
                <p:cNvPr id="553" name="Line"/>
                <p:cNvSpPr/>
                <p:nvPr/>
              </p:nvSpPr>
              <p:spPr>
                <a:xfrm>
                  <a:off x="0" y="0"/>
                  <a:ext cx="3455989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554" name="Line"/>
                <p:cNvSpPr/>
                <p:nvPr/>
              </p:nvSpPr>
              <p:spPr>
                <a:xfrm flipH="1" flipV="1">
                  <a:off x="0" y="0"/>
                  <a:ext cx="3455989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556" name="Synonyms: descend upon; perch"/>
              <p:cNvSpPr txBox="1"/>
              <p:nvPr/>
            </p:nvSpPr>
            <p:spPr>
              <a:xfrm>
                <a:off x="0" y="0"/>
                <a:ext cx="3455988" cy="2592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Synonyms: descend upon; perch  </a:t>
                </a:r>
              </a:p>
            </p:txBody>
          </p:sp>
        </p:grpSp>
        <p:grpSp>
          <p:nvGrpSpPr>
            <p:cNvPr id="562" name="Antonyms: ascend from; embark"/>
            <p:cNvGrpSpPr/>
            <p:nvPr/>
          </p:nvGrpSpPr>
          <p:grpSpPr>
            <a:xfrm>
              <a:off x="0" y="863600"/>
              <a:ext cx="3455989" cy="1"/>
              <a:chOff x="0" y="0"/>
              <a:chExt cx="3455988" cy="0"/>
            </a:xfrm>
          </p:grpSpPr>
          <p:grpSp>
            <p:nvGrpSpPr>
              <p:cNvPr id="560" name="Group"/>
              <p:cNvGrpSpPr/>
              <p:nvPr/>
            </p:nvGrpSpPr>
            <p:grpSpPr>
              <a:xfrm>
                <a:off x="0" y="0"/>
                <a:ext cx="3455989" cy="1"/>
                <a:chOff x="0" y="0"/>
                <a:chExt cx="3455988" cy="0"/>
              </a:xfrm>
            </p:grpSpPr>
            <p:sp>
              <p:nvSpPr>
                <p:cNvPr id="558" name="Line"/>
                <p:cNvSpPr/>
                <p:nvPr/>
              </p:nvSpPr>
              <p:spPr>
                <a:xfrm>
                  <a:off x="0" y="0"/>
                  <a:ext cx="3455989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559" name="Line"/>
                <p:cNvSpPr/>
                <p:nvPr/>
              </p:nvSpPr>
              <p:spPr>
                <a:xfrm flipH="1" flipV="1">
                  <a:off x="0" y="0"/>
                  <a:ext cx="3455989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561" name="Antonyms: ascend from; embark"/>
              <p:cNvSpPr/>
              <p:nvPr/>
            </p:nvSpPr>
            <p:spPr>
              <a:xfrm>
                <a:off x="0" y="0"/>
                <a:ext cx="3455988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Antonyms: ascend from; embark</a:t>
                </a:r>
              </a:p>
            </p:txBody>
          </p:sp>
        </p:grpSp>
        <p:grpSp>
          <p:nvGrpSpPr>
            <p:cNvPr id="565" name="Forms:…"/>
            <p:cNvGrpSpPr/>
            <p:nvPr/>
          </p:nvGrpSpPr>
          <p:grpSpPr>
            <a:xfrm>
              <a:off x="3940175" y="-1"/>
              <a:ext cx="1618036" cy="1592723"/>
              <a:chOff x="0" y="0"/>
              <a:chExt cx="1618034" cy="1592721"/>
            </a:xfrm>
          </p:grpSpPr>
          <p:sp>
            <p:nvSpPr>
              <p:cNvPr id="563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64" name="Forms:…"/>
              <p:cNvSpPr txBox="1"/>
              <p:nvPr/>
            </p:nvSpPr>
            <p:spPr>
              <a:xfrm>
                <a:off x="0" y="0"/>
                <a:ext cx="1618035" cy="15927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Forms: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N: 00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Adj: 00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V: alight, alights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alit, alighting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Adv: 00</a:t>
                </a:r>
              </a:p>
            </p:txBody>
          </p:sp>
        </p:grpSp>
      </p:grpSp>
      <p:sp>
        <p:nvSpPr>
          <p:cNvPr id="567" name="Frequency: Forms of this…"/>
          <p:cNvSpPr txBox="1"/>
          <p:nvPr/>
        </p:nvSpPr>
        <p:spPr>
          <a:xfrm>
            <a:off x="193191" y="5708650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493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Class="entr" nodeType="after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xit" nodeType="clickEffect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Class="exit" nodeType="afterEffect" presetSubtype="2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Class="exit" nodeType="after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xit" nodeType="clickEffect" presetSubtype="2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xit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8" presetID="2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clickEffect" presetID="10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3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Class="entr" nodeType="clickEffect" presetID="10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7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8" dur="500"/>
                                        <p:tgtEl>
                                          <p:spTgt spid="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8" grpId="16"/>
      <p:bldP build="whole" bldLvl="1" animBg="1" rev="0" advAuto="0" spid="535" grpId="2"/>
      <p:bldP build="whole" bldLvl="1" animBg="1" rev="0" advAuto="0" spid="552" grpId="17"/>
      <p:bldP build="whole" bldLvl="1" animBg="1" rev="0" advAuto="0" spid="566" grpId="19"/>
      <p:bldP build="whole" bldLvl="1" animBg="1" rev="0" advAuto="0" spid="535" grpId="5"/>
      <p:bldP build="whole" bldLvl="1" animBg="1" rev="0" advAuto="0" spid="538" grpId="8"/>
      <p:bldP build="whole" bldLvl="1" animBg="1" rev="0" advAuto="0" spid="538" grpId="11"/>
      <p:bldP build="whole" bldLvl="1" animBg="1" rev="0" advAuto="0" spid="547" grpId="13"/>
      <p:bldP build="whole" bldLvl="1" animBg="1" rev="0" advAuto="0" spid="547" grpId="14"/>
      <p:bldP build="whole" bldLvl="1" animBg="1" rev="0" advAuto="0" spid="534" grpId="1"/>
      <p:bldP build="whole" bldLvl="1" animBg="1" rev="0" advAuto="0" spid="536" grpId="3"/>
      <p:bldP build="whole" bldLvl="1" animBg="1" rev="0" advAuto="0" spid="534" grpId="4"/>
      <p:bldP build="whole" bldLvl="1" animBg="1" rev="0" advAuto="0" spid="536" grpId="6"/>
      <p:bldP build="whole" bldLvl="1" animBg="1" rev="0" advAuto="0" spid="543" grpId="12"/>
      <p:bldP build="whole" bldLvl="1" animBg="1" rev="0" advAuto="0" spid="537" grpId="18"/>
      <p:bldP build="whole" bldLvl="1" animBg="1" rev="0" advAuto="0" spid="533" grpId="7"/>
      <p:bldP build="whole" bldLvl="1" animBg="1" rev="0" advAuto="0" spid="542" grpId="10"/>
      <p:bldP build="whole" bldLvl="1" animBg="1" rev="0" advAuto="0" spid="542" grpId="9"/>
      <p:bldP build="whole" bldLvl="1" animBg="1" rev="0" advAuto="0" spid="543" grpId="1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9" name="image15.jpeg" descr="image15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260350"/>
            <a:ext cx="1638300" cy="1257300"/>
          </a:xfrm>
          <a:prstGeom prst="rect">
            <a:avLst/>
          </a:prstGeom>
          <a:ln w="12700">
            <a:miter lim="400000"/>
          </a:ln>
        </p:spPr>
      </p:pic>
      <p:sp>
        <p:nvSpPr>
          <p:cNvPr id="570" name="Apprehension: fear and nervousness about a…"/>
          <p:cNvSpPr txBox="1"/>
          <p:nvPr/>
        </p:nvSpPr>
        <p:spPr>
          <a:xfrm>
            <a:off x="3635375" y="0"/>
            <a:ext cx="4730161" cy="617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Apprehension: fear and nervousness about a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specific event in the future</a:t>
            </a:r>
          </a:p>
        </p:txBody>
      </p:sp>
      <p:sp>
        <p:nvSpPr>
          <p:cNvPr id="571" name="apprehension."/>
          <p:cNvSpPr/>
          <p:nvPr/>
        </p:nvSpPr>
        <p:spPr>
          <a:xfrm>
            <a:off x="5219700" y="2924174"/>
            <a:ext cx="259080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apprehension.</a:t>
            </a:r>
          </a:p>
        </p:txBody>
      </p:sp>
      <p:grpSp>
        <p:nvGrpSpPr>
          <p:cNvPr id="575" name="Group"/>
          <p:cNvGrpSpPr/>
          <p:nvPr/>
        </p:nvGrpSpPr>
        <p:grpSpPr>
          <a:xfrm>
            <a:off x="179387" y="2276473"/>
            <a:ext cx="8964616" cy="2383907"/>
            <a:chOff x="0" y="0"/>
            <a:chExt cx="8964615" cy="2383905"/>
          </a:xfrm>
        </p:grpSpPr>
        <p:sp>
          <p:nvSpPr>
            <p:cNvPr id="572" name="because I was in an agony of"/>
            <p:cNvSpPr/>
            <p:nvPr/>
          </p:nvSpPr>
          <p:spPr>
            <a:xfrm>
              <a:off x="179386" y="647700"/>
              <a:ext cx="4897439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because I was in an agony of</a:t>
              </a:r>
            </a:p>
          </p:txBody>
        </p:sp>
        <p:sp>
          <p:nvSpPr>
            <p:cNvPr id="573" name="Great Expectations…"/>
            <p:cNvSpPr/>
            <p:nvPr/>
          </p:nvSpPr>
          <p:spPr>
            <a:xfrm>
              <a:off x="4932362" y="1582738"/>
              <a:ext cx="3336928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Charles Dickens</a:t>
              </a:r>
            </a:p>
          </p:txBody>
        </p:sp>
        <p:sp>
          <p:nvSpPr>
            <p:cNvPr id="574" name="All these things I saw without knowing that I saw them,"/>
            <p:cNvSpPr/>
            <p:nvPr/>
          </p:nvSpPr>
          <p:spPr>
            <a:xfrm>
              <a:off x="0" y="-1"/>
              <a:ext cx="896461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All these things I saw without knowing that I saw them,</a:t>
              </a:r>
            </a:p>
          </p:txBody>
        </p:sp>
      </p:grpSp>
      <p:sp>
        <p:nvSpPr>
          <p:cNvPr id="576" name="apprehension"/>
          <p:cNvSpPr/>
          <p:nvPr/>
        </p:nvSpPr>
        <p:spPr>
          <a:xfrm>
            <a:off x="3348037" y="3500437"/>
            <a:ext cx="2590803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apprehension</a:t>
            </a:r>
          </a:p>
        </p:txBody>
      </p:sp>
      <p:grpSp>
        <p:nvGrpSpPr>
          <p:cNvPr id="581" name="Group"/>
          <p:cNvGrpSpPr/>
          <p:nvPr/>
        </p:nvGrpSpPr>
        <p:grpSpPr>
          <a:xfrm>
            <a:off x="-1" y="2852735"/>
            <a:ext cx="9144002" cy="2960171"/>
            <a:chOff x="0" y="0"/>
            <a:chExt cx="9144001" cy="2960169"/>
          </a:xfrm>
        </p:grpSpPr>
        <p:sp>
          <p:nvSpPr>
            <p:cNvPr id="577" name="exceeding a mere"/>
            <p:cNvSpPr/>
            <p:nvPr/>
          </p:nvSpPr>
          <p:spPr>
            <a:xfrm>
              <a:off x="179386" y="647700"/>
              <a:ext cx="3168653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exceeding a mere</a:t>
              </a:r>
            </a:p>
          </p:txBody>
        </p:sp>
        <p:sp>
          <p:nvSpPr>
            <p:cNvPr id="578" name="Great Expectations…"/>
            <p:cNvSpPr/>
            <p:nvPr/>
          </p:nvSpPr>
          <p:spPr>
            <a:xfrm>
              <a:off x="4859337" y="2159002"/>
              <a:ext cx="3336928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Charles Dickens</a:t>
              </a:r>
            </a:p>
          </p:txBody>
        </p:sp>
        <p:sp>
          <p:nvSpPr>
            <p:cNvPr id="579" name="As I walked on to the hotel, I felt that a dread,l much"/>
            <p:cNvSpPr/>
            <p:nvPr/>
          </p:nvSpPr>
          <p:spPr>
            <a:xfrm>
              <a:off x="0" y="-1"/>
              <a:ext cx="896461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I walked on to the hotel, I felt that a dread,l much</a:t>
              </a:r>
            </a:p>
          </p:txBody>
        </p:sp>
        <p:sp>
          <p:nvSpPr>
            <p:cNvPr id="580" name="or disagreeable recognition, made me tremble."/>
            <p:cNvSpPr/>
            <p:nvPr/>
          </p:nvSpPr>
          <p:spPr>
            <a:xfrm>
              <a:off x="179387" y="1295400"/>
              <a:ext cx="896461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or disagreeable recognition, made me tremble. </a:t>
              </a:r>
            </a:p>
          </p:txBody>
        </p:sp>
      </p:grpSp>
      <p:sp>
        <p:nvSpPr>
          <p:cNvPr id="582" name="apprehensive"/>
          <p:cNvSpPr/>
          <p:nvPr/>
        </p:nvSpPr>
        <p:spPr>
          <a:xfrm>
            <a:off x="4572000" y="2205035"/>
            <a:ext cx="259080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apprehensive</a:t>
            </a:r>
          </a:p>
        </p:txBody>
      </p:sp>
      <p:grpSp>
        <p:nvGrpSpPr>
          <p:cNvPr id="588" name="Group"/>
          <p:cNvGrpSpPr/>
          <p:nvPr/>
        </p:nvGrpSpPr>
        <p:grpSpPr>
          <a:xfrm>
            <a:off x="-1" y="2205035"/>
            <a:ext cx="8963029" cy="2910957"/>
            <a:chOff x="0" y="0"/>
            <a:chExt cx="8963026" cy="2910954"/>
          </a:xfrm>
        </p:grpSpPr>
        <p:sp>
          <p:nvSpPr>
            <p:cNvPr id="583" name="look; they"/>
            <p:cNvSpPr/>
            <p:nvPr/>
          </p:nvSpPr>
          <p:spPr>
            <a:xfrm>
              <a:off x="6916737" y="0"/>
              <a:ext cx="2046290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look; they </a:t>
              </a:r>
            </a:p>
          </p:txBody>
        </p:sp>
        <p:sp>
          <p:nvSpPr>
            <p:cNvPr id="584" name="all took deep breaths and then dived at the gnarled"/>
            <p:cNvSpPr/>
            <p:nvPr/>
          </p:nvSpPr>
          <p:spPr>
            <a:xfrm>
              <a:off x="176212" y="633412"/>
              <a:ext cx="8540753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all took deep breaths and then dived at the gnarled</a:t>
              </a:r>
            </a:p>
          </p:txBody>
        </p:sp>
        <p:sp>
          <p:nvSpPr>
            <p:cNvPr id="585" name="Great Expectations…"/>
            <p:cNvSpPr/>
            <p:nvPr/>
          </p:nvSpPr>
          <p:spPr>
            <a:xfrm>
              <a:off x="4762500" y="2109788"/>
              <a:ext cx="3271839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Charles Dickens</a:t>
              </a:r>
            </a:p>
          </p:txBody>
        </p:sp>
        <p:sp>
          <p:nvSpPr>
            <p:cNvPr id="586" name="She gave the other two an"/>
            <p:cNvSpPr/>
            <p:nvPr/>
          </p:nvSpPr>
          <p:spPr>
            <a:xfrm>
              <a:off x="-1" y="0"/>
              <a:ext cx="4643440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 She gave the other two an </a:t>
              </a:r>
            </a:p>
          </p:txBody>
        </p:sp>
        <p:sp>
          <p:nvSpPr>
            <p:cNvPr id="587" name="stump between them.."/>
            <p:cNvSpPr/>
            <p:nvPr/>
          </p:nvSpPr>
          <p:spPr>
            <a:xfrm>
              <a:off x="176211" y="1265237"/>
              <a:ext cx="878681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stump between them.. </a:t>
              </a:r>
            </a:p>
          </p:txBody>
        </p:sp>
      </p:grpSp>
      <p:sp>
        <p:nvSpPr>
          <p:cNvPr id="589" name="apprehension."/>
          <p:cNvSpPr/>
          <p:nvPr/>
        </p:nvSpPr>
        <p:spPr>
          <a:xfrm>
            <a:off x="250825" y="2924174"/>
            <a:ext cx="259080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apprehension.</a:t>
            </a:r>
          </a:p>
        </p:txBody>
      </p:sp>
      <p:sp>
        <p:nvSpPr>
          <p:cNvPr id="590" name="As Mr. Kraler speaks, they all listen with"/>
          <p:cNvSpPr/>
          <p:nvPr/>
        </p:nvSpPr>
        <p:spPr>
          <a:xfrm>
            <a:off x="323850" y="2060574"/>
            <a:ext cx="6840538" cy="394768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As Mr. Kraler speaks, they all listen with </a:t>
            </a:r>
          </a:p>
        </p:txBody>
      </p:sp>
      <p:sp>
        <p:nvSpPr>
          <p:cNvPr id="591" name="Diary of Anne Frank…"/>
          <p:cNvSpPr/>
          <p:nvPr/>
        </p:nvSpPr>
        <p:spPr>
          <a:xfrm>
            <a:off x="3779837" y="3500437"/>
            <a:ext cx="5113339" cy="1207567"/>
          </a:xfrm>
          <a:prstGeom prst="rect">
            <a:avLst/>
          </a:prstGeom>
          <a:solidFill>
            <a:srgbClr val="FF9FE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i="1" sz="2800">
                <a:latin typeface="Arial"/>
                <a:ea typeface="Arial"/>
                <a:cs typeface="Arial"/>
                <a:sym typeface="Arial"/>
              </a:defRPr>
            </a:pPr>
            <a:r>
              <a:t>Diary of Anne Frank</a:t>
            </a:r>
            <a:endParaRPr>
              <a:solidFill>
                <a:srgbClr val="FFFFCC"/>
              </a:solidFill>
            </a:endParaRPr>
          </a:p>
          <a:p>
            <a:pPr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Frances Goodrich and Albert Hackett   (play version)</a:t>
            </a:r>
          </a:p>
        </p:txBody>
      </p:sp>
      <p:grpSp>
        <p:nvGrpSpPr>
          <p:cNvPr id="595" name="Group"/>
          <p:cNvGrpSpPr/>
          <p:nvPr/>
        </p:nvGrpSpPr>
        <p:grpSpPr>
          <a:xfrm>
            <a:off x="1763711" y="692148"/>
            <a:ext cx="6895742" cy="1326023"/>
            <a:chOff x="0" y="0"/>
            <a:chExt cx="6895740" cy="1326021"/>
          </a:xfrm>
        </p:grpSpPr>
        <p:sp>
          <p:nvSpPr>
            <p:cNvPr id="592" name="Synonyms: uneasiness; trepidation; anxiety"/>
            <p:cNvSpPr/>
            <p:nvPr/>
          </p:nvSpPr>
          <p:spPr>
            <a:xfrm>
              <a:off x="73023" y="71437"/>
              <a:ext cx="4681542" cy="259222"/>
            </a:xfrm>
            <a:prstGeom prst="rect">
              <a:avLst/>
            </a:prstGeom>
            <a:solidFill>
              <a:srgbClr val="B2F1A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Synonyms: uneasiness; trepidation; anxiety</a:t>
              </a:r>
            </a:p>
          </p:txBody>
        </p:sp>
        <p:sp>
          <p:nvSpPr>
            <p:cNvPr id="593" name="Antonyms: eagerness; assurance; confidence"/>
            <p:cNvSpPr/>
            <p:nvPr/>
          </p:nvSpPr>
          <p:spPr>
            <a:xfrm>
              <a:off x="-1" y="576262"/>
              <a:ext cx="4321178" cy="525923"/>
            </a:xfrm>
            <a:prstGeom prst="rect">
              <a:avLst/>
            </a:prstGeom>
            <a:solidFill>
              <a:srgbClr val="F89E9E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Antonyms: eagerness; assurance; confidence</a:t>
              </a:r>
            </a:p>
          </p:txBody>
        </p:sp>
        <p:sp>
          <p:nvSpPr>
            <p:cNvPr id="594" name="Forms:…"/>
            <p:cNvSpPr/>
            <p:nvPr/>
          </p:nvSpPr>
          <p:spPr>
            <a:xfrm>
              <a:off x="4824412" y="0"/>
              <a:ext cx="2071329" cy="1326022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Forms: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N: apprehension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Adj: apprehensive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V: 00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Adv: apprehensively</a:t>
              </a:r>
            </a:p>
          </p:txBody>
        </p:sp>
      </p:grpSp>
      <p:sp>
        <p:nvSpPr>
          <p:cNvPr id="596" name="Frequency: Forms of this…"/>
          <p:cNvSpPr txBox="1"/>
          <p:nvPr/>
        </p:nvSpPr>
        <p:spPr>
          <a:xfrm>
            <a:off x="900111" y="5516562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157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Class="entr" nodeType="afterEffect" presetSubtype="8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8" grpId="9"/>
      <p:bldP build="whole" bldLvl="1" animBg="1" rev="0" advAuto="0" spid="581" grpId="5"/>
      <p:bldP build="whole" bldLvl="1" animBg="1" rev="0" advAuto="0" spid="581" grpId="6"/>
      <p:bldP build="whole" bldLvl="1" animBg="1" rev="0" advAuto="0" spid="588" grpId="10"/>
      <p:bldP build="whole" bldLvl="1" animBg="1" rev="0" advAuto="0" spid="575" grpId="1"/>
      <p:bldP build="whole" bldLvl="1" animBg="1" rev="0" advAuto="0" spid="589" grpId="12"/>
      <p:bldP build="whole" bldLvl="1" animBg="1" rev="0" advAuto="0" spid="575" grpId="2"/>
      <p:bldP build="whole" bldLvl="1" animBg="1" rev="0" advAuto="0" spid="595" grpId="16"/>
      <p:bldP build="whole" bldLvl="1" animBg="1" rev="0" advAuto="0" spid="582" grpId="8"/>
      <p:bldP build="whole" bldLvl="1" animBg="1" rev="0" advAuto="0" spid="571" grpId="3"/>
      <p:bldP build="whole" bldLvl="1" animBg="1" rev="0" advAuto="0" spid="582" grpId="11"/>
      <p:bldP build="whole" bldLvl="1" animBg="1" rev="0" advAuto="0" spid="570" grpId="15"/>
      <p:bldP build="whole" bldLvl="1" animBg="1" rev="0" advAuto="0" spid="591" grpId="14"/>
      <p:bldP build="whole" bldLvl="1" animBg="1" rev="0" advAuto="0" spid="576" grpId="4"/>
      <p:bldP build="whole" bldLvl="1" animBg="1" rev="0" advAuto="0" spid="590" grpId="13"/>
      <p:bldP build="whole" bldLvl="1" animBg="1" rev="0" advAuto="0" spid="576" grpId="7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8" name="image16.jpeg" descr="image16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476250"/>
            <a:ext cx="1943100" cy="1943100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Sabotage: to destroy a plan in a scheming manner"/>
          <p:cNvSpPr txBox="1"/>
          <p:nvPr/>
        </p:nvSpPr>
        <p:spPr>
          <a:xfrm>
            <a:off x="3635375" y="404810"/>
            <a:ext cx="5212699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Sabotage: to destroy a plan in a scheming manner</a:t>
            </a:r>
          </a:p>
        </p:txBody>
      </p:sp>
      <p:sp>
        <p:nvSpPr>
          <p:cNvPr id="600" name="sabotage"/>
          <p:cNvSpPr/>
          <p:nvPr/>
        </p:nvSpPr>
        <p:spPr>
          <a:xfrm>
            <a:off x="6227762" y="2636835"/>
            <a:ext cx="172879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sabotage</a:t>
            </a:r>
          </a:p>
        </p:txBody>
      </p:sp>
      <p:grpSp>
        <p:nvGrpSpPr>
          <p:cNvPr id="606" name="Group"/>
          <p:cNvGrpSpPr/>
          <p:nvPr/>
        </p:nvGrpSpPr>
        <p:grpSpPr>
          <a:xfrm>
            <a:off x="250824" y="2060574"/>
            <a:ext cx="8893180" cy="3322119"/>
            <a:chOff x="0" y="0"/>
            <a:chExt cx="8893179" cy="3322118"/>
          </a:xfrm>
        </p:grpSpPr>
        <p:sp>
          <p:nvSpPr>
            <p:cNvPr id="601" name="“If you wish to leave with your students, we shall not"/>
            <p:cNvSpPr/>
            <p:nvPr/>
          </p:nvSpPr>
          <p:spPr>
            <a:xfrm>
              <a:off x="73022" y="-1"/>
              <a:ext cx="8820158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“If you wish to leave with your students, we shall not</a:t>
              </a:r>
            </a:p>
          </p:txBody>
        </p:sp>
        <p:sp>
          <p:nvSpPr>
            <p:cNvPr id="602" name="our resistance or take arms against us within this"/>
            <p:cNvSpPr/>
            <p:nvPr/>
          </p:nvSpPr>
          <p:spPr>
            <a:xfrm>
              <a:off x="73025" y="1152525"/>
              <a:ext cx="8496304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our resistance or take arms against us within this</a:t>
              </a:r>
            </a:p>
          </p:txBody>
        </p:sp>
        <p:sp>
          <p:nvSpPr>
            <p:cNvPr id="603" name="Harry Potter and the Deathly Hollows —J.K. Rowling"/>
            <p:cNvSpPr/>
            <p:nvPr/>
          </p:nvSpPr>
          <p:spPr>
            <a:xfrm>
              <a:off x="3600450" y="2520951"/>
              <a:ext cx="5113341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Harry Potter and the Deathly Hollows</a:t>
              </a:r>
              <a:r>
                <a:rPr i="0"/>
                <a:t> —J.K. Rowling</a:t>
              </a:r>
            </a:p>
          </p:txBody>
        </p:sp>
        <p:sp>
          <p:nvSpPr>
            <p:cNvPr id="604" name="castle, then Horace, we will duel.”"/>
            <p:cNvSpPr/>
            <p:nvPr/>
          </p:nvSpPr>
          <p:spPr>
            <a:xfrm>
              <a:off x="0" y="1800225"/>
              <a:ext cx="8424867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castle, then Horace, we will duel.” </a:t>
              </a:r>
            </a:p>
          </p:txBody>
        </p:sp>
        <p:sp>
          <p:nvSpPr>
            <p:cNvPr id="605" name="stop you, but if any of you attempt to"/>
            <p:cNvSpPr/>
            <p:nvPr/>
          </p:nvSpPr>
          <p:spPr>
            <a:xfrm>
              <a:off x="125411" y="544512"/>
              <a:ext cx="5745188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stop you, but if any of you attempt to</a:t>
              </a:r>
            </a:p>
          </p:txBody>
        </p:sp>
      </p:grpSp>
      <p:sp>
        <p:nvSpPr>
          <p:cNvPr id="607" name="sabotage."/>
          <p:cNvSpPr/>
          <p:nvPr/>
        </p:nvSpPr>
        <p:spPr>
          <a:xfrm>
            <a:off x="5160962" y="2636835"/>
            <a:ext cx="165576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sabotage.</a:t>
            </a:r>
          </a:p>
        </p:txBody>
      </p:sp>
      <p:grpSp>
        <p:nvGrpSpPr>
          <p:cNvPr id="611" name="Group"/>
          <p:cNvGrpSpPr/>
          <p:nvPr/>
        </p:nvGrpSpPr>
        <p:grpSpPr>
          <a:xfrm>
            <a:off x="742947" y="2097085"/>
            <a:ext cx="8820157" cy="3249096"/>
            <a:chOff x="0" y="0"/>
            <a:chExt cx="8820155" cy="3249094"/>
          </a:xfrm>
        </p:grpSpPr>
        <p:sp>
          <p:nvSpPr>
            <p:cNvPr id="608" name="One good piece of news is that the Labor Exchange"/>
            <p:cNvSpPr/>
            <p:nvPr/>
          </p:nvSpPr>
          <p:spPr>
            <a:xfrm>
              <a:off x="-1" y="0"/>
              <a:ext cx="8820157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One good piece of news is that the Labor Exchange</a:t>
              </a:r>
            </a:p>
          </p:txBody>
        </p:sp>
        <p:sp>
          <p:nvSpPr>
            <p:cNvPr id="609" name="was set on fire in an act of"/>
            <p:cNvSpPr/>
            <p:nvPr/>
          </p:nvSpPr>
          <p:spPr>
            <a:xfrm>
              <a:off x="52386" y="544512"/>
              <a:ext cx="4143773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was set on fire in an act of</a:t>
              </a:r>
            </a:p>
          </p:txBody>
        </p:sp>
        <p:sp>
          <p:nvSpPr>
            <p:cNvPr id="610" name="Diary of a Young Girl— Anne Frank"/>
            <p:cNvSpPr/>
            <p:nvPr/>
          </p:nvSpPr>
          <p:spPr>
            <a:xfrm>
              <a:off x="3168650" y="2447927"/>
              <a:ext cx="5113343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Diary of a Young Girl</a:t>
              </a:r>
              <a:r>
                <a:rPr i="0"/>
                <a:t>— Anne Frank</a:t>
              </a:r>
            </a:p>
          </p:txBody>
        </p:sp>
      </p:grpSp>
      <p:sp>
        <p:nvSpPr>
          <p:cNvPr id="612" name="sabotage,"/>
          <p:cNvSpPr/>
          <p:nvPr/>
        </p:nvSpPr>
        <p:spPr>
          <a:xfrm>
            <a:off x="3563937" y="3860799"/>
            <a:ext cx="187166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sabotage,</a:t>
            </a:r>
          </a:p>
        </p:txBody>
      </p:sp>
      <p:grpSp>
        <p:nvGrpSpPr>
          <p:cNvPr id="618" name="Group"/>
          <p:cNvGrpSpPr/>
          <p:nvPr/>
        </p:nvGrpSpPr>
        <p:grpSpPr>
          <a:xfrm>
            <a:off x="250823" y="3231139"/>
            <a:ext cx="8893178" cy="2410894"/>
            <a:chOff x="0" y="0"/>
            <a:chExt cx="8893176" cy="2410893"/>
          </a:xfrm>
        </p:grpSpPr>
        <p:sp>
          <p:nvSpPr>
            <p:cNvPr id="613" name="All subsequent crimes against the Party, all"/>
            <p:cNvSpPr/>
            <p:nvPr/>
          </p:nvSpPr>
          <p:spPr>
            <a:xfrm>
              <a:off x="73024" y="0"/>
              <a:ext cx="8496304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All subsequent crimes against the Party, all</a:t>
              </a:r>
            </a:p>
          </p:txBody>
        </p:sp>
        <p:sp>
          <p:nvSpPr>
            <p:cNvPr id="614" name="treacheries, acts of"/>
            <p:cNvSpPr/>
            <p:nvPr/>
          </p:nvSpPr>
          <p:spPr>
            <a:xfrm>
              <a:off x="-1" y="647700"/>
              <a:ext cx="331311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treacheries, acts of </a:t>
              </a:r>
            </a:p>
          </p:txBody>
        </p:sp>
        <p:sp>
          <p:nvSpPr>
            <p:cNvPr id="615" name="deviations, heresies"/>
            <p:cNvSpPr/>
            <p:nvPr/>
          </p:nvSpPr>
          <p:spPr>
            <a:xfrm>
              <a:off x="5184775" y="647700"/>
              <a:ext cx="352901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deviations, heresies</a:t>
              </a:r>
            </a:p>
          </p:txBody>
        </p:sp>
        <p:sp>
          <p:nvSpPr>
            <p:cNvPr id="616" name="sprang directly out of his teachings."/>
            <p:cNvSpPr/>
            <p:nvPr/>
          </p:nvSpPr>
          <p:spPr>
            <a:xfrm>
              <a:off x="0" y="1295401"/>
              <a:ext cx="7129465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sprang directly out of his teachings.</a:t>
              </a:r>
            </a:p>
          </p:txBody>
        </p:sp>
        <p:sp>
          <p:nvSpPr>
            <p:cNvPr id="617" name="1984 – George Orwell"/>
            <p:cNvSpPr/>
            <p:nvPr/>
          </p:nvSpPr>
          <p:spPr>
            <a:xfrm>
              <a:off x="3779837" y="2016126"/>
              <a:ext cx="5113340" cy="3947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1984 </a:t>
              </a:r>
              <a:r>
                <a:rPr i="0"/>
                <a:t>– George Orwell</a:t>
              </a:r>
            </a:p>
          </p:txBody>
        </p:sp>
      </p:grpSp>
      <p:grpSp>
        <p:nvGrpSpPr>
          <p:cNvPr id="623" name="Group"/>
          <p:cNvGrpSpPr/>
          <p:nvPr/>
        </p:nvGrpSpPr>
        <p:grpSpPr>
          <a:xfrm>
            <a:off x="174623" y="2293935"/>
            <a:ext cx="8296280" cy="2482333"/>
            <a:chOff x="0" y="0"/>
            <a:chExt cx="8296278" cy="2482331"/>
          </a:xfrm>
        </p:grpSpPr>
        <p:sp>
          <p:nvSpPr>
            <p:cNvPr id="619" name="A day never passed when spies and"/>
            <p:cNvSpPr/>
            <p:nvPr/>
          </p:nvSpPr>
          <p:spPr>
            <a:xfrm>
              <a:off x="73024" y="-1"/>
              <a:ext cx="5976942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 day never passed when spies and</a:t>
              </a:r>
            </a:p>
          </p:txBody>
        </p:sp>
        <p:sp>
          <p:nvSpPr>
            <p:cNvPr id="620" name="Thought Police."/>
            <p:cNvSpPr/>
            <p:nvPr/>
          </p:nvSpPr>
          <p:spPr>
            <a:xfrm>
              <a:off x="-1" y="1223962"/>
              <a:ext cx="3228977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Thought Police. </a:t>
              </a:r>
            </a:p>
          </p:txBody>
        </p:sp>
        <p:sp>
          <p:nvSpPr>
            <p:cNvPr id="621" name="under his direction were unmasked by the"/>
            <p:cNvSpPr/>
            <p:nvPr/>
          </p:nvSpPr>
          <p:spPr>
            <a:xfrm>
              <a:off x="73023" y="647700"/>
              <a:ext cx="6948493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under his direction were unmasked by the </a:t>
              </a:r>
            </a:p>
          </p:txBody>
        </p:sp>
        <p:sp>
          <p:nvSpPr>
            <p:cNvPr id="622" name="1984 – George Orwell"/>
            <p:cNvSpPr/>
            <p:nvPr/>
          </p:nvSpPr>
          <p:spPr>
            <a:xfrm>
              <a:off x="3313112" y="2087564"/>
              <a:ext cx="4983167" cy="3947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1984 </a:t>
              </a:r>
              <a:r>
                <a:rPr i="0"/>
                <a:t>– George Orwell</a:t>
              </a:r>
            </a:p>
          </p:txBody>
        </p:sp>
      </p:grpSp>
      <p:sp>
        <p:nvSpPr>
          <p:cNvPr id="624" name="saboteurs"/>
          <p:cNvSpPr/>
          <p:nvPr/>
        </p:nvSpPr>
        <p:spPr>
          <a:xfrm>
            <a:off x="6262687" y="2323893"/>
            <a:ext cx="1871665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saboteurs</a:t>
            </a:r>
          </a:p>
        </p:txBody>
      </p:sp>
      <p:grpSp>
        <p:nvGrpSpPr>
          <p:cNvPr id="629" name="Group"/>
          <p:cNvGrpSpPr/>
          <p:nvPr/>
        </p:nvGrpSpPr>
        <p:grpSpPr>
          <a:xfrm>
            <a:off x="2411412" y="836612"/>
            <a:ext cx="6553202" cy="1592722"/>
            <a:chOff x="0" y="0"/>
            <a:chExt cx="6553201" cy="1592721"/>
          </a:xfrm>
        </p:grpSpPr>
        <p:sp>
          <p:nvSpPr>
            <p:cNvPr id="625" name="Antonyms: support; assist"/>
            <p:cNvSpPr/>
            <p:nvPr/>
          </p:nvSpPr>
          <p:spPr>
            <a:xfrm>
              <a:off x="0" y="917575"/>
              <a:ext cx="3455989" cy="259222"/>
            </a:xfrm>
            <a:prstGeom prst="rect">
              <a:avLst/>
            </a:prstGeom>
            <a:solidFill>
              <a:srgbClr val="F89E9E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Antonyms: support; assist</a:t>
              </a:r>
            </a:p>
          </p:txBody>
        </p:sp>
        <p:grpSp>
          <p:nvGrpSpPr>
            <p:cNvPr id="628" name="Group"/>
            <p:cNvGrpSpPr/>
            <p:nvPr/>
          </p:nvGrpSpPr>
          <p:grpSpPr>
            <a:xfrm>
              <a:off x="0" y="0"/>
              <a:ext cx="6553202" cy="1592722"/>
              <a:chOff x="0" y="0"/>
              <a:chExt cx="6553201" cy="1592721"/>
            </a:xfrm>
          </p:grpSpPr>
          <p:sp>
            <p:nvSpPr>
              <p:cNvPr id="626" name="Synonym: undermine"/>
              <p:cNvSpPr/>
              <p:nvPr/>
            </p:nvSpPr>
            <p:spPr>
              <a:xfrm>
                <a:off x="0" y="412750"/>
                <a:ext cx="3455989" cy="259222"/>
              </a:xfrm>
              <a:prstGeom prst="rect">
                <a:avLst/>
              </a:prstGeom>
              <a:solidFill>
                <a:srgbClr val="B2F1A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Synonym: undermine</a:t>
                </a:r>
              </a:p>
            </p:txBody>
          </p:sp>
          <p:sp>
            <p:nvSpPr>
              <p:cNvPr id="627" name="Forms:…"/>
              <p:cNvSpPr/>
              <p:nvPr/>
            </p:nvSpPr>
            <p:spPr>
              <a:xfrm>
                <a:off x="3816350" y="-1"/>
                <a:ext cx="2736852" cy="1592723"/>
              </a:xfrm>
              <a:prstGeom prst="rect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Forms: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N: sabotage; sabateur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Adj: 00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V: sabotage, sabotages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sabotaged, sabotaging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Adv: 00</a:t>
                </a:r>
              </a:p>
            </p:txBody>
          </p:sp>
        </p:grpSp>
      </p:grpSp>
      <p:sp>
        <p:nvSpPr>
          <p:cNvPr id="630" name="Frequency: Forms of this…"/>
          <p:cNvSpPr txBox="1"/>
          <p:nvPr/>
        </p:nvSpPr>
        <p:spPr>
          <a:xfrm>
            <a:off x="395285" y="5661025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3,488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7" grpId="7"/>
      <p:bldP build="whole" bldLvl="1" animBg="1" rev="0" advAuto="0" spid="612" grpId="11"/>
      <p:bldP build="whole" bldLvl="1" animBg="1" rev="0" advAuto="0" spid="600" grpId="3"/>
      <p:bldP build="whole" bldLvl="1" animBg="1" rev="0" advAuto="0" spid="607" grpId="4"/>
      <p:bldP build="whole" bldLvl="1" animBg="1" rev="0" advAuto="0" spid="606" grpId="1"/>
      <p:bldP build="whole" bldLvl="1" animBg="1" rev="0" advAuto="0" spid="606" grpId="2"/>
      <p:bldP build="whole" bldLvl="1" animBg="1" rev="0" advAuto="0" spid="623" grpId="13"/>
      <p:bldP build="whole" bldLvl="1" animBg="1" rev="0" advAuto="0" spid="624" grpId="12"/>
      <p:bldP build="whole" bldLvl="1" animBg="1" rev="0" advAuto="0" spid="618" grpId="9"/>
      <p:bldP build="whole" bldLvl="1" animBg="1" rev="0" advAuto="0" spid="618" grpId="10"/>
      <p:bldP build="whole" bldLvl="1" animBg="1" rev="0" advAuto="0" spid="599" grpId="14"/>
      <p:bldP build="whole" bldLvl="1" animBg="1" rev="0" advAuto="0" spid="629" grpId="15"/>
      <p:bldP build="whole" bldLvl="1" animBg="1" rev="0" advAuto="0" spid="611" grpId="5"/>
      <p:bldP build="whole" bldLvl="1" animBg="1" rev="0" advAuto="0" spid="612" grpId="8"/>
      <p:bldP build="whole" bldLvl="1" animBg="1" rev="0" advAuto="0" spid="611" grpId="6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Liberal: free, generous, easygoing"/>
          <p:cNvSpPr txBox="1"/>
          <p:nvPr/>
        </p:nvSpPr>
        <p:spPr>
          <a:xfrm>
            <a:off x="3635374" y="404810"/>
            <a:ext cx="3560820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Liberal: free, generous, easygoing</a:t>
            </a:r>
          </a:p>
        </p:txBody>
      </p:sp>
      <p:pic>
        <p:nvPicPr>
          <p:cNvPr id="633" name="image17.jpeg" descr="image1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850" y="188912"/>
            <a:ext cx="1038225" cy="1438276"/>
          </a:xfrm>
          <a:prstGeom prst="rect">
            <a:avLst/>
          </a:prstGeom>
          <a:ln w="12700">
            <a:miter lim="400000"/>
          </a:ln>
        </p:spPr>
      </p:pic>
      <p:sp>
        <p:nvSpPr>
          <p:cNvPr id="634" name="liberal"/>
          <p:cNvSpPr/>
          <p:nvPr/>
        </p:nvSpPr>
        <p:spPr>
          <a:xfrm>
            <a:off x="1908175" y="3428999"/>
            <a:ext cx="115252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liberal</a:t>
            </a:r>
          </a:p>
        </p:txBody>
      </p:sp>
      <p:sp>
        <p:nvSpPr>
          <p:cNvPr id="635" name="liberal"/>
          <p:cNvSpPr/>
          <p:nvPr/>
        </p:nvSpPr>
        <p:spPr>
          <a:xfrm>
            <a:off x="2411410" y="2276474"/>
            <a:ext cx="1152528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liberal</a:t>
            </a:r>
          </a:p>
        </p:txBody>
      </p:sp>
      <p:grpSp>
        <p:nvGrpSpPr>
          <p:cNvPr id="641" name="Group"/>
          <p:cNvGrpSpPr/>
          <p:nvPr/>
        </p:nvGrpSpPr>
        <p:grpSpPr>
          <a:xfrm>
            <a:off x="179385" y="836610"/>
            <a:ext cx="8569331" cy="5905963"/>
            <a:chOff x="0" y="0"/>
            <a:chExt cx="8569330" cy="5905962"/>
          </a:xfrm>
        </p:grpSpPr>
        <p:sp>
          <p:nvSpPr>
            <p:cNvPr id="636" name="Forms:…"/>
            <p:cNvSpPr/>
            <p:nvPr/>
          </p:nvSpPr>
          <p:spPr>
            <a:xfrm>
              <a:off x="5903913" y="1131888"/>
              <a:ext cx="2541590" cy="1592722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Forms: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N: liberty; liberality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Adj: liberal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V: liberate, liberates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    liberated, liberating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Adv: liberally</a:t>
              </a:r>
            </a:p>
          </p:txBody>
        </p:sp>
        <p:grpSp>
          <p:nvGrpSpPr>
            <p:cNvPr id="640" name="Group"/>
            <p:cNvGrpSpPr/>
            <p:nvPr/>
          </p:nvGrpSpPr>
          <p:grpSpPr>
            <a:xfrm>
              <a:off x="-1" y="0"/>
              <a:ext cx="8569331" cy="5905963"/>
              <a:chOff x="0" y="0"/>
              <a:chExt cx="8569330" cy="5905962"/>
            </a:xfrm>
          </p:grpSpPr>
          <p:sp>
            <p:nvSpPr>
              <p:cNvPr id="637" name="Synonym: lenient; flexible; yielding"/>
              <p:cNvSpPr/>
              <p:nvPr/>
            </p:nvSpPr>
            <p:spPr>
              <a:xfrm>
                <a:off x="1223962" y="-1"/>
                <a:ext cx="3889380" cy="259223"/>
              </a:xfrm>
              <a:prstGeom prst="rect">
                <a:avLst/>
              </a:prstGeom>
              <a:solidFill>
                <a:srgbClr val="B2F1A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Synonym: lenient; flexible; yielding</a:t>
                </a:r>
              </a:p>
            </p:txBody>
          </p:sp>
          <p:sp>
            <p:nvSpPr>
              <p:cNvPr id="638" name="Antonyms: rigid; unyielding"/>
              <p:cNvSpPr/>
              <p:nvPr/>
            </p:nvSpPr>
            <p:spPr>
              <a:xfrm>
                <a:off x="5113340" y="-1"/>
                <a:ext cx="3455991" cy="259223"/>
              </a:xfrm>
              <a:prstGeom prst="rect">
                <a:avLst/>
              </a:prstGeom>
              <a:solidFill>
                <a:srgbClr val="F89E9E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Antonyms: rigid; unyielding</a:t>
                </a:r>
              </a:p>
            </p:txBody>
          </p:sp>
          <p:sp>
            <p:nvSpPr>
              <p:cNvPr id="639" name="Related word:…"/>
              <p:cNvSpPr/>
              <p:nvPr/>
            </p:nvSpPr>
            <p:spPr>
              <a:xfrm>
                <a:off x="0" y="5380041"/>
                <a:ext cx="1486657" cy="525922"/>
              </a:xfrm>
              <a:prstGeom prst="rect">
                <a:avLst/>
              </a:prstGeom>
              <a:solidFill>
                <a:srgbClr val="EAFBE9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Related word: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library</a:t>
                </a:r>
              </a:p>
            </p:txBody>
          </p:sp>
        </p:grpSp>
      </p:grpSp>
      <p:grpSp>
        <p:nvGrpSpPr>
          <p:cNvPr id="646" name="Group"/>
          <p:cNvGrpSpPr/>
          <p:nvPr/>
        </p:nvGrpSpPr>
        <p:grpSpPr>
          <a:xfrm>
            <a:off x="539748" y="2708273"/>
            <a:ext cx="8135943" cy="2888732"/>
            <a:chOff x="0" y="0"/>
            <a:chExt cx="8135941" cy="2888730"/>
          </a:xfrm>
        </p:grpSpPr>
        <p:sp>
          <p:nvSpPr>
            <p:cNvPr id="642" name="benefactor is to be kept a secret."/>
            <p:cNvSpPr/>
            <p:nvPr/>
          </p:nvSpPr>
          <p:spPr>
            <a:xfrm>
              <a:off x="2519362" y="719137"/>
              <a:ext cx="5508630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benefactor is to be kept a secret.</a:t>
              </a:r>
            </a:p>
          </p:txBody>
        </p:sp>
        <p:sp>
          <p:nvSpPr>
            <p:cNvPr id="643" name="Now, you understand, Mr. Pip, that the name of"/>
            <p:cNvSpPr/>
            <p:nvPr/>
          </p:nvSpPr>
          <p:spPr>
            <a:xfrm>
              <a:off x="0" y="-1"/>
              <a:ext cx="8064504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Now, you understand, Mr. Pip, that the name of</a:t>
              </a:r>
            </a:p>
          </p:txBody>
        </p:sp>
        <p:sp>
          <p:nvSpPr>
            <p:cNvPr id="644" name="your"/>
            <p:cNvSpPr/>
            <p:nvPr/>
          </p:nvSpPr>
          <p:spPr>
            <a:xfrm>
              <a:off x="0" y="719137"/>
              <a:ext cx="1368426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your</a:t>
              </a:r>
            </a:p>
          </p:txBody>
        </p:sp>
        <p:sp>
          <p:nvSpPr>
            <p:cNvPr id="645" name="Great Expectations…"/>
            <p:cNvSpPr/>
            <p:nvPr/>
          </p:nvSpPr>
          <p:spPr>
            <a:xfrm>
              <a:off x="3240088" y="2087563"/>
              <a:ext cx="4895854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-- Charles Dickens</a:t>
              </a:r>
            </a:p>
          </p:txBody>
        </p:sp>
      </p:grpSp>
      <p:grpSp>
        <p:nvGrpSpPr>
          <p:cNvPr id="653" name="Group"/>
          <p:cNvGrpSpPr/>
          <p:nvPr/>
        </p:nvGrpSpPr>
        <p:grpSpPr>
          <a:xfrm>
            <a:off x="250821" y="1557335"/>
            <a:ext cx="8485195" cy="2888734"/>
            <a:chOff x="-1" y="0"/>
            <a:chExt cx="8485193" cy="2888732"/>
          </a:xfrm>
        </p:grpSpPr>
        <p:grpSp>
          <p:nvGrpSpPr>
            <p:cNvPr id="651" name="Group"/>
            <p:cNvGrpSpPr/>
            <p:nvPr/>
          </p:nvGrpSpPr>
          <p:grpSpPr>
            <a:xfrm>
              <a:off x="-2" y="-1"/>
              <a:ext cx="8135946" cy="2888734"/>
              <a:chOff x="0" y="0"/>
              <a:chExt cx="8135944" cy="2888732"/>
            </a:xfrm>
          </p:grpSpPr>
          <p:sp>
            <p:nvSpPr>
              <p:cNvPr id="647" name="one…"/>
              <p:cNvSpPr/>
              <p:nvPr/>
            </p:nvSpPr>
            <p:spPr>
              <a:xfrm>
                <a:off x="3311527" y="719137"/>
                <a:ext cx="1296990" cy="394768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one…</a:t>
                </a:r>
              </a:p>
            </p:txBody>
          </p:sp>
          <p:sp>
            <p:nvSpPr>
              <p:cNvPr id="648" name="Also, I was told what my allowance would be– it"/>
              <p:cNvSpPr/>
              <p:nvPr/>
            </p:nvSpPr>
            <p:spPr>
              <a:xfrm>
                <a:off x="0" y="0"/>
                <a:ext cx="8064508" cy="394767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Also, I was told what my allowance would be– it </a:t>
                </a:r>
              </a:p>
            </p:txBody>
          </p:sp>
          <p:sp>
            <p:nvSpPr>
              <p:cNvPr id="649" name="was a very"/>
              <p:cNvSpPr/>
              <p:nvPr/>
            </p:nvSpPr>
            <p:spPr>
              <a:xfrm>
                <a:off x="-1" y="719137"/>
                <a:ext cx="2160591" cy="394768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 was a very</a:t>
                </a:r>
              </a:p>
            </p:txBody>
          </p:sp>
          <p:sp>
            <p:nvSpPr>
              <p:cNvPr id="650" name="Great Expectations…"/>
              <p:cNvSpPr/>
              <p:nvPr/>
            </p:nvSpPr>
            <p:spPr>
              <a:xfrm>
                <a:off x="3240089" y="2087565"/>
                <a:ext cx="4895856" cy="801168"/>
              </a:xfrm>
              <a:prstGeom prst="rect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i="1"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Great Expectations</a:t>
                </a:r>
                <a:endParaRPr>
                  <a:solidFill>
                    <a:srgbClr val="FFFFCC"/>
                  </a:solidFill>
                </a:endParaRPr>
              </a:p>
              <a:p>
                <a:pPr>
                  <a:defRPr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         -- Charles Dickens</a:t>
                </a:r>
              </a:p>
            </p:txBody>
          </p:sp>
        </p:grpSp>
        <p:sp>
          <p:nvSpPr>
            <p:cNvPr id="652" name="Great Expectations…"/>
            <p:cNvSpPr/>
            <p:nvPr/>
          </p:nvSpPr>
          <p:spPr>
            <a:xfrm>
              <a:off x="3240088" y="2087563"/>
              <a:ext cx="5245105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-- Charles Dickens</a:t>
              </a:r>
            </a:p>
          </p:txBody>
        </p:sp>
      </p:grpSp>
      <p:grpSp>
        <p:nvGrpSpPr>
          <p:cNvPr id="659" name="Group"/>
          <p:cNvGrpSpPr/>
          <p:nvPr/>
        </p:nvGrpSpPr>
        <p:grpSpPr>
          <a:xfrm>
            <a:off x="503237" y="3824287"/>
            <a:ext cx="8640766" cy="2888730"/>
            <a:chOff x="0" y="0"/>
            <a:chExt cx="8640765" cy="2888729"/>
          </a:xfrm>
        </p:grpSpPr>
        <p:sp>
          <p:nvSpPr>
            <p:cNvPr id="654" name="same"/>
            <p:cNvSpPr/>
            <p:nvPr/>
          </p:nvSpPr>
          <p:spPr>
            <a:xfrm>
              <a:off x="-1" y="1368425"/>
              <a:ext cx="1079502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same</a:t>
              </a:r>
            </a:p>
          </p:txBody>
        </p:sp>
        <p:sp>
          <p:nvSpPr>
            <p:cNvPr id="655" name="And he was so very free of the wine that he"/>
            <p:cNvSpPr/>
            <p:nvPr/>
          </p:nvSpPr>
          <p:spPr>
            <a:xfrm>
              <a:off x="0" y="-1"/>
              <a:ext cx="864076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he was so very free of the wine that he </a:t>
              </a:r>
            </a:p>
          </p:txBody>
        </p:sp>
        <p:sp>
          <p:nvSpPr>
            <p:cNvPr id="656" name="called for the other bottle and handed it out with the"/>
            <p:cNvSpPr/>
            <p:nvPr/>
          </p:nvSpPr>
          <p:spPr>
            <a:xfrm>
              <a:off x="0" y="719137"/>
              <a:ext cx="8640766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called for the other bottle and handed it out with the</a:t>
              </a:r>
            </a:p>
          </p:txBody>
        </p:sp>
        <p:sp>
          <p:nvSpPr>
            <p:cNvPr id="657" name="Great Expectations…"/>
            <p:cNvSpPr/>
            <p:nvPr/>
          </p:nvSpPr>
          <p:spPr>
            <a:xfrm>
              <a:off x="3240087" y="2087562"/>
              <a:ext cx="5245103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-- Charles Dickens</a:t>
              </a:r>
            </a:p>
          </p:txBody>
        </p:sp>
        <p:sp>
          <p:nvSpPr>
            <p:cNvPr id="658" name=",when the first was gone."/>
            <p:cNvSpPr/>
            <p:nvPr/>
          </p:nvSpPr>
          <p:spPr>
            <a:xfrm>
              <a:off x="2592387" y="1368425"/>
              <a:ext cx="417671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,when the first was gone. </a:t>
              </a:r>
            </a:p>
          </p:txBody>
        </p:sp>
      </p:grpSp>
      <p:sp>
        <p:nvSpPr>
          <p:cNvPr id="660" name="liberality"/>
          <p:cNvSpPr/>
          <p:nvPr/>
        </p:nvSpPr>
        <p:spPr>
          <a:xfrm>
            <a:off x="1547812" y="5229224"/>
            <a:ext cx="1512889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liberality</a:t>
            </a:r>
          </a:p>
        </p:txBody>
      </p:sp>
      <p:sp>
        <p:nvSpPr>
          <p:cNvPr id="661" name="Frequency: Forms of this…"/>
          <p:cNvSpPr txBox="1"/>
          <p:nvPr/>
        </p:nvSpPr>
        <p:spPr>
          <a:xfrm>
            <a:off x="1835149" y="5942012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111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3"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8" dur="5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3" grpId="5"/>
      <p:bldP build="whole" bldLvl="1" animBg="1" rev="0" advAuto="0" spid="659" grpId="9"/>
      <p:bldP build="whole" bldLvl="1" animBg="1" rev="0" advAuto="0" spid="632" grpId="10"/>
      <p:bldP build="whole" bldLvl="1" animBg="1" rev="0" advAuto="0" spid="641" grpId="11"/>
      <p:bldP build="whole" bldLvl="1" animBg="1" rev="0" advAuto="0" spid="634" grpId="3"/>
      <p:bldP build="whole" bldLvl="1" animBg="1" rev="0" advAuto="0" spid="660" grpId="8"/>
      <p:bldP build="whole" bldLvl="1" animBg="1" rev="0" advAuto="0" spid="646" grpId="1"/>
      <p:bldP build="whole" bldLvl="1" animBg="1" rev="0" advAuto="0" spid="646" grpId="2"/>
      <p:bldP build="whole" bldLvl="1" animBg="1" rev="0" advAuto="0" spid="635" grpId="4"/>
      <p:bldP build="whole" bldLvl="1" animBg="1" rev="0" advAuto="0" spid="635" grpId="7"/>
      <p:bldP build="whole" bldLvl="1" animBg="1" rev="0" advAuto="0" spid="653" grpId="6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Acute: sharp; intense; knife-like;"/>
          <p:cNvSpPr txBox="1"/>
          <p:nvPr/>
        </p:nvSpPr>
        <p:spPr>
          <a:xfrm>
            <a:off x="4500562" y="549275"/>
            <a:ext cx="3344274" cy="617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Acute: sharp; intense; knife-like</a:t>
            </a:r>
            <a:r>
              <a:rPr>
                <a:solidFill>
                  <a:srgbClr val="000099"/>
                </a:solidFill>
              </a:rPr>
              <a:t>;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        </a:t>
            </a:r>
          </a:p>
        </p:txBody>
      </p:sp>
      <p:pic>
        <p:nvPicPr>
          <p:cNvPr id="664" name="image18.jpeg" descr="image1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5285" y="333375"/>
            <a:ext cx="2057403" cy="1752600"/>
          </a:xfrm>
          <a:prstGeom prst="rect">
            <a:avLst/>
          </a:prstGeom>
          <a:ln w="12700">
            <a:miter lim="400000"/>
          </a:ln>
        </p:spPr>
      </p:pic>
      <p:sp>
        <p:nvSpPr>
          <p:cNvPr id="665" name="acutely."/>
          <p:cNvSpPr/>
          <p:nvPr/>
        </p:nvSpPr>
        <p:spPr>
          <a:xfrm>
            <a:off x="4211637" y="2492374"/>
            <a:ext cx="151289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acutely.</a:t>
            </a:r>
          </a:p>
        </p:txBody>
      </p:sp>
      <p:grpSp>
        <p:nvGrpSpPr>
          <p:cNvPr id="668" name="Group"/>
          <p:cNvGrpSpPr/>
          <p:nvPr/>
        </p:nvGrpSpPr>
        <p:grpSpPr>
          <a:xfrm>
            <a:off x="1476374" y="2492374"/>
            <a:ext cx="5245103" cy="1809231"/>
            <a:chOff x="0" y="0"/>
            <a:chExt cx="5245101" cy="1809230"/>
          </a:xfrm>
        </p:grpSpPr>
        <p:sp>
          <p:nvSpPr>
            <p:cNvPr id="666" name="Pride and Prejudice…"/>
            <p:cNvSpPr/>
            <p:nvPr/>
          </p:nvSpPr>
          <p:spPr>
            <a:xfrm>
              <a:off x="0" y="1008063"/>
              <a:ext cx="5245103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Pride and Prejudice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-- Jane Austen</a:t>
              </a:r>
            </a:p>
          </p:txBody>
        </p:sp>
        <p:sp>
          <p:nvSpPr>
            <p:cNvPr id="667" name="Her head ached"/>
            <p:cNvSpPr/>
            <p:nvPr/>
          </p:nvSpPr>
          <p:spPr>
            <a:xfrm>
              <a:off x="0" y="0"/>
              <a:ext cx="2735264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Her head ached </a:t>
              </a:r>
            </a:p>
          </p:txBody>
        </p:sp>
      </p:grpSp>
      <p:sp>
        <p:nvSpPr>
          <p:cNvPr id="669" name="acutest"/>
          <p:cNvSpPr/>
          <p:nvPr/>
        </p:nvSpPr>
        <p:spPr>
          <a:xfrm>
            <a:off x="3492500" y="3500437"/>
            <a:ext cx="1512888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acutest</a:t>
            </a:r>
          </a:p>
        </p:txBody>
      </p:sp>
      <p:grpSp>
        <p:nvGrpSpPr>
          <p:cNvPr id="673" name="Group"/>
          <p:cNvGrpSpPr/>
          <p:nvPr/>
        </p:nvGrpSpPr>
        <p:grpSpPr>
          <a:xfrm>
            <a:off x="1042986" y="3500437"/>
            <a:ext cx="5905504" cy="1809230"/>
            <a:chOff x="0" y="0"/>
            <a:chExt cx="5905503" cy="1809229"/>
          </a:xfrm>
        </p:grpSpPr>
        <p:sp>
          <p:nvSpPr>
            <p:cNvPr id="670" name="pain…"/>
            <p:cNvSpPr/>
            <p:nvPr/>
          </p:nvSpPr>
          <p:spPr>
            <a:xfrm>
              <a:off x="3960813" y="0"/>
              <a:ext cx="1368428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pain…</a:t>
              </a:r>
            </a:p>
          </p:txBody>
        </p:sp>
        <p:sp>
          <p:nvSpPr>
            <p:cNvPr id="671" name="The Scarlet Letter…"/>
            <p:cNvSpPr/>
            <p:nvPr/>
          </p:nvSpPr>
          <p:spPr>
            <a:xfrm>
              <a:off x="0" y="1008062"/>
              <a:ext cx="5905504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The Scarlet Letter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-- Nathaniel Hawthorne</a:t>
              </a:r>
            </a:p>
          </p:txBody>
        </p:sp>
        <p:sp>
          <p:nvSpPr>
            <p:cNvPr id="672" name="…a crisis of"/>
            <p:cNvSpPr/>
            <p:nvPr/>
          </p:nvSpPr>
          <p:spPr>
            <a:xfrm>
              <a:off x="215899" y="0"/>
              <a:ext cx="2160591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…a crisis of </a:t>
              </a:r>
            </a:p>
          </p:txBody>
        </p:sp>
      </p:grpSp>
      <p:sp>
        <p:nvSpPr>
          <p:cNvPr id="674" name="acutely"/>
          <p:cNvSpPr/>
          <p:nvPr/>
        </p:nvSpPr>
        <p:spPr>
          <a:xfrm>
            <a:off x="3419475" y="3500437"/>
            <a:ext cx="1512888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acutely</a:t>
            </a:r>
          </a:p>
        </p:txBody>
      </p:sp>
      <p:grpSp>
        <p:nvGrpSpPr>
          <p:cNvPr id="678" name="Group"/>
          <p:cNvGrpSpPr/>
          <p:nvPr/>
        </p:nvGrpSpPr>
        <p:grpSpPr>
          <a:xfrm>
            <a:off x="971549" y="3500437"/>
            <a:ext cx="5473703" cy="1809230"/>
            <a:chOff x="0" y="0"/>
            <a:chExt cx="5473701" cy="1809229"/>
          </a:xfrm>
        </p:grpSpPr>
        <p:sp>
          <p:nvSpPr>
            <p:cNvPr id="675" name="sorry…"/>
            <p:cNvSpPr/>
            <p:nvPr/>
          </p:nvSpPr>
          <p:spPr>
            <a:xfrm>
              <a:off x="3960812" y="0"/>
              <a:ext cx="1512890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sorry…</a:t>
              </a:r>
            </a:p>
          </p:txBody>
        </p:sp>
        <p:sp>
          <p:nvSpPr>
            <p:cNvPr id="676" name="Native Son…"/>
            <p:cNvSpPr/>
            <p:nvPr/>
          </p:nvSpPr>
          <p:spPr>
            <a:xfrm>
              <a:off x="-1" y="1008062"/>
              <a:ext cx="4694241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Native Son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-- Richard Wright</a:t>
              </a:r>
            </a:p>
          </p:txBody>
        </p:sp>
        <p:sp>
          <p:nvSpPr>
            <p:cNvPr id="677" name="…feeling"/>
            <p:cNvSpPr/>
            <p:nvPr/>
          </p:nvSpPr>
          <p:spPr>
            <a:xfrm>
              <a:off x="433386" y="0"/>
              <a:ext cx="2017715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…feeling</a:t>
              </a:r>
            </a:p>
          </p:txBody>
        </p:sp>
      </p:grpSp>
      <p:sp>
        <p:nvSpPr>
          <p:cNvPr id="679" name="acute."/>
          <p:cNvSpPr/>
          <p:nvPr/>
        </p:nvSpPr>
        <p:spPr>
          <a:xfrm>
            <a:off x="6516685" y="3500437"/>
            <a:ext cx="1512890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acute.</a:t>
            </a:r>
          </a:p>
        </p:txBody>
      </p:sp>
      <p:grpSp>
        <p:nvGrpSpPr>
          <p:cNvPr id="682" name="Group"/>
          <p:cNvGrpSpPr/>
          <p:nvPr/>
        </p:nvGrpSpPr>
        <p:grpSpPr>
          <a:xfrm>
            <a:off x="1476375" y="3500437"/>
            <a:ext cx="7286626" cy="1450455"/>
            <a:chOff x="0" y="0"/>
            <a:chExt cx="7286625" cy="1450454"/>
          </a:xfrm>
        </p:grpSpPr>
        <p:sp>
          <p:nvSpPr>
            <p:cNvPr id="680" name="The longing to leave becomes"/>
            <p:cNvSpPr/>
            <p:nvPr/>
          </p:nvSpPr>
          <p:spPr>
            <a:xfrm>
              <a:off x="-1" y="0"/>
              <a:ext cx="5040314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longing to leave becomes </a:t>
              </a:r>
            </a:p>
          </p:txBody>
        </p:sp>
        <p:sp>
          <p:nvSpPr>
            <p:cNvPr id="681" name="Song of Solomon…"/>
            <p:cNvSpPr/>
            <p:nvPr/>
          </p:nvSpPr>
          <p:spPr>
            <a:xfrm>
              <a:off x="2592387" y="649287"/>
              <a:ext cx="4694239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Song of Solomon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-- Toni Morrison</a:t>
              </a:r>
            </a:p>
          </p:txBody>
        </p:sp>
      </p:grpSp>
      <p:grpSp>
        <p:nvGrpSpPr>
          <p:cNvPr id="696" name="Group"/>
          <p:cNvGrpSpPr/>
          <p:nvPr/>
        </p:nvGrpSpPr>
        <p:grpSpPr>
          <a:xfrm>
            <a:off x="2411411" y="1144586"/>
            <a:ext cx="6011283" cy="1326023"/>
            <a:chOff x="0" y="0"/>
            <a:chExt cx="6011282" cy="1326021"/>
          </a:xfrm>
        </p:grpSpPr>
        <p:grpSp>
          <p:nvGrpSpPr>
            <p:cNvPr id="687" name="Synonym: angular"/>
            <p:cNvGrpSpPr/>
            <p:nvPr/>
          </p:nvGrpSpPr>
          <p:grpSpPr>
            <a:xfrm>
              <a:off x="0" y="123825"/>
              <a:ext cx="3455992" cy="1"/>
              <a:chOff x="0" y="0"/>
              <a:chExt cx="3455990" cy="0"/>
            </a:xfrm>
          </p:grpSpPr>
          <p:grpSp>
            <p:nvGrpSpPr>
              <p:cNvPr id="685" name="Group"/>
              <p:cNvGrpSpPr/>
              <p:nvPr/>
            </p:nvGrpSpPr>
            <p:grpSpPr>
              <a:xfrm>
                <a:off x="0" y="0"/>
                <a:ext cx="3455992" cy="1"/>
                <a:chOff x="0" y="0"/>
                <a:chExt cx="3455990" cy="0"/>
              </a:xfrm>
            </p:grpSpPr>
            <p:sp>
              <p:nvSpPr>
                <p:cNvPr id="683" name="Line"/>
                <p:cNvSpPr/>
                <p:nvPr/>
              </p:nvSpPr>
              <p:spPr>
                <a:xfrm>
                  <a:off x="0" y="0"/>
                  <a:ext cx="345599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84" name="Line"/>
                <p:cNvSpPr/>
                <p:nvPr/>
              </p:nvSpPr>
              <p:spPr>
                <a:xfrm flipH="1" flipV="1">
                  <a:off x="0" y="0"/>
                  <a:ext cx="345599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686" name="Synonym: angular"/>
              <p:cNvSpPr/>
              <p:nvPr/>
            </p:nvSpPr>
            <p:spPr>
              <a:xfrm>
                <a:off x="0" y="0"/>
                <a:ext cx="3455991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Synonym: angular </a:t>
                </a:r>
              </a:p>
            </p:txBody>
          </p:sp>
        </p:grpSp>
        <p:grpSp>
          <p:nvGrpSpPr>
            <p:cNvPr id="692" name="Antonyms: obtuse; rounded; mild"/>
            <p:cNvGrpSpPr/>
            <p:nvPr/>
          </p:nvGrpSpPr>
          <p:grpSpPr>
            <a:xfrm>
              <a:off x="0" y="628650"/>
              <a:ext cx="3455992" cy="1"/>
              <a:chOff x="0" y="0"/>
              <a:chExt cx="3455990" cy="0"/>
            </a:xfrm>
          </p:grpSpPr>
          <p:grpSp>
            <p:nvGrpSpPr>
              <p:cNvPr id="690" name="Group"/>
              <p:cNvGrpSpPr/>
              <p:nvPr/>
            </p:nvGrpSpPr>
            <p:grpSpPr>
              <a:xfrm>
                <a:off x="0" y="0"/>
                <a:ext cx="3455992" cy="1"/>
                <a:chOff x="0" y="0"/>
                <a:chExt cx="3455990" cy="0"/>
              </a:xfrm>
            </p:grpSpPr>
            <p:sp>
              <p:nvSpPr>
                <p:cNvPr id="688" name="Line"/>
                <p:cNvSpPr/>
                <p:nvPr/>
              </p:nvSpPr>
              <p:spPr>
                <a:xfrm>
                  <a:off x="0" y="0"/>
                  <a:ext cx="345599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689" name="Line"/>
                <p:cNvSpPr/>
                <p:nvPr/>
              </p:nvSpPr>
              <p:spPr>
                <a:xfrm flipH="1" flipV="1">
                  <a:off x="0" y="0"/>
                  <a:ext cx="345599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691" name="Antonyms: obtuse; rounded; mild"/>
              <p:cNvSpPr/>
              <p:nvPr/>
            </p:nvSpPr>
            <p:spPr>
              <a:xfrm>
                <a:off x="0" y="0"/>
                <a:ext cx="3455991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Antonyms: obtuse; rounded; mild</a:t>
                </a:r>
              </a:p>
            </p:txBody>
          </p:sp>
        </p:grpSp>
        <p:grpSp>
          <p:nvGrpSpPr>
            <p:cNvPr id="695" name="Forms:…"/>
            <p:cNvGrpSpPr/>
            <p:nvPr/>
          </p:nvGrpSpPr>
          <p:grpSpPr>
            <a:xfrm>
              <a:off x="3940177" y="-1"/>
              <a:ext cx="2071106" cy="1326023"/>
              <a:chOff x="0" y="0"/>
              <a:chExt cx="2071104" cy="1326021"/>
            </a:xfrm>
          </p:grpSpPr>
          <p:sp>
            <p:nvSpPr>
              <p:cNvPr id="693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94" name="Forms:…"/>
              <p:cNvSpPr txBox="1"/>
              <p:nvPr/>
            </p:nvSpPr>
            <p:spPr>
              <a:xfrm>
                <a:off x="0" y="0"/>
                <a:ext cx="2071105" cy="13260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Forms: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N: acuity; acuteness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Adj: acute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V: 00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Adv: acutely</a:t>
                </a:r>
              </a:p>
            </p:txBody>
          </p:sp>
        </p:grpSp>
      </p:grpSp>
      <p:sp>
        <p:nvSpPr>
          <p:cNvPr id="697" name="Frequency: Forms of this…"/>
          <p:cNvSpPr txBox="1"/>
          <p:nvPr/>
        </p:nvSpPr>
        <p:spPr>
          <a:xfrm>
            <a:off x="4356099" y="5734050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339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5" grpId="3"/>
      <p:bldP build="whole" bldLvl="1" animBg="1" rev="0" advAuto="0" spid="668" grpId="2"/>
      <p:bldP build="whole" bldLvl="1" animBg="1" rev="0" advAuto="0" spid="678" grpId="9"/>
      <p:bldP build="whole" bldLvl="1" animBg="1" rev="0" advAuto="0" spid="679" grpId="12"/>
      <p:bldP build="whole" bldLvl="1" animBg="1" rev="0" advAuto="0" spid="678" grpId="10"/>
      <p:bldP build="whole" bldLvl="1" animBg="1" rev="0" advAuto="0" spid="668" grpId="1"/>
      <p:bldP build="whole" bldLvl="1" animBg="1" rev="0" advAuto="0" spid="682" grpId="13"/>
      <p:bldP build="whole" bldLvl="1" animBg="1" rev="0" advAuto="0" spid="663" grpId="14"/>
      <p:bldP build="whole" bldLvl="1" animBg="1" rev="0" advAuto="0" spid="669" grpId="4"/>
      <p:bldP build="whole" bldLvl="1" animBg="1" rev="0" advAuto="0" spid="674" grpId="8"/>
      <p:bldP build="whole" bldLvl="1" animBg="1" rev="0" advAuto="0" spid="669" grpId="7"/>
      <p:bldP build="whole" bldLvl="1" animBg="1" rev="0" advAuto="0" spid="673" grpId="5"/>
      <p:bldP build="whole" bldLvl="1" animBg="1" rev="0" advAuto="0" spid="674" grpId="11"/>
      <p:bldP build="whole" bldLvl="1" animBg="1" rev="0" advAuto="0" spid="673" grpId="6"/>
      <p:bldP build="whole" bldLvl="1" animBg="1" rev="0" advAuto="0" spid="696" grpId="1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9" name="image19.jpeg" descr="image19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333375"/>
            <a:ext cx="2619375" cy="1743075"/>
          </a:xfrm>
          <a:prstGeom prst="rect">
            <a:avLst/>
          </a:prstGeom>
          <a:ln w="12700">
            <a:miter lim="400000"/>
          </a:ln>
        </p:spPr>
      </p:pic>
      <p:sp>
        <p:nvSpPr>
          <p:cNvPr id="700" name="Emphatic: strongly stated; emphasized"/>
          <p:cNvSpPr txBox="1"/>
          <p:nvPr/>
        </p:nvSpPr>
        <p:spPr>
          <a:xfrm>
            <a:off x="4284662" y="-2"/>
            <a:ext cx="4030409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Emphatic: strongly stated; emphasized</a:t>
            </a:r>
          </a:p>
        </p:txBody>
      </p:sp>
      <p:sp>
        <p:nvSpPr>
          <p:cNvPr id="701" name="emphatically"/>
          <p:cNvSpPr/>
          <p:nvPr/>
        </p:nvSpPr>
        <p:spPr>
          <a:xfrm>
            <a:off x="2411410" y="3141660"/>
            <a:ext cx="2232028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emphatically</a:t>
            </a:r>
          </a:p>
        </p:txBody>
      </p:sp>
      <p:sp>
        <p:nvSpPr>
          <p:cNvPr id="702" name="Great Expectations —Charles Dickens"/>
          <p:cNvSpPr/>
          <p:nvPr/>
        </p:nvSpPr>
        <p:spPr>
          <a:xfrm>
            <a:off x="4030662" y="4005262"/>
            <a:ext cx="5113339" cy="801167"/>
          </a:xfrm>
          <a:prstGeom prst="rect">
            <a:avLst/>
          </a:prstGeom>
          <a:solidFill>
            <a:srgbClr val="FF9FE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i="1" sz="2800">
                <a:latin typeface="Arial"/>
                <a:ea typeface="Arial"/>
                <a:cs typeface="Arial"/>
                <a:sym typeface="Arial"/>
              </a:defRPr>
            </a:pPr>
            <a:r>
              <a:t>Great Expectations</a:t>
            </a:r>
            <a:r>
              <a:rPr i="0"/>
              <a:t> —Charles Dickens</a:t>
            </a:r>
          </a:p>
        </p:txBody>
      </p:sp>
      <p:sp>
        <p:nvSpPr>
          <p:cNvPr id="703" name="The other lady, who had not spoken yet, said"/>
          <p:cNvSpPr/>
          <p:nvPr/>
        </p:nvSpPr>
        <p:spPr>
          <a:xfrm>
            <a:off x="395287" y="2349499"/>
            <a:ext cx="7416801" cy="394768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The other lady, who had not spoken yet, said</a:t>
            </a:r>
          </a:p>
        </p:txBody>
      </p:sp>
      <p:sp>
        <p:nvSpPr>
          <p:cNvPr id="704" name=", “True, very true.”"/>
          <p:cNvSpPr/>
          <p:nvPr/>
        </p:nvSpPr>
        <p:spPr>
          <a:xfrm>
            <a:off x="4643437" y="3141660"/>
            <a:ext cx="3241678" cy="394768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, “True, very true.”</a:t>
            </a:r>
          </a:p>
        </p:txBody>
      </p:sp>
      <p:sp>
        <p:nvSpPr>
          <p:cNvPr id="705" name="gravely and"/>
          <p:cNvSpPr/>
          <p:nvPr/>
        </p:nvSpPr>
        <p:spPr>
          <a:xfrm>
            <a:off x="323848" y="3141660"/>
            <a:ext cx="2087567" cy="394768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gravely and</a:t>
            </a:r>
          </a:p>
        </p:txBody>
      </p:sp>
      <p:sp>
        <p:nvSpPr>
          <p:cNvPr id="706" name="emphatic"/>
          <p:cNvSpPr/>
          <p:nvPr/>
        </p:nvSpPr>
        <p:spPr>
          <a:xfrm>
            <a:off x="2843210" y="2349499"/>
            <a:ext cx="216059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emphatic</a:t>
            </a:r>
          </a:p>
        </p:txBody>
      </p:sp>
      <p:grpSp>
        <p:nvGrpSpPr>
          <p:cNvPr id="711" name="Group"/>
          <p:cNvGrpSpPr/>
          <p:nvPr/>
        </p:nvGrpSpPr>
        <p:grpSpPr>
          <a:xfrm>
            <a:off x="323848" y="2349498"/>
            <a:ext cx="8820153" cy="2456932"/>
            <a:chOff x="0" y="0"/>
            <a:chExt cx="8820151" cy="2456930"/>
          </a:xfrm>
        </p:grpSpPr>
        <p:sp>
          <p:nvSpPr>
            <p:cNvPr id="707" name="Great Expectations —Charles Dickens"/>
            <p:cNvSpPr/>
            <p:nvPr/>
          </p:nvSpPr>
          <p:spPr>
            <a:xfrm>
              <a:off x="3706812" y="1655763"/>
              <a:ext cx="5113340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r>
                <a:rPr i="0"/>
                <a:t> —Charles Dickens</a:t>
              </a:r>
            </a:p>
          </p:txBody>
        </p:sp>
        <p:sp>
          <p:nvSpPr>
            <p:cNvPr id="708" name="…he made an"/>
            <p:cNvSpPr/>
            <p:nvPr/>
          </p:nvSpPr>
          <p:spPr>
            <a:xfrm>
              <a:off x="-1" y="-1"/>
              <a:ext cx="2520952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…he made an</a:t>
              </a:r>
            </a:p>
          </p:txBody>
        </p:sp>
        <p:sp>
          <p:nvSpPr>
            <p:cNvPr id="709" name="swing at the ditch with his"/>
            <p:cNvSpPr/>
            <p:nvPr/>
          </p:nvSpPr>
          <p:spPr>
            <a:xfrm>
              <a:off x="4103687" y="-1"/>
              <a:ext cx="4537078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swing at the ditch with his</a:t>
              </a:r>
            </a:p>
          </p:txBody>
        </p:sp>
        <p:sp>
          <p:nvSpPr>
            <p:cNvPr id="710" name="manacled hands."/>
            <p:cNvSpPr/>
            <p:nvPr/>
          </p:nvSpPr>
          <p:spPr>
            <a:xfrm>
              <a:off x="-1" y="792162"/>
              <a:ext cx="3095627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manacled hands.</a:t>
              </a:r>
            </a:p>
          </p:txBody>
        </p:sp>
      </p:grpSp>
      <p:grpSp>
        <p:nvGrpSpPr>
          <p:cNvPr id="716" name="Group"/>
          <p:cNvGrpSpPr/>
          <p:nvPr/>
        </p:nvGrpSpPr>
        <p:grpSpPr>
          <a:xfrm>
            <a:off x="755650" y="2565398"/>
            <a:ext cx="8137526" cy="2817295"/>
            <a:chOff x="0" y="0"/>
            <a:chExt cx="8137525" cy="2817293"/>
          </a:xfrm>
        </p:grpSpPr>
        <p:sp>
          <p:nvSpPr>
            <p:cNvPr id="712" name="Great Expectations —Charles Dickens"/>
            <p:cNvSpPr/>
            <p:nvPr/>
          </p:nvSpPr>
          <p:spPr>
            <a:xfrm>
              <a:off x="3024187" y="2016126"/>
              <a:ext cx="5113339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r>
                <a:rPr i="0"/>
                <a:t> —Charles Dickens</a:t>
              </a:r>
            </a:p>
          </p:txBody>
        </p:sp>
        <p:sp>
          <p:nvSpPr>
            <p:cNvPr id="713" name="voice,"/>
            <p:cNvSpPr/>
            <p:nvPr/>
          </p:nvSpPr>
          <p:spPr>
            <a:xfrm>
              <a:off x="6985000" y="-1"/>
              <a:ext cx="1150939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voice, </a:t>
              </a:r>
            </a:p>
          </p:txBody>
        </p:sp>
        <p:sp>
          <p:nvSpPr>
            <p:cNvPr id="714" name="“The boy has been a good boy here, and that is his reward.”"/>
            <p:cNvSpPr/>
            <p:nvPr/>
          </p:nvSpPr>
          <p:spPr>
            <a:xfrm>
              <a:off x="0" y="719137"/>
              <a:ext cx="8064501" cy="8011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“The boy has been a good boy here, and that is his reward.”</a:t>
              </a:r>
            </a:p>
          </p:txBody>
        </p:sp>
        <p:sp>
          <p:nvSpPr>
            <p:cNvPr id="715" name="I heard her say to Joe, in a most"/>
            <p:cNvSpPr/>
            <p:nvPr/>
          </p:nvSpPr>
          <p:spPr>
            <a:xfrm>
              <a:off x="-1" y="-1"/>
              <a:ext cx="5327651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heard her say to Joe, in a most</a:t>
              </a:r>
            </a:p>
          </p:txBody>
        </p:sp>
      </p:grpSp>
      <p:grpSp>
        <p:nvGrpSpPr>
          <p:cNvPr id="719" name="Group"/>
          <p:cNvGrpSpPr/>
          <p:nvPr/>
        </p:nvGrpSpPr>
        <p:grpSpPr>
          <a:xfrm>
            <a:off x="323850" y="333374"/>
            <a:ext cx="8353425" cy="5985944"/>
            <a:chOff x="0" y="0"/>
            <a:chExt cx="8353425" cy="5985942"/>
          </a:xfrm>
        </p:grpSpPr>
        <p:sp>
          <p:nvSpPr>
            <p:cNvPr id="717" name="At first I was very afraid of going to places where…"/>
            <p:cNvSpPr/>
            <p:nvPr/>
          </p:nvSpPr>
          <p:spPr>
            <a:xfrm>
              <a:off x="0" y="-1"/>
              <a:ext cx="8353425" cy="52715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At first I was very afraid of going to places where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H. and I had been happy—our favourite pub, our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favorite wood. But I decided to do it at once—like 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sending a pilot up again as soon as possible after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he’s had a crash.  Unexpectedly it makes no 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difference. Her absence is no more                   in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those places than anywhere else. It’s not local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at all. I suppose if one were forbidden all salt, one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wouldn’t notice it more in any one food than another. Eating in general would be different, every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day, at every meal. It is like that. The act of living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is different in all through. Her absence is like the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sky, spread over everything.</a:t>
              </a:r>
            </a:p>
          </p:txBody>
        </p:sp>
        <p:sp>
          <p:nvSpPr>
            <p:cNvPr id="718" name="A Grief Observed…"/>
            <p:cNvSpPr/>
            <p:nvPr/>
          </p:nvSpPr>
          <p:spPr>
            <a:xfrm>
              <a:off x="4895850" y="5184776"/>
              <a:ext cx="3384551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A Grief Observed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--C S. Lewis</a:t>
              </a:r>
            </a:p>
          </p:txBody>
        </p:sp>
      </p:grpSp>
      <p:grpSp>
        <p:nvGrpSpPr>
          <p:cNvPr id="733" name="Group"/>
          <p:cNvGrpSpPr/>
          <p:nvPr/>
        </p:nvGrpSpPr>
        <p:grpSpPr>
          <a:xfrm>
            <a:off x="1403348" y="404811"/>
            <a:ext cx="6583304" cy="1592723"/>
            <a:chOff x="0" y="0"/>
            <a:chExt cx="6583302" cy="1592721"/>
          </a:xfrm>
        </p:grpSpPr>
        <p:grpSp>
          <p:nvGrpSpPr>
            <p:cNvPr id="724" name="Synonym: vehement"/>
            <p:cNvGrpSpPr/>
            <p:nvPr/>
          </p:nvGrpSpPr>
          <p:grpSpPr>
            <a:xfrm>
              <a:off x="0" y="142875"/>
              <a:ext cx="3455990" cy="1"/>
              <a:chOff x="0" y="0"/>
              <a:chExt cx="3455989" cy="0"/>
            </a:xfrm>
          </p:grpSpPr>
          <p:grpSp>
            <p:nvGrpSpPr>
              <p:cNvPr id="722" name="Group"/>
              <p:cNvGrpSpPr/>
              <p:nvPr/>
            </p:nvGrpSpPr>
            <p:grpSpPr>
              <a:xfrm>
                <a:off x="0" y="0"/>
                <a:ext cx="3455990" cy="1"/>
                <a:chOff x="0" y="0"/>
                <a:chExt cx="3455989" cy="0"/>
              </a:xfrm>
            </p:grpSpPr>
            <p:sp>
              <p:nvSpPr>
                <p:cNvPr id="720" name="Line"/>
                <p:cNvSpPr/>
                <p:nvPr/>
              </p:nvSpPr>
              <p:spPr>
                <a:xfrm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21" name="Line"/>
                <p:cNvSpPr/>
                <p:nvPr/>
              </p:nvSpPr>
              <p:spPr>
                <a:xfrm flipH="1" flipV="1"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723" name="Synonym: vehement"/>
              <p:cNvSpPr/>
              <p:nvPr/>
            </p:nvSpPr>
            <p:spPr>
              <a:xfrm>
                <a:off x="0" y="0"/>
                <a:ext cx="3455990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Synonym: vehement </a:t>
                </a:r>
              </a:p>
            </p:txBody>
          </p:sp>
        </p:grpSp>
        <p:grpSp>
          <p:nvGrpSpPr>
            <p:cNvPr id="729" name="Antonyms: mild; unsure; tentative"/>
            <p:cNvGrpSpPr/>
            <p:nvPr/>
          </p:nvGrpSpPr>
          <p:grpSpPr>
            <a:xfrm>
              <a:off x="0" y="647700"/>
              <a:ext cx="3455990" cy="1"/>
              <a:chOff x="0" y="0"/>
              <a:chExt cx="3455989" cy="0"/>
            </a:xfrm>
          </p:grpSpPr>
          <p:grpSp>
            <p:nvGrpSpPr>
              <p:cNvPr id="727" name="Group"/>
              <p:cNvGrpSpPr/>
              <p:nvPr/>
            </p:nvGrpSpPr>
            <p:grpSpPr>
              <a:xfrm>
                <a:off x="0" y="0"/>
                <a:ext cx="3455990" cy="1"/>
                <a:chOff x="0" y="0"/>
                <a:chExt cx="3455989" cy="0"/>
              </a:xfrm>
            </p:grpSpPr>
            <p:sp>
              <p:nvSpPr>
                <p:cNvPr id="725" name="Line"/>
                <p:cNvSpPr/>
                <p:nvPr/>
              </p:nvSpPr>
              <p:spPr>
                <a:xfrm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726" name="Line"/>
                <p:cNvSpPr/>
                <p:nvPr/>
              </p:nvSpPr>
              <p:spPr>
                <a:xfrm flipH="1" flipV="1"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728" name="Antonyms: mild; unsure; tentative"/>
              <p:cNvSpPr/>
              <p:nvPr/>
            </p:nvSpPr>
            <p:spPr>
              <a:xfrm>
                <a:off x="0" y="0"/>
                <a:ext cx="3455990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Antonyms: mild; unsure; tentative</a:t>
                </a:r>
              </a:p>
            </p:txBody>
          </p:sp>
        </p:grpSp>
        <p:grpSp>
          <p:nvGrpSpPr>
            <p:cNvPr id="732" name="Forms:…"/>
            <p:cNvGrpSpPr/>
            <p:nvPr/>
          </p:nvGrpSpPr>
          <p:grpSpPr>
            <a:xfrm>
              <a:off x="3673476" y="-1"/>
              <a:ext cx="2909827" cy="1592723"/>
              <a:chOff x="0" y="0"/>
              <a:chExt cx="2909825" cy="1592721"/>
            </a:xfrm>
          </p:grpSpPr>
          <p:sp>
            <p:nvSpPr>
              <p:cNvPr id="730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31" name="Forms:…"/>
              <p:cNvSpPr txBox="1"/>
              <p:nvPr/>
            </p:nvSpPr>
            <p:spPr>
              <a:xfrm>
                <a:off x="0" y="0"/>
                <a:ext cx="2909826" cy="15927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Forms: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N: emphasis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Adj: emphatic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V: emphasize, emphatizes,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emphasized, emphasizing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Adv: emphatically</a:t>
                </a:r>
              </a:p>
            </p:txBody>
          </p:sp>
        </p:grpSp>
      </p:grpSp>
      <p:sp>
        <p:nvSpPr>
          <p:cNvPr id="734" name="emphatic"/>
          <p:cNvSpPr/>
          <p:nvPr/>
        </p:nvSpPr>
        <p:spPr>
          <a:xfrm>
            <a:off x="5940425" y="2420935"/>
            <a:ext cx="165735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emphatic</a:t>
            </a:r>
          </a:p>
        </p:txBody>
      </p:sp>
      <p:sp>
        <p:nvSpPr>
          <p:cNvPr id="735" name="emphatic"/>
          <p:cNvSpPr/>
          <p:nvPr/>
        </p:nvSpPr>
        <p:spPr>
          <a:xfrm>
            <a:off x="6084887" y="2565399"/>
            <a:ext cx="1657353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emphatic</a:t>
            </a:r>
          </a:p>
        </p:txBody>
      </p:sp>
      <p:sp>
        <p:nvSpPr>
          <p:cNvPr id="736" name="Frequency: Forms of this…"/>
          <p:cNvSpPr/>
          <p:nvPr/>
        </p:nvSpPr>
        <p:spPr>
          <a:xfrm>
            <a:off x="179387" y="6032499"/>
            <a:ext cx="2724151" cy="679154"/>
          </a:xfrm>
          <a:prstGeom prst="rect">
            <a:avLst/>
          </a:prstGeom>
          <a:solidFill>
            <a:srgbClr val="EAFBE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  <a:endParaRPr>
              <a:solidFill>
                <a:srgbClr val="FFFFCC"/>
              </a:solidFill>
            </a:endParaRPr>
          </a:p>
          <a:p>
            <a:pPr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  <a:endParaRPr>
              <a:solidFill>
                <a:srgbClr val="FFFFCC"/>
              </a:solidFill>
            </a:endParaRPr>
          </a:p>
          <a:p>
            <a:pPr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t>485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Class="entr" nodeType="after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xit" nodeType="clickEffect" presetSubtype="2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Class="exit" nodeType="after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Class="exit" nodeType="after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Class="exit" nodeType="afterEffect" presetSubtype="2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xit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xit" nodeType="clickEffect" presetSubtype="2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xit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8" presetID="2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xit" nodeType="clickEffect" presetSubtype="2" presetID="2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Class="exit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nodeType="clickEffect" presetSubtype="8" presetID="2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ID="10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3" dur="5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7" fill="hold"/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4" grpId="3"/>
      <p:bldP build="whole" bldLvl="1" animBg="1" rev="0" advAuto="0" spid="704" grpId="7"/>
      <p:bldP build="whole" bldLvl="1" animBg="1" rev="0" advAuto="0" spid="703" grpId="2"/>
      <p:bldP build="whole" bldLvl="1" animBg="1" rev="0" advAuto="0" spid="711" grpId="11"/>
      <p:bldP build="whole" bldLvl="1" animBg="1" rev="0" advAuto="0" spid="703" grpId="6"/>
      <p:bldP build="whole" bldLvl="1" animBg="1" rev="0" advAuto="0" spid="719" grpId="15"/>
      <p:bldP build="whole" bldLvl="1" animBg="1" rev="0" advAuto="0" spid="700" grpId="20"/>
      <p:bldP build="whole" bldLvl="1" animBg="1" rev="0" advAuto="0" spid="719" grpId="16"/>
      <p:bldP build="whole" bldLvl="1" animBg="1" rev="0" advAuto="0" spid="716" grpId="19"/>
      <p:bldP build="whole" bldLvl="1" animBg="1" rev="0" advAuto="0" spid="702" grpId="1"/>
      <p:bldP build="whole" bldLvl="1" animBg="1" rev="0" advAuto="0" spid="711" grpId="12"/>
      <p:bldP build="whole" bldLvl="1" animBg="1" rev="0" advAuto="0" spid="706" grpId="10"/>
      <p:bldP build="whole" bldLvl="1" animBg="1" rev="0" advAuto="0" spid="702" grpId="5"/>
      <p:bldP build="whole" bldLvl="1" animBg="1" rev="0" advAuto="0" spid="705" grpId="4"/>
      <p:bldP build="whole" bldLvl="1" animBg="1" rev="0" advAuto="0" spid="706" grpId="13"/>
      <p:bldP build="whole" bldLvl="1" animBg="1" rev="0" advAuto="0" spid="734" grpId="14"/>
      <p:bldP build="whole" bldLvl="1" animBg="1" rev="0" advAuto="0" spid="735" grpId="18"/>
      <p:bldP build="whole" bldLvl="1" animBg="1" rev="0" advAuto="0" spid="734" grpId="17"/>
      <p:bldP build="whole" bldLvl="1" animBg="1" rev="0" advAuto="0" spid="705" grpId="8"/>
      <p:bldP build="whole" bldLvl="1" animBg="1" rev="0" advAuto="0" spid="701" grpId="9"/>
      <p:bldP build="whole" bldLvl="1" animBg="1" rev="0" advAuto="0" spid="733" grpId="2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Reproach: (v) scold, reprimand…"/>
          <p:cNvSpPr txBox="1"/>
          <p:nvPr/>
        </p:nvSpPr>
        <p:spPr>
          <a:xfrm>
            <a:off x="4356099" y="260350"/>
            <a:ext cx="3242253" cy="617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Reproach: (v) scold, reprimand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    (n) disapproval</a:t>
            </a:r>
          </a:p>
        </p:txBody>
      </p:sp>
      <p:grpSp>
        <p:nvGrpSpPr>
          <p:cNvPr id="741" name="Group"/>
          <p:cNvGrpSpPr/>
          <p:nvPr/>
        </p:nvGrpSpPr>
        <p:grpSpPr>
          <a:xfrm>
            <a:off x="1079500" y="1916111"/>
            <a:ext cx="8064500" cy="2672830"/>
            <a:chOff x="0" y="0"/>
            <a:chExt cx="8064500" cy="2672829"/>
          </a:xfrm>
        </p:grpSpPr>
        <p:sp>
          <p:nvSpPr>
            <p:cNvPr id="739" name="I wanted to make Joe less ignorant and common…"/>
            <p:cNvSpPr/>
            <p:nvPr/>
          </p:nvSpPr>
          <p:spPr>
            <a:xfrm>
              <a:off x="0" y="0"/>
              <a:ext cx="8064500" cy="12075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I wanted to make Joe less ignorant and common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that he might be worthier of my society and less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open to Estella’s</a:t>
              </a:r>
            </a:p>
          </p:txBody>
        </p:sp>
        <p:sp>
          <p:nvSpPr>
            <p:cNvPr id="740" name="Great Expectations…"/>
            <p:cNvSpPr/>
            <p:nvPr/>
          </p:nvSpPr>
          <p:spPr>
            <a:xfrm>
              <a:off x="4392611" y="1871663"/>
              <a:ext cx="3600453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--Charles Dickens</a:t>
              </a:r>
            </a:p>
          </p:txBody>
        </p:sp>
      </p:grpSp>
      <p:sp>
        <p:nvSpPr>
          <p:cNvPr id="742" name="reproach."/>
          <p:cNvSpPr/>
          <p:nvPr/>
        </p:nvSpPr>
        <p:spPr>
          <a:xfrm>
            <a:off x="3851275" y="2781299"/>
            <a:ext cx="180022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reproach.</a:t>
            </a:r>
          </a:p>
        </p:txBody>
      </p:sp>
      <p:grpSp>
        <p:nvGrpSpPr>
          <p:cNvPr id="745" name="Group"/>
          <p:cNvGrpSpPr/>
          <p:nvPr/>
        </p:nvGrpSpPr>
        <p:grpSpPr>
          <a:xfrm>
            <a:off x="755650" y="1989136"/>
            <a:ext cx="8064500" cy="3393556"/>
            <a:chOff x="0" y="0"/>
            <a:chExt cx="8064500" cy="3393554"/>
          </a:xfrm>
        </p:grpSpPr>
        <p:sp>
          <p:nvSpPr>
            <p:cNvPr id="743" name="But he eyed me severely—as if I had done…"/>
            <p:cNvSpPr/>
            <p:nvPr/>
          </p:nvSpPr>
          <p:spPr>
            <a:xfrm>
              <a:off x="0" y="-1"/>
              <a:ext cx="8064500" cy="20203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But he eyed me severely—as if </a:t>
              </a:r>
              <a:r>
                <a:rPr i="1"/>
                <a:t>I </a:t>
              </a:r>
              <a:r>
                <a:t>had done 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anything to him!—and departed with the words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             delivered: “Boy! Let your behavior here be a credit unto them which brought you up by hand.”</a:t>
              </a:r>
            </a:p>
          </p:txBody>
        </p:sp>
        <p:sp>
          <p:nvSpPr>
            <p:cNvPr id="744" name="Great Expectations…"/>
            <p:cNvSpPr/>
            <p:nvPr/>
          </p:nvSpPr>
          <p:spPr>
            <a:xfrm>
              <a:off x="4392611" y="2592387"/>
              <a:ext cx="3600453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--Charles Dickens</a:t>
              </a:r>
            </a:p>
          </p:txBody>
        </p:sp>
      </p:grpSp>
      <p:sp>
        <p:nvSpPr>
          <p:cNvPr id="746" name="reproachfully"/>
          <p:cNvSpPr/>
          <p:nvPr/>
        </p:nvSpPr>
        <p:spPr>
          <a:xfrm>
            <a:off x="827087" y="2852735"/>
            <a:ext cx="2374901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reproachfully</a:t>
            </a:r>
          </a:p>
        </p:txBody>
      </p:sp>
      <p:grpSp>
        <p:nvGrpSpPr>
          <p:cNvPr id="749" name="Group"/>
          <p:cNvGrpSpPr/>
          <p:nvPr/>
        </p:nvGrpSpPr>
        <p:grpSpPr>
          <a:xfrm>
            <a:off x="611187" y="3141660"/>
            <a:ext cx="8064502" cy="2312470"/>
            <a:chOff x="0" y="0"/>
            <a:chExt cx="8064500" cy="2312468"/>
          </a:xfrm>
        </p:grpSpPr>
        <p:sp>
          <p:nvSpPr>
            <p:cNvPr id="747" name="“No, Joseph,” said my sister, still in a…"/>
            <p:cNvSpPr/>
            <p:nvPr/>
          </p:nvSpPr>
          <p:spPr>
            <a:xfrm>
              <a:off x="0" y="-1"/>
              <a:ext cx="8064502" cy="12075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“No, Joseph,” said my sister, still in a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manner, while Joe apologetically drew back the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back of his hand from his nose.</a:t>
              </a:r>
            </a:p>
          </p:txBody>
        </p:sp>
        <p:sp>
          <p:nvSpPr>
            <p:cNvPr id="748" name="Great Expectations…"/>
            <p:cNvSpPr/>
            <p:nvPr/>
          </p:nvSpPr>
          <p:spPr>
            <a:xfrm>
              <a:off x="4032250" y="1511302"/>
              <a:ext cx="3600452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--Charles Dickens</a:t>
              </a:r>
            </a:p>
          </p:txBody>
        </p:sp>
      </p:grpSp>
      <p:sp>
        <p:nvSpPr>
          <p:cNvPr id="750" name="reproachful"/>
          <p:cNvSpPr/>
          <p:nvPr/>
        </p:nvSpPr>
        <p:spPr>
          <a:xfrm>
            <a:off x="6516685" y="3141660"/>
            <a:ext cx="2374904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reproachful</a:t>
            </a:r>
          </a:p>
        </p:txBody>
      </p:sp>
      <p:grpSp>
        <p:nvGrpSpPr>
          <p:cNvPr id="753" name="Group"/>
          <p:cNvGrpSpPr/>
          <p:nvPr/>
        </p:nvGrpSpPr>
        <p:grpSpPr>
          <a:xfrm>
            <a:off x="684212" y="3357562"/>
            <a:ext cx="8064502" cy="2312469"/>
            <a:chOff x="0" y="0"/>
            <a:chExt cx="8064500" cy="2312468"/>
          </a:xfrm>
        </p:grpSpPr>
        <p:sp>
          <p:nvSpPr>
            <p:cNvPr id="751" name="She made it a powerful merit in herself and also…"/>
            <p:cNvSpPr/>
            <p:nvPr/>
          </p:nvSpPr>
          <p:spPr>
            <a:xfrm>
              <a:off x="0" y="0"/>
              <a:ext cx="8064502" cy="12075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She made it a powerful merit in herself and also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a                      to Joe that she wore this apron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so much.</a:t>
              </a:r>
            </a:p>
          </p:txBody>
        </p:sp>
        <p:sp>
          <p:nvSpPr>
            <p:cNvPr id="752" name="Great Expectations…"/>
            <p:cNvSpPr/>
            <p:nvPr/>
          </p:nvSpPr>
          <p:spPr>
            <a:xfrm>
              <a:off x="4032250" y="1511301"/>
              <a:ext cx="3600452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--Charles Dickens</a:t>
              </a:r>
            </a:p>
          </p:txBody>
        </p:sp>
      </p:grpSp>
      <p:sp>
        <p:nvSpPr>
          <p:cNvPr id="754" name="reproach"/>
          <p:cNvSpPr/>
          <p:nvPr/>
        </p:nvSpPr>
        <p:spPr>
          <a:xfrm>
            <a:off x="1187450" y="3789362"/>
            <a:ext cx="1511322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reproach </a:t>
            </a:r>
          </a:p>
        </p:txBody>
      </p:sp>
      <p:grpSp>
        <p:nvGrpSpPr>
          <p:cNvPr id="758" name="Group"/>
          <p:cNvGrpSpPr/>
          <p:nvPr/>
        </p:nvGrpSpPr>
        <p:grpSpPr>
          <a:xfrm>
            <a:off x="2411411" y="1144586"/>
            <a:ext cx="6732592" cy="1592723"/>
            <a:chOff x="0" y="0"/>
            <a:chExt cx="6732591" cy="1592721"/>
          </a:xfrm>
        </p:grpSpPr>
        <p:sp>
          <p:nvSpPr>
            <p:cNvPr id="755" name="Synonym: (n) berate"/>
            <p:cNvSpPr/>
            <p:nvPr/>
          </p:nvSpPr>
          <p:spPr>
            <a:xfrm>
              <a:off x="-1" y="123825"/>
              <a:ext cx="2376490" cy="259222"/>
            </a:xfrm>
            <a:prstGeom prst="rect">
              <a:avLst/>
            </a:prstGeom>
            <a:solidFill>
              <a:srgbClr val="B2F1A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Synonym: (n) berate </a:t>
              </a:r>
            </a:p>
          </p:txBody>
        </p:sp>
        <p:sp>
          <p:nvSpPr>
            <p:cNvPr id="756" name="Antonyms: laud; praise; support…"/>
            <p:cNvSpPr/>
            <p:nvPr/>
          </p:nvSpPr>
          <p:spPr>
            <a:xfrm>
              <a:off x="-1" y="628650"/>
              <a:ext cx="3455991" cy="525922"/>
            </a:xfrm>
            <a:prstGeom prst="rect">
              <a:avLst/>
            </a:prstGeom>
            <a:solidFill>
              <a:srgbClr val="F89E9E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Antonyms: laud; praise; support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        endorse; compliment</a:t>
              </a:r>
            </a:p>
          </p:txBody>
        </p:sp>
        <p:sp>
          <p:nvSpPr>
            <p:cNvPr id="757" name="Forms:…"/>
            <p:cNvSpPr/>
            <p:nvPr/>
          </p:nvSpPr>
          <p:spPr>
            <a:xfrm>
              <a:off x="3529011" y="-1"/>
              <a:ext cx="3203580" cy="159272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Forms: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N: reproach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Adj: reproachful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V: reproach, reproaches,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    reproached, reproaching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Adv: reproachfully</a:t>
              </a:r>
            </a:p>
          </p:txBody>
        </p:sp>
      </p:grpSp>
      <p:sp>
        <p:nvSpPr>
          <p:cNvPr id="759" name="Frequency: Forms of this…"/>
          <p:cNvSpPr txBox="1"/>
          <p:nvPr/>
        </p:nvSpPr>
        <p:spPr>
          <a:xfrm>
            <a:off x="1116011" y="5661025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188 pages of text.</a:t>
            </a:r>
          </a:p>
        </p:txBody>
      </p:sp>
      <p:pic>
        <p:nvPicPr>
          <p:cNvPr id="760" name="image1.tif" descr="image1.t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0184" y="-132706"/>
            <a:ext cx="1511322" cy="19349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42" grpId="3"/>
      <p:bldP build="whole" bldLvl="1" animBg="1" rev="0" advAuto="0" spid="745" grpId="5"/>
      <p:bldP build="whole" bldLvl="1" animBg="1" rev="0" advAuto="0" spid="749" grpId="9"/>
      <p:bldP build="whole" bldLvl="1" animBg="1" rev="0" advAuto="0" spid="749" grpId="10"/>
      <p:bldP build="whole" bldLvl="1" animBg="1" rev="0" advAuto="0" spid="754" grpId="12"/>
      <p:bldP build="whole" bldLvl="1" animBg="1" rev="0" advAuto="0" spid="745" grpId="6"/>
      <p:bldP build="whole" bldLvl="1" animBg="1" rev="0" advAuto="0" spid="738" grpId="14"/>
      <p:bldP build="whole" bldLvl="1" animBg="1" rev="0" advAuto="0" spid="758" grpId="15"/>
      <p:bldP build="whole" bldLvl="1" animBg="1" rev="0" advAuto="0" spid="753" grpId="13"/>
      <p:bldP build="whole" bldLvl="1" animBg="1" rev="0" advAuto="0" spid="741" grpId="1"/>
      <p:bldP build="whole" bldLvl="1" animBg="1" rev="0" advAuto="0" spid="746" grpId="4"/>
      <p:bldP build="whole" bldLvl="1" animBg="1" rev="0" advAuto="0" spid="741" grpId="2"/>
      <p:bldP build="whole" bldLvl="1" animBg="1" rev="0" advAuto="0" spid="750" grpId="8"/>
      <p:bldP build="whole" bldLvl="1" animBg="1" rev="0" advAuto="0" spid="746" grpId="7"/>
      <p:bldP build="whole" bldLvl="1" animBg="1" rev="0" advAuto="0" spid="750" grpId="1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image1.jpeg" descr="image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038350" cy="2636840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countenance"/>
          <p:cNvSpPr/>
          <p:nvPr/>
        </p:nvSpPr>
        <p:spPr>
          <a:xfrm>
            <a:off x="1944685" y="2781299"/>
            <a:ext cx="2049241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countenance</a:t>
            </a:r>
          </a:p>
        </p:txBody>
      </p:sp>
      <p:grpSp>
        <p:nvGrpSpPr>
          <p:cNvPr id="74" name="Group"/>
          <p:cNvGrpSpPr/>
          <p:nvPr/>
        </p:nvGrpSpPr>
        <p:grpSpPr>
          <a:xfrm>
            <a:off x="325436" y="2781299"/>
            <a:ext cx="8818567" cy="1655393"/>
            <a:chOff x="0" y="0"/>
            <a:chExt cx="8818565" cy="1655392"/>
          </a:xfrm>
        </p:grpSpPr>
        <p:sp>
          <p:nvSpPr>
            <p:cNvPr id="70" name="The"/>
            <p:cNvSpPr/>
            <p:nvPr/>
          </p:nvSpPr>
          <p:spPr>
            <a:xfrm>
              <a:off x="-1" y="0"/>
              <a:ext cx="1619253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      The</a:t>
              </a:r>
            </a:p>
          </p:txBody>
        </p:sp>
        <p:sp>
          <p:nvSpPr>
            <p:cNvPr id="71" name="The Great Gatsby…"/>
            <p:cNvSpPr/>
            <p:nvPr/>
          </p:nvSpPr>
          <p:spPr>
            <a:xfrm>
              <a:off x="5148262" y="1079501"/>
              <a:ext cx="2454846" cy="575892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The Great Gatsby</a:t>
              </a:r>
              <a:endParaRPr>
                <a:solidFill>
                  <a:srgbClr val="FFFFCC"/>
                </a:solidFill>
              </a:endParaRPr>
            </a:p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 </a:t>
              </a:r>
              <a:r>
                <a:rPr i="0"/>
                <a:t>by F. Scott Fitzgerald</a:t>
              </a:r>
            </a:p>
          </p:txBody>
        </p:sp>
        <p:sp>
          <p:nvSpPr>
            <p:cNvPr id="72" name="of a stout old lady beamed"/>
            <p:cNvSpPr/>
            <p:nvPr/>
          </p:nvSpPr>
          <p:spPr>
            <a:xfrm>
              <a:off x="3851275" y="0"/>
              <a:ext cx="4967291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a stout old lady beamed </a:t>
              </a:r>
            </a:p>
          </p:txBody>
        </p:sp>
        <p:sp>
          <p:nvSpPr>
            <p:cNvPr id="73" name="down into the room."/>
            <p:cNvSpPr/>
            <p:nvPr/>
          </p:nvSpPr>
          <p:spPr>
            <a:xfrm>
              <a:off x="-1" y="574675"/>
              <a:ext cx="4967292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down into the room. </a:t>
              </a:r>
            </a:p>
          </p:txBody>
        </p:sp>
      </p:grpSp>
      <p:sp>
        <p:nvSpPr>
          <p:cNvPr id="75" name="countenance."/>
          <p:cNvSpPr/>
          <p:nvPr/>
        </p:nvSpPr>
        <p:spPr>
          <a:xfrm>
            <a:off x="395285" y="3860799"/>
            <a:ext cx="2148038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countenance.</a:t>
            </a:r>
          </a:p>
        </p:txBody>
      </p:sp>
      <p:grpSp>
        <p:nvGrpSpPr>
          <p:cNvPr id="78" name="Group"/>
          <p:cNvGrpSpPr/>
          <p:nvPr/>
        </p:nvGrpSpPr>
        <p:grpSpPr>
          <a:xfrm>
            <a:off x="250824" y="3357562"/>
            <a:ext cx="7715226" cy="1726830"/>
            <a:chOff x="0" y="0"/>
            <a:chExt cx="7715225" cy="1726829"/>
          </a:xfrm>
        </p:grpSpPr>
        <p:sp>
          <p:nvSpPr>
            <p:cNvPr id="76" name="Robinson Crusoe…"/>
            <p:cNvSpPr/>
            <p:nvPr/>
          </p:nvSpPr>
          <p:spPr>
            <a:xfrm>
              <a:off x="5364162" y="1150938"/>
              <a:ext cx="2172818" cy="575892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Robinson Crusoe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     by Daniel Defoe</a:t>
              </a:r>
            </a:p>
          </p:txBody>
        </p:sp>
        <p:sp>
          <p:nvSpPr>
            <p:cNvPr id="77" name="It was easy to see joy and courage in the fellow’s"/>
            <p:cNvSpPr/>
            <p:nvPr/>
          </p:nvSpPr>
          <p:spPr>
            <a:xfrm>
              <a:off x="0" y="-1"/>
              <a:ext cx="771522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It was easy to see joy and courage in the fellow’s</a:t>
              </a:r>
            </a:p>
          </p:txBody>
        </p:sp>
      </p:grpSp>
      <p:sp>
        <p:nvSpPr>
          <p:cNvPr id="79" name="countenance."/>
          <p:cNvSpPr/>
          <p:nvPr/>
        </p:nvSpPr>
        <p:spPr>
          <a:xfrm>
            <a:off x="485773" y="2997199"/>
            <a:ext cx="2148038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countenance.</a:t>
            </a:r>
          </a:p>
        </p:txBody>
      </p:sp>
      <p:grpSp>
        <p:nvGrpSpPr>
          <p:cNvPr id="82" name="Group"/>
          <p:cNvGrpSpPr/>
          <p:nvPr/>
        </p:nvGrpSpPr>
        <p:grpSpPr>
          <a:xfrm>
            <a:off x="485772" y="2420935"/>
            <a:ext cx="8453687" cy="1152155"/>
            <a:chOff x="0" y="0"/>
            <a:chExt cx="8453685" cy="1152153"/>
          </a:xfrm>
        </p:grpSpPr>
        <p:sp>
          <p:nvSpPr>
            <p:cNvPr id="80" name="A look of boding uneasiness took possession of every"/>
            <p:cNvSpPr/>
            <p:nvPr/>
          </p:nvSpPr>
          <p:spPr>
            <a:xfrm>
              <a:off x="-1" y="0"/>
              <a:ext cx="8453687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 look of boding uneasiness took possession of every</a:t>
              </a:r>
            </a:p>
          </p:txBody>
        </p:sp>
        <p:sp>
          <p:nvSpPr>
            <p:cNvPr id="81" name="The Adventures of Tom Sawyer…"/>
            <p:cNvSpPr/>
            <p:nvPr/>
          </p:nvSpPr>
          <p:spPr>
            <a:xfrm>
              <a:off x="3419476" y="576262"/>
              <a:ext cx="3960817" cy="575892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The Adventures of Tom Sawyer</a:t>
              </a:r>
              <a:r>
                <a:rPr i="0"/>
                <a:t> 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    by Mark Twain</a:t>
              </a:r>
            </a:p>
          </p:txBody>
        </p:sp>
      </p:grpSp>
      <p:sp>
        <p:nvSpPr>
          <p:cNvPr id="83" name="countenances"/>
          <p:cNvSpPr/>
          <p:nvPr/>
        </p:nvSpPr>
        <p:spPr>
          <a:xfrm>
            <a:off x="-2" y="5157787"/>
            <a:ext cx="2227041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countenances</a:t>
            </a:r>
          </a:p>
        </p:txBody>
      </p:sp>
      <p:grpSp>
        <p:nvGrpSpPr>
          <p:cNvPr id="87" name="Group"/>
          <p:cNvGrpSpPr/>
          <p:nvPr/>
        </p:nvGrpSpPr>
        <p:grpSpPr>
          <a:xfrm>
            <a:off x="-2" y="4652962"/>
            <a:ext cx="8101019" cy="1728417"/>
            <a:chOff x="0" y="0"/>
            <a:chExt cx="8101018" cy="1728416"/>
          </a:xfrm>
        </p:grpSpPr>
        <p:sp>
          <p:nvSpPr>
            <p:cNvPr id="84" name="clouded with the tales of misfortune."/>
            <p:cNvSpPr/>
            <p:nvPr/>
          </p:nvSpPr>
          <p:spPr>
            <a:xfrm>
              <a:off x="2411412" y="504825"/>
              <a:ext cx="5685632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clouded with the tales of misfortune.</a:t>
              </a:r>
            </a:p>
          </p:txBody>
        </p:sp>
        <p:sp>
          <p:nvSpPr>
            <p:cNvPr id="85" name="The officers were impatient and snappy, their"/>
            <p:cNvSpPr/>
            <p:nvPr/>
          </p:nvSpPr>
          <p:spPr>
            <a:xfrm>
              <a:off x="0" y="-1"/>
              <a:ext cx="707573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officers were impatient and snappy, their</a:t>
              </a:r>
            </a:p>
          </p:txBody>
        </p:sp>
        <p:sp>
          <p:nvSpPr>
            <p:cNvPr id="86" name="The Red Badge of Courage…"/>
            <p:cNvSpPr/>
            <p:nvPr/>
          </p:nvSpPr>
          <p:spPr>
            <a:xfrm>
              <a:off x="4140202" y="1152525"/>
              <a:ext cx="3960817" cy="575892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The Red Badge of Courage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    by Stephen Crane</a:t>
              </a:r>
            </a:p>
          </p:txBody>
        </p:sp>
      </p:grpSp>
      <p:sp>
        <p:nvSpPr>
          <p:cNvPr id="88" name="Countenance: facial expression"/>
          <p:cNvSpPr txBox="1"/>
          <p:nvPr/>
        </p:nvSpPr>
        <p:spPr>
          <a:xfrm>
            <a:off x="4356099" y="260349"/>
            <a:ext cx="3929392" cy="667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 sz="20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Countenance: facial expression</a:t>
            </a:r>
          </a:p>
          <a:p>
            <a:pPr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                        </a:t>
            </a:r>
          </a:p>
        </p:txBody>
      </p:sp>
      <p:grpSp>
        <p:nvGrpSpPr>
          <p:cNvPr id="95" name="Group"/>
          <p:cNvGrpSpPr/>
          <p:nvPr/>
        </p:nvGrpSpPr>
        <p:grpSpPr>
          <a:xfrm>
            <a:off x="2392360" y="712785"/>
            <a:ext cx="6321130" cy="1911810"/>
            <a:chOff x="0" y="0"/>
            <a:chExt cx="6321128" cy="1911808"/>
          </a:xfrm>
        </p:grpSpPr>
        <p:grpSp>
          <p:nvGrpSpPr>
            <p:cNvPr id="91" name="Synonym: visage"/>
            <p:cNvGrpSpPr/>
            <p:nvPr/>
          </p:nvGrpSpPr>
          <p:grpSpPr>
            <a:xfrm>
              <a:off x="-1" y="-1"/>
              <a:ext cx="1753432" cy="1270003"/>
              <a:chOff x="0" y="0"/>
              <a:chExt cx="1753430" cy="1270001"/>
            </a:xfrm>
          </p:grpSpPr>
          <p:sp>
            <p:nvSpPr>
              <p:cNvPr id="89" name="Line"/>
              <p:cNvSpPr/>
              <p:nvPr/>
            </p:nvSpPr>
            <p:spPr>
              <a:xfrm>
                <a:off x="0" y="0"/>
                <a:ext cx="1270000" cy="1270002"/>
              </a:xfrm>
              <a:prstGeom prst="line">
                <a:avLst/>
              </a:prstGeom>
              <a:solidFill>
                <a:srgbClr val="B2F1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0" name="Synonym: visage"/>
              <p:cNvSpPr txBox="1"/>
              <p:nvPr/>
            </p:nvSpPr>
            <p:spPr>
              <a:xfrm>
                <a:off x="0" y="0"/>
                <a:ext cx="1753431" cy="2592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Synonym: visage</a:t>
                </a:r>
              </a:p>
            </p:txBody>
          </p:sp>
        </p:grpSp>
        <p:grpSp>
          <p:nvGrpSpPr>
            <p:cNvPr id="94" name="Sometimes used as a verb:…"/>
            <p:cNvGrpSpPr/>
            <p:nvPr/>
          </p:nvGrpSpPr>
          <p:grpSpPr>
            <a:xfrm>
              <a:off x="3475038" y="52387"/>
              <a:ext cx="2846091" cy="1859422"/>
              <a:chOff x="0" y="0"/>
              <a:chExt cx="2846089" cy="1859421"/>
            </a:xfrm>
          </p:grpSpPr>
          <p:sp>
            <p:nvSpPr>
              <p:cNvPr id="92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ACA8F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3" name="Sometimes used as a verb:…"/>
              <p:cNvSpPr txBox="1"/>
              <p:nvPr/>
            </p:nvSpPr>
            <p:spPr>
              <a:xfrm>
                <a:off x="0" y="0"/>
                <a:ext cx="2846090" cy="18594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Sometimes used as a verb: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to approve of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to sanction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to endorse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“Our school does not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countenance bullying.”</a:t>
                </a:r>
              </a:p>
            </p:txBody>
          </p:sp>
        </p:grpSp>
      </p:grpSp>
      <p:sp>
        <p:nvSpPr>
          <p:cNvPr id="96" name="Frequency: Forms of this…"/>
          <p:cNvSpPr txBox="1"/>
          <p:nvPr/>
        </p:nvSpPr>
        <p:spPr>
          <a:xfrm>
            <a:off x="-1" y="5949950"/>
            <a:ext cx="3306546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127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2" grpId="10"/>
      <p:bldP build="whole" bldLvl="1" animBg="1" rev="0" advAuto="0" spid="78" grpId="5"/>
      <p:bldP build="whole" bldLvl="1" animBg="1" rev="0" advAuto="0" spid="78" grpId="6"/>
      <p:bldP build="whole" bldLvl="1" animBg="1" rev="0" advAuto="0" spid="87" grpId="13"/>
      <p:bldP build="whole" bldLvl="1" animBg="1" rev="0" advAuto="0" spid="88" grpId="14"/>
      <p:bldP build="whole" bldLvl="1" animBg="1" rev="0" advAuto="0" spid="95" grpId="15"/>
      <p:bldP build="whole" bldLvl="1" animBg="1" rev="0" advAuto="0" spid="79" grpId="8"/>
      <p:bldP build="whole" bldLvl="1" animBg="1" rev="0" advAuto="0" spid="79" grpId="11"/>
      <p:bldP build="whole" bldLvl="1" animBg="1" rev="0" advAuto="0" spid="83" grpId="12"/>
      <p:bldP build="whole" bldLvl="1" animBg="1" rev="0" advAuto="0" spid="75" grpId="4"/>
      <p:bldP build="whole" bldLvl="1" animBg="1" rev="0" advAuto="0" spid="74" grpId="1"/>
      <p:bldP build="whole" bldLvl="1" animBg="1" rev="0" advAuto="0" spid="74" grpId="2"/>
      <p:bldP build="whole" bldLvl="1" animBg="1" rev="0" advAuto="0" spid="75" grpId="7"/>
      <p:bldP build="whole" bldLvl="1" animBg="1" rev="0" advAuto="0" spid="69" grpId="3"/>
      <p:bldP build="whole" bldLvl="1" animBg="1" rev="0" advAuto="0" spid="82" grpId="9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2" name="image20.jpeg" descr="image20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5285" y="188912"/>
            <a:ext cx="1584329" cy="1271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763" name="image21.jpeg" descr="image2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5285" y="1484312"/>
            <a:ext cx="1657353" cy="1306513"/>
          </a:xfrm>
          <a:prstGeom prst="rect">
            <a:avLst/>
          </a:prstGeom>
          <a:ln w="12700">
            <a:miter lim="400000"/>
          </a:ln>
        </p:spPr>
      </p:pic>
      <p:pic>
        <p:nvPicPr>
          <p:cNvPr id="764" name="image22.jpeg" descr="image22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79610" y="188912"/>
            <a:ext cx="1447803" cy="1133476"/>
          </a:xfrm>
          <a:prstGeom prst="rect">
            <a:avLst/>
          </a:prstGeom>
          <a:ln w="12700">
            <a:miter lim="400000"/>
          </a:ln>
        </p:spPr>
      </p:pic>
      <p:pic>
        <p:nvPicPr>
          <p:cNvPr id="765" name="image23.jpeg" descr="image23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051050" y="1484312"/>
            <a:ext cx="1477963" cy="119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66" name="image24.jpeg" descr="image24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492500" y="188912"/>
            <a:ext cx="1543050" cy="1028701"/>
          </a:xfrm>
          <a:prstGeom prst="rect">
            <a:avLst/>
          </a:prstGeom>
          <a:ln w="12700">
            <a:miter lim="400000"/>
          </a:ln>
        </p:spPr>
      </p:pic>
      <p:sp>
        <p:nvSpPr>
          <p:cNvPr id="767" name="Ceremonial: related to…"/>
          <p:cNvSpPr txBox="1"/>
          <p:nvPr/>
        </p:nvSpPr>
        <p:spPr>
          <a:xfrm>
            <a:off x="5003799" y="188912"/>
            <a:ext cx="2835617" cy="617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Ceremonial: related to </a:t>
            </a:r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a formal ceremony</a:t>
            </a:r>
          </a:p>
        </p:txBody>
      </p:sp>
      <p:sp>
        <p:nvSpPr>
          <p:cNvPr id="768" name="unceremoniously"/>
          <p:cNvSpPr/>
          <p:nvPr/>
        </p:nvSpPr>
        <p:spPr>
          <a:xfrm>
            <a:off x="971550" y="4076699"/>
            <a:ext cx="316865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unceremoniously</a:t>
            </a:r>
          </a:p>
        </p:txBody>
      </p:sp>
      <p:grpSp>
        <p:nvGrpSpPr>
          <p:cNvPr id="774" name="Group"/>
          <p:cNvGrpSpPr/>
          <p:nvPr/>
        </p:nvGrpSpPr>
        <p:grpSpPr>
          <a:xfrm>
            <a:off x="179387" y="3141661"/>
            <a:ext cx="8964616" cy="3249094"/>
            <a:chOff x="0" y="0"/>
            <a:chExt cx="8964615" cy="3249093"/>
          </a:xfrm>
        </p:grpSpPr>
        <p:sp>
          <p:nvSpPr>
            <p:cNvPr id="769" name="“My dear Sybill,” said Dumbledore in a slightly…"/>
            <p:cNvSpPr/>
            <p:nvPr/>
          </p:nvSpPr>
          <p:spPr>
            <a:xfrm>
              <a:off x="0" y="0"/>
              <a:ext cx="8964616" cy="8011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“My dear Sybill,” said Dumbledore in a slightly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exasperated voice, “there is no question of throwing</a:t>
              </a:r>
            </a:p>
          </p:txBody>
        </p:sp>
        <p:sp>
          <p:nvSpPr>
            <p:cNvPr id="770" name="you"/>
            <p:cNvSpPr/>
            <p:nvPr/>
          </p:nvSpPr>
          <p:spPr>
            <a:xfrm>
              <a:off x="-1" y="935037"/>
              <a:ext cx="79216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you</a:t>
              </a:r>
            </a:p>
          </p:txBody>
        </p:sp>
        <p:sp>
          <p:nvSpPr>
            <p:cNvPr id="771" name="from anywhere, but Harry does"/>
            <p:cNvSpPr/>
            <p:nvPr/>
          </p:nvSpPr>
          <p:spPr>
            <a:xfrm>
              <a:off x="3671887" y="935037"/>
              <a:ext cx="5292728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from anywhere, but Harry does</a:t>
              </a:r>
            </a:p>
          </p:txBody>
        </p:sp>
        <p:sp>
          <p:nvSpPr>
            <p:cNvPr id="772" name="have an appointment…”"/>
            <p:cNvSpPr/>
            <p:nvPr/>
          </p:nvSpPr>
          <p:spPr>
            <a:xfrm>
              <a:off x="0" y="1439862"/>
              <a:ext cx="896461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have an appointment…”</a:t>
              </a:r>
            </a:p>
          </p:txBody>
        </p:sp>
        <p:sp>
          <p:nvSpPr>
            <p:cNvPr id="773" name="Harry Potter and the Half-Blood Prince…"/>
            <p:cNvSpPr/>
            <p:nvPr/>
          </p:nvSpPr>
          <p:spPr>
            <a:xfrm>
              <a:off x="2447925" y="2447927"/>
              <a:ext cx="6516691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Harry Potter and the Half-Blood Prince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                        --J. K. Rowling</a:t>
              </a:r>
            </a:p>
          </p:txBody>
        </p:sp>
      </p:grpSp>
      <p:sp>
        <p:nvSpPr>
          <p:cNvPr id="775" name="unceremoniously"/>
          <p:cNvSpPr/>
          <p:nvPr/>
        </p:nvSpPr>
        <p:spPr>
          <a:xfrm>
            <a:off x="1403350" y="3141660"/>
            <a:ext cx="316865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unceremoniously</a:t>
            </a:r>
          </a:p>
        </p:txBody>
      </p:sp>
      <p:grpSp>
        <p:nvGrpSpPr>
          <p:cNvPr id="780" name="Group"/>
          <p:cNvGrpSpPr/>
          <p:nvPr/>
        </p:nvGrpSpPr>
        <p:grpSpPr>
          <a:xfrm>
            <a:off x="179386" y="2565399"/>
            <a:ext cx="8964618" cy="1952106"/>
            <a:chOff x="0" y="0"/>
            <a:chExt cx="8964616" cy="1952105"/>
          </a:xfrm>
        </p:grpSpPr>
        <p:sp>
          <p:nvSpPr>
            <p:cNvPr id="776" name="These extensive arrangements occasioned us to be"/>
            <p:cNvSpPr/>
            <p:nvPr/>
          </p:nvSpPr>
          <p:spPr>
            <a:xfrm>
              <a:off x="0" y="-1"/>
              <a:ext cx="896461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These extensive arrangements occasioned us to be</a:t>
              </a:r>
            </a:p>
          </p:txBody>
        </p:sp>
        <p:sp>
          <p:nvSpPr>
            <p:cNvPr id="777" name="cut off"/>
            <p:cNvSpPr/>
            <p:nvPr/>
          </p:nvSpPr>
          <p:spPr>
            <a:xfrm>
              <a:off x="-1" y="576262"/>
              <a:ext cx="1223965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cut off </a:t>
              </a:r>
            </a:p>
          </p:txBody>
        </p:sp>
        <p:sp>
          <p:nvSpPr>
            <p:cNvPr id="778" name="in respect of breakfast."/>
            <p:cNvSpPr/>
            <p:nvPr/>
          </p:nvSpPr>
          <p:spPr>
            <a:xfrm>
              <a:off x="4392612" y="576262"/>
              <a:ext cx="3816353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respect of breakfast.</a:t>
              </a:r>
            </a:p>
          </p:txBody>
        </p:sp>
        <p:sp>
          <p:nvSpPr>
            <p:cNvPr id="779" name="Great Expectations…"/>
            <p:cNvSpPr/>
            <p:nvPr/>
          </p:nvSpPr>
          <p:spPr>
            <a:xfrm>
              <a:off x="4392612" y="1150938"/>
              <a:ext cx="4249740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--Charles Dickens</a:t>
              </a:r>
            </a:p>
          </p:txBody>
        </p:sp>
      </p:grpSp>
      <p:sp>
        <p:nvSpPr>
          <p:cNvPr id="781" name="ceremonious"/>
          <p:cNvSpPr/>
          <p:nvPr/>
        </p:nvSpPr>
        <p:spPr>
          <a:xfrm>
            <a:off x="5795962" y="4076699"/>
            <a:ext cx="3168653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 ceremonious</a:t>
            </a:r>
          </a:p>
        </p:txBody>
      </p:sp>
      <p:grpSp>
        <p:nvGrpSpPr>
          <p:cNvPr id="786" name="Group"/>
          <p:cNvGrpSpPr/>
          <p:nvPr/>
        </p:nvGrpSpPr>
        <p:grpSpPr>
          <a:xfrm>
            <a:off x="179386" y="3500437"/>
            <a:ext cx="8964618" cy="2744269"/>
            <a:chOff x="0" y="0"/>
            <a:chExt cx="8964616" cy="2744268"/>
          </a:xfrm>
        </p:grpSpPr>
        <p:sp>
          <p:nvSpPr>
            <p:cNvPr id="782" name="As we neared home, Joe vaguely acknowledging"/>
            <p:cNvSpPr/>
            <p:nvPr/>
          </p:nvSpPr>
          <p:spPr>
            <a:xfrm>
              <a:off x="0" y="-1"/>
              <a:ext cx="896461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we neared home, Joe vaguely acknowledging</a:t>
              </a:r>
            </a:p>
          </p:txBody>
        </p:sp>
        <p:sp>
          <p:nvSpPr>
            <p:cNvPr id="783" name="the occasion as an impressive and"/>
            <p:cNvSpPr/>
            <p:nvPr/>
          </p:nvSpPr>
          <p:spPr>
            <a:xfrm>
              <a:off x="-1" y="576262"/>
              <a:ext cx="5832478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occasion as an impressive and</a:t>
              </a:r>
            </a:p>
          </p:txBody>
        </p:sp>
        <p:sp>
          <p:nvSpPr>
            <p:cNvPr id="784" name="Great Expectations…"/>
            <p:cNvSpPr/>
            <p:nvPr/>
          </p:nvSpPr>
          <p:spPr>
            <a:xfrm>
              <a:off x="4321175" y="1943101"/>
              <a:ext cx="4249740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--Charles Dickens</a:t>
              </a:r>
            </a:p>
          </p:txBody>
        </p:sp>
        <p:sp>
          <p:nvSpPr>
            <p:cNvPr id="785" name="one and went on ahead to open the front door."/>
            <p:cNvSpPr/>
            <p:nvPr/>
          </p:nvSpPr>
          <p:spPr>
            <a:xfrm>
              <a:off x="0" y="1150937"/>
              <a:ext cx="7921626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one and went on ahead to open the front door.</a:t>
              </a:r>
            </a:p>
          </p:txBody>
        </p:sp>
      </p:grpSp>
      <p:grpSp>
        <p:nvGrpSpPr>
          <p:cNvPr id="791" name="Group"/>
          <p:cNvGrpSpPr/>
          <p:nvPr/>
        </p:nvGrpSpPr>
        <p:grpSpPr>
          <a:xfrm>
            <a:off x="431798" y="3428998"/>
            <a:ext cx="8712202" cy="1952106"/>
            <a:chOff x="0" y="0"/>
            <a:chExt cx="8712200" cy="1952105"/>
          </a:xfrm>
        </p:grpSpPr>
        <p:sp>
          <p:nvSpPr>
            <p:cNvPr id="787" name="way of rendering"/>
            <p:cNvSpPr/>
            <p:nvPr/>
          </p:nvSpPr>
          <p:spPr>
            <a:xfrm>
              <a:off x="5616575" y="0"/>
              <a:ext cx="3095626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way of rendering</a:t>
              </a:r>
            </a:p>
          </p:txBody>
        </p:sp>
        <p:sp>
          <p:nvSpPr>
            <p:cNvPr id="788" name="This was not a very"/>
            <p:cNvSpPr/>
            <p:nvPr/>
          </p:nvSpPr>
          <p:spPr>
            <a:xfrm>
              <a:off x="0" y="0"/>
              <a:ext cx="3313113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This was not a very</a:t>
              </a:r>
            </a:p>
          </p:txBody>
        </p:sp>
        <p:sp>
          <p:nvSpPr>
            <p:cNvPr id="789" name="Great Expectations…"/>
            <p:cNvSpPr/>
            <p:nvPr/>
          </p:nvSpPr>
          <p:spPr>
            <a:xfrm>
              <a:off x="4321175" y="1150939"/>
              <a:ext cx="4249739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--Charles Dickens</a:t>
              </a:r>
            </a:p>
          </p:txBody>
        </p:sp>
        <p:sp>
          <p:nvSpPr>
            <p:cNvPr id="790" name="homage to a patron saint."/>
            <p:cNvSpPr/>
            <p:nvPr/>
          </p:nvSpPr>
          <p:spPr>
            <a:xfrm>
              <a:off x="-1" y="576262"/>
              <a:ext cx="453707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homage to a patron saint.</a:t>
              </a:r>
            </a:p>
          </p:txBody>
        </p:sp>
      </p:grpSp>
      <p:sp>
        <p:nvSpPr>
          <p:cNvPr id="792" name="ceremonious"/>
          <p:cNvSpPr/>
          <p:nvPr/>
        </p:nvSpPr>
        <p:spPr>
          <a:xfrm>
            <a:off x="3635374" y="3428999"/>
            <a:ext cx="2303466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ceremonious</a:t>
            </a:r>
          </a:p>
        </p:txBody>
      </p:sp>
      <p:grpSp>
        <p:nvGrpSpPr>
          <p:cNvPr id="796" name="Group"/>
          <p:cNvGrpSpPr/>
          <p:nvPr/>
        </p:nvGrpSpPr>
        <p:grpSpPr>
          <a:xfrm>
            <a:off x="1476374" y="908049"/>
            <a:ext cx="7488240" cy="1326023"/>
            <a:chOff x="0" y="0"/>
            <a:chExt cx="7488239" cy="1326021"/>
          </a:xfrm>
        </p:grpSpPr>
        <p:sp>
          <p:nvSpPr>
            <p:cNvPr id="793" name="Synonym: ritualistic, solemn"/>
            <p:cNvSpPr/>
            <p:nvPr/>
          </p:nvSpPr>
          <p:spPr>
            <a:xfrm>
              <a:off x="0" y="360362"/>
              <a:ext cx="3382964" cy="259222"/>
            </a:xfrm>
            <a:prstGeom prst="rect">
              <a:avLst/>
            </a:prstGeom>
            <a:solidFill>
              <a:srgbClr val="B2F1A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Synonym: ritualistic, solemn</a:t>
              </a:r>
            </a:p>
          </p:txBody>
        </p:sp>
        <p:sp>
          <p:nvSpPr>
            <p:cNvPr id="794" name="Antonyms: casual, everyday"/>
            <p:cNvSpPr/>
            <p:nvPr/>
          </p:nvSpPr>
          <p:spPr>
            <a:xfrm>
              <a:off x="0" y="865187"/>
              <a:ext cx="3095626" cy="259223"/>
            </a:xfrm>
            <a:prstGeom prst="rect">
              <a:avLst/>
            </a:prstGeom>
            <a:solidFill>
              <a:srgbClr val="F89E9E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Antonyms: casual, everyday</a:t>
              </a:r>
            </a:p>
          </p:txBody>
        </p:sp>
        <p:sp>
          <p:nvSpPr>
            <p:cNvPr id="795" name="Forms:…"/>
            <p:cNvSpPr/>
            <p:nvPr/>
          </p:nvSpPr>
          <p:spPr>
            <a:xfrm>
              <a:off x="3816350" y="-1"/>
              <a:ext cx="3671890" cy="132602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Forms: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N: ceremony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Adj: ceremonial,ceremonious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V: 00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Adv: ceremonially, ceremoniously</a:t>
              </a:r>
            </a:p>
          </p:txBody>
        </p:sp>
      </p:grpSp>
      <p:sp>
        <p:nvSpPr>
          <p:cNvPr id="797" name="Frequency: Forms of this…"/>
          <p:cNvSpPr txBox="1"/>
          <p:nvPr/>
        </p:nvSpPr>
        <p:spPr>
          <a:xfrm>
            <a:off x="-2" y="5589587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115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74" grpId="1"/>
      <p:bldP build="whole" bldLvl="1" animBg="1" rev="0" advAuto="0" spid="774" grpId="2"/>
      <p:bldP build="whole" bldLvl="1" animBg="1" rev="0" advAuto="0" spid="796" grpId="15"/>
      <p:bldP build="whole" bldLvl="1" animBg="1" rev="0" advAuto="0" spid="792" grpId="12"/>
      <p:bldP build="whole" bldLvl="1" animBg="1" rev="0" advAuto="0" spid="781" grpId="8"/>
      <p:bldP build="whole" bldLvl="1" animBg="1" rev="0" advAuto="0" spid="791" grpId="13"/>
      <p:bldP build="whole" bldLvl="1" animBg="1" rev="0" advAuto="0" spid="781" grpId="11"/>
      <p:bldP build="whole" bldLvl="1" animBg="1" rev="0" advAuto="0" spid="768" grpId="3"/>
      <p:bldP build="whole" bldLvl="1" animBg="1" rev="0" advAuto="0" spid="780" grpId="5"/>
      <p:bldP build="whole" bldLvl="1" animBg="1" rev="0" advAuto="0" spid="780" grpId="6"/>
      <p:bldP build="whole" bldLvl="1" animBg="1" rev="0" advAuto="0" spid="786" grpId="9"/>
      <p:bldP build="whole" bldLvl="1" animBg="1" rev="0" advAuto="0" spid="786" grpId="10"/>
      <p:bldP build="whole" bldLvl="1" animBg="1" rev="0" advAuto="0" spid="775" grpId="4"/>
      <p:bldP build="whole" bldLvl="1" animBg="1" rev="0" advAuto="0" spid="767" grpId="14"/>
      <p:bldP build="whole" bldLvl="1" animBg="1" rev="0" advAuto="0" spid="775" grpId="7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Contempt:  open expression of…"/>
          <p:cNvSpPr txBox="1"/>
          <p:nvPr/>
        </p:nvSpPr>
        <p:spPr>
          <a:xfrm>
            <a:off x="5003799" y="-1"/>
            <a:ext cx="3647772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Contempt:  open expression of</a:t>
            </a:r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hatred and scorn; open violation</a:t>
            </a:r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of authority</a:t>
            </a:r>
          </a:p>
        </p:txBody>
      </p:sp>
      <p:pic>
        <p:nvPicPr>
          <p:cNvPr id="800" name="image25.jpeg" descr="image25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850" y="260350"/>
            <a:ext cx="1581150" cy="1209675"/>
          </a:xfrm>
          <a:prstGeom prst="rect">
            <a:avLst/>
          </a:prstGeom>
          <a:ln w="12700">
            <a:miter lim="400000"/>
          </a:ln>
        </p:spPr>
      </p:pic>
      <p:sp>
        <p:nvSpPr>
          <p:cNvPr id="801" name="contempt"/>
          <p:cNvSpPr/>
          <p:nvPr/>
        </p:nvSpPr>
        <p:spPr>
          <a:xfrm>
            <a:off x="3708399" y="2565399"/>
            <a:ext cx="1728791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contempt</a:t>
            </a:r>
          </a:p>
        </p:txBody>
      </p:sp>
      <p:grpSp>
        <p:nvGrpSpPr>
          <p:cNvPr id="806" name="Group"/>
          <p:cNvGrpSpPr/>
          <p:nvPr/>
        </p:nvGrpSpPr>
        <p:grpSpPr>
          <a:xfrm>
            <a:off x="250823" y="2565399"/>
            <a:ext cx="8570919" cy="1545707"/>
            <a:chOff x="0" y="0"/>
            <a:chExt cx="8570916" cy="1545706"/>
          </a:xfrm>
        </p:grpSpPr>
        <p:sp>
          <p:nvSpPr>
            <p:cNvPr id="802" name="for authority, fate"/>
            <p:cNvSpPr/>
            <p:nvPr/>
          </p:nvSpPr>
          <p:spPr>
            <a:xfrm>
              <a:off x="5184777" y="-1"/>
              <a:ext cx="3095627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for authority, fate</a:t>
              </a:r>
            </a:p>
          </p:txBody>
        </p:sp>
        <p:sp>
          <p:nvSpPr>
            <p:cNvPr id="803" name="To punish me for my"/>
            <p:cNvSpPr/>
            <p:nvPr/>
          </p:nvSpPr>
          <p:spPr>
            <a:xfrm>
              <a:off x="0" y="-1"/>
              <a:ext cx="3457577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 punish me for my</a:t>
              </a:r>
            </a:p>
          </p:txBody>
        </p:sp>
        <p:sp>
          <p:nvSpPr>
            <p:cNvPr id="804" name="--Albert Einstein"/>
            <p:cNvSpPr/>
            <p:nvPr/>
          </p:nvSpPr>
          <p:spPr>
            <a:xfrm>
              <a:off x="4681538" y="1150939"/>
              <a:ext cx="3889379" cy="3947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          --Albert Einstein</a:t>
              </a:r>
            </a:p>
          </p:txBody>
        </p:sp>
        <p:sp>
          <p:nvSpPr>
            <p:cNvPr id="805" name="made me an authority myself."/>
            <p:cNvSpPr/>
            <p:nvPr/>
          </p:nvSpPr>
          <p:spPr>
            <a:xfrm>
              <a:off x="0" y="576262"/>
              <a:ext cx="5113340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made me an authority myself.</a:t>
              </a:r>
            </a:p>
          </p:txBody>
        </p:sp>
      </p:grpSp>
      <p:sp>
        <p:nvSpPr>
          <p:cNvPr id="807" name="contempt"/>
          <p:cNvSpPr/>
          <p:nvPr/>
        </p:nvSpPr>
        <p:spPr>
          <a:xfrm>
            <a:off x="4787899" y="3428999"/>
            <a:ext cx="1728791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contempt</a:t>
            </a:r>
          </a:p>
        </p:txBody>
      </p:sp>
      <p:grpSp>
        <p:nvGrpSpPr>
          <p:cNvPr id="812" name="Group"/>
          <p:cNvGrpSpPr/>
          <p:nvPr/>
        </p:nvGrpSpPr>
        <p:grpSpPr>
          <a:xfrm>
            <a:off x="-1" y="3428998"/>
            <a:ext cx="8604251" cy="2601394"/>
            <a:chOff x="0" y="0"/>
            <a:chExt cx="8604250" cy="2601393"/>
          </a:xfrm>
        </p:grpSpPr>
        <p:sp>
          <p:nvSpPr>
            <p:cNvPr id="808" name="on his face,"/>
            <p:cNvSpPr/>
            <p:nvPr/>
          </p:nvSpPr>
          <p:spPr>
            <a:xfrm>
              <a:off x="6481762" y="-1"/>
              <a:ext cx="2089153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on his face,</a:t>
              </a:r>
            </a:p>
          </p:txBody>
        </p:sp>
        <p:sp>
          <p:nvSpPr>
            <p:cNvPr id="809" name="There was an expression of"/>
            <p:cNvSpPr/>
            <p:nvPr/>
          </p:nvSpPr>
          <p:spPr>
            <a:xfrm>
              <a:off x="-1" y="-1"/>
              <a:ext cx="475297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There was an expression of </a:t>
              </a:r>
            </a:p>
          </p:txBody>
        </p:sp>
        <p:sp>
          <p:nvSpPr>
            <p:cNvPr id="810" name="Great Expectations…"/>
            <p:cNvSpPr/>
            <p:nvPr/>
          </p:nvSpPr>
          <p:spPr>
            <a:xfrm>
              <a:off x="4392612" y="1800227"/>
              <a:ext cx="4211639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--Charles Dickens</a:t>
              </a:r>
            </a:p>
          </p:txBody>
        </p:sp>
        <p:sp>
          <p:nvSpPr>
            <p:cNvPr id="811" name="and he bit the side of a great forefinger as he watched a sea of faces."/>
            <p:cNvSpPr/>
            <p:nvPr/>
          </p:nvSpPr>
          <p:spPr>
            <a:xfrm>
              <a:off x="0" y="576262"/>
              <a:ext cx="8569327" cy="8011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he bit the side of a great forefinger as he watched a sea of faces.</a:t>
              </a:r>
            </a:p>
          </p:txBody>
        </p:sp>
      </p:grpSp>
      <p:sp>
        <p:nvSpPr>
          <p:cNvPr id="813" name="contemptuously"/>
          <p:cNvSpPr/>
          <p:nvPr/>
        </p:nvSpPr>
        <p:spPr>
          <a:xfrm>
            <a:off x="2339975" y="2565399"/>
            <a:ext cx="287972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contemptuously</a:t>
            </a:r>
          </a:p>
        </p:txBody>
      </p:sp>
      <p:sp>
        <p:nvSpPr>
          <p:cNvPr id="814" name="locked the gate upon me."/>
          <p:cNvSpPr/>
          <p:nvPr/>
        </p:nvSpPr>
        <p:spPr>
          <a:xfrm>
            <a:off x="250825" y="3213099"/>
            <a:ext cx="4321175" cy="394768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locked the gate upon me.</a:t>
            </a:r>
          </a:p>
        </p:txBody>
      </p:sp>
      <p:sp>
        <p:nvSpPr>
          <p:cNvPr id="815" name=",pushed me out, and"/>
          <p:cNvSpPr/>
          <p:nvPr/>
        </p:nvSpPr>
        <p:spPr>
          <a:xfrm>
            <a:off x="5003800" y="2565399"/>
            <a:ext cx="3455988" cy="394768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,pushed me out, and</a:t>
            </a:r>
          </a:p>
        </p:txBody>
      </p:sp>
      <p:sp>
        <p:nvSpPr>
          <p:cNvPr id="816" name="She laughed"/>
          <p:cNvSpPr/>
          <p:nvPr/>
        </p:nvSpPr>
        <p:spPr>
          <a:xfrm>
            <a:off x="179385" y="2565399"/>
            <a:ext cx="2233617" cy="394768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She laughed </a:t>
            </a:r>
          </a:p>
        </p:txBody>
      </p:sp>
      <p:sp>
        <p:nvSpPr>
          <p:cNvPr id="817" name="Great Expectations…"/>
          <p:cNvSpPr/>
          <p:nvPr/>
        </p:nvSpPr>
        <p:spPr>
          <a:xfrm>
            <a:off x="4643437" y="4365625"/>
            <a:ext cx="4211639" cy="801167"/>
          </a:xfrm>
          <a:prstGeom prst="rect">
            <a:avLst/>
          </a:prstGeom>
          <a:solidFill>
            <a:srgbClr val="FF9FE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i="1" sz="2800">
                <a:latin typeface="Arial"/>
                <a:ea typeface="Arial"/>
                <a:cs typeface="Arial"/>
                <a:sym typeface="Arial"/>
              </a:defRPr>
            </a:pPr>
            <a:r>
              <a:t>Great Expectations</a:t>
            </a:r>
            <a:endParaRPr>
              <a:solidFill>
                <a:srgbClr val="FFFFCC"/>
              </a:solidFill>
            </a:endParaRPr>
          </a:p>
          <a:p>
            <a:pPr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          --Charles Dickens</a:t>
            </a:r>
          </a:p>
        </p:txBody>
      </p:sp>
      <p:sp>
        <p:nvSpPr>
          <p:cNvPr id="818" name="contempt"/>
          <p:cNvSpPr/>
          <p:nvPr/>
        </p:nvSpPr>
        <p:spPr>
          <a:xfrm>
            <a:off x="2411410" y="3428999"/>
            <a:ext cx="165576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contempt</a:t>
            </a:r>
          </a:p>
        </p:txBody>
      </p:sp>
      <p:grpSp>
        <p:nvGrpSpPr>
          <p:cNvPr id="823" name="Group"/>
          <p:cNvGrpSpPr/>
          <p:nvPr/>
        </p:nvGrpSpPr>
        <p:grpSpPr>
          <a:xfrm>
            <a:off x="250824" y="3428998"/>
            <a:ext cx="8713791" cy="2601394"/>
            <a:chOff x="0" y="0"/>
            <a:chExt cx="8713789" cy="2601393"/>
          </a:xfrm>
        </p:grpSpPr>
        <p:sp>
          <p:nvSpPr>
            <p:cNvPr id="819" name="infectious, and I caught it."/>
            <p:cNvSpPr/>
            <p:nvPr/>
          </p:nvSpPr>
          <p:spPr>
            <a:xfrm>
              <a:off x="0" y="647700"/>
              <a:ext cx="432117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infectious, and I caught it.</a:t>
              </a:r>
            </a:p>
          </p:txBody>
        </p:sp>
        <p:sp>
          <p:nvSpPr>
            <p:cNvPr id="820" name="for me was so strong, it was"/>
            <p:cNvSpPr/>
            <p:nvPr/>
          </p:nvSpPr>
          <p:spPr>
            <a:xfrm>
              <a:off x="3889375" y="-1"/>
              <a:ext cx="482441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for me was so strong, it was</a:t>
              </a:r>
            </a:p>
          </p:txBody>
        </p:sp>
        <p:sp>
          <p:nvSpPr>
            <p:cNvPr id="821" name="Her"/>
            <p:cNvSpPr/>
            <p:nvPr/>
          </p:nvSpPr>
          <p:spPr>
            <a:xfrm>
              <a:off x="1368425" y="-1"/>
              <a:ext cx="865190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Her</a:t>
              </a:r>
            </a:p>
          </p:txBody>
        </p:sp>
        <p:sp>
          <p:nvSpPr>
            <p:cNvPr id="822" name="Great Expectations…"/>
            <p:cNvSpPr/>
            <p:nvPr/>
          </p:nvSpPr>
          <p:spPr>
            <a:xfrm>
              <a:off x="4392612" y="1800227"/>
              <a:ext cx="4211640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--Charles Dickens</a:t>
              </a:r>
            </a:p>
          </p:txBody>
        </p:sp>
      </p:grpSp>
      <p:grpSp>
        <p:nvGrpSpPr>
          <p:cNvPr id="827" name="Group"/>
          <p:cNvGrpSpPr/>
          <p:nvPr/>
        </p:nvGrpSpPr>
        <p:grpSpPr>
          <a:xfrm>
            <a:off x="2484435" y="836611"/>
            <a:ext cx="6480179" cy="1592723"/>
            <a:chOff x="0" y="0"/>
            <a:chExt cx="6480177" cy="1592721"/>
          </a:xfrm>
        </p:grpSpPr>
        <p:sp>
          <p:nvSpPr>
            <p:cNvPr id="824" name="Synonym: disdain"/>
            <p:cNvSpPr/>
            <p:nvPr/>
          </p:nvSpPr>
          <p:spPr>
            <a:xfrm>
              <a:off x="-1" y="123825"/>
              <a:ext cx="3455991" cy="259222"/>
            </a:xfrm>
            <a:prstGeom prst="rect">
              <a:avLst/>
            </a:prstGeom>
            <a:solidFill>
              <a:srgbClr val="B2F1A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Synonym: disdain </a:t>
              </a:r>
            </a:p>
          </p:txBody>
        </p:sp>
        <p:sp>
          <p:nvSpPr>
            <p:cNvPr id="825" name="Antonyms: admiration, regard…"/>
            <p:cNvSpPr/>
            <p:nvPr/>
          </p:nvSpPr>
          <p:spPr>
            <a:xfrm>
              <a:off x="-1" y="628650"/>
              <a:ext cx="3455991" cy="525922"/>
            </a:xfrm>
            <a:prstGeom prst="rect">
              <a:avLst/>
            </a:prstGeom>
            <a:solidFill>
              <a:srgbClr val="F89E9E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Antonyms: admiration, regard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     esteem</a:t>
              </a:r>
            </a:p>
          </p:txBody>
        </p:sp>
        <p:sp>
          <p:nvSpPr>
            <p:cNvPr id="826" name="Forms:…"/>
            <p:cNvSpPr/>
            <p:nvPr/>
          </p:nvSpPr>
          <p:spPr>
            <a:xfrm>
              <a:off x="3671888" y="-1"/>
              <a:ext cx="2808290" cy="159272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Forms: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N: disdain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Adj: disdainful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V: disdain, disdains,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    disdained, disdaining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Adv: disdainfully</a:t>
              </a:r>
            </a:p>
          </p:txBody>
        </p:sp>
      </p:grpSp>
      <p:sp>
        <p:nvSpPr>
          <p:cNvPr id="828" name="Frequency: Forms of this…"/>
          <p:cNvSpPr txBox="1"/>
          <p:nvPr/>
        </p:nvSpPr>
        <p:spPr>
          <a:xfrm>
            <a:off x="250823" y="5516562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155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Class="entr" nodeType="afterEffect" presetSubtype="8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Class="entr" nodeType="after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Class="entr" nodeType="afterEffect" presetSubtype="8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Class="exit" nodeType="clickEffect" presetSubtype="2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Class="exit" nodeType="afterEffect" presetSubtype="2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Class="exit" nodeType="afterEffect" presetSubtype="2" presetID="2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Class="exit" nodeType="afterEffect" presetSubtype="2" presetID="2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Class="exit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nodeType="clickEffect" presetSubtype="8" presetID="2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13" grpId="8"/>
      <p:bldP build="whole" bldLvl="1" animBg="1" rev="0" advAuto="0" spid="817" grpId="16"/>
      <p:bldP build="whole" bldLvl="1" animBg="1" rev="0" advAuto="0" spid="813" grpId="17"/>
      <p:bldP build="whole" bldLvl="1" animBg="1" rev="0" advAuto="0" spid="827" grpId="21"/>
      <p:bldP build="whole" bldLvl="1" animBg="1" rev="0" advAuto="0" spid="812" grpId="5"/>
      <p:bldP build="whole" bldLvl="1" animBg="1" rev="0" advAuto="0" spid="801" grpId="3"/>
      <p:bldP build="whole" bldLvl="1" animBg="1" rev="0" advAuto="0" spid="812" grpId="6"/>
      <p:bldP build="whole" bldLvl="1" animBg="1" rev="0" advAuto="0" spid="815" grpId="10"/>
      <p:bldP build="whole" bldLvl="1" animBg="1" rev="0" advAuto="0" spid="806" grpId="2"/>
      <p:bldP build="whole" bldLvl="1" animBg="1" rev="0" advAuto="0" spid="807" grpId="4"/>
      <p:bldP build="whole" bldLvl="1" animBg="1" rev="0" advAuto="0" spid="818" grpId="18"/>
      <p:bldP build="whole" bldLvl="1" animBg="1" rev="0" advAuto="0" spid="815" grpId="14"/>
      <p:bldP build="whole" bldLvl="1" animBg="1" rev="0" advAuto="0" spid="807" grpId="7"/>
      <p:bldP build="whole" bldLvl="1" animBg="1" rev="0" advAuto="0" spid="814" grpId="9"/>
      <p:bldP build="whole" bldLvl="1" animBg="1" rev="0" advAuto="0" spid="806" grpId="1"/>
      <p:bldP build="whole" bldLvl="1" animBg="1" rev="0" advAuto="0" spid="814" grpId="13"/>
      <p:bldP build="whole" bldLvl="1" animBg="1" rev="0" advAuto="0" spid="799" grpId="20"/>
      <p:bldP build="whole" bldLvl="1" animBg="1" rev="0" advAuto="0" spid="816" grpId="11"/>
      <p:bldP build="whole" bldLvl="1" animBg="1" rev="0" advAuto="0" spid="823" grpId="19"/>
      <p:bldP build="whole" bldLvl="1" animBg="1" rev="0" advAuto="0" spid="816" grpId="15"/>
      <p:bldP build="whole" bldLvl="1" animBg="1" rev="0" advAuto="0" spid="817" grpId="1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Morose: gloomy; sad"/>
          <p:cNvSpPr txBox="1"/>
          <p:nvPr/>
        </p:nvSpPr>
        <p:spPr>
          <a:xfrm>
            <a:off x="5003800" y="188911"/>
            <a:ext cx="3313113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Morose: gloomy; sad</a:t>
            </a:r>
          </a:p>
        </p:txBody>
      </p:sp>
      <p:pic>
        <p:nvPicPr>
          <p:cNvPr id="831" name="image26.jpeg" descr="image26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750" y="404810"/>
            <a:ext cx="1266825" cy="1266829"/>
          </a:xfrm>
          <a:prstGeom prst="rect">
            <a:avLst/>
          </a:prstGeom>
          <a:ln w="12700">
            <a:miter lim="400000"/>
          </a:ln>
        </p:spPr>
      </p:pic>
      <p:sp>
        <p:nvSpPr>
          <p:cNvPr id="832" name="morose"/>
          <p:cNvSpPr/>
          <p:nvPr/>
        </p:nvSpPr>
        <p:spPr>
          <a:xfrm>
            <a:off x="611185" y="3141660"/>
            <a:ext cx="1655767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morose</a:t>
            </a:r>
          </a:p>
        </p:txBody>
      </p:sp>
      <p:grpSp>
        <p:nvGrpSpPr>
          <p:cNvPr id="836" name="Group"/>
          <p:cNvGrpSpPr/>
          <p:nvPr/>
        </p:nvGrpSpPr>
        <p:grpSpPr>
          <a:xfrm>
            <a:off x="611187" y="2636835"/>
            <a:ext cx="8388352" cy="2096570"/>
            <a:chOff x="0" y="0"/>
            <a:chExt cx="8388351" cy="2096568"/>
          </a:xfrm>
        </p:grpSpPr>
        <p:sp>
          <p:nvSpPr>
            <p:cNvPr id="833" name="Those around him had never seen the Count so"/>
            <p:cNvSpPr/>
            <p:nvPr/>
          </p:nvSpPr>
          <p:spPr>
            <a:xfrm>
              <a:off x="0" y="-1"/>
              <a:ext cx="7850190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Those around him had never seen the Count so</a:t>
              </a:r>
            </a:p>
          </p:txBody>
        </p:sp>
        <p:sp>
          <p:nvSpPr>
            <p:cNvPr id="834" name="and irritable."/>
            <p:cNvSpPr/>
            <p:nvPr/>
          </p:nvSpPr>
          <p:spPr>
            <a:xfrm>
              <a:off x="1657350" y="576262"/>
              <a:ext cx="3240090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irritable.</a:t>
              </a:r>
            </a:p>
          </p:txBody>
        </p:sp>
        <p:sp>
          <p:nvSpPr>
            <p:cNvPr id="835" name="War and Peace…"/>
            <p:cNvSpPr/>
            <p:nvPr/>
          </p:nvSpPr>
          <p:spPr>
            <a:xfrm>
              <a:off x="4176712" y="1295402"/>
              <a:ext cx="4211640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War and Peace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--Leo Tolstoy</a:t>
              </a:r>
            </a:p>
          </p:txBody>
        </p:sp>
      </p:grpSp>
      <p:sp>
        <p:nvSpPr>
          <p:cNvPr id="837" name="morosely"/>
          <p:cNvSpPr/>
          <p:nvPr/>
        </p:nvSpPr>
        <p:spPr>
          <a:xfrm>
            <a:off x="5148262" y="2205035"/>
            <a:ext cx="165576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morosely</a:t>
            </a:r>
          </a:p>
        </p:txBody>
      </p:sp>
      <p:sp>
        <p:nvSpPr>
          <p:cNvPr id="838" name="silent."/>
          <p:cNvSpPr/>
          <p:nvPr/>
        </p:nvSpPr>
        <p:spPr>
          <a:xfrm>
            <a:off x="6804025" y="2205035"/>
            <a:ext cx="1152525" cy="394768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silent.</a:t>
            </a:r>
          </a:p>
        </p:txBody>
      </p:sp>
      <p:sp>
        <p:nvSpPr>
          <p:cNvPr id="839" name="He fell"/>
          <p:cNvSpPr/>
          <p:nvPr/>
        </p:nvSpPr>
        <p:spPr>
          <a:xfrm>
            <a:off x="3779837" y="2205035"/>
            <a:ext cx="1368428" cy="394768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He fell</a:t>
            </a:r>
          </a:p>
        </p:txBody>
      </p:sp>
      <p:sp>
        <p:nvSpPr>
          <p:cNvPr id="840" name="Of Mice and Men…"/>
          <p:cNvSpPr/>
          <p:nvPr/>
        </p:nvSpPr>
        <p:spPr>
          <a:xfrm>
            <a:off x="4427537" y="2924175"/>
            <a:ext cx="4211639" cy="801167"/>
          </a:xfrm>
          <a:prstGeom prst="rect">
            <a:avLst/>
          </a:prstGeom>
          <a:solidFill>
            <a:srgbClr val="FF9FE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i="1" sz="2800">
                <a:latin typeface="Arial"/>
                <a:ea typeface="Arial"/>
                <a:cs typeface="Arial"/>
                <a:sym typeface="Arial"/>
              </a:defRPr>
            </a:pPr>
            <a:r>
              <a:t>Of Mice and Men</a:t>
            </a:r>
            <a:endParaRPr>
              <a:solidFill>
                <a:srgbClr val="FFFFCC"/>
              </a:solidFill>
            </a:endParaRPr>
          </a:p>
          <a:p>
            <a:pPr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          --John Steinbeck</a:t>
            </a:r>
          </a:p>
        </p:txBody>
      </p:sp>
      <p:sp>
        <p:nvSpPr>
          <p:cNvPr id="841" name="morose"/>
          <p:cNvSpPr/>
          <p:nvPr/>
        </p:nvSpPr>
        <p:spPr>
          <a:xfrm>
            <a:off x="5292724" y="3500437"/>
            <a:ext cx="1655766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morose</a:t>
            </a:r>
          </a:p>
        </p:txBody>
      </p:sp>
      <p:grpSp>
        <p:nvGrpSpPr>
          <p:cNvPr id="848" name="Group"/>
          <p:cNvGrpSpPr/>
          <p:nvPr/>
        </p:nvGrpSpPr>
        <p:grpSpPr>
          <a:xfrm>
            <a:off x="179386" y="2133599"/>
            <a:ext cx="8604253" cy="3320531"/>
            <a:chOff x="0" y="0"/>
            <a:chExt cx="8604251" cy="3320530"/>
          </a:xfrm>
        </p:grpSpPr>
        <p:sp>
          <p:nvSpPr>
            <p:cNvPr id="842" name="and"/>
            <p:cNvSpPr/>
            <p:nvPr/>
          </p:nvSpPr>
          <p:spPr>
            <a:xfrm>
              <a:off x="6769100" y="1366837"/>
              <a:ext cx="1152527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</a:t>
              </a:r>
            </a:p>
          </p:txBody>
        </p:sp>
        <p:sp>
          <p:nvSpPr>
            <p:cNvPr id="843" name="Only old Benjamin was just the same as ever,"/>
            <p:cNvSpPr/>
            <p:nvPr/>
          </p:nvSpPr>
          <p:spPr>
            <a:xfrm>
              <a:off x="71436" y="0"/>
              <a:ext cx="7921629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Only old Benjamin was just the same as ever, </a:t>
              </a:r>
            </a:p>
          </p:txBody>
        </p:sp>
        <p:sp>
          <p:nvSpPr>
            <p:cNvPr id="844" name="and, since Boxer’s death, more"/>
            <p:cNvSpPr/>
            <p:nvPr/>
          </p:nvSpPr>
          <p:spPr>
            <a:xfrm>
              <a:off x="-1" y="1366837"/>
              <a:ext cx="5113339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and, since Boxer’s death, more</a:t>
              </a:r>
            </a:p>
          </p:txBody>
        </p:sp>
        <p:sp>
          <p:nvSpPr>
            <p:cNvPr id="845" name="taciturn than ever."/>
            <p:cNvSpPr/>
            <p:nvPr/>
          </p:nvSpPr>
          <p:spPr>
            <a:xfrm>
              <a:off x="71435" y="2087563"/>
              <a:ext cx="482441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taciturn than ever.</a:t>
              </a:r>
            </a:p>
          </p:txBody>
        </p:sp>
        <p:sp>
          <p:nvSpPr>
            <p:cNvPr id="846" name="except for being a little greyer around the muzzle,"/>
            <p:cNvSpPr/>
            <p:nvPr/>
          </p:nvSpPr>
          <p:spPr>
            <a:xfrm>
              <a:off x="0" y="647700"/>
              <a:ext cx="8569327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except for being a little greyer around the muzzle,</a:t>
              </a:r>
            </a:p>
          </p:txBody>
        </p:sp>
        <p:sp>
          <p:nvSpPr>
            <p:cNvPr id="847" name="Animal Farm…"/>
            <p:cNvSpPr/>
            <p:nvPr/>
          </p:nvSpPr>
          <p:spPr>
            <a:xfrm>
              <a:off x="4392612" y="2519363"/>
              <a:ext cx="4211640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Animal Farm</a:t>
              </a:r>
              <a:r>
                <a:rPr i="0"/>
                <a:t>          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--George Orwell</a:t>
              </a:r>
            </a:p>
          </p:txBody>
        </p:sp>
      </p:grpSp>
      <p:sp>
        <p:nvSpPr>
          <p:cNvPr id="849" name="morose"/>
          <p:cNvSpPr/>
          <p:nvPr/>
        </p:nvSpPr>
        <p:spPr>
          <a:xfrm>
            <a:off x="4211637" y="2781299"/>
            <a:ext cx="165576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morose</a:t>
            </a:r>
          </a:p>
        </p:txBody>
      </p:sp>
      <p:grpSp>
        <p:nvGrpSpPr>
          <p:cNvPr id="855" name="Group"/>
          <p:cNvGrpSpPr/>
          <p:nvPr/>
        </p:nvGrpSpPr>
        <p:grpSpPr>
          <a:xfrm>
            <a:off x="468311" y="2133599"/>
            <a:ext cx="8964616" cy="3320531"/>
            <a:chOff x="0" y="0"/>
            <a:chExt cx="8964614" cy="3320530"/>
          </a:xfrm>
        </p:grpSpPr>
        <p:sp>
          <p:nvSpPr>
            <p:cNvPr id="850" name="and lonely, unloving"/>
            <p:cNvSpPr/>
            <p:nvPr/>
          </p:nvSpPr>
          <p:spPr>
            <a:xfrm>
              <a:off x="5400675" y="647700"/>
              <a:ext cx="3563940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lonely, unloving</a:t>
              </a:r>
            </a:p>
          </p:txBody>
        </p:sp>
        <p:sp>
          <p:nvSpPr>
            <p:cNvPr id="851" name="The clay of White Fang had been molded until he"/>
            <p:cNvSpPr/>
            <p:nvPr/>
          </p:nvSpPr>
          <p:spPr>
            <a:xfrm>
              <a:off x="71436" y="0"/>
              <a:ext cx="8424867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clay of White Fang had been molded until he</a:t>
              </a:r>
            </a:p>
          </p:txBody>
        </p:sp>
        <p:sp>
          <p:nvSpPr>
            <p:cNvPr id="852" name="and ferocious, the enemy of all his kind."/>
            <p:cNvSpPr/>
            <p:nvPr/>
          </p:nvSpPr>
          <p:spPr>
            <a:xfrm>
              <a:off x="0" y="1366837"/>
              <a:ext cx="7200902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ferocious, the enemy of all his kind.</a:t>
              </a:r>
            </a:p>
          </p:txBody>
        </p:sp>
        <p:sp>
          <p:nvSpPr>
            <p:cNvPr id="853" name="became what he was,"/>
            <p:cNvSpPr/>
            <p:nvPr/>
          </p:nvSpPr>
          <p:spPr>
            <a:xfrm>
              <a:off x="0" y="647700"/>
              <a:ext cx="3744914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became what he was, </a:t>
              </a:r>
            </a:p>
          </p:txBody>
        </p:sp>
        <p:sp>
          <p:nvSpPr>
            <p:cNvPr id="854" name="White Fang…"/>
            <p:cNvSpPr/>
            <p:nvPr/>
          </p:nvSpPr>
          <p:spPr>
            <a:xfrm>
              <a:off x="4392612" y="2519363"/>
              <a:ext cx="4211640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White Fang</a:t>
              </a:r>
              <a:r>
                <a:rPr i="0"/>
                <a:t>          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--Jack London</a:t>
              </a:r>
            </a:p>
          </p:txBody>
        </p:sp>
      </p:grpSp>
      <p:grpSp>
        <p:nvGrpSpPr>
          <p:cNvPr id="869" name="Group"/>
          <p:cNvGrpSpPr/>
          <p:nvPr/>
        </p:nvGrpSpPr>
        <p:grpSpPr>
          <a:xfrm>
            <a:off x="2627310" y="620710"/>
            <a:ext cx="5490124" cy="1326023"/>
            <a:chOff x="0" y="0"/>
            <a:chExt cx="5490122" cy="1326021"/>
          </a:xfrm>
        </p:grpSpPr>
        <p:grpSp>
          <p:nvGrpSpPr>
            <p:cNvPr id="860" name="Synonym: melancholy, sullen"/>
            <p:cNvGrpSpPr/>
            <p:nvPr/>
          </p:nvGrpSpPr>
          <p:grpSpPr>
            <a:xfrm>
              <a:off x="0" y="123825"/>
              <a:ext cx="3455990" cy="1"/>
              <a:chOff x="0" y="0"/>
              <a:chExt cx="3455989" cy="0"/>
            </a:xfrm>
          </p:grpSpPr>
          <p:grpSp>
            <p:nvGrpSpPr>
              <p:cNvPr id="858" name="Group"/>
              <p:cNvGrpSpPr/>
              <p:nvPr/>
            </p:nvGrpSpPr>
            <p:grpSpPr>
              <a:xfrm>
                <a:off x="0" y="0"/>
                <a:ext cx="3455990" cy="1"/>
                <a:chOff x="0" y="0"/>
                <a:chExt cx="3455989" cy="0"/>
              </a:xfrm>
            </p:grpSpPr>
            <p:sp>
              <p:nvSpPr>
                <p:cNvPr id="856" name="Line"/>
                <p:cNvSpPr/>
                <p:nvPr/>
              </p:nvSpPr>
              <p:spPr>
                <a:xfrm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57" name="Line"/>
                <p:cNvSpPr/>
                <p:nvPr/>
              </p:nvSpPr>
              <p:spPr>
                <a:xfrm flipH="1" flipV="1"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859" name="Synonym: melancholy, sullen"/>
              <p:cNvSpPr/>
              <p:nvPr/>
            </p:nvSpPr>
            <p:spPr>
              <a:xfrm>
                <a:off x="0" y="0"/>
                <a:ext cx="3455990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Synonym: melancholy, sullen </a:t>
                </a:r>
              </a:p>
            </p:txBody>
          </p:sp>
        </p:grpSp>
        <p:grpSp>
          <p:nvGrpSpPr>
            <p:cNvPr id="865" name="Antonyms: cheerful, sanguine"/>
            <p:cNvGrpSpPr/>
            <p:nvPr/>
          </p:nvGrpSpPr>
          <p:grpSpPr>
            <a:xfrm>
              <a:off x="0" y="628650"/>
              <a:ext cx="3455990" cy="1"/>
              <a:chOff x="0" y="0"/>
              <a:chExt cx="3455989" cy="0"/>
            </a:xfrm>
          </p:grpSpPr>
          <p:grpSp>
            <p:nvGrpSpPr>
              <p:cNvPr id="863" name="Group"/>
              <p:cNvGrpSpPr/>
              <p:nvPr/>
            </p:nvGrpSpPr>
            <p:grpSpPr>
              <a:xfrm>
                <a:off x="0" y="0"/>
                <a:ext cx="3455990" cy="1"/>
                <a:chOff x="0" y="0"/>
                <a:chExt cx="3455989" cy="0"/>
              </a:xfrm>
            </p:grpSpPr>
            <p:sp>
              <p:nvSpPr>
                <p:cNvPr id="861" name="Line"/>
                <p:cNvSpPr/>
                <p:nvPr/>
              </p:nvSpPr>
              <p:spPr>
                <a:xfrm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62" name="Line"/>
                <p:cNvSpPr/>
                <p:nvPr/>
              </p:nvSpPr>
              <p:spPr>
                <a:xfrm flipH="1" flipV="1"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864" name="Antonyms: cheerful, sanguine"/>
              <p:cNvSpPr/>
              <p:nvPr/>
            </p:nvSpPr>
            <p:spPr>
              <a:xfrm>
                <a:off x="0" y="0"/>
                <a:ext cx="3455990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Antonyms: cheerful, sanguine</a:t>
                </a:r>
              </a:p>
            </p:txBody>
          </p:sp>
        </p:grpSp>
        <p:grpSp>
          <p:nvGrpSpPr>
            <p:cNvPr id="868" name="Forms:…"/>
            <p:cNvGrpSpPr/>
            <p:nvPr/>
          </p:nvGrpSpPr>
          <p:grpSpPr>
            <a:xfrm>
              <a:off x="3940176" y="-1"/>
              <a:ext cx="1549947" cy="1326023"/>
              <a:chOff x="0" y="0"/>
              <a:chExt cx="1549945" cy="1326021"/>
            </a:xfrm>
          </p:grpSpPr>
          <p:sp>
            <p:nvSpPr>
              <p:cNvPr id="866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67" name="Forms:…"/>
              <p:cNvSpPr txBox="1"/>
              <p:nvPr/>
            </p:nvSpPr>
            <p:spPr>
              <a:xfrm>
                <a:off x="0" y="0"/>
                <a:ext cx="1549946" cy="13260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Forms: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N: moroseness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Adj: morose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V: 00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Adv: morosely</a:t>
                </a:r>
              </a:p>
            </p:txBody>
          </p:sp>
        </p:grpSp>
      </p:grpSp>
      <p:sp>
        <p:nvSpPr>
          <p:cNvPr id="870" name="Frequency: Forms of this…"/>
          <p:cNvSpPr txBox="1"/>
          <p:nvPr/>
        </p:nvSpPr>
        <p:spPr>
          <a:xfrm>
            <a:off x="4356099" y="5734050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2,157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Class="entr" nodeType="after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Class="entr" nodeType="after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xit" nodeType="clickEffect" presetSubtype="2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Class="exit" nodeType="afterEffect" presetSubtype="2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Class="exit" nodeType="after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xit" nodeType="clickEffect" presetSubtype="2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xit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8" presetID="2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clickEffect" presetID="10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3" dur="500"/>
                                        <p:tgtEl>
                                          <p:spTgt spid="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7" fill="hold"/>
                                        <p:tgtEl>
                                          <p:spTgt spid="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40" grpId="7"/>
      <p:bldP build="whole" bldLvl="1" animBg="1" rev="0" advAuto="0" spid="836" grpId="1"/>
      <p:bldP build="whole" bldLvl="1" animBg="1" rev="0" advAuto="0" spid="839" grpId="9"/>
      <p:bldP build="whole" bldLvl="1" animBg="1" rev="0" advAuto="0" spid="840" grpId="10"/>
      <p:bldP build="whole" bldLvl="1" animBg="1" rev="0" advAuto="0" spid="836" grpId="2"/>
      <p:bldP build="whole" bldLvl="1" animBg="1" rev="0" advAuto="0" spid="837" grpId="11"/>
      <p:bldP build="whole" bldLvl="1" animBg="1" rev="0" advAuto="0" spid="855" grpId="17"/>
      <p:bldP build="whole" bldLvl="1" animBg="1" rev="0" advAuto="0" spid="869" grpId="19"/>
      <p:bldP build="whole" bldLvl="1" animBg="1" rev="0" advAuto="0" spid="848" grpId="13"/>
      <p:bldP build="whole" bldLvl="1" animBg="1" rev="0" advAuto="0" spid="838" grpId="5"/>
      <p:bldP build="whole" bldLvl="1" animBg="1" rev="0" advAuto="0" spid="832" grpId="3"/>
      <p:bldP build="whole" bldLvl="1" animBg="1" rev="0" advAuto="0" spid="848" grpId="14"/>
      <p:bldP build="whole" bldLvl="1" animBg="1" rev="0" advAuto="0" spid="838" grpId="8"/>
      <p:bldP build="whole" bldLvl="1" animBg="1" rev="0" advAuto="0" spid="849" grpId="16"/>
      <p:bldP build="whole" bldLvl="1" animBg="1" rev="0" advAuto="0" spid="841" grpId="12"/>
      <p:bldP build="whole" bldLvl="1" animBg="1" rev="0" advAuto="0" spid="830" grpId="18"/>
      <p:bldP build="whole" bldLvl="1" animBg="1" rev="0" advAuto="0" spid="841" grpId="15"/>
      <p:bldP build="whole" bldLvl="1" animBg="1" rev="0" advAuto="0" spid="837" grpId="4"/>
      <p:bldP build="whole" bldLvl="1" animBg="1" rev="0" advAuto="0" spid="839" grpId="6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2" name="image27.jpeg" descr="image2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850" y="333375"/>
            <a:ext cx="1743075" cy="1314450"/>
          </a:xfrm>
          <a:prstGeom prst="rect">
            <a:avLst/>
          </a:prstGeom>
          <a:ln w="12700">
            <a:miter lim="400000"/>
          </a:ln>
        </p:spPr>
      </p:pic>
      <p:sp>
        <p:nvSpPr>
          <p:cNvPr id="873" name="Vapid: Empty-headed; mindless; meaningless…"/>
          <p:cNvSpPr txBox="1"/>
          <p:nvPr/>
        </p:nvSpPr>
        <p:spPr>
          <a:xfrm>
            <a:off x="3563937" y="260350"/>
            <a:ext cx="5256214" cy="617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Vapid: Empty-headed; mindless; meaningless</a:t>
            </a:r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mentally blank; without thoughts</a:t>
            </a:r>
          </a:p>
        </p:txBody>
      </p:sp>
      <p:sp>
        <p:nvSpPr>
          <p:cNvPr id="874" name="vapid"/>
          <p:cNvSpPr/>
          <p:nvPr/>
        </p:nvSpPr>
        <p:spPr>
          <a:xfrm>
            <a:off x="3924300" y="2781299"/>
            <a:ext cx="129540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vapid</a:t>
            </a:r>
          </a:p>
        </p:txBody>
      </p:sp>
      <p:grpSp>
        <p:nvGrpSpPr>
          <p:cNvPr id="879" name="Group"/>
          <p:cNvGrpSpPr/>
          <p:nvPr/>
        </p:nvGrpSpPr>
        <p:grpSpPr>
          <a:xfrm>
            <a:off x="179387" y="2781298"/>
            <a:ext cx="8964615" cy="2528370"/>
            <a:chOff x="0" y="0"/>
            <a:chExt cx="8964614" cy="2528368"/>
          </a:xfrm>
        </p:grpSpPr>
        <p:sp>
          <p:nvSpPr>
            <p:cNvPr id="875" name="little thing, vacantly"/>
            <p:cNvSpPr/>
            <p:nvPr/>
          </p:nvSpPr>
          <p:spPr>
            <a:xfrm>
              <a:off x="5040312" y="-1"/>
              <a:ext cx="3563940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little thing, vacantly</a:t>
              </a:r>
            </a:p>
          </p:txBody>
        </p:sp>
        <p:sp>
          <p:nvSpPr>
            <p:cNvPr id="876" name="pretty, curvy, perhaps fourteen."/>
            <p:cNvSpPr/>
            <p:nvPr/>
          </p:nvSpPr>
          <p:spPr>
            <a:xfrm>
              <a:off x="0" y="719137"/>
              <a:ext cx="7200902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pretty, curvy, perhaps fourteen.</a:t>
              </a:r>
            </a:p>
          </p:txBody>
        </p:sp>
        <p:sp>
          <p:nvSpPr>
            <p:cNvPr id="877" name="She was a"/>
            <p:cNvSpPr/>
            <p:nvPr/>
          </p:nvSpPr>
          <p:spPr>
            <a:xfrm>
              <a:off x="1871661" y="-1"/>
              <a:ext cx="187166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She was a </a:t>
              </a:r>
            </a:p>
          </p:txBody>
        </p:sp>
        <p:sp>
          <p:nvSpPr>
            <p:cNvPr id="878" name="The Moon is  a Harsh Mistress…"/>
            <p:cNvSpPr/>
            <p:nvPr/>
          </p:nvSpPr>
          <p:spPr>
            <a:xfrm>
              <a:off x="3455987" y="1727201"/>
              <a:ext cx="5508628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The Moon is  a Harsh Mistress</a:t>
              </a:r>
              <a:r>
                <a:rPr i="0"/>
                <a:t>          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--Robert Heinlein</a:t>
              </a:r>
            </a:p>
          </p:txBody>
        </p:sp>
      </p:grpSp>
      <p:grpSp>
        <p:nvGrpSpPr>
          <p:cNvPr id="884" name="Group"/>
          <p:cNvGrpSpPr/>
          <p:nvPr/>
        </p:nvGrpSpPr>
        <p:grpSpPr>
          <a:xfrm>
            <a:off x="900111" y="2781298"/>
            <a:ext cx="7883528" cy="2528370"/>
            <a:chOff x="0" y="0"/>
            <a:chExt cx="7883526" cy="2528368"/>
          </a:xfrm>
        </p:grpSpPr>
        <p:sp>
          <p:nvSpPr>
            <p:cNvPr id="880" name="as the glass eyes"/>
            <p:cNvSpPr/>
            <p:nvPr/>
          </p:nvSpPr>
          <p:spPr>
            <a:xfrm>
              <a:off x="4319587" y="-1"/>
              <a:ext cx="3563940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the glass eyes</a:t>
              </a:r>
            </a:p>
          </p:txBody>
        </p:sp>
        <p:sp>
          <p:nvSpPr>
            <p:cNvPr id="881" name="of your stuffed fox."/>
            <p:cNvSpPr/>
            <p:nvPr/>
          </p:nvSpPr>
          <p:spPr>
            <a:xfrm>
              <a:off x="-1" y="647700"/>
              <a:ext cx="3167066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your stuffed fox.</a:t>
              </a:r>
            </a:p>
          </p:txBody>
        </p:sp>
        <p:sp>
          <p:nvSpPr>
            <p:cNvPr id="882" name="Your eyes are as"/>
            <p:cNvSpPr/>
            <p:nvPr/>
          </p:nvSpPr>
          <p:spPr>
            <a:xfrm>
              <a:off x="71436" y="-1"/>
              <a:ext cx="2952752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Your eyes are as </a:t>
              </a:r>
            </a:p>
          </p:txBody>
        </p:sp>
        <p:sp>
          <p:nvSpPr>
            <p:cNvPr id="883" name="Ulysses…"/>
            <p:cNvSpPr/>
            <p:nvPr/>
          </p:nvSpPr>
          <p:spPr>
            <a:xfrm>
              <a:off x="2735262" y="1727201"/>
              <a:ext cx="3816353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Ulysses </a:t>
              </a:r>
              <a:r>
                <a:rPr i="0"/>
                <a:t>        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--James Joyce</a:t>
              </a:r>
            </a:p>
          </p:txBody>
        </p:sp>
      </p:grpSp>
      <p:sp>
        <p:nvSpPr>
          <p:cNvPr id="885" name="ly"/>
          <p:cNvSpPr/>
          <p:nvPr/>
        </p:nvSpPr>
        <p:spPr>
          <a:xfrm>
            <a:off x="4859337" y="2781299"/>
            <a:ext cx="57626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ly</a:t>
            </a:r>
          </a:p>
        </p:txBody>
      </p:sp>
      <p:grpSp>
        <p:nvGrpSpPr>
          <p:cNvPr id="890" name="Group"/>
          <p:cNvGrpSpPr/>
          <p:nvPr/>
        </p:nvGrpSpPr>
        <p:grpSpPr>
          <a:xfrm>
            <a:off x="900110" y="2781298"/>
            <a:ext cx="8027995" cy="2528370"/>
            <a:chOff x="0" y="0"/>
            <a:chExt cx="8027993" cy="2528368"/>
          </a:xfrm>
        </p:grpSpPr>
        <p:sp>
          <p:nvSpPr>
            <p:cNvPr id="886" name="across the street,"/>
            <p:cNvSpPr/>
            <p:nvPr/>
          </p:nvSpPr>
          <p:spPr>
            <a:xfrm>
              <a:off x="4464052" y="-1"/>
              <a:ext cx="3563942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across the street,</a:t>
              </a:r>
            </a:p>
          </p:txBody>
        </p:sp>
        <p:sp>
          <p:nvSpPr>
            <p:cNvPr id="887" name="frowning a little."/>
            <p:cNvSpPr/>
            <p:nvPr/>
          </p:nvSpPr>
          <p:spPr>
            <a:xfrm>
              <a:off x="-1" y="647700"/>
              <a:ext cx="3167066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frowning a little.</a:t>
              </a:r>
            </a:p>
          </p:txBody>
        </p:sp>
        <p:sp>
          <p:nvSpPr>
            <p:cNvPr id="888" name="The man looked"/>
            <p:cNvSpPr/>
            <p:nvPr/>
          </p:nvSpPr>
          <p:spPr>
            <a:xfrm>
              <a:off x="71435" y="-1"/>
              <a:ext cx="295275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man looked </a:t>
              </a:r>
            </a:p>
          </p:txBody>
        </p:sp>
        <p:sp>
          <p:nvSpPr>
            <p:cNvPr id="889" name="Atlas Shrugged…"/>
            <p:cNvSpPr/>
            <p:nvPr/>
          </p:nvSpPr>
          <p:spPr>
            <a:xfrm>
              <a:off x="2735262" y="1727201"/>
              <a:ext cx="3816355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Atlas Shrugged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--Ayn Rand</a:t>
              </a:r>
            </a:p>
          </p:txBody>
        </p:sp>
      </p:grpSp>
      <p:grpSp>
        <p:nvGrpSpPr>
          <p:cNvPr id="895" name="Group"/>
          <p:cNvGrpSpPr/>
          <p:nvPr/>
        </p:nvGrpSpPr>
        <p:grpSpPr>
          <a:xfrm>
            <a:off x="2411410" y="2781298"/>
            <a:ext cx="6372229" cy="2528370"/>
            <a:chOff x="0" y="0"/>
            <a:chExt cx="6372227" cy="2528368"/>
          </a:xfrm>
        </p:grpSpPr>
        <p:sp>
          <p:nvSpPr>
            <p:cNvPr id="891" name="and a violet dress sat on the glass top…"/>
            <p:cNvSpPr/>
            <p:nvPr/>
          </p:nvSpPr>
          <p:spPr>
            <a:xfrm>
              <a:off x="-1" y="576262"/>
              <a:ext cx="6337306" cy="8011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and a violet dress sat on the glass top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of a cabinet.                     </a:t>
              </a:r>
            </a:p>
          </p:txBody>
        </p:sp>
        <p:sp>
          <p:nvSpPr>
            <p:cNvPr id="892" name="doll with gold curls"/>
            <p:cNvSpPr/>
            <p:nvPr/>
          </p:nvSpPr>
          <p:spPr>
            <a:xfrm>
              <a:off x="2808287" y="-1"/>
              <a:ext cx="3563941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doll with gold curls </a:t>
              </a:r>
            </a:p>
          </p:txBody>
        </p:sp>
        <p:sp>
          <p:nvSpPr>
            <p:cNvPr id="893" name="A large"/>
            <p:cNvSpPr/>
            <p:nvPr/>
          </p:nvSpPr>
          <p:spPr>
            <a:xfrm>
              <a:off x="73025" y="-1"/>
              <a:ext cx="1439864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 large</a:t>
              </a:r>
            </a:p>
          </p:txBody>
        </p:sp>
        <p:sp>
          <p:nvSpPr>
            <p:cNvPr id="894" name="Call it Sleep…"/>
            <p:cNvSpPr/>
            <p:nvPr/>
          </p:nvSpPr>
          <p:spPr>
            <a:xfrm>
              <a:off x="1223962" y="1727201"/>
              <a:ext cx="3816355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Call it Sleep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--Henry Roth</a:t>
              </a:r>
            </a:p>
          </p:txBody>
        </p:sp>
      </p:grpSp>
      <p:grpSp>
        <p:nvGrpSpPr>
          <p:cNvPr id="909" name="Group"/>
          <p:cNvGrpSpPr/>
          <p:nvPr/>
        </p:nvGrpSpPr>
        <p:grpSpPr>
          <a:xfrm>
            <a:off x="2411411" y="1144586"/>
            <a:ext cx="6159515" cy="1326023"/>
            <a:chOff x="0" y="0"/>
            <a:chExt cx="6159514" cy="1326021"/>
          </a:xfrm>
        </p:grpSpPr>
        <p:grpSp>
          <p:nvGrpSpPr>
            <p:cNvPr id="900" name="Synonym: inane, superficial"/>
            <p:cNvGrpSpPr/>
            <p:nvPr/>
          </p:nvGrpSpPr>
          <p:grpSpPr>
            <a:xfrm>
              <a:off x="0" y="123825"/>
              <a:ext cx="3455992" cy="1"/>
              <a:chOff x="0" y="0"/>
              <a:chExt cx="3455990" cy="0"/>
            </a:xfrm>
          </p:grpSpPr>
          <p:grpSp>
            <p:nvGrpSpPr>
              <p:cNvPr id="898" name="Group"/>
              <p:cNvGrpSpPr/>
              <p:nvPr/>
            </p:nvGrpSpPr>
            <p:grpSpPr>
              <a:xfrm>
                <a:off x="0" y="0"/>
                <a:ext cx="3455992" cy="1"/>
                <a:chOff x="0" y="0"/>
                <a:chExt cx="3455990" cy="0"/>
              </a:xfrm>
            </p:grpSpPr>
            <p:sp>
              <p:nvSpPr>
                <p:cNvPr id="896" name="Line"/>
                <p:cNvSpPr/>
                <p:nvPr/>
              </p:nvSpPr>
              <p:spPr>
                <a:xfrm>
                  <a:off x="0" y="0"/>
                  <a:ext cx="345599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897" name="Line"/>
                <p:cNvSpPr/>
                <p:nvPr/>
              </p:nvSpPr>
              <p:spPr>
                <a:xfrm flipH="1" flipV="1">
                  <a:off x="0" y="0"/>
                  <a:ext cx="345599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899" name="Synonym: inane, superficial"/>
              <p:cNvSpPr/>
              <p:nvPr/>
            </p:nvSpPr>
            <p:spPr>
              <a:xfrm>
                <a:off x="0" y="0"/>
                <a:ext cx="3455991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Synonym: inane, superficial</a:t>
                </a:r>
              </a:p>
            </p:txBody>
          </p:sp>
        </p:grpSp>
        <p:grpSp>
          <p:nvGrpSpPr>
            <p:cNvPr id="905" name="Antonyms: profound, sophisticated, intriguing"/>
            <p:cNvGrpSpPr/>
            <p:nvPr/>
          </p:nvGrpSpPr>
          <p:grpSpPr>
            <a:xfrm>
              <a:off x="0" y="628650"/>
              <a:ext cx="3455992" cy="1"/>
              <a:chOff x="0" y="0"/>
              <a:chExt cx="3455990" cy="0"/>
            </a:xfrm>
          </p:grpSpPr>
          <p:grpSp>
            <p:nvGrpSpPr>
              <p:cNvPr id="903" name="Group"/>
              <p:cNvGrpSpPr/>
              <p:nvPr/>
            </p:nvGrpSpPr>
            <p:grpSpPr>
              <a:xfrm>
                <a:off x="0" y="0"/>
                <a:ext cx="3455992" cy="1"/>
                <a:chOff x="0" y="0"/>
                <a:chExt cx="3455990" cy="0"/>
              </a:xfrm>
            </p:grpSpPr>
            <p:sp>
              <p:nvSpPr>
                <p:cNvPr id="901" name="Line"/>
                <p:cNvSpPr/>
                <p:nvPr/>
              </p:nvSpPr>
              <p:spPr>
                <a:xfrm>
                  <a:off x="0" y="0"/>
                  <a:ext cx="345599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02" name="Line"/>
                <p:cNvSpPr/>
                <p:nvPr/>
              </p:nvSpPr>
              <p:spPr>
                <a:xfrm flipH="1" flipV="1">
                  <a:off x="0" y="0"/>
                  <a:ext cx="345599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904" name="Antonyms: profound, sophisticated, intriguing"/>
              <p:cNvSpPr/>
              <p:nvPr/>
            </p:nvSpPr>
            <p:spPr>
              <a:xfrm>
                <a:off x="0" y="0"/>
                <a:ext cx="3455991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Antonyms: profound, sophisticated, intriguing</a:t>
                </a:r>
              </a:p>
            </p:txBody>
          </p:sp>
        </p:grpSp>
        <p:grpSp>
          <p:nvGrpSpPr>
            <p:cNvPr id="908" name="Forms:…"/>
            <p:cNvGrpSpPr/>
            <p:nvPr/>
          </p:nvGrpSpPr>
          <p:grpSpPr>
            <a:xfrm>
              <a:off x="3940177" y="-1"/>
              <a:ext cx="2219338" cy="1326023"/>
              <a:chOff x="0" y="0"/>
              <a:chExt cx="2219337" cy="1326021"/>
            </a:xfrm>
          </p:grpSpPr>
          <p:sp>
            <p:nvSpPr>
              <p:cNvPr id="906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07" name="Forms:…"/>
              <p:cNvSpPr txBox="1"/>
              <p:nvPr/>
            </p:nvSpPr>
            <p:spPr>
              <a:xfrm>
                <a:off x="0" y="0"/>
                <a:ext cx="2219338" cy="13260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Forms: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N: vapidity, vapidness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Adj: vapid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V: 00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Adv: vapidly</a:t>
                </a:r>
              </a:p>
            </p:txBody>
          </p:sp>
        </p:grpSp>
      </p:grpSp>
      <p:sp>
        <p:nvSpPr>
          <p:cNvPr id="910" name="Frequency: Forms of this…"/>
          <p:cNvSpPr txBox="1"/>
          <p:nvPr/>
        </p:nvSpPr>
        <p:spPr>
          <a:xfrm>
            <a:off x="4356099" y="5734050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6,238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xit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7" dur="500"/>
                                        <p:tgtEl>
                                          <p:spTgt spid="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79" grpId="2"/>
      <p:bldP build="whole" bldLvl="1" animBg="1" rev="0" advAuto="0" spid="884" grpId="3"/>
      <p:bldP build="whole" bldLvl="1" animBg="1" rev="0" advAuto="0" spid="884" grpId="4"/>
      <p:bldP build="whole" bldLvl="1" animBg="1" rev="0" advAuto="0" spid="885" grpId="5"/>
      <p:bldP build="whole" bldLvl="1" animBg="1" rev="0" advAuto="0" spid="890" grpId="6"/>
      <p:bldP build="whole" bldLvl="1" animBg="1" rev="0" advAuto="0" spid="890" grpId="7"/>
      <p:bldP build="whole" bldLvl="1" animBg="1" rev="0" advAuto="0" spid="885" grpId="8"/>
      <p:bldP build="whole" bldLvl="1" animBg="1" rev="0" advAuto="0" spid="895" grpId="9"/>
      <p:bldP build="whole" bldLvl="1" animBg="1" rev="0" advAuto="0" spid="873" grpId="10"/>
      <p:bldP build="whole" bldLvl="1" animBg="1" rev="0" advAuto="0" spid="909" grpId="11"/>
      <p:bldP build="whole" bldLvl="1" animBg="1" rev="0" advAuto="0" spid="879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Bereft: grief-stricken; in mourning"/>
          <p:cNvSpPr txBox="1"/>
          <p:nvPr/>
        </p:nvSpPr>
        <p:spPr>
          <a:xfrm>
            <a:off x="3995737" y="260349"/>
            <a:ext cx="4140203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Bereft: grief-stricken; in mourning</a:t>
            </a:r>
            <a:r>
              <a:rPr>
                <a:solidFill>
                  <a:srgbClr val="000099"/>
                </a:solidFill>
              </a:rPr>
              <a:t> </a:t>
            </a:r>
          </a:p>
        </p:txBody>
      </p:sp>
      <p:pic>
        <p:nvPicPr>
          <p:cNvPr id="913" name="image28.jpeg" descr="image2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038350" cy="1362075"/>
          </a:xfrm>
          <a:prstGeom prst="rect">
            <a:avLst/>
          </a:prstGeom>
          <a:ln w="12700">
            <a:miter lim="400000"/>
          </a:ln>
        </p:spPr>
      </p:pic>
      <p:sp>
        <p:nvSpPr>
          <p:cNvPr id="914" name="bereft"/>
          <p:cNvSpPr/>
          <p:nvPr/>
        </p:nvSpPr>
        <p:spPr>
          <a:xfrm>
            <a:off x="4211637" y="2781299"/>
            <a:ext cx="1295403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bereft</a:t>
            </a:r>
          </a:p>
        </p:txBody>
      </p:sp>
      <p:grpSp>
        <p:nvGrpSpPr>
          <p:cNvPr id="918" name="Group"/>
          <p:cNvGrpSpPr/>
          <p:nvPr/>
        </p:nvGrpSpPr>
        <p:grpSpPr>
          <a:xfrm>
            <a:off x="179386" y="2781299"/>
            <a:ext cx="8785228" cy="1448868"/>
            <a:chOff x="0" y="0"/>
            <a:chExt cx="8785226" cy="1448867"/>
          </a:xfrm>
        </p:grpSpPr>
        <p:sp>
          <p:nvSpPr>
            <p:cNvPr id="915" name="of her, so it must be."/>
            <p:cNvSpPr/>
            <p:nvPr/>
          </p:nvSpPr>
          <p:spPr>
            <a:xfrm>
              <a:off x="5040312" y="-1"/>
              <a:ext cx="3673478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of her, so it must be.</a:t>
              </a:r>
            </a:p>
          </p:txBody>
        </p:sp>
        <p:sp>
          <p:nvSpPr>
            <p:cNvPr id="916" name="If he were doomed to be"/>
            <p:cNvSpPr/>
            <p:nvPr/>
          </p:nvSpPr>
          <p:spPr>
            <a:xfrm>
              <a:off x="-1" y="-1"/>
              <a:ext cx="4032251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If he were doomed to be</a:t>
              </a:r>
            </a:p>
          </p:txBody>
        </p:sp>
        <p:sp>
          <p:nvSpPr>
            <p:cNvPr id="917" name="The Mayor of Casterbridge…"/>
            <p:cNvSpPr/>
            <p:nvPr/>
          </p:nvSpPr>
          <p:spPr>
            <a:xfrm>
              <a:off x="4176712" y="647700"/>
              <a:ext cx="4608515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The Mayor of Casterbridge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--Thomas Hardy</a:t>
              </a:r>
            </a:p>
          </p:txBody>
        </p:sp>
      </p:grpSp>
      <p:sp>
        <p:nvSpPr>
          <p:cNvPr id="919" name="bereavements"/>
          <p:cNvSpPr/>
          <p:nvPr/>
        </p:nvSpPr>
        <p:spPr>
          <a:xfrm>
            <a:off x="4211637" y="3716337"/>
            <a:ext cx="2520953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bereavements</a:t>
            </a:r>
          </a:p>
        </p:txBody>
      </p:sp>
      <p:grpSp>
        <p:nvGrpSpPr>
          <p:cNvPr id="926" name="Group"/>
          <p:cNvGrpSpPr/>
          <p:nvPr/>
        </p:nvGrpSpPr>
        <p:grpSpPr>
          <a:xfrm>
            <a:off x="250824" y="2492374"/>
            <a:ext cx="8713792" cy="3106219"/>
            <a:chOff x="0" y="0"/>
            <a:chExt cx="8713790" cy="3106218"/>
          </a:xfrm>
        </p:grpSpPr>
        <p:sp>
          <p:nvSpPr>
            <p:cNvPr id="920" name=";for he wore"/>
            <p:cNvSpPr/>
            <p:nvPr/>
          </p:nvSpPr>
          <p:spPr>
            <a:xfrm>
              <a:off x="6481763" y="1223962"/>
              <a:ext cx="2232028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;for he wore</a:t>
              </a:r>
            </a:p>
          </p:txBody>
        </p:sp>
        <p:sp>
          <p:nvSpPr>
            <p:cNvPr id="921" name="sustained a good many"/>
            <p:cNvSpPr/>
            <p:nvPr/>
          </p:nvSpPr>
          <p:spPr>
            <a:xfrm>
              <a:off x="0" y="1223962"/>
              <a:ext cx="3960814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sustained a good many</a:t>
              </a:r>
            </a:p>
          </p:txBody>
        </p:sp>
        <p:sp>
          <p:nvSpPr>
            <p:cNvPr id="922" name="at leas four mourning rings…"/>
            <p:cNvSpPr/>
            <p:nvPr/>
          </p:nvSpPr>
          <p:spPr>
            <a:xfrm>
              <a:off x="0" y="1800225"/>
              <a:ext cx="6337302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at leas four mourning rings…                  </a:t>
              </a:r>
            </a:p>
          </p:txBody>
        </p:sp>
        <p:sp>
          <p:nvSpPr>
            <p:cNvPr id="923" name="condition of his linen, and he appeared to have"/>
            <p:cNvSpPr/>
            <p:nvPr/>
          </p:nvSpPr>
          <p:spPr>
            <a:xfrm>
              <a:off x="0" y="649287"/>
              <a:ext cx="8569328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condition of his linen, and he appeared to have </a:t>
              </a:r>
            </a:p>
          </p:txBody>
        </p:sp>
        <p:sp>
          <p:nvSpPr>
            <p:cNvPr id="924" name="I judged him to be a bachelor from the frayed"/>
            <p:cNvSpPr/>
            <p:nvPr/>
          </p:nvSpPr>
          <p:spPr>
            <a:xfrm>
              <a:off x="0" y="0"/>
              <a:ext cx="8569328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judged him to be a bachelor from the frayed </a:t>
              </a:r>
            </a:p>
          </p:txBody>
        </p:sp>
        <p:sp>
          <p:nvSpPr>
            <p:cNvPr id="925" name="Great Expectations…"/>
            <p:cNvSpPr/>
            <p:nvPr/>
          </p:nvSpPr>
          <p:spPr>
            <a:xfrm>
              <a:off x="3960812" y="2305051"/>
              <a:ext cx="4608515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--Charles Dickens</a:t>
              </a:r>
            </a:p>
          </p:txBody>
        </p:sp>
      </p:grpSp>
      <p:sp>
        <p:nvSpPr>
          <p:cNvPr id="927" name="bereaved"/>
          <p:cNvSpPr/>
          <p:nvPr/>
        </p:nvSpPr>
        <p:spPr>
          <a:xfrm>
            <a:off x="3563937" y="3141660"/>
            <a:ext cx="172879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bereaved</a:t>
            </a:r>
          </a:p>
        </p:txBody>
      </p:sp>
      <p:grpSp>
        <p:nvGrpSpPr>
          <p:cNvPr id="933" name="Group"/>
          <p:cNvGrpSpPr/>
          <p:nvPr/>
        </p:nvGrpSpPr>
        <p:grpSpPr>
          <a:xfrm>
            <a:off x="250825" y="2492374"/>
            <a:ext cx="8569326" cy="2529956"/>
            <a:chOff x="0" y="0"/>
            <a:chExt cx="8569325" cy="2529955"/>
          </a:xfrm>
        </p:grpSpPr>
        <p:sp>
          <p:nvSpPr>
            <p:cNvPr id="928" name="little things are"/>
            <p:cNvSpPr/>
            <p:nvPr/>
          </p:nvSpPr>
          <p:spPr>
            <a:xfrm>
              <a:off x="5041900" y="649287"/>
              <a:ext cx="3455989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little things are</a:t>
              </a:r>
            </a:p>
          </p:txBody>
        </p:sp>
        <p:sp>
          <p:nvSpPr>
            <p:cNvPr id="929" name="in black?”"/>
            <p:cNvSpPr/>
            <p:nvPr/>
          </p:nvSpPr>
          <p:spPr>
            <a:xfrm>
              <a:off x="0" y="1223962"/>
              <a:ext cx="3960813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black?”</a:t>
              </a:r>
            </a:p>
          </p:txBody>
        </p:sp>
        <p:sp>
          <p:nvSpPr>
            <p:cNvPr id="930" name="as long as the poor"/>
            <p:cNvSpPr/>
            <p:nvPr/>
          </p:nvSpPr>
          <p:spPr>
            <a:xfrm>
              <a:off x="0" y="649287"/>
              <a:ext cx="3313113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long as the poor </a:t>
              </a:r>
            </a:p>
          </p:txBody>
        </p:sp>
        <p:sp>
          <p:nvSpPr>
            <p:cNvPr id="931" name="“Good Lord,” said he, “Camilla, what can it signify"/>
            <p:cNvSpPr/>
            <p:nvPr/>
          </p:nvSpPr>
          <p:spPr>
            <a:xfrm>
              <a:off x="0" y="0"/>
              <a:ext cx="8569325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“Good Lord,” said he, “Camilla, what can it signify  </a:t>
              </a:r>
            </a:p>
          </p:txBody>
        </p:sp>
        <p:sp>
          <p:nvSpPr>
            <p:cNvPr id="932" name="Great Expectations…"/>
            <p:cNvSpPr/>
            <p:nvPr/>
          </p:nvSpPr>
          <p:spPr>
            <a:xfrm>
              <a:off x="3960812" y="1728788"/>
              <a:ext cx="4608514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--Charles Dickens</a:t>
              </a:r>
            </a:p>
          </p:txBody>
        </p:sp>
      </p:grpSp>
      <p:sp>
        <p:nvSpPr>
          <p:cNvPr id="934" name="bereft"/>
          <p:cNvSpPr/>
          <p:nvPr/>
        </p:nvSpPr>
        <p:spPr>
          <a:xfrm>
            <a:off x="3563937" y="3141660"/>
            <a:ext cx="122396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bereft</a:t>
            </a:r>
          </a:p>
        </p:txBody>
      </p:sp>
      <p:grpSp>
        <p:nvGrpSpPr>
          <p:cNvPr id="939" name="Group"/>
          <p:cNvGrpSpPr/>
          <p:nvPr/>
        </p:nvGrpSpPr>
        <p:grpSpPr>
          <a:xfrm>
            <a:off x="250825" y="3141660"/>
            <a:ext cx="8569326" cy="1880669"/>
            <a:chOff x="0" y="0"/>
            <a:chExt cx="8569325" cy="1880667"/>
          </a:xfrm>
        </p:grpSpPr>
        <p:sp>
          <p:nvSpPr>
            <p:cNvPr id="935" name="me of all words."/>
            <p:cNvSpPr/>
            <p:nvPr/>
          </p:nvSpPr>
          <p:spPr>
            <a:xfrm>
              <a:off x="4537075" y="-1"/>
              <a:ext cx="2736851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me of all words.</a:t>
              </a:r>
            </a:p>
          </p:txBody>
        </p:sp>
        <p:sp>
          <p:nvSpPr>
            <p:cNvPr id="936" name="Only my blood speaks to you in my veins."/>
            <p:cNvSpPr/>
            <p:nvPr/>
          </p:nvSpPr>
          <p:spPr>
            <a:xfrm>
              <a:off x="-1" y="574675"/>
              <a:ext cx="727392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Only my blood speaks to you in my veins.</a:t>
              </a:r>
            </a:p>
          </p:txBody>
        </p:sp>
        <p:sp>
          <p:nvSpPr>
            <p:cNvPr id="937" name="Madam, you have"/>
            <p:cNvSpPr/>
            <p:nvPr/>
          </p:nvSpPr>
          <p:spPr>
            <a:xfrm>
              <a:off x="0" y="-1"/>
              <a:ext cx="3313113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Madam, you have </a:t>
              </a:r>
            </a:p>
          </p:txBody>
        </p:sp>
        <p:sp>
          <p:nvSpPr>
            <p:cNvPr id="938" name="The Merchant of Venice…"/>
            <p:cNvSpPr/>
            <p:nvPr/>
          </p:nvSpPr>
          <p:spPr>
            <a:xfrm>
              <a:off x="3960812" y="1079501"/>
              <a:ext cx="4608514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The Merchant of Venice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--Wm Shakespeare</a:t>
              </a:r>
            </a:p>
          </p:txBody>
        </p:sp>
      </p:grpSp>
      <p:grpSp>
        <p:nvGrpSpPr>
          <p:cNvPr id="953" name="Group"/>
          <p:cNvGrpSpPr/>
          <p:nvPr/>
        </p:nvGrpSpPr>
        <p:grpSpPr>
          <a:xfrm>
            <a:off x="2411410" y="1144586"/>
            <a:ext cx="6075130" cy="1326023"/>
            <a:chOff x="0" y="0"/>
            <a:chExt cx="6075128" cy="1326021"/>
          </a:xfrm>
        </p:grpSpPr>
        <p:grpSp>
          <p:nvGrpSpPr>
            <p:cNvPr id="944" name="Synonym: grieving"/>
            <p:cNvGrpSpPr/>
            <p:nvPr/>
          </p:nvGrpSpPr>
          <p:grpSpPr>
            <a:xfrm>
              <a:off x="0" y="123825"/>
              <a:ext cx="3455990" cy="1"/>
              <a:chOff x="0" y="0"/>
              <a:chExt cx="3455989" cy="0"/>
            </a:xfrm>
          </p:grpSpPr>
          <p:grpSp>
            <p:nvGrpSpPr>
              <p:cNvPr id="942" name="Group"/>
              <p:cNvGrpSpPr/>
              <p:nvPr/>
            </p:nvGrpSpPr>
            <p:grpSpPr>
              <a:xfrm>
                <a:off x="0" y="0"/>
                <a:ext cx="3455990" cy="1"/>
                <a:chOff x="0" y="0"/>
                <a:chExt cx="3455989" cy="0"/>
              </a:xfrm>
            </p:grpSpPr>
            <p:sp>
              <p:nvSpPr>
                <p:cNvPr id="940" name="Line"/>
                <p:cNvSpPr/>
                <p:nvPr/>
              </p:nvSpPr>
              <p:spPr>
                <a:xfrm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41" name="Line"/>
                <p:cNvSpPr/>
                <p:nvPr/>
              </p:nvSpPr>
              <p:spPr>
                <a:xfrm flipH="1" flipV="1"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943" name="Synonym: grieving"/>
              <p:cNvSpPr/>
              <p:nvPr/>
            </p:nvSpPr>
            <p:spPr>
              <a:xfrm>
                <a:off x="0" y="0"/>
                <a:ext cx="3455990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Synonym: grieving</a:t>
                </a:r>
              </a:p>
            </p:txBody>
          </p:sp>
        </p:grpSp>
        <p:grpSp>
          <p:nvGrpSpPr>
            <p:cNvPr id="949" name="Antonyms: celebratory, joyful"/>
            <p:cNvGrpSpPr/>
            <p:nvPr/>
          </p:nvGrpSpPr>
          <p:grpSpPr>
            <a:xfrm>
              <a:off x="0" y="628650"/>
              <a:ext cx="3455990" cy="1"/>
              <a:chOff x="0" y="0"/>
              <a:chExt cx="3455989" cy="0"/>
            </a:xfrm>
          </p:grpSpPr>
          <p:grpSp>
            <p:nvGrpSpPr>
              <p:cNvPr id="947" name="Group"/>
              <p:cNvGrpSpPr/>
              <p:nvPr/>
            </p:nvGrpSpPr>
            <p:grpSpPr>
              <a:xfrm>
                <a:off x="0" y="0"/>
                <a:ext cx="3455990" cy="1"/>
                <a:chOff x="0" y="0"/>
                <a:chExt cx="3455989" cy="0"/>
              </a:xfrm>
            </p:grpSpPr>
            <p:sp>
              <p:nvSpPr>
                <p:cNvPr id="945" name="Line"/>
                <p:cNvSpPr/>
                <p:nvPr/>
              </p:nvSpPr>
              <p:spPr>
                <a:xfrm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946" name="Line"/>
                <p:cNvSpPr/>
                <p:nvPr/>
              </p:nvSpPr>
              <p:spPr>
                <a:xfrm flipH="1" flipV="1">
                  <a:off x="0" y="0"/>
                  <a:ext cx="34559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948" name="Antonyms: celebratory, joyful"/>
              <p:cNvSpPr/>
              <p:nvPr/>
            </p:nvSpPr>
            <p:spPr>
              <a:xfrm>
                <a:off x="0" y="0"/>
                <a:ext cx="3455990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Antonyms: celebratory, joyful</a:t>
                </a:r>
              </a:p>
            </p:txBody>
          </p:sp>
        </p:grpSp>
        <p:grpSp>
          <p:nvGrpSpPr>
            <p:cNvPr id="952" name="Forms:…"/>
            <p:cNvGrpSpPr/>
            <p:nvPr/>
          </p:nvGrpSpPr>
          <p:grpSpPr>
            <a:xfrm>
              <a:off x="3940176" y="-1"/>
              <a:ext cx="2134953" cy="1326023"/>
              <a:chOff x="0" y="0"/>
              <a:chExt cx="2134951" cy="1326021"/>
            </a:xfrm>
          </p:grpSpPr>
          <p:sp>
            <p:nvSpPr>
              <p:cNvPr id="950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951" name="Forms:…"/>
              <p:cNvSpPr txBox="1"/>
              <p:nvPr/>
            </p:nvSpPr>
            <p:spPr>
              <a:xfrm>
                <a:off x="0" y="0"/>
                <a:ext cx="2134952" cy="13260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Forms: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N: bereavement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Adj: bereft, bereaved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V: 00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Adv: 00</a:t>
                </a:r>
              </a:p>
            </p:txBody>
          </p:sp>
        </p:grpSp>
      </p:grpSp>
      <p:sp>
        <p:nvSpPr>
          <p:cNvPr id="954" name="Frequency: Forms of this…"/>
          <p:cNvSpPr txBox="1"/>
          <p:nvPr/>
        </p:nvSpPr>
        <p:spPr>
          <a:xfrm>
            <a:off x="611186" y="5589587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2,122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27" grpId="8"/>
      <p:bldP build="whole" bldLvl="1" animBg="1" rev="0" advAuto="0" spid="933" grpId="9"/>
      <p:bldP build="whole" bldLvl="1" animBg="1" rev="0" advAuto="0" spid="919" grpId="4"/>
      <p:bldP build="whole" bldLvl="1" animBg="1" rev="0" advAuto="0" spid="933" grpId="10"/>
      <p:bldP build="whole" bldLvl="1" animBg="1" rev="0" advAuto="0" spid="927" grpId="11"/>
      <p:bldP build="whole" bldLvl="1" animBg="1" rev="0" advAuto="0" spid="914" grpId="3"/>
      <p:bldP build="whole" bldLvl="1" animBg="1" rev="0" advAuto="0" spid="919" grpId="7"/>
      <p:bldP build="whole" bldLvl="1" animBg="1" rev="0" advAuto="0" spid="912" grpId="14"/>
      <p:bldP build="whole" bldLvl="1" animBg="1" rev="0" advAuto="0" spid="953" grpId="15"/>
      <p:bldP build="whole" bldLvl="1" animBg="1" rev="0" advAuto="0" spid="926" grpId="5"/>
      <p:bldP build="whole" bldLvl="1" animBg="1" rev="0" advAuto="0" spid="926" grpId="6"/>
      <p:bldP build="whole" bldLvl="1" animBg="1" rev="0" advAuto="0" spid="934" grpId="12"/>
      <p:bldP build="whole" bldLvl="1" animBg="1" rev="0" advAuto="0" spid="918" grpId="1"/>
      <p:bldP build="whole" bldLvl="1" animBg="1" rev="0" advAuto="0" spid="918" grpId="2"/>
      <p:bldP build="whole" bldLvl="1" animBg="1" rev="0" advAuto="0" spid="939" grpId="1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Genial: friendly, sociable; favorable to"/>
          <p:cNvSpPr txBox="1"/>
          <p:nvPr/>
        </p:nvSpPr>
        <p:spPr>
          <a:xfrm>
            <a:off x="4284662" y="260349"/>
            <a:ext cx="4228424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Genial: friendly, sociable; favorable to</a:t>
            </a:r>
          </a:p>
        </p:txBody>
      </p:sp>
      <p:pic>
        <p:nvPicPr>
          <p:cNvPr id="957" name="image29.jpeg" descr="image29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750" y="0"/>
            <a:ext cx="1944690" cy="1462088"/>
          </a:xfrm>
          <a:prstGeom prst="rect">
            <a:avLst/>
          </a:prstGeom>
          <a:ln w="12700">
            <a:miter lim="400000"/>
          </a:ln>
        </p:spPr>
      </p:pic>
      <p:sp>
        <p:nvSpPr>
          <p:cNvPr id="958" name="genial"/>
          <p:cNvSpPr/>
          <p:nvPr/>
        </p:nvSpPr>
        <p:spPr>
          <a:xfrm>
            <a:off x="6732585" y="2924174"/>
            <a:ext cx="1296991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genial </a:t>
            </a:r>
          </a:p>
        </p:txBody>
      </p:sp>
      <p:grpSp>
        <p:nvGrpSpPr>
          <p:cNvPr id="964" name="Group"/>
          <p:cNvGrpSpPr/>
          <p:nvPr/>
        </p:nvGrpSpPr>
        <p:grpSpPr>
          <a:xfrm>
            <a:off x="250824" y="2349499"/>
            <a:ext cx="8893177" cy="2456931"/>
            <a:chOff x="0" y="0"/>
            <a:chExt cx="8893175" cy="2456930"/>
          </a:xfrm>
        </p:grpSpPr>
        <p:grpSp>
          <p:nvGrpSpPr>
            <p:cNvPr id="962" name="Group"/>
            <p:cNvGrpSpPr/>
            <p:nvPr/>
          </p:nvGrpSpPr>
          <p:grpSpPr>
            <a:xfrm>
              <a:off x="0" y="0"/>
              <a:ext cx="8713792" cy="1618731"/>
              <a:chOff x="0" y="0"/>
              <a:chExt cx="8713791" cy="1618730"/>
            </a:xfrm>
          </p:grpSpPr>
          <p:sp>
            <p:nvSpPr>
              <p:cNvPr id="959" name="So soft was her step, it failed to make even a sound,"/>
              <p:cNvSpPr/>
              <p:nvPr/>
            </p:nvSpPr>
            <p:spPr>
              <a:xfrm>
                <a:off x="-1" y="-1"/>
                <a:ext cx="8713793" cy="394768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So soft was her step, it failed to make even a sound,</a:t>
                </a:r>
              </a:p>
            </p:txBody>
          </p:sp>
          <p:sp>
            <p:nvSpPr>
              <p:cNvPr id="960" name="but for the magical thrill imparted by her"/>
              <p:cNvSpPr/>
              <p:nvPr/>
            </p:nvSpPr>
            <p:spPr>
              <a:xfrm>
                <a:off x="-1" y="576262"/>
                <a:ext cx="6481767" cy="394768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but for the magical thrill imparted by her </a:t>
                </a:r>
              </a:p>
            </p:txBody>
          </p:sp>
          <p:sp>
            <p:nvSpPr>
              <p:cNvPr id="961" name="touch."/>
              <p:cNvSpPr/>
              <p:nvPr/>
            </p:nvSpPr>
            <p:spPr>
              <a:xfrm>
                <a:off x="-1" y="1223964"/>
                <a:ext cx="2160590" cy="394767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touch.</a:t>
                </a:r>
              </a:p>
            </p:txBody>
          </p:sp>
        </p:grpSp>
        <p:sp>
          <p:nvSpPr>
            <p:cNvPr id="963" name="The Adventures of Tom Sawyer…"/>
            <p:cNvSpPr/>
            <p:nvPr/>
          </p:nvSpPr>
          <p:spPr>
            <a:xfrm>
              <a:off x="3313112" y="1655763"/>
              <a:ext cx="5580064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The Adventures of Tom Sawyer 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--Mark Twain</a:t>
              </a:r>
            </a:p>
          </p:txBody>
        </p:sp>
      </p:grpSp>
      <p:sp>
        <p:nvSpPr>
          <p:cNvPr id="965" name="genial"/>
          <p:cNvSpPr/>
          <p:nvPr/>
        </p:nvSpPr>
        <p:spPr>
          <a:xfrm>
            <a:off x="4932362" y="4005262"/>
            <a:ext cx="1296990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genial </a:t>
            </a:r>
          </a:p>
        </p:txBody>
      </p:sp>
      <p:grpSp>
        <p:nvGrpSpPr>
          <p:cNvPr id="971" name="Group"/>
          <p:cNvGrpSpPr/>
          <p:nvPr/>
        </p:nvGrpSpPr>
        <p:grpSpPr>
          <a:xfrm>
            <a:off x="0" y="3357562"/>
            <a:ext cx="8713791" cy="2529955"/>
            <a:chOff x="0" y="0"/>
            <a:chExt cx="8713790" cy="2529954"/>
          </a:xfrm>
        </p:grpSpPr>
        <p:sp>
          <p:nvSpPr>
            <p:cNvPr id="966" name="had begun to beam under the"/>
            <p:cNvSpPr/>
            <p:nvPr/>
          </p:nvSpPr>
          <p:spPr>
            <a:xfrm>
              <a:off x="-1" y="649287"/>
              <a:ext cx="4897439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had begun to beam under the </a:t>
              </a:r>
            </a:p>
          </p:txBody>
        </p:sp>
        <p:sp>
          <p:nvSpPr>
            <p:cNvPr id="967" name="gin-and-water."/>
            <p:cNvSpPr/>
            <p:nvPr/>
          </p:nvSpPr>
          <p:spPr>
            <a:xfrm>
              <a:off x="-1" y="1296987"/>
              <a:ext cx="2736851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gin-and-water.</a:t>
              </a:r>
            </a:p>
          </p:txBody>
        </p:sp>
        <p:sp>
          <p:nvSpPr>
            <p:cNvPr id="968" name="influence of"/>
            <p:cNvSpPr/>
            <p:nvPr/>
          </p:nvSpPr>
          <p:spPr>
            <a:xfrm>
              <a:off x="6192837" y="649287"/>
              <a:ext cx="2232028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influence of </a:t>
              </a:r>
            </a:p>
          </p:txBody>
        </p:sp>
        <p:sp>
          <p:nvSpPr>
            <p:cNvPr id="969" name="Great Expectations…"/>
            <p:cNvSpPr/>
            <p:nvPr/>
          </p:nvSpPr>
          <p:spPr>
            <a:xfrm>
              <a:off x="3313112" y="1728787"/>
              <a:ext cx="3887790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 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--Charles Dickens</a:t>
              </a:r>
            </a:p>
          </p:txBody>
        </p:sp>
        <p:sp>
          <p:nvSpPr>
            <p:cNvPr id="970" name="The course terminated, and Mr. Pumblechook"/>
            <p:cNvSpPr/>
            <p:nvPr/>
          </p:nvSpPr>
          <p:spPr>
            <a:xfrm>
              <a:off x="0" y="0"/>
              <a:ext cx="8713791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course terminated, and Mr. Pumblechook </a:t>
              </a:r>
            </a:p>
          </p:txBody>
        </p:sp>
      </p:grpSp>
      <p:grpSp>
        <p:nvGrpSpPr>
          <p:cNvPr id="976" name="Group"/>
          <p:cNvGrpSpPr/>
          <p:nvPr/>
        </p:nvGrpSpPr>
        <p:grpSpPr>
          <a:xfrm>
            <a:off x="125411" y="2720974"/>
            <a:ext cx="8893177" cy="3150669"/>
            <a:chOff x="0" y="0"/>
            <a:chExt cx="8893175" cy="3150668"/>
          </a:xfrm>
        </p:grpSpPr>
        <p:sp>
          <p:nvSpPr>
            <p:cNvPr id="972" name="“Harry, that’s three of my little suppers you’ve missed"/>
            <p:cNvSpPr/>
            <p:nvPr/>
          </p:nvSpPr>
          <p:spPr>
            <a:xfrm>
              <a:off x="0" y="0"/>
              <a:ext cx="8569326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“Harry, that’s three of my little suppers you’ve missed</a:t>
              </a:r>
            </a:p>
          </p:txBody>
        </p:sp>
        <p:sp>
          <p:nvSpPr>
            <p:cNvPr id="973" name="now!” said Slughorn, poking him"/>
            <p:cNvSpPr/>
            <p:nvPr/>
          </p:nvSpPr>
          <p:spPr>
            <a:xfrm>
              <a:off x="-1" y="647700"/>
              <a:ext cx="5545140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now!” said Slughorn, poking him</a:t>
              </a:r>
            </a:p>
          </p:txBody>
        </p:sp>
        <p:sp>
          <p:nvSpPr>
            <p:cNvPr id="974" name="Harry Potter and the Half-Blood Prince…"/>
            <p:cNvSpPr/>
            <p:nvPr/>
          </p:nvSpPr>
          <p:spPr>
            <a:xfrm>
              <a:off x="4033837" y="1943101"/>
              <a:ext cx="3887789" cy="12075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Harry Potter and the Half-Blood Prince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--J. K. Rowling</a:t>
              </a:r>
            </a:p>
          </p:txBody>
        </p:sp>
        <p:sp>
          <p:nvSpPr>
            <p:cNvPr id="975" name="in the chest."/>
            <p:cNvSpPr/>
            <p:nvPr/>
          </p:nvSpPr>
          <p:spPr>
            <a:xfrm>
              <a:off x="6661150" y="647700"/>
              <a:ext cx="2232026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the chest. </a:t>
              </a:r>
            </a:p>
          </p:txBody>
        </p:sp>
      </p:grpSp>
      <p:sp>
        <p:nvSpPr>
          <p:cNvPr id="977" name="genially"/>
          <p:cNvSpPr/>
          <p:nvPr/>
        </p:nvSpPr>
        <p:spPr>
          <a:xfrm>
            <a:off x="5219700" y="3357562"/>
            <a:ext cx="1512888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genially </a:t>
            </a:r>
          </a:p>
        </p:txBody>
      </p:sp>
      <p:sp>
        <p:nvSpPr>
          <p:cNvPr id="978" name="congenial"/>
          <p:cNvSpPr/>
          <p:nvPr/>
        </p:nvSpPr>
        <p:spPr>
          <a:xfrm>
            <a:off x="4643437" y="2205035"/>
            <a:ext cx="172879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congenial</a:t>
            </a:r>
          </a:p>
        </p:txBody>
      </p:sp>
      <p:grpSp>
        <p:nvGrpSpPr>
          <p:cNvPr id="983" name="Group"/>
          <p:cNvGrpSpPr/>
          <p:nvPr/>
        </p:nvGrpSpPr>
        <p:grpSpPr>
          <a:xfrm>
            <a:off x="324643" y="2245180"/>
            <a:ext cx="8064502" cy="2025131"/>
            <a:chOff x="0" y="0"/>
            <a:chExt cx="8064500" cy="2025129"/>
          </a:xfrm>
        </p:grpSpPr>
        <p:sp>
          <p:nvSpPr>
            <p:cNvPr id="979" name="with the"/>
            <p:cNvSpPr/>
            <p:nvPr/>
          </p:nvSpPr>
          <p:spPr>
            <a:xfrm>
              <a:off x="6049962" y="-1"/>
              <a:ext cx="1728790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with the</a:t>
              </a:r>
            </a:p>
          </p:txBody>
        </p:sp>
        <p:sp>
          <p:nvSpPr>
            <p:cNvPr id="980" name="They would doubtless be"/>
            <p:cNvSpPr/>
            <p:nvPr/>
          </p:nvSpPr>
          <p:spPr>
            <a:xfrm>
              <a:off x="-1" y="-1"/>
              <a:ext cx="432117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They would doubtless be </a:t>
              </a:r>
            </a:p>
          </p:txBody>
        </p:sp>
        <p:sp>
          <p:nvSpPr>
            <p:cNvPr id="981" name="generality of female minds."/>
            <p:cNvSpPr/>
            <p:nvPr/>
          </p:nvSpPr>
          <p:spPr>
            <a:xfrm>
              <a:off x="-1" y="504825"/>
              <a:ext cx="4537078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generality of female minds.</a:t>
              </a:r>
            </a:p>
          </p:txBody>
        </p:sp>
        <p:sp>
          <p:nvSpPr>
            <p:cNvPr id="982" name="Pride and Prejudice…"/>
            <p:cNvSpPr/>
            <p:nvPr/>
          </p:nvSpPr>
          <p:spPr>
            <a:xfrm>
              <a:off x="4176712" y="1223962"/>
              <a:ext cx="3887789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Pride and Prejudice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--Jane Austen</a:t>
              </a:r>
            </a:p>
          </p:txBody>
        </p:sp>
      </p:grpSp>
      <p:sp>
        <p:nvSpPr>
          <p:cNvPr id="984" name="Synonym: gregarious; amiable"/>
          <p:cNvSpPr/>
          <p:nvPr/>
        </p:nvSpPr>
        <p:spPr>
          <a:xfrm>
            <a:off x="2938460" y="765175"/>
            <a:ext cx="3455990" cy="259222"/>
          </a:xfrm>
          <a:prstGeom prst="rect">
            <a:avLst/>
          </a:prstGeom>
          <a:solidFill>
            <a:srgbClr val="B2F1A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Synonym: gregarious; amiable</a:t>
            </a:r>
          </a:p>
        </p:txBody>
      </p:sp>
      <p:sp>
        <p:nvSpPr>
          <p:cNvPr id="985" name="Antonyms: aloof; sullen"/>
          <p:cNvSpPr/>
          <p:nvPr/>
        </p:nvSpPr>
        <p:spPr>
          <a:xfrm>
            <a:off x="3009900" y="1125537"/>
            <a:ext cx="3455988" cy="259222"/>
          </a:xfrm>
          <a:prstGeom prst="rect">
            <a:avLst/>
          </a:prstGeom>
          <a:solidFill>
            <a:srgbClr val="F89E9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Antonyms: aloof; sullen</a:t>
            </a:r>
          </a:p>
        </p:txBody>
      </p:sp>
      <p:sp>
        <p:nvSpPr>
          <p:cNvPr id="986" name="Forms:…"/>
          <p:cNvSpPr/>
          <p:nvPr/>
        </p:nvSpPr>
        <p:spPr>
          <a:xfrm>
            <a:off x="6394449" y="765174"/>
            <a:ext cx="2562685" cy="1326023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Forms: 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N: congeniality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Adj: genial, congenial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V: 00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Adv: genially, congenially</a:t>
            </a:r>
          </a:p>
        </p:txBody>
      </p:sp>
      <p:sp>
        <p:nvSpPr>
          <p:cNvPr id="987" name="Frequency: Forms of this…"/>
          <p:cNvSpPr txBox="1"/>
          <p:nvPr/>
        </p:nvSpPr>
        <p:spPr>
          <a:xfrm>
            <a:off x="179385" y="5661025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499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Class="entr" nodeType="afterEffect" presetID="10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2" dur="500"/>
                                        <p:tgtEl>
                                          <p:spTgt spid="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Class="entr" nodeType="afterEffect" presetID="10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6" dur="500"/>
                                        <p:tgtEl>
                                          <p:spTgt spid="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78" grpId="12"/>
      <p:bldP build="whole" bldLvl="1" animBg="1" rev="0" advAuto="0" spid="958" grpId="3"/>
      <p:bldP build="whole" bldLvl="1" animBg="1" rev="0" advAuto="0" spid="956" grpId="14"/>
      <p:bldP build="whole" bldLvl="1" animBg="1" rev="0" advAuto="0" spid="986" grpId="17"/>
      <p:bldP build="whole" bldLvl="1" animBg="1" rev="0" advAuto="0" spid="985" grpId="16"/>
      <p:bldP build="whole" bldLvl="1" animBg="1" rev="0" advAuto="0" spid="976" grpId="9"/>
      <p:bldP build="whole" bldLvl="1" animBg="1" rev="0" advAuto="0" spid="976" grpId="10"/>
      <p:bldP build="whole" bldLvl="1" animBg="1" rev="0" advAuto="0" spid="971" grpId="5"/>
      <p:bldP build="whole" bldLvl="1" animBg="1" rev="0" advAuto="0" spid="971" grpId="6"/>
      <p:bldP build="whole" bldLvl="1" animBg="1" rev="0" advAuto="0" spid="977" grpId="11"/>
      <p:bldP build="whole" bldLvl="1" animBg="1" rev="0" advAuto="0" spid="965" grpId="4"/>
      <p:bldP build="whole" bldLvl="1" animBg="1" rev="0" advAuto="0" spid="965" grpId="7"/>
      <p:bldP build="whole" bldLvl="1" animBg="1" rev="0" advAuto="0" spid="977" grpId="8"/>
      <p:bldP build="whole" bldLvl="1" animBg="1" rev="0" advAuto="0" spid="983" grpId="13"/>
      <p:bldP build="whole" bldLvl="1" animBg="1" rev="0" advAuto="0" spid="964" grpId="1"/>
      <p:bldP build="whole" bldLvl="1" animBg="1" rev="0" advAuto="0" spid="964" grpId="2"/>
      <p:bldP build="whole" bldLvl="1" animBg="1" rev="0" advAuto="0" spid="984" grpId="1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Nettles: thickets of weeds, usually…"/>
          <p:cNvSpPr txBox="1"/>
          <p:nvPr/>
        </p:nvSpPr>
        <p:spPr>
          <a:xfrm>
            <a:off x="5003799" y="188912"/>
            <a:ext cx="3826366" cy="617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Nettles: thickets of weeds, usually</a:t>
            </a:r>
          </a:p>
          <a:p>
            <a: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with thorns</a:t>
            </a:r>
          </a:p>
        </p:txBody>
      </p:sp>
      <p:sp>
        <p:nvSpPr>
          <p:cNvPr id="990" name="Nettles"/>
          <p:cNvSpPr/>
          <p:nvPr/>
        </p:nvSpPr>
        <p:spPr>
          <a:xfrm>
            <a:off x="1116012" y="1700210"/>
            <a:ext cx="1296989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Nettles </a:t>
            </a:r>
          </a:p>
        </p:txBody>
      </p:sp>
      <p:pic>
        <p:nvPicPr>
          <p:cNvPr id="991" name="image30.jpeg" descr="image30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790700" cy="13049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96" name="Group"/>
          <p:cNvGrpSpPr/>
          <p:nvPr/>
        </p:nvGrpSpPr>
        <p:grpSpPr>
          <a:xfrm>
            <a:off x="1116011" y="1700210"/>
            <a:ext cx="7850193" cy="2314056"/>
            <a:chOff x="0" y="0"/>
            <a:chExt cx="7850191" cy="2314054"/>
          </a:xfrm>
        </p:grpSpPr>
        <p:sp>
          <p:nvSpPr>
            <p:cNvPr id="992" name="the windows, which were tiny and thick with"/>
            <p:cNvSpPr/>
            <p:nvPr/>
          </p:nvSpPr>
          <p:spPr>
            <a:xfrm>
              <a:off x="0" y="504825"/>
              <a:ext cx="777716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the windows, which were tiny and thick with </a:t>
              </a:r>
            </a:p>
          </p:txBody>
        </p:sp>
        <p:sp>
          <p:nvSpPr>
            <p:cNvPr id="993" name="grew all around it, their tips reaching"/>
            <p:cNvSpPr/>
            <p:nvPr/>
          </p:nvSpPr>
          <p:spPr>
            <a:xfrm>
              <a:off x="1296987" y="0"/>
              <a:ext cx="6553204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grew all around it, their tips reaching</a:t>
              </a:r>
            </a:p>
          </p:txBody>
        </p:sp>
        <p:sp>
          <p:nvSpPr>
            <p:cNvPr id="994" name="Great Expectations…"/>
            <p:cNvSpPr/>
            <p:nvPr/>
          </p:nvSpPr>
          <p:spPr>
            <a:xfrm>
              <a:off x="3241675" y="1512888"/>
              <a:ext cx="3600452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--Charles Dickens</a:t>
              </a:r>
            </a:p>
          </p:txBody>
        </p:sp>
        <p:sp>
          <p:nvSpPr>
            <p:cNvPr id="995" name="grime."/>
            <p:cNvSpPr/>
            <p:nvPr/>
          </p:nvSpPr>
          <p:spPr>
            <a:xfrm>
              <a:off x="-1" y="1008062"/>
              <a:ext cx="1296991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grime. </a:t>
              </a:r>
            </a:p>
          </p:txBody>
        </p:sp>
      </p:grpSp>
      <p:grpSp>
        <p:nvGrpSpPr>
          <p:cNvPr id="1001" name="Group"/>
          <p:cNvGrpSpPr/>
          <p:nvPr/>
        </p:nvGrpSpPr>
        <p:grpSpPr>
          <a:xfrm>
            <a:off x="323849" y="4183062"/>
            <a:ext cx="7200901" cy="2529955"/>
            <a:chOff x="0" y="0"/>
            <a:chExt cx="7200900" cy="2529954"/>
          </a:xfrm>
        </p:grpSpPr>
        <p:sp>
          <p:nvSpPr>
            <p:cNvPr id="997" name="bleak place overgrown with"/>
            <p:cNvSpPr/>
            <p:nvPr/>
          </p:nvSpPr>
          <p:spPr>
            <a:xfrm>
              <a:off x="0" y="504825"/>
              <a:ext cx="4681540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bleak place overgrown with  </a:t>
              </a:r>
            </a:p>
          </p:txBody>
        </p:sp>
        <p:sp>
          <p:nvSpPr>
            <p:cNvPr id="998" name="At such time I found out for certain that this"/>
            <p:cNvSpPr/>
            <p:nvPr/>
          </p:nvSpPr>
          <p:spPr>
            <a:xfrm>
              <a:off x="0" y="0"/>
              <a:ext cx="7200902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At such time I found out for certain that this</a:t>
              </a:r>
            </a:p>
          </p:txBody>
        </p:sp>
        <p:sp>
          <p:nvSpPr>
            <p:cNvPr id="999" name="Great Expectations…"/>
            <p:cNvSpPr/>
            <p:nvPr/>
          </p:nvSpPr>
          <p:spPr>
            <a:xfrm>
              <a:off x="3241675" y="1728787"/>
              <a:ext cx="3600451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Great Expectations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--Charles Dickens</a:t>
              </a:r>
            </a:p>
          </p:txBody>
        </p:sp>
        <p:sp>
          <p:nvSpPr>
            <p:cNvPr id="1000" name="was the churchyard."/>
            <p:cNvSpPr/>
            <p:nvPr/>
          </p:nvSpPr>
          <p:spPr>
            <a:xfrm>
              <a:off x="0" y="1008062"/>
              <a:ext cx="453707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was the churchyard.</a:t>
              </a:r>
            </a:p>
          </p:txBody>
        </p:sp>
      </p:grpSp>
      <p:sp>
        <p:nvSpPr>
          <p:cNvPr id="1002" name="nettles"/>
          <p:cNvSpPr/>
          <p:nvPr/>
        </p:nvSpPr>
        <p:spPr>
          <a:xfrm>
            <a:off x="5003800" y="4652962"/>
            <a:ext cx="1296988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nettles </a:t>
            </a:r>
          </a:p>
        </p:txBody>
      </p:sp>
      <p:sp>
        <p:nvSpPr>
          <p:cNvPr id="1003" name="Forms:…"/>
          <p:cNvSpPr/>
          <p:nvPr/>
        </p:nvSpPr>
        <p:spPr>
          <a:xfrm>
            <a:off x="2339974" y="-2"/>
            <a:ext cx="1588345" cy="1326023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Forms: 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N: nettles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Adj: nettlesome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V: 00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Adv: 00</a:t>
            </a:r>
          </a:p>
        </p:txBody>
      </p:sp>
      <p:sp>
        <p:nvSpPr>
          <p:cNvPr id="1004" name="nettles,"/>
          <p:cNvSpPr/>
          <p:nvPr/>
        </p:nvSpPr>
        <p:spPr>
          <a:xfrm>
            <a:off x="7553325" y="2146299"/>
            <a:ext cx="1512888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nettles, </a:t>
            </a:r>
          </a:p>
        </p:txBody>
      </p:sp>
      <p:grpSp>
        <p:nvGrpSpPr>
          <p:cNvPr id="1007" name="Group"/>
          <p:cNvGrpSpPr/>
          <p:nvPr/>
        </p:nvGrpSpPr>
        <p:grpSpPr>
          <a:xfrm>
            <a:off x="0" y="2133599"/>
            <a:ext cx="8893177" cy="971031"/>
            <a:chOff x="0" y="0"/>
            <a:chExt cx="8893175" cy="971030"/>
          </a:xfrm>
        </p:grpSpPr>
        <p:sp>
          <p:nvSpPr>
            <p:cNvPr id="1005" name="As I saw him go, picking his way among the"/>
            <p:cNvSpPr/>
            <p:nvPr/>
          </p:nvSpPr>
          <p:spPr>
            <a:xfrm>
              <a:off x="12699" y="-1"/>
              <a:ext cx="7524751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I saw him go, picking his way among the</a:t>
              </a:r>
            </a:p>
          </p:txBody>
        </p:sp>
        <p:sp>
          <p:nvSpPr>
            <p:cNvPr id="1006" name="and among the brambles that bound the green"/>
            <p:cNvSpPr/>
            <p:nvPr/>
          </p:nvSpPr>
          <p:spPr>
            <a:xfrm>
              <a:off x="0" y="576263"/>
              <a:ext cx="8893177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among the brambles that bound the green </a:t>
              </a:r>
            </a:p>
          </p:txBody>
        </p:sp>
      </p:grpSp>
      <p:sp>
        <p:nvSpPr>
          <p:cNvPr id="1008" name="Frequency: Forms of this…"/>
          <p:cNvSpPr txBox="1"/>
          <p:nvPr/>
        </p:nvSpPr>
        <p:spPr>
          <a:xfrm>
            <a:off x="6203949" y="4941887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1,725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3" dur="500"/>
                                        <p:tgtEl>
                                          <p:spTgt spid="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8" dur="500"/>
                                        <p:tgtEl>
                                          <p:spTgt spid="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96" grpId="1"/>
      <p:bldP build="whole" bldLvl="1" animBg="1" rev="0" advAuto="0" spid="996" grpId="2"/>
      <p:bldP build="whole" bldLvl="1" animBg="1" rev="0" advAuto="0" spid="1001" grpId="5"/>
      <p:bldP build="whole" bldLvl="1" animBg="1" rev="0" advAuto="0" spid="1001" grpId="6"/>
      <p:bldP build="whole" bldLvl="1" animBg="1" rev="0" advAuto="0" spid="1007" grpId="9"/>
      <p:bldP build="whole" bldLvl="1" animBg="1" rev="0" advAuto="0" spid="1003" grpId="11"/>
      <p:bldP build="whole" bldLvl="1" animBg="1" rev="0" advAuto="0" spid="1004" grpId="8"/>
      <p:bldP build="whole" bldLvl="1" animBg="1" rev="0" advAuto="0" spid="990" grpId="3"/>
      <p:bldP build="whole" bldLvl="1" animBg="1" rev="0" advAuto="0" spid="1002" grpId="4"/>
      <p:bldP build="whole" bldLvl="1" animBg="1" rev="0" advAuto="0" spid="989" grpId="10"/>
      <p:bldP build="whole" bldLvl="1" animBg="1" rev="0" advAuto="0" spid="1002" grpId="7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image2.jpeg" descr="image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4212" y="188912"/>
            <a:ext cx="2187576" cy="2260601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profound"/>
          <p:cNvSpPr/>
          <p:nvPr/>
        </p:nvSpPr>
        <p:spPr>
          <a:xfrm>
            <a:off x="1187449" y="3357562"/>
            <a:ext cx="1416523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profound</a:t>
            </a:r>
          </a:p>
        </p:txBody>
      </p:sp>
      <p:grpSp>
        <p:nvGrpSpPr>
          <p:cNvPr id="105" name="Group"/>
          <p:cNvGrpSpPr/>
          <p:nvPr/>
        </p:nvGrpSpPr>
        <p:grpSpPr>
          <a:xfrm>
            <a:off x="250825" y="3357562"/>
            <a:ext cx="8713791" cy="2226892"/>
            <a:chOff x="0" y="0"/>
            <a:chExt cx="8713790" cy="2226891"/>
          </a:xfrm>
        </p:grpSpPr>
        <p:sp>
          <p:nvSpPr>
            <p:cNvPr id="100" name="calm which only apparently precedes"/>
            <p:cNvSpPr/>
            <p:nvPr/>
          </p:nvSpPr>
          <p:spPr>
            <a:xfrm>
              <a:off x="2520950" y="-1"/>
              <a:ext cx="6192841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calm which only apparently precedes</a:t>
              </a:r>
            </a:p>
          </p:txBody>
        </p:sp>
        <p:sp>
          <p:nvSpPr>
            <p:cNvPr id="101" name="The"/>
            <p:cNvSpPr/>
            <p:nvPr/>
          </p:nvSpPr>
          <p:spPr>
            <a:xfrm>
              <a:off x="73024" y="-1"/>
              <a:ext cx="724249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</a:t>
              </a:r>
            </a:p>
          </p:txBody>
        </p:sp>
        <p:sp>
          <p:nvSpPr>
            <p:cNvPr id="102" name="and prophesies of the storm is perhaps more awful"/>
            <p:cNvSpPr/>
            <p:nvPr/>
          </p:nvSpPr>
          <p:spPr>
            <a:xfrm>
              <a:off x="0" y="647700"/>
              <a:ext cx="8713791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and prophesies of the storm is perhaps more awful</a:t>
              </a:r>
            </a:p>
          </p:txBody>
        </p:sp>
        <p:sp>
          <p:nvSpPr>
            <p:cNvPr id="103" name="than the storm itself."/>
            <p:cNvSpPr/>
            <p:nvPr/>
          </p:nvSpPr>
          <p:spPr>
            <a:xfrm>
              <a:off x="0" y="1295400"/>
              <a:ext cx="8713791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than the storm itself.</a:t>
              </a:r>
            </a:p>
          </p:txBody>
        </p:sp>
        <p:sp>
          <p:nvSpPr>
            <p:cNvPr id="104" name="Moby Dick --Herman Melville"/>
            <p:cNvSpPr/>
            <p:nvPr/>
          </p:nvSpPr>
          <p:spPr>
            <a:xfrm>
              <a:off x="3960812" y="1943100"/>
              <a:ext cx="3960815" cy="283792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Moby Dick </a:t>
              </a:r>
              <a:r>
                <a:rPr i="0"/>
                <a:t>--Herman Melville</a:t>
              </a:r>
            </a:p>
          </p:txBody>
        </p:sp>
      </p:grpSp>
      <p:sp>
        <p:nvSpPr>
          <p:cNvPr id="106" name="profound"/>
          <p:cNvSpPr/>
          <p:nvPr/>
        </p:nvSpPr>
        <p:spPr>
          <a:xfrm>
            <a:off x="3635374" y="2636835"/>
            <a:ext cx="1416523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profound</a:t>
            </a:r>
          </a:p>
        </p:txBody>
      </p:sp>
      <p:grpSp>
        <p:nvGrpSpPr>
          <p:cNvPr id="111" name="Group"/>
          <p:cNvGrpSpPr/>
          <p:nvPr/>
        </p:nvGrpSpPr>
        <p:grpSpPr>
          <a:xfrm>
            <a:off x="179386" y="2636835"/>
            <a:ext cx="8496303" cy="1363294"/>
            <a:chOff x="0" y="0"/>
            <a:chExt cx="8496301" cy="1363292"/>
          </a:xfrm>
        </p:grpSpPr>
        <p:sp>
          <p:nvSpPr>
            <p:cNvPr id="107" name="The stillness was so"/>
            <p:cNvSpPr/>
            <p:nvPr/>
          </p:nvSpPr>
          <p:spPr>
            <a:xfrm>
              <a:off x="-1" y="-1"/>
              <a:ext cx="3194523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stillness was so</a:t>
              </a:r>
            </a:p>
          </p:txBody>
        </p:sp>
        <p:sp>
          <p:nvSpPr>
            <p:cNvPr id="108" name="animal twittering somewhere nearby under the snow."/>
            <p:cNvSpPr/>
            <p:nvPr/>
          </p:nvSpPr>
          <p:spPr>
            <a:xfrm>
              <a:off x="0" y="576262"/>
              <a:ext cx="8314433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animal twittering somewhere nearby under the snow.</a:t>
              </a:r>
            </a:p>
          </p:txBody>
        </p:sp>
        <p:sp>
          <p:nvSpPr>
            <p:cNvPr id="109" name="that he heard a little"/>
            <p:cNvSpPr/>
            <p:nvPr/>
          </p:nvSpPr>
          <p:spPr>
            <a:xfrm>
              <a:off x="4968875" y="-1"/>
              <a:ext cx="3136182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that he heard a little</a:t>
              </a:r>
            </a:p>
          </p:txBody>
        </p:sp>
        <p:sp>
          <p:nvSpPr>
            <p:cNvPr id="110" name="Ethan Frome  Edith Wharton"/>
            <p:cNvSpPr/>
            <p:nvPr/>
          </p:nvSpPr>
          <p:spPr>
            <a:xfrm>
              <a:off x="4535487" y="1079501"/>
              <a:ext cx="3960815" cy="283792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Ethan Frome </a:t>
              </a:r>
              <a:r>
                <a:rPr i="0"/>
                <a:t> Edith Wharton</a:t>
              </a:r>
            </a:p>
          </p:txBody>
        </p:sp>
      </p:grpSp>
      <p:grpSp>
        <p:nvGrpSpPr>
          <p:cNvPr id="114" name="Group"/>
          <p:cNvGrpSpPr/>
          <p:nvPr/>
        </p:nvGrpSpPr>
        <p:grpSpPr>
          <a:xfrm>
            <a:off x="395286" y="2420935"/>
            <a:ext cx="7634290" cy="1726831"/>
            <a:chOff x="0" y="0"/>
            <a:chExt cx="7634289" cy="1726829"/>
          </a:xfrm>
        </p:grpSpPr>
        <p:sp>
          <p:nvSpPr>
            <p:cNvPr id="112" name="There was a                  silence, prolonged and…"/>
            <p:cNvSpPr/>
            <p:nvPr/>
          </p:nvSpPr>
          <p:spPr>
            <a:xfrm>
              <a:off x="-1" y="-1"/>
              <a:ext cx="7326116" cy="8011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There was a                  silence, prolonged and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unbroken.              </a:t>
              </a:r>
            </a:p>
          </p:txBody>
        </p:sp>
        <p:sp>
          <p:nvSpPr>
            <p:cNvPr id="113" name="The Adventures of Tom Sawyer by…"/>
            <p:cNvSpPr/>
            <p:nvPr/>
          </p:nvSpPr>
          <p:spPr>
            <a:xfrm>
              <a:off x="3673475" y="1150939"/>
              <a:ext cx="3960815" cy="57589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The Adventures of Tom Sawyer </a:t>
              </a:r>
              <a:r>
                <a:rPr i="0"/>
                <a:t>by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Mark Twain</a:t>
              </a:r>
            </a:p>
          </p:txBody>
        </p:sp>
      </p:grpSp>
      <p:sp>
        <p:nvSpPr>
          <p:cNvPr id="115" name="profound"/>
          <p:cNvSpPr/>
          <p:nvPr/>
        </p:nvSpPr>
        <p:spPr>
          <a:xfrm>
            <a:off x="2627310" y="2492374"/>
            <a:ext cx="1416523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profound</a:t>
            </a:r>
          </a:p>
        </p:txBody>
      </p:sp>
      <p:sp>
        <p:nvSpPr>
          <p:cNvPr id="116" name="profoundly"/>
          <p:cNvSpPr/>
          <p:nvPr/>
        </p:nvSpPr>
        <p:spPr>
          <a:xfrm>
            <a:off x="5148262" y="2492374"/>
            <a:ext cx="167332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profoundly</a:t>
            </a:r>
          </a:p>
        </p:txBody>
      </p:sp>
      <p:grpSp>
        <p:nvGrpSpPr>
          <p:cNvPr id="120" name="Group"/>
          <p:cNvGrpSpPr/>
          <p:nvPr/>
        </p:nvGrpSpPr>
        <p:grpSpPr>
          <a:xfrm>
            <a:off x="179386" y="2492374"/>
            <a:ext cx="8496303" cy="1655393"/>
            <a:chOff x="0" y="0"/>
            <a:chExt cx="8496301" cy="1655392"/>
          </a:xfrm>
        </p:grpSpPr>
        <p:sp>
          <p:nvSpPr>
            <p:cNvPr id="117" name="My mother couldn’t have more"/>
            <p:cNvSpPr/>
            <p:nvPr/>
          </p:nvSpPr>
          <p:spPr>
            <a:xfrm>
              <a:off x="-1" y="0"/>
              <a:ext cx="4795591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My mother couldn’t have more</a:t>
              </a:r>
            </a:p>
          </p:txBody>
        </p:sp>
        <p:sp>
          <p:nvSpPr>
            <p:cNvPr id="118" name="disagreed with that."/>
            <p:cNvSpPr/>
            <p:nvPr/>
          </p:nvSpPr>
          <p:spPr>
            <a:xfrm>
              <a:off x="-1" y="576262"/>
              <a:ext cx="3096420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disagreed with that.</a:t>
              </a:r>
            </a:p>
          </p:txBody>
        </p:sp>
        <p:sp>
          <p:nvSpPr>
            <p:cNvPr id="119" name="One Writer’s Beginnings by…"/>
            <p:cNvSpPr/>
            <p:nvPr/>
          </p:nvSpPr>
          <p:spPr>
            <a:xfrm>
              <a:off x="4535487" y="1079501"/>
              <a:ext cx="3960815" cy="575892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One Writer’s Beginnings </a:t>
              </a:r>
              <a:r>
                <a:rPr i="0"/>
                <a:t>by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Eudora Welty</a:t>
              </a:r>
            </a:p>
          </p:txBody>
        </p:sp>
      </p:grpSp>
      <p:sp>
        <p:nvSpPr>
          <p:cNvPr id="121" name="Profound: deep; deeply meaningful"/>
          <p:cNvSpPr txBox="1"/>
          <p:nvPr/>
        </p:nvSpPr>
        <p:spPr>
          <a:xfrm>
            <a:off x="4048125" y="471487"/>
            <a:ext cx="4365830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20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Profound: deep; deeply meaningful</a:t>
            </a:r>
          </a:p>
        </p:txBody>
      </p:sp>
      <p:grpSp>
        <p:nvGrpSpPr>
          <p:cNvPr id="126" name="Group"/>
          <p:cNvGrpSpPr/>
          <p:nvPr/>
        </p:nvGrpSpPr>
        <p:grpSpPr>
          <a:xfrm>
            <a:off x="468311" y="1125536"/>
            <a:ext cx="8083556" cy="5593224"/>
            <a:chOff x="0" y="0"/>
            <a:chExt cx="8083554" cy="5593223"/>
          </a:xfrm>
        </p:grpSpPr>
        <p:sp>
          <p:nvSpPr>
            <p:cNvPr id="122" name="Synonym: unfathomable"/>
            <p:cNvSpPr/>
            <p:nvPr/>
          </p:nvSpPr>
          <p:spPr>
            <a:xfrm>
              <a:off x="2663825" y="-1"/>
              <a:ext cx="2663827" cy="259223"/>
            </a:xfrm>
            <a:prstGeom prst="rect">
              <a:avLst/>
            </a:prstGeom>
            <a:solidFill>
              <a:srgbClr val="B2F1A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Synonym: unfathomable</a:t>
              </a:r>
            </a:p>
          </p:txBody>
        </p:sp>
        <p:grpSp>
          <p:nvGrpSpPr>
            <p:cNvPr id="125" name="Group"/>
            <p:cNvGrpSpPr/>
            <p:nvPr/>
          </p:nvGrpSpPr>
          <p:grpSpPr>
            <a:xfrm>
              <a:off x="-1" y="574674"/>
              <a:ext cx="8083556" cy="5018550"/>
              <a:chOff x="0" y="0"/>
              <a:chExt cx="8083554" cy="5018549"/>
            </a:xfrm>
          </p:grpSpPr>
          <p:sp>
            <p:nvSpPr>
              <p:cNvPr id="123" name="Antonyms:  shallow; inane, superficial; facile; simple;…"/>
              <p:cNvSpPr/>
              <p:nvPr/>
            </p:nvSpPr>
            <p:spPr>
              <a:xfrm>
                <a:off x="2540001" y="0"/>
                <a:ext cx="5543554" cy="525922"/>
              </a:xfrm>
              <a:prstGeom prst="rect">
                <a:avLst/>
              </a:prstGeom>
              <a:solidFill>
                <a:srgbClr val="F89E9E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Antonyms:  shallow; inane, superficial; facile; simple;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               obvious; glib</a:t>
                </a:r>
              </a:p>
            </p:txBody>
          </p:sp>
          <p:sp>
            <p:nvSpPr>
              <p:cNvPr id="124" name="Forms:…"/>
              <p:cNvSpPr/>
              <p:nvPr/>
            </p:nvSpPr>
            <p:spPr>
              <a:xfrm>
                <a:off x="-1" y="3692528"/>
                <a:ext cx="1601181" cy="1326022"/>
              </a:xfrm>
              <a:prstGeom prst="rect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Forms: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N: profundity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V: OO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Adj: profound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Adv: profoundly</a:t>
                </a:r>
              </a:p>
            </p:txBody>
          </p:sp>
        </p:grpSp>
      </p:grpSp>
      <p:sp>
        <p:nvSpPr>
          <p:cNvPr id="127" name="Frequency: Forms of this…"/>
          <p:cNvSpPr txBox="1"/>
          <p:nvPr/>
        </p:nvSpPr>
        <p:spPr>
          <a:xfrm>
            <a:off x="4356099" y="5734050"/>
            <a:ext cx="3306547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155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5" grpId="2"/>
      <p:bldP build="whole" bldLvl="1" animBg="1" rev="0" advAuto="0" spid="126" grpId="15"/>
      <p:bldP build="whole" bldLvl="1" animBg="1" rev="0" advAuto="0" spid="106" grpId="4"/>
      <p:bldP build="whole" bldLvl="1" animBg="1" rev="0" advAuto="0" spid="111" grpId="5"/>
      <p:bldP build="whole" bldLvl="1" animBg="1" rev="0" advAuto="0" spid="111" grpId="6"/>
      <p:bldP build="whole" bldLvl="1" animBg="1" rev="0" advAuto="0" spid="106" grpId="7"/>
      <p:bldP build="whole" bldLvl="1" animBg="1" rev="0" advAuto="0" spid="115" grpId="8"/>
      <p:bldP build="whole" bldLvl="1" animBg="1" rev="0" advAuto="0" spid="115" grpId="11"/>
      <p:bldP build="whole" bldLvl="1" animBg="1" rev="0" advAuto="0" spid="120" grpId="13"/>
      <p:bldP build="whole" bldLvl="1" animBg="1" rev="0" advAuto="0" spid="99" grpId="3"/>
      <p:bldP build="whole" bldLvl="1" animBg="1" rev="0" advAuto="0" spid="121" grpId="14"/>
      <p:bldP build="whole" bldLvl="1" animBg="1" rev="0" advAuto="0" spid="114" grpId="9"/>
      <p:bldP build="whole" bldLvl="1" animBg="1" rev="0" advAuto="0" spid="114" grpId="10"/>
      <p:bldP build="whole" bldLvl="1" animBg="1" rev="0" advAuto="0" spid="116" grpId="12"/>
      <p:bldP build="whole" bldLvl="1" animBg="1" rev="0" advAuto="0" spid="10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roup"/>
          <p:cNvGrpSpPr/>
          <p:nvPr/>
        </p:nvGrpSpPr>
        <p:grpSpPr>
          <a:xfrm>
            <a:off x="1116011" y="1844674"/>
            <a:ext cx="7086604" cy="1658568"/>
            <a:chOff x="0" y="0"/>
            <a:chExt cx="7086603" cy="1658567"/>
          </a:xfrm>
        </p:grpSpPr>
        <p:sp>
          <p:nvSpPr>
            <p:cNvPr id="129" name="The Scarlet Letter…"/>
            <p:cNvSpPr/>
            <p:nvPr/>
          </p:nvSpPr>
          <p:spPr>
            <a:xfrm>
              <a:off x="3997327" y="1082676"/>
              <a:ext cx="3024190" cy="575892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The Scarlet Letter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by Nathaniel Hawthorne</a:t>
              </a:r>
            </a:p>
          </p:txBody>
        </p:sp>
        <p:sp>
          <p:nvSpPr>
            <p:cNvPr id="130" name="The physician"/>
            <p:cNvSpPr/>
            <p:nvPr/>
          </p:nvSpPr>
          <p:spPr>
            <a:xfrm>
              <a:off x="0" y="1586"/>
              <a:ext cx="2382838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physician</a:t>
              </a:r>
            </a:p>
          </p:txBody>
        </p:sp>
        <p:sp>
          <p:nvSpPr>
            <p:cNvPr id="131" name="a strong interest"/>
            <p:cNvSpPr/>
            <p:nvPr/>
          </p:nvSpPr>
          <p:spPr>
            <a:xfrm>
              <a:off x="4249739" y="0"/>
              <a:ext cx="2836865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 strong interest </a:t>
              </a:r>
            </a:p>
          </p:txBody>
        </p:sp>
        <p:sp>
          <p:nvSpPr>
            <p:cNvPr id="132" name="in the young clergyman."/>
            <p:cNvSpPr/>
            <p:nvPr/>
          </p:nvSpPr>
          <p:spPr>
            <a:xfrm>
              <a:off x="-1" y="504825"/>
              <a:ext cx="4065592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 the young clergyman. </a:t>
              </a:r>
            </a:p>
          </p:txBody>
        </p:sp>
      </p:grpSp>
      <p:sp>
        <p:nvSpPr>
          <p:cNvPr id="134" name="manifested"/>
          <p:cNvSpPr/>
          <p:nvPr/>
        </p:nvSpPr>
        <p:spPr>
          <a:xfrm>
            <a:off x="3419475" y="1844674"/>
            <a:ext cx="1752154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manifested</a:t>
            </a:r>
          </a:p>
        </p:txBody>
      </p:sp>
      <p:grpSp>
        <p:nvGrpSpPr>
          <p:cNvPr id="137" name="Group"/>
          <p:cNvGrpSpPr/>
          <p:nvPr/>
        </p:nvGrpSpPr>
        <p:grpSpPr>
          <a:xfrm>
            <a:off x="0" y="1916110"/>
            <a:ext cx="8990015" cy="1371229"/>
            <a:chOff x="0" y="0"/>
            <a:chExt cx="8990013" cy="1371227"/>
          </a:xfrm>
        </p:grpSpPr>
        <p:sp>
          <p:nvSpPr>
            <p:cNvPr id="135" name="The reason for its unpopularity was soon made"/>
            <p:cNvSpPr/>
            <p:nvPr/>
          </p:nvSpPr>
          <p:spPr>
            <a:xfrm>
              <a:off x="0" y="-1"/>
              <a:ext cx="8604253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reason for its unpopularity was soon made</a:t>
              </a:r>
            </a:p>
          </p:txBody>
        </p:sp>
        <p:sp>
          <p:nvSpPr>
            <p:cNvPr id="136" name="The Mayor of Casterbridge…"/>
            <p:cNvSpPr/>
            <p:nvPr/>
          </p:nvSpPr>
          <p:spPr>
            <a:xfrm>
              <a:off x="4500562" y="503237"/>
              <a:ext cx="4489453" cy="86799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The Mayor of Casterbridge</a:t>
              </a:r>
              <a:endParaRPr>
                <a:solidFill>
                  <a:srgbClr val="FFFFCC"/>
                </a:solidFill>
              </a:endParaRPr>
            </a:p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 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Thomas Hardy</a:t>
              </a:r>
            </a:p>
          </p:txBody>
        </p:sp>
      </p:grpSp>
      <p:sp>
        <p:nvSpPr>
          <p:cNvPr id="138" name="manifest"/>
          <p:cNvSpPr/>
          <p:nvPr/>
        </p:nvSpPr>
        <p:spPr>
          <a:xfrm>
            <a:off x="2555874" y="2852735"/>
            <a:ext cx="1655766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manifest</a:t>
            </a:r>
          </a:p>
        </p:txBody>
      </p:sp>
      <p:grpSp>
        <p:nvGrpSpPr>
          <p:cNvPr id="144" name="Group"/>
          <p:cNvGrpSpPr/>
          <p:nvPr/>
        </p:nvGrpSpPr>
        <p:grpSpPr>
          <a:xfrm>
            <a:off x="179385" y="2852734"/>
            <a:ext cx="9144004" cy="1363296"/>
            <a:chOff x="0" y="0"/>
            <a:chExt cx="9144003" cy="1363294"/>
          </a:xfrm>
        </p:grpSpPr>
        <p:sp>
          <p:nvSpPr>
            <p:cNvPr id="139" name="will bear chestnuts this year or not."/>
            <p:cNvSpPr/>
            <p:nvPr/>
          </p:nvSpPr>
          <p:spPr>
            <a:xfrm>
              <a:off x="-1" y="576263"/>
              <a:ext cx="5487518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will bear chestnuts this year or not.</a:t>
              </a:r>
            </a:p>
          </p:txBody>
        </p:sp>
        <p:grpSp>
          <p:nvGrpSpPr>
            <p:cNvPr id="143" name="Group"/>
            <p:cNvGrpSpPr/>
            <p:nvPr/>
          </p:nvGrpSpPr>
          <p:grpSpPr>
            <a:xfrm>
              <a:off x="-1" y="-1"/>
              <a:ext cx="9144004" cy="1363296"/>
              <a:chOff x="0" y="0"/>
              <a:chExt cx="9144002" cy="1363294"/>
            </a:xfrm>
          </p:grpSpPr>
          <p:sp>
            <p:nvSpPr>
              <p:cNvPr id="140" name="Walden by Henry David Thoreau"/>
              <p:cNvSpPr/>
              <p:nvPr/>
            </p:nvSpPr>
            <p:spPr>
              <a:xfrm>
                <a:off x="4859338" y="1079504"/>
                <a:ext cx="3960816" cy="283791"/>
              </a:xfrm>
              <a:prstGeom prst="rect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 i="1" sz="20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Walden </a:t>
                </a:r>
                <a:r>
                  <a:rPr i="0"/>
                  <a:t>by Henry David Thoreau</a:t>
                </a:r>
              </a:p>
            </p:txBody>
          </p:sp>
          <p:sp>
            <p:nvSpPr>
              <p:cNvPr id="141" name="no concern whether the woods"/>
              <p:cNvSpPr/>
              <p:nvPr/>
            </p:nvSpPr>
            <p:spPr>
              <a:xfrm>
                <a:off x="4067176" y="0"/>
                <a:ext cx="5076827" cy="394767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no concern whether the woods </a:t>
                </a:r>
              </a:p>
            </p:txBody>
          </p:sp>
          <p:sp>
            <p:nvSpPr>
              <p:cNvPr id="142" name="The squirrels"/>
              <p:cNvSpPr/>
              <p:nvPr/>
            </p:nvSpPr>
            <p:spPr>
              <a:xfrm>
                <a:off x="-1" y="0"/>
                <a:ext cx="2376490" cy="394767"/>
              </a:xfrm>
              <a:prstGeom prst="rect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The squirrels </a:t>
                </a:r>
              </a:p>
            </p:txBody>
          </p:sp>
        </p:grpSp>
      </p:grpSp>
      <p:sp>
        <p:nvSpPr>
          <p:cNvPr id="145" name="manifestation"/>
          <p:cNvSpPr/>
          <p:nvPr/>
        </p:nvSpPr>
        <p:spPr>
          <a:xfrm>
            <a:off x="1946274" y="2954335"/>
            <a:ext cx="2127723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manifestation</a:t>
            </a:r>
          </a:p>
        </p:txBody>
      </p:sp>
      <p:grpSp>
        <p:nvGrpSpPr>
          <p:cNvPr id="149" name="Group"/>
          <p:cNvGrpSpPr/>
          <p:nvPr/>
        </p:nvGrpSpPr>
        <p:grpSpPr>
          <a:xfrm>
            <a:off x="755650" y="2852735"/>
            <a:ext cx="8535990" cy="1583956"/>
            <a:chOff x="0" y="0"/>
            <a:chExt cx="8535989" cy="1583954"/>
          </a:xfrm>
        </p:grpSpPr>
        <p:sp>
          <p:nvSpPr>
            <p:cNvPr id="146" name="The"/>
            <p:cNvSpPr/>
            <p:nvPr/>
          </p:nvSpPr>
          <p:spPr>
            <a:xfrm>
              <a:off x="0" y="73025"/>
              <a:ext cx="1184276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</a:t>
              </a:r>
            </a:p>
          </p:txBody>
        </p:sp>
        <p:sp>
          <p:nvSpPr>
            <p:cNvPr id="147" name="it took was of great interest to them."/>
            <p:cNvSpPr/>
            <p:nvPr/>
          </p:nvSpPr>
          <p:spPr>
            <a:xfrm>
              <a:off x="3498850" y="0"/>
              <a:ext cx="5037140" cy="8011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it took was of great interest to them.</a:t>
              </a:r>
            </a:p>
          </p:txBody>
        </p:sp>
        <p:sp>
          <p:nvSpPr>
            <p:cNvPr id="148" name="Song of Solomon…"/>
            <p:cNvSpPr/>
            <p:nvPr/>
          </p:nvSpPr>
          <p:spPr>
            <a:xfrm>
              <a:off x="4491037" y="1008064"/>
              <a:ext cx="3427415" cy="57589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Song of Solomon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by Toni Morrison </a:t>
              </a:r>
            </a:p>
          </p:txBody>
        </p:sp>
      </p:grpSp>
      <p:sp>
        <p:nvSpPr>
          <p:cNvPr id="150" name="Manifest: to show; to reveal"/>
          <p:cNvSpPr txBox="1"/>
          <p:nvPr/>
        </p:nvSpPr>
        <p:spPr>
          <a:xfrm>
            <a:off x="5724524" y="188911"/>
            <a:ext cx="3114447" cy="350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Manifest: to show; to reveal</a:t>
            </a:r>
          </a:p>
        </p:txBody>
      </p:sp>
      <p:pic>
        <p:nvPicPr>
          <p:cNvPr id="151" name="image3.jpeg" descr="image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8312" y="188912"/>
            <a:ext cx="2374901" cy="984251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manifest."/>
          <p:cNvSpPr/>
          <p:nvPr/>
        </p:nvSpPr>
        <p:spPr>
          <a:xfrm>
            <a:off x="7397750" y="1916110"/>
            <a:ext cx="1530350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manifest.</a:t>
            </a:r>
          </a:p>
        </p:txBody>
      </p:sp>
      <p:grpSp>
        <p:nvGrpSpPr>
          <p:cNvPr id="157" name="Group"/>
          <p:cNvGrpSpPr/>
          <p:nvPr/>
        </p:nvGrpSpPr>
        <p:grpSpPr>
          <a:xfrm>
            <a:off x="179386" y="188911"/>
            <a:ext cx="8353428" cy="6209174"/>
            <a:chOff x="0" y="0"/>
            <a:chExt cx="8353426" cy="6209172"/>
          </a:xfrm>
        </p:grpSpPr>
        <p:sp>
          <p:nvSpPr>
            <p:cNvPr id="153" name="Historical References:…"/>
            <p:cNvSpPr/>
            <p:nvPr/>
          </p:nvSpPr>
          <p:spPr>
            <a:xfrm>
              <a:off x="3889375" y="3816350"/>
              <a:ext cx="4464052" cy="2392823"/>
            </a:xfrm>
            <a:prstGeom prst="rect">
              <a:avLst/>
            </a:prstGeom>
            <a:solidFill>
              <a:srgbClr val="ACA8F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Historical References: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Manifest Destiny: The belief that God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intended for the United States to extend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its territory from coast to coast (Western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Expansion)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Communist Manifesto: The statement of the beliefs and goals of communism, written by Karl Marx and Fred Engels</a:t>
              </a:r>
            </a:p>
          </p:txBody>
        </p:sp>
        <p:sp>
          <p:nvSpPr>
            <p:cNvPr id="154" name="Synonyms:  (adj) obvious; overt;…"/>
            <p:cNvSpPr/>
            <p:nvPr/>
          </p:nvSpPr>
          <p:spPr>
            <a:xfrm>
              <a:off x="0" y="3960812"/>
              <a:ext cx="3277952" cy="792623"/>
            </a:xfrm>
            <a:prstGeom prst="rect">
              <a:avLst/>
            </a:prstGeom>
            <a:solidFill>
              <a:srgbClr val="B2F1A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Synonyms:  (adj) obvious; overt;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     demonstrable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(v): demonstrate; reveal</a:t>
              </a:r>
            </a:p>
          </p:txBody>
        </p:sp>
        <p:sp>
          <p:nvSpPr>
            <p:cNvPr id="155" name="Antonyms: (adj) covert; hidden;…"/>
            <p:cNvSpPr/>
            <p:nvPr/>
          </p:nvSpPr>
          <p:spPr>
            <a:xfrm>
              <a:off x="73024" y="5113337"/>
              <a:ext cx="3455990" cy="525923"/>
            </a:xfrm>
            <a:prstGeom prst="rect">
              <a:avLst/>
            </a:prstGeom>
            <a:solidFill>
              <a:srgbClr val="F89E9E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Antonyms: (adj) covert; hidden;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subtle; obscure</a:t>
              </a:r>
            </a:p>
          </p:txBody>
        </p:sp>
        <p:sp>
          <p:nvSpPr>
            <p:cNvPr id="156" name="Forms:…"/>
            <p:cNvSpPr/>
            <p:nvPr/>
          </p:nvSpPr>
          <p:spPr>
            <a:xfrm>
              <a:off x="2665412" y="-1"/>
              <a:ext cx="2879728" cy="159272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Forms: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N: the manifestation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Adj: manifest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V: manifest, manifests,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 manifested, manifesting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Adv: OO</a:t>
              </a:r>
            </a:p>
          </p:txBody>
        </p:sp>
      </p:grpSp>
      <p:sp>
        <p:nvSpPr>
          <p:cNvPr id="158" name="Frequency: Forms of this…"/>
          <p:cNvSpPr txBox="1"/>
          <p:nvPr/>
        </p:nvSpPr>
        <p:spPr>
          <a:xfrm>
            <a:off x="6203949" y="692150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126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7" grpId="15"/>
      <p:bldP build="whole" bldLvl="1" animBg="1" rev="0" advAuto="0" spid="138" grpId="11"/>
      <p:bldP build="whole" bldLvl="1" animBg="1" rev="0" advAuto="0" spid="145" grpId="12"/>
      <p:bldP build="whole" bldLvl="1" animBg="1" rev="0" advAuto="0" spid="152" grpId="4"/>
      <p:bldP build="whole" bldLvl="1" animBg="1" rev="0" advAuto="0" spid="134" grpId="3"/>
      <p:bldP build="whole" bldLvl="1" animBg="1" rev="0" advAuto="0" spid="152" grpId="7"/>
      <p:bldP build="whole" bldLvl="1" animBg="1" rev="0" advAuto="0" spid="137" grpId="5"/>
      <p:bldP build="whole" bldLvl="1" animBg="1" rev="0" advAuto="0" spid="137" grpId="6"/>
      <p:bldP build="whole" bldLvl="1" animBg="1" rev="0" advAuto="0" spid="144" grpId="9"/>
      <p:bldP build="whole" bldLvl="1" animBg="1" rev="0" advAuto="0" spid="144" grpId="10"/>
      <p:bldP build="whole" bldLvl="1" animBg="1" rev="0" advAuto="0" spid="133" grpId="2"/>
      <p:bldP build="whole" bldLvl="1" animBg="1" rev="0" advAuto="0" spid="133" grpId="1"/>
      <p:bldP build="whole" bldLvl="1" animBg="1" rev="0" advAuto="0" spid="149" grpId="13"/>
      <p:bldP build="whole" bldLvl="1" animBg="1" rev="0" advAuto="0" spid="138" grpId="8"/>
      <p:bldP build="whole" bldLvl="1" animBg="1" rev="0" advAuto="0" spid="150" grpId="1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image4.jpeg" descr="image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0838" cy="2438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4" name="Group"/>
          <p:cNvGrpSpPr/>
          <p:nvPr/>
        </p:nvGrpSpPr>
        <p:grpSpPr>
          <a:xfrm>
            <a:off x="-3" y="2492374"/>
            <a:ext cx="8353626" cy="860055"/>
            <a:chOff x="0" y="0"/>
            <a:chExt cx="8353623" cy="860054"/>
          </a:xfrm>
        </p:grpSpPr>
        <p:sp>
          <p:nvSpPr>
            <p:cNvPr id="161" name="The"/>
            <p:cNvSpPr/>
            <p:nvPr/>
          </p:nvSpPr>
          <p:spPr>
            <a:xfrm>
              <a:off x="0" y="0"/>
              <a:ext cx="717823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The</a:t>
              </a:r>
            </a:p>
          </p:txBody>
        </p:sp>
        <p:sp>
          <p:nvSpPr>
            <p:cNvPr id="162" name="William Wordsworth"/>
            <p:cNvSpPr/>
            <p:nvPr/>
          </p:nvSpPr>
          <p:spPr>
            <a:xfrm>
              <a:off x="4319588" y="576263"/>
              <a:ext cx="3960816" cy="283792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0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William Wordsworth</a:t>
              </a:r>
            </a:p>
          </p:txBody>
        </p:sp>
        <p:sp>
          <p:nvSpPr>
            <p:cNvPr id="163" name="sky and verdant fields filled me with ecstasy."/>
            <p:cNvSpPr/>
            <p:nvPr/>
          </p:nvSpPr>
          <p:spPr>
            <a:xfrm>
              <a:off x="1943100" y="71437"/>
              <a:ext cx="6410524" cy="345629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    sky and verdant fields filled me with ecstasy.</a:t>
              </a:r>
            </a:p>
          </p:txBody>
        </p:sp>
      </p:grpSp>
      <p:grpSp>
        <p:nvGrpSpPr>
          <p:cNvPr id="169" name="Group"/>
          <p:cNvGrpSpPr/>
          <p:nvPr/>
        </p:nvGrpSpPr>
        <p:grpSpPr>
          <a:xfrm>
            <a:off x="252411" y="5300662"/>
            <a:ext cx="8327083" cy="1229867"/>
            <a:chOff x="0" y="0"/>
            <a:chExt cx="8327082" cy="1229866"/>
          </a:xfrm>
        </p:grpSpPr>
        <p:sp>
          <p:nvSpPr>
            <p:cNvPr id="165" name="The"/>
            <p:cNvSpPr/>
            <p:nvPr/>
          </p:nvSpPr>
          <p:spPr>
            <a:xfrm>
              <a:off x="71437" y="-1"/>
              <a:ext cx="625451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</a:t>
              </a:r>
            </a:p>
          </p:txBody>
        </p:sp>
        <p:sp>
          <p:nvSpPr>
            <p:cNvPr id="166" name="ocean rolled toward me in a thousand"/>
            <p:cNvSpPr/>
            <p:nvPr/>
          </p:nvSpPr>
          <p:spPr>
            <a:xfrm>
              <a:off x="2087562" y="-1"/>
              <a:ext cx="6239521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ocean rolled toward me in a thousand  </a:t>
              </a:r>
            </a:p>
          </p:txBody>
        </p:sp>
        <p:sp>
          <p:nvSpPr>
            <p:cNvPr id="167" name="hues of blue."/>
            <p:cNvSpPr/>
            <p:nvPr/>
          </p:nvSpPr>
          <p:spPr>
            <a:xfrm>
              <a:off x="0" y="593725"/>
              <a:ext cx="2345458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hues of blue.  </a:t>
              </a:r>
            </a:p>
          </p:txBody>
        </p:sp>
        <p:sp>
          <p:nvSpPr>
            <p:cNvPr id="168" name="Moby Dick by Herman Melville"/>
            <p:cNvSpPr/>
            <p:nvPr/>
          </p:nvSpPr>
          <p:spPr>
            <a:xfrm>
              <a:off x="3889376" y="884237"/>
              <a:ext cx="4111577" cy="345630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400">
                  <a:latin typeface="Arial"/>
                  <a:ea typeface="Arial"/>
                  <a:cs typeface="Arial"/>
                  <a:sym typeface="Arial"/>
                </a:defRPr>
              </a:pPr>
              <a:r>
                <a:t>Moby Dick</a:t>
              </a:r>
              <a:r>
                <a:rPr i="0"/>
                <a:t> by Herman Melville</a:t>
              </a:r>
            </a:p>
          </p:txBody>
        </p:sp>
      </p:grpSp>
      <p:sp>
        <p:nvSpPr>
          <p:cNvPr id="170" name="serene"/>
          <p:cNvSpPr/>
          <p:nvPr/>
        </p:nvSpPr>
        <p:spPr>
          <a:xfrm>
            <a:off x="1116012" y="5300662"/>
            <a:ext cx="1099989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serene</a:t>
            </a:r>
          </a:p>
        </p:txBody>
      </p:sp>
      <p:sp>
        <p:nvSpPr>
          <p:cNvPr id="171" name="serenely"/>
          <p:cNvSpPr/>
          <p:nvPr/>
        </p:nvSpPr>
        <p:spPr>
          <a:xfrm>
            <a:off x="3779837" y="3500437"/>
            <a:ext cx="1356792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serenely</a:t>
            </a:r>
          </a:p>
        </p:txBody>
      </p:sp>
      <p:grpSp>
        <p:nvGrpSpPr>
          <p:cNvPr id="175" name="Group"/>
          <p:cNvGrpSpPr/>
          <p:nvPr/>
        </p:nvGrpSpPr>
        <p:grpSpPr>
          <a:xfrm>
            <a:off x="-3" y="3500437"/>
            <a:ext cx="9144005" cy="1075955"/>
            <a:chOff x="0" y="0"/>
            <a:chExt cx="9144003" cy="1075954"/>
          </a:xfrm>
        </p:grpSpPr>
        <p:sp>
          <p:nvSpPr>
            <p:cNvPr id="172" name="Lord Jim by Joseph Conrad"/>
            <p:cNvSpPr/>
            <p:nvPr/>
          </p:nvSpPr>
          <p:spPr>
            <a:xfrm>
              <a:off x="5183188" y="792163"/>
              <a:ext cx="3960816" cy="283792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Lord Jim</a:t>
              </a:r>
              <a:r>
                <a:rPr i="0"/>
                <a:t> by Joseph Conrad</a:t>
              </a:r>
            </a:p>
          </p:txBody>
        </p:sp>
        <p:sp>
          <p:nvSpPr>
            <p:cNvPr id="173" name="The moon seemed to gloat"/>
            <p:cNvSpPr/>
            <p:nvPr/>
          </p:nvSpPr>
          <p:spPr>
            <a:xfrm>
              <a:off x="-1" y="-1"/>
              <a:ext cx="3638601" cy="345630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moon seemed to gloat</a:t>
              </a:r>
            </a:p>
          </p:txBody>
        </p:sp>
        <p:sp>
          <p:nvSpPr>
            <p:cNvPr id="174" name="over the spectacle."/>
            <p:cNvSpPr/>
            <p:nvPr/>
          </p:nvSpPr>
          <p:spPr>
            <a:xfrm>
              <a:off x="5292726" y="-1"/>
              <a:ext cx="2571056" cy="345630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over the spectacle.</a:t>
              </a:r>
            </a:p>
          </p:txBody>
        </p:sp>
      </p:grpSp>
      <p:sp>
        <p:nvSpPr>
          <p:cNvPr id="176" name="Serene: calm; peaceful"/>
          <p:cNvSpPr txBox="1"/>
          <p:nvPr/>
        </p:nvSpPr>
        <p:spPr>
          <a:xfrm>
            <a:off x="1692274" y="-1"/>
            <a:ext cx="2941670" cy="3752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 sz="20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Serene: calm; peaceful</a:t>
            </a:r>
            <a:r>
              <a:rPr>
                <a:solidFill>
                  <a:srgbClr val="000099"/>
                </a:solidFill>
              </a:rPr>
              <a:t> </a:t>
            </a:r>
          </a:p>
        </p:txBody>
      </p:sp>
      <p:grpSp>
        <p:nvGrpSpPr>
          <p:cNvPr id="180" name="Group"/>
          <p:cNvGrpSpPr/>
          <p:nvPr/>
        </p:nvGrpSpPr>
        <p:grpSpPr>
          <a:xfrm>
            <a:off x="971548" y="4508498"/>
            <a:ext cx="6985003" cy="860055"/>
            <a:chOff x="0" y="0"/>
            <a:chExt cx="6985001" cy="860054"/>
          </a:xfrm>
        </p:grpSpPr>
        <p:sp>
          <p:nvSpPr>
            <p:cNvPr id="177" name="Walden by Henry David Thoreau"/>
            <p:cNvSpPr/>
            <p:nvPr/>
          </p:nvSpPr>
          <p:spPr>
            <a:xfrm>
              <a:off x="3024187" y="576264"/>
              <a:ext cx="3960815" cy="28379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Walden </a:t>
              </a:r>
              <a:r>
                <a:rPr i="0"/>
                <a:t>by Henry David Thoreau</a:t>
              </a:r>
            </a:p>
          </p:txBody>
        </p:sp>
        <p:sp>
          <p:nvSpPr>
            <p:cNvPr id="178" name="My"/>
            <p:cNvSpPr/>
            <p:nvPr/>
          </p:nvSpPr>
          <p:spPr>
            <a:xfrm>
              <a:off x="0" y="-1"/>
              <a:ext cx="486718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My</a:t>
              </a:r>
            </a:p>
          </p:txBody>
        </p:sp>
        <p:sp>
          <p:nvSpPr>
            <p:cNvPr id="179" name="is rippled but not ruffled."/>
            <p:cNvSpPr/>
            <p:nvPr/>
          </p:nvSpPr>
          <p:spPr>
            <a:xfrm>
              <a:off x="2160587" y="-1"/>
              <a:ext cx="3801543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is rippled but not ruffled.</a:t>
              </a:r>
            </a:p>
          </p:txBody>
        </p:sp>
      </p:grpSp>
      <p:grpSp>
        <p:nvGrpSpPr>
          <p:cNvPr id="184" name="Group"/>
          <p:cNvGrpSpPr/>
          <p:nvPr/>
        </p:nvGrpSpPr>
        <p:grpSpPr>
          <a:xfrm>
            <a:off x="2700335" y="-2835276"/>
            <a:ext cx="5337873" cy="1326023"/>
            <a:chOff x="0" y="0"/>
            <a:chExt cx="5337871" cy="1326021"/>
          </a:xfrm>
        </p:grpSpPr>
        <p:sp>
          <p:nvSpPr>
            <p:cNvPr id="181" name="Synonym: tranquil"/>
            <p:cNvSpPr/>
            <p:nvPr/>
          </p:nvSpPr>
          <p:spPr>
            <a:xfrm>
              <a:off x="-1" y="123825"/>
              <a:ext cx="3455992" cy="259222"/>
            </a:xfrm>
            <a:prstGeom prst="rect">
              <a:avLst/>
            </a:prstGeom>
            <a:solidFill>
              <a:srgbClr val="B2F1A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Synonym: tranquil </a:t>
              </a:r>
            </a:p>
          </p:txBody>
        </p:sp>
        <p:sp>
          <p:nvSpPr>
            <p:cNvPr id="182" name="Antonyms: turbulent; chaotic;…"/>
            <p:cNvSpPr/>
            <p:nvPr/>
          </p:nvSpPr>
          <p:spPr>
            <a:xfrm>
              <a:off x="-1" y="628650"/>
              <a:ext cx="3455992" cy="525922"/>
            </a:xfrm>
            <a:prstGeom prst="rect">
              <a:avLst/>
            </a:prstGeom>
            <a:solidFill>
              <a:srgbClr val="F89E9E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Antonyms: turbulent; chaotic;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     tumultuous; agitated</a:t>
              </a:r>
            </a:p>
          </p:txBody>
        </p:sp>
        <p:sp>
          <p:nvSpPr>
            <p:cNvPr id="183" name="Forms:…"/>
            <p:cNvSpPr/>
            <p:nvPr/>
          </p:nvSpPr>
          <p:spPr>
            <a:xfrm>
              <a:off x="3940176" y="-1"/>
              <a:ext cx="1397696" cy="132602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Forms: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N: serenity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Adj: serene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V: 00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Adv: serenely</a:t>
              </a:r>
            </a:p>
          </p:txBody>
        </p:sp>
      </p:grpSp>
      <p:grpSp>
        <p:nvGrpSpPr>
          <p:cNvPr id="187" name="Group"/>
          <p:cNvGrpSpPr/>
          <p:nvPr/>
        </p:nvGrpSpPr>
        <p:grpSpPr>
          <a:xfrm>
            <a:off x="1619250" y="4508498"/>
            <a:ext cx="1376363" cy="394767"/>
            <a:chOff x="0" y="0"/>
            <a:chExt cx="1376362" cy="394766"/>
          </a:xfrm>
        </p:grpSpPr>
        <p:sp>
          <p:nvSpPr>
            <p:cNvPr id="185" name="serene"/>
            <p:cNvSpPr/>
            <p:nvPr/>
          </p:nvSpPr>
          <p:spPr>
            <a:xfrm>
              <a:off x="-1" y="-1"/>
              <a:ext cx="1099990" cy="394768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serene</a:t>
              </a:r>
            </a:p>
          </p:txBody>
        </p:sp>
        <p:sp>
          <p:nvSpPr>
            <p:cNvPr id="186" name="ity"/>
            <p:cNvSpPr/>
            <p:nvPr/>
          </p:nvSpPr>
          <p:spPr>
            <a:xfrm>
              <a:off x="1008062" y="-1"/>
              <a:ext cx="368301" cy="394768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ity</a:t>
              </a:r>
            </a:p>
          </p:txBody>
        </p:sp>
      </p:grpSp>
      <p:sp>
        <p:nvSpPr>
          <p:cNvPr id="188" name="serene"/>
          <p:cNvSpPr/>
          <p:nvPr/>
        </p:nvSpPr>
        <p:spPr>
          <a:xfrm>
            <a:off x="827087" y="2492374"/>
            <a:ext cx="1099989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serene</a:t>
            </a:r>
          </a:p>
        </p:txBody>
      </p:sp>
      <p:grpSp>
        <p:nvGrpSpPr>
          <p:cNvPr id="192" name="Group"/>
          <p:cNvGrpSpPr/>
          <p:nvPr/>
        </p:nvGrpSpPr>
        <p:grpSpPr>
          <a:xfrm>
            <a:off x="3851275" y="-1"/>
            <a:ext cx="4926708" cy="1326022"/>
            <a:chOff x="0" y="0"/>
            <a:chExt cx="4926707" cy="1326021"/>
          </a:xfrm>
        </p:grpSpPr>
        <p:sp>
          <p:nvSpPr>
            <p:cNvPr id="189" name="Synonym: tranquil"/>
            <p:cNvSpPr/>
            <p:nvPr/>
          </p:nvSpPr>
          <p:spPr>
            <a:xfrm>
              <a:off x="-1" y="404812"/>
              <a:ext cx="3455989" cy="259223"/>
            </a:xfrm>
            <a:prstGeom prst="rect">
              <a:avLst/>
            </a:prstGeom>
            <a:solidFill>
              <a:srgbClr val="B2F1A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Synonym: tranquil </a:t>
              </a:r>
            </a:p>
          </p:txBody>
        </p:sp>
        <p:sp>
          <p:nvSpPr>
            <p:cNvPr id="190" name="Antonyms: turbulent; chaotic;…"/>
            <p:cNvSpPr/>
            <p:nvPr/>
          </p:nvSpPr>
          <p:spPr>
            <a:xfrm>
              <a:off x="-1" y="765176"/>
              <a:ext cx="3455989" cy="525922"/>
            </a:xfrm>
            <a:prstGeom prst="rect">
              <a:avLst/>
            </a:prstGeom>
            <a:solidFill>
              <a:srgbClr val="F89E9E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Antonyms: turbulent; chaotic;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     tumultuous; agitated</a:t>
              </a:r>
            </a:p>
          </p:txBody>
        </p:sp>
        <p:sp>
          <p:nvSpPr>
            <p:cNvPr id="191" name="Forms:…"/>
            <p:cNvSpPr/>
            <p:nvPr/>
          </p:nvSpPr>
          <p:spPr>
            <a:xfrm>
              <a:off x="3529012" y="0"/>
              <a:ext cx="1397696" cy="1326022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Forms: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N: serenity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Adj: serene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V: 00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Adv: serenely</a:t>
              </a:r>
            </a:p>
          </p:txBody>
        </p:sp>
      </p:grpSp>
      <p:sp>
        <p:nvSpPr>
          <p:cNvPr id="193" name="Frequency: Forms of this…"/>
          <p:cNvSpPr txBox="1"/>
          <p:nvPr/>
        </p:nvSpPr>
        <p:spPr>
          <a:xfrm>
            <a:off x="3779837" y="1557337"/>
            <a:ext cx="2861624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449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4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7" grpId="4"/>
      <p:bldP build="whole" bldLvl="1" animBg="1" rev="0" advAuto="0" spid="171" grpId="11"/>
      <p:bldP build="whole" bldLvl="1" animBg="1" rev="0" advAuto="0" spid="187" grpId="7"/>
      <p:bldP build="whole" bldLvl="1" animBg="1" rev="0" advAuto="0" spid="192" grpId="14"/>
      <p:bldP build="whole" bldLvl="1" animBg="1" rev="0" advAuto="0" spid="188" grpId="12"/>
      <p:bldP build="whole" bldLvl="1" animBg="1" rev="0" advAuto="0" spid="170" grpId="3"/>
      <p:bldP build="whole" bldLvl="1" animBg="1" rev="0" advAuto="0" spid="169" grpId="1"/>
      <p:bldP build="whole" bldLvl="1" animBg="1" rev="0" advAuto="0" spid="169" grpId="2"/>
      <p:bldP build="whole" bldLvl="1" animBg="1" rev="0" advAuto="0" spid="180" grpId="5"/>
      <p:bldP build="whole" bldLvl="1" animBg="1" rev="0" advAuto="0" spid="180" grpId="6"/>
      <p:bldP build="whole" bldLvl="1" animBg="1" rev="0" advAuto="0" spid="164" grpId="13"/>
      <p:bldP build="whole" bldLvl="1" animBg="1" rev="0" advAuto="0" spid="175" grpId="9"/>
      <p:bldP build="whole" bldLvl="1" animBg="1" rev="0" advAuto="0" spid="175" grpId="10"/>
      <p:bldP build="whole" bldLvl="1" animBg="1" rev="0" advAuto="0" spid="171" grpId="8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roup"/>
          <p:cNvGrpSpPr/>
          <p:nvPr/>
        </p:nvGrpSpPr>
        <p:grpSpPr>
          <a:xfrm>
            <a:off x="971548" y="3068635"/>
            <a:ext cx="7345369" cy="2736482"/>
            <a:chOff x="0" y="0"/>
            <a:chExt cx="7345367" cy="2736480"/>
          </a:xfrm>
        </p:grpSpPr>
        <p:sp>
          <p:nvSpPr>
            <p:cNvPr id="195" name="I cannot believe that I am the same creature…"/>
            <p:cNvSpPr/>
            <p:nvPr/>
          </p:nvSpPr>
          <p:spPr>
            <a:xfrm>
              <a:off x="-1" y="-1"/>
              <a:ext cx="6950721" cy="8011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I cannot believe that I am the same creature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whose thoughts were once filled with </a:t>
              </a:r>
            </a:p>
          </p:txBody>
        </p:sp>
        <p:sp>
          <p:nvSpPr>
            <p:cNvPr id="196" name="and transcendent visions of the beauty and…"/>
            <p:cNvSpPr/>
            <p:nvPr/>
          </p:nvSpPr>
          <p:spPr>
            <a:xfrm>
              <a:off x="-1" y="1152525"/>
              <a:ext cx="6793584" cy="8011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and transcendent visions of the beauty and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majesty of goodness.</a:t>
              </a:r>
            </a:p>
          </p:txBody>
        </p:sp>
        <p:sp>
          <p:nvSpPr>
            <p:cNvPr id="197" name="Frankenstein by…"/>
            <p:cNvSpPr/>
            <p:nvPr/>
          </p:nvSpPr>
          <p:spPr>
            <a:xfrm>
              <a:off x="3384551" y="2160589"/>
              <a:ext cx="3960817" cy="575892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i="1"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Frankenstein </a:t>
              </a:r>
              <a:r>
                <a:rPr i="0"/>
                <a:t>by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r>
                <a:t>Mary Wollenscraft Shelley</a:t>
              </a:r>
            </a:p>
          </p:txBody>
        </p:sp>
      </p:grpSp>
      <p:pic>
        <p:nvPicPr>
          <p:cNvPr id="199" name="image5.jpeg" descr="image5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0112" y="0"/>
            <a:ext cx="2093915" cy="2798765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Seeing the Grand Canyon at sunrise was truly"/>
          <p:cNvSpPr/>
          <p:nvPr/>
        </p:nvSpPr>
        <p:spPr>
          <a:xfrm>
            <a:off x="611185" y="3500437"/>
            <a:ext cx="6230592" cy="345629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Seeing the Grand Canyon at sunrise was truly</a:t>
            </a:r>
          </a:p>
        </p:txBody>
      </p:sp>
      <p:sp>
        <p:nvSpPr>
          <p:cNvPr id="201" name="The best cooking comes from the simplest but freshest ingredients and a sense of…"/>
          <p:cNvSpPr/>
          <p:nvPr/>
        </p:nvSpPr>
        <p:spPr>
          <a:xfrm>
            <a:off x="971550" y="2852735"/>
            <a:ext cx="6048375" cy="1056830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The best cooking comes from the simplest but freshest ingredients and a sense of</a:t>
            </a:r>
            <a:endParaRPr>
              <a:solidFill>
                <a:srgbClr val="FFFFCC"/>
              </a:solidFill>
            </a:endParaRPr>
          </a:p>
          <a:p>
            <a:pPr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combining them just right. Such dishes are</a:t>
            </a:r>
          </a:p>
        </p:txBody>
      </p:sp>
      <p:sp>
        <p:nvSpPr>
          <p:cNvPr id="202" name="sublime"/>
          <p:cNvSpPr/>
          <p:nvPr/>
        </p:nvSpPr>
        <p:spPr>
          <a:xfrm>
            <a:off x="6948485" y="3500437"/>
            <a:ext cx="1238028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sublime</a:t>
            </a:r>
          </a:p>
        </p:txBody>
      </p:sp>
      <p:grpSp>
        <p:nvGrpSpPr>
          <p:cNvPr id="209" name="Group"/>
          <p:cNvGrpSpPr/>
          <p:nvPr/>
        </p:nvGrpSpPr>
        <p:grpSpPr>
          <a:xfrm>
            <a:off x="1042985" y="3428997"/>
            <a:ext cx="5755830" cy="2133605"/>
            <a:chOff x="0" y="0"/>
            <a:chExt cx="5755828" cy="2133603"/>
          </a:xfrm>
        </p:grpSpPr>
        <p:grpSp>
          <p:nvGrpSpPr>
            <p:cNvPr id="205" name="When I heard the choir sing in St. Patrick’s…"/>
            <p:cNvGrpSpPr/>
            <p:nvPr/>
          </p:nvGrpSpPr>
          <p:grpSpPr>
            <a:xfrm>
              <a:off x="-1" y="-1"/>
              <a:ext cx="5755830" cy="1270003"/>
              <a:chOff x="0" y="0"/>
              <a:chExt cx="5755828" cy="1270001"/>
            </a:xfrm>
          </p:grpSpPr>
          <p:sp>
            <p:nvSpPr>
              <p:cNvPr id="203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04" name="When I heard the choir sing in St. Patrick’s…"/>
              <p:cNvSpPr txBox="1"/>
              <p:nvPr/>
            </p:nvSpPr>
            <p:spPr>
              <a:xfrm>
                <a:off x="0" y="0"/>
                <a:ext cx="5755829" cy="7012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When I heard the choir sing in St. Patrick’s</a:t>
                </a:r>
                <a:endParaRPr>
                  <a:solidFill>
                    <a:srgbClr val="FFFFCC"/>
                  </a:solidFill>
                </a:endParaRPr>
              </a:p>
              <a:p>
                <a:pPr>
                  <a:defRPr sz="2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Cathedral, I was overcome with a sense of</a:t>
                </a:r>
              </a:p>
            </p:txBody>
          </p:sp>
        </p:grpSp>
        <p:grpSp>
          <p:nvGrpSpPr>
            <p:cNvPr id="208" name="beauty and spirituality."/>
            <p:cNvGrpSpPr/>
            <p:nvPr/>
          </p:nvGrpSpPr>
          <p:grpSpPr>
            <a:xfrm>
              <a:off x="0" y="863601"/>
              <a:ext cx="3524598" cy="1270003"/>
              <a:chOff x="0" y="0"/>
              <a:chExt cx="3524597" cy="1270002"/>
            </a:xfrm>
          </p:grpSpPr>
          <p:sp>
            <p:nvSpPr>
              <p:cNvPr id="206" name="Line"/>
              <p:cNvSpPr/>
              <p:nvPr/>
            </p:nvSpPr>
            <p:spPr>
              <a:xfrm>
                <a:off x="0" y="0"/>
                <a:ext cx="1270002" cy="1270003"/>
              </a:xfrm>
              <a:prstGeom prst="line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07" name="beauty and spirituality."/>
              <p:cNvSpPr txBox="1"/>
              <p:nvPr/>
            </p:nvSpPr>
            <p:spPr>
              <a:xfrm>
                <a:off x="0" y="0"/>
                <a:ext cx="3524598" cy="3947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beauty and spirituality.</a:t>
                </a:r>
              </a:p>
            </p:txBody>
          </p:sp>
        </p:grpSp>
      </p:grpSp>
      <p:grpSp>
        <p:nvGrpSpPr>
          <p:cNvPr id="212" name="Group"/>
          <p:cNvGrpSpPr/>
          <p:nvPr/>
        </p:nvGrpSpPr>
        <p:grpSpPr>
          <a:xfrm>
            <a:off x="468312" y="3500437"/>
            <a:ext cx="8215115" cy="1044055"/>
            <a:chOff x="0" y="0"/>
            <a:chExt cx="8215114" cy="1044054"/>
          </a:xfrm>
        </p:grpSpPr>
        <p:sp>
          <p:nvSpPr>
            <p:cNvPr id="210" name="I dreamed of a"/>
            <p:cNvSpPr/>
            <p:nvPr/>
          </p:nvSpPr>
          <p:spPr>
            <a:xfrm>
              <a:off x="4032250" y="-1"/>
              <a:ext cx="2305696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 dreamed of a</a:t>
              </a:r>
            </a:p>
          </p:txBody>
        </p:sp>
        <p:sp>
          <p:nvSpPr>
            <p:cNvPr id="211" name="vision that delivered peace to me in my time of grief."/>
            <p:cNvSpPr/>
            <p:nvPr/>
          </p:nvSpPr>
          <p:spPr>
            <a:xfrm>
              <a:off x="0" y="649287"/>
              <a:ext cx="8215115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vision that delivered peace to me in my time of grief.</a:t>
              </a:r>
            </a:p>
          </p:txBody>
        </p:sp>
      </p:grpSp>
      <p:sp>
        <p:nvSpPr>
          <p:cNvPr id="213" name="sublime: elevated; high-minded; spiritual"/>
          <p:cNvSpPr txBox="1"/>
          <p:nvPr/>
        </p:nvSpPr>
        <p:spPr>
          <a:xfrm>
            <a:off x="3348037" y="523874"/>
            <a:ext cx="5121269" cy="3752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 sz="20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sublime: elevated; high-minded; spiritual</a:t>
            </a:r>
            <a:r>
              <a:rPr b="0" sz="1800"/>
              <a:t> </a:t>
            </a:r>
          </a:p>
        </p:txBody>
      </p:sp>
      <p:grpSp>
        <p:nvGrpSpPr>
          <p:cNvPr id="219" name="Group"/>
          <p:cNvGrpSpPr/>
          <p:nvPr/>
        </p:nvGrpSpPr>
        <p:grpSpPr>
          <a:xfrm>
            <a:off x="468312" y="1144586"/>
            <a:ext cx="7369711" cy="5504324"/>
            <a:chOff x="0" y="0"/>
            <a:chExt cx="7369710" cy="5504323"/>
          </a:xfrm>
        </p:grpSpPr>
        <p:grpSp>
          <p:nvGrpSpPr>
            <p:cNvPr id="217" name="Group"/>
            <p:cNvGrpSpPr/>
            <p:nvPr/>
          </p:nvGrpSpPr>
          <p:grpSpPr>
            <a:xfrm>
              <a:off x="1943100" y="-1"/>
              <a:ext cx="5426611" cy="1326023"/>
              <a:chOff x="0" y="0"/>
              <a:chExt cx="5426610" cy="1326021"/>
            </a:xfrm>
          </p:grpSpPr>
          <p:sp>
            <p:nvSpPr>
              <p:cNvPr id="214" name="Synonyms: heavenly; celestial"/>
              <p:cNvSpPr/>
              <p:nvPr/>
            </p:nvSpPr>
            <p:spPr>
              <a:xfrm>
                <a:off x="0" y="123825"/>
                <a:ext cx="3455991" cy="259222"/>
              </a:xfrm>
              <a:prstGeom prst="rect">
                <a:avLst/>
              </a:prstGeom>
              <a:solidFill>
                <a:srgbClr val="B2F1AD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Synonyms: heavenly; celestial</a:t>
                </a:r>
              </a:p>
            </p:txBody>
          </p:sp>
          <p:sp>
            <p:nvSpPr>
              <p:cNvPr id="215" name="Antonyms: mundane; vulgar;…"/>
              <p:cNvSpPr/>
              <p:nvPr/>
            </p:nvSpPr>
            <p:spPr>
              <a:xfrm>
                <a:off x="0" y="628650"/>
                <a:ext cx="3455991" cy="525923"/>
              </a:xfrm>
              <a:prstGeom prst="rect">
                <a:avLst/>
              </a:prstGeom>
              <a:solidFill>
                <a:srgbClr val="F89E9E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Antonyms: mundane; vulgar;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              earth-bound</a:t>
                </a:r>
              </a:p>
            </p:txBody>
          </p:sp>
          <p:sp>
            <p:nvSpPr>
              <p:cNvPr id="216" name="Forms:…"/>
              <p:cNvSpPr/>
              <p:nvPr/>
            </p:nvSpPr>
            <p:spPr>
              <a:xfrm>
                <a:off x="3940177" y="-1"/>
                <a:ext cx="1486434" cy="1326023"/>
              </a:xfrm>
              <a:prstGeom prst="rect">
                <a:avLst/>
              </a:prstGeom>
              <a:solidFill>
                <a:srgbClr val="EAEAEA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Forms: 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N: OO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Adj: sublime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V: 00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Adv: sublimely</a:t>
                </a:r>
              </a:p>
            </p:txBody>
          </p:sp>
        </p:grpSp>
        <p:sp>
          <p:nvSpPr>
            <p:cNvPr id="218" name="Etymology: Sub: Under…"/>
            <p:cNvSpPr/>
            <p:nvPr/>
          </p:nvSpPr>
          <p:spPr>
            <a:xfrm>
              <a:off x="0" y="4445001"/>
              <a:ext cx="6607386" cy="1059323"/>
            </a:xfrm>
            <a:prstGeom prst="rect">
              <a:avLst/>
            </a:prstGeom>
            <a:solidFill>
              <a:srgbClr val="EAFBE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Etymology: Sub: Under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      Lime: Line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under the line that divides heaven and earth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Related word: subliminal (under the line of conscious awareness)</a:t>
              </a:r>
            </a:p>
          </p:txBody>
        </p:sp>
      </p:grpSp>
      <p:sp>
        <p:nvSpPr>
          <p:cNvPr id="220" name="Frequency: Forms of this…"/>
          <p:cNvSpPr/>
          <p:nvPr/>
        </p:nvSpPr>
        <p:spPr>
          <a:xfrm>
            <a:off x="6394449" y="5863195"/>
            <a:ext cx="2770189" cy="792623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320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xit" nodeType="clickEffect" presetSubtype="2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8" grpId="2"/>
      <p:bldP build="whole" bldLvl="1" animBg="1" rev="0" advAuto="0" spid="213" grpId="11"/>
      <p:bldP build="whole" bldLvl="1" animBg="1" rev="0" advAuto="0" spid="212" grpId="10"/>
      <p:bldP build="whole" bldLvl="1" animBg="1" rev="0" advAuto="0" spid="212" grpId="9"/>
      <p:bldP build="whole" bldLvl="1" animBg="1" rev="0" advAuto="0" spid="209" grpId="7"/>
      <p:bldP build="whole" bldLvl="1" animBg="1" rev="0" advAuto="0" spid="209" grpId="8"/>
      <p:bldP build="whole" bldLvl="1" animBg="1" rev="0" advAuto="0" spid="200" grpId="3"/>
      <p:bldP build="whole" bldLvl="1" animBg="1" rev="0" advAuto="0" spid="200" grpId="4"/>
      <p:bldP build="whole" bldLvl="1" animBg="1" rev="0" advAuto="0" spid="201" grpId="5"/>
      <p:bldP build="whole" bldLvl="1" animBg="1" rev="0" advAuto="0" spid="201" grpId="6"/>
      <p:bldP build="whole" bldLvl="1" animBg="1" rev="0" advAuto="0" spid="219" grpId="12"/>
      <p:bldP build="whole" bldLvl="1" animBg="1" rev="0" advAuto="0" spid="19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image6.jpeg" descr="image6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188912"/>
            <a:ext cx="2466975" cy="1847851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Prodigious: plentiful; productive; bountiful;…"/>
          <p:cNvSpPr txBox="1"/>
          <p:nvPr/>
        </p:nvSpPr>
        <p:spPr>
          <a:xfrm>
            <a:off x="3094036" y="476250"/>
            <a:ext cx="4876559" cy="667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0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Prodigious: plentiful; productive; bountiful; </a:t>
            </a:r>
          </a:p>
          <a:p>
            <a:pPr>
              <a:defRPr sz="20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      lavishly fruitful</a:t>
            </a:r>
          </a:p>
        </p:txBody>
      </p:sp>
      <p:sp>
        <p:nvSpPr>
          <p:cNvPr id="224" name="prodigious"/>
          <p:cNvSpPr/>
          <p:nvPr/>
        </p:nvSpPr>
        <p:spPr>
          <a:xfrm>
            <a:off x="2987674" y="3141660"/>
            <a:ext cx="1653532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prodigious</a:t>
            </a:r>
          </a:p>
        </p:txBody>
      </p:sp>
      <p:grpSp>
        <p:nvGrpSpPr>
          <p:cNvPr id="234" name="Group"/>
          <p:cNvGrpSpPr/>
          <p:nvPr/>
        </p:nvGrpSpPr>
        <p:grpSpPr>
          <a:xfrm>
            <a:off x="2268535" y="3141660"/>
            <a:ext cx="5730281" cy="2062166"/>
            <a:chOff x="0" y="0"/>
            <a:chExt cx="5730279" cy="2062164"/>
          </a:xfrm>
        </p:grpSpPr>
        <p:grpSp>
          <p:nvGrpSpPr>
            <p:cNvPr id="227" name="the"/>
            <p:cNvGrpSpPr/>
            <p:nvPr/>
          </p:nvGrpSpPr>
          <p:grpSpPr>
            <a:xfrm>
              <a:off x="0" y="-1"/>
              <a:ext cx="1270001" cy="1270003"/>
              <a:chOff x="0" y="0"/>
              <a:chExt cx="1270000" cy="1270001"/>
            </a:xfrm>
          </p:grpSpPr>
          <p:sp>
            <p:nvSpPr>
              <p:cNvPr id="225" name="Line"/>
              <p:cNvSpPr/>
              <p:nvPr/>
            </p:nvSpPr>
            <p:spPr>
              <a:xfrm>
                <a:off x="-1" y="-1"/>
                <a:ext cx="1270002" cy="1270002"/>
              </a:xfrm>
              <a:prstGeom prst="line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26" name="the"/>
              <p:cNvSpPr txBox="1"/>
              <p:nvPr/>
            </p:nvSpPr>
            <p:spPr>
              <a:xfrm>
                <a:off x="0" y="0"/>
                <a:ext cx="507033" cy="3947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the</a:t>
                </a:r>
              </a:p>
            </p:txBody>
          </p:sp>
        </p:grpSp>
        <p:grpSp>
          <p:nvGrpSpPr>
            <p:cNvPr id="230" name="uproar of battle…"/>
            <p:cNvGrpSpPr/>
            <p:nvPr/>
          </p:nvGrpSpPr>
          <p:grpSpPr>
            <a:xfrm>
              <a:off x="2520952" y="-1"/>
              <a:ext cx="2760266" cy="1270003"/>
              <a:chOff x="0" y="0"/>
              <a:chExt cx="2760265" cy="1270001"/>
            </a:xfrm>
          </p:grpSpPr>
          <p:sp>
            <p:nvSpPr>
              <p:cNvPr id="228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29" name="uproar of battle…"/>
              <p:cNvSpPr txBox="1"/>
              <p:nvPr/>
            </p:nvSpPr>
            <p:spPr>
              <a:xfrm>
                <a:off x="0" y="0"/>
                <a:ext cx="2760266" cy="3947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uproar of battle…</a:t>
                </a:r>
              </a:p>
            </p:txBody>
          </p:sp>
        </p:grpSp>
        <p:grpSp>
          <p:nvGrpSpPr>
            <p:cNvPr id="233" name="The Red Badge of Courage…"/>
            <p:cNvGrpSpPr/>
            <p:nvPr/>
          </p:nvGrpSpPr>
          <p:grpSpPr>
            <a:xfrm>
              <a:off x="1368424" y="792162"/>
              <a:ext cx="4361856" cy="1270003"/>
              <a:chOff x="0" y="0"/>
              <a:chExt cx="4361854" cy="1270001"/>
            </a:xfrm>
          </p:grpSpPr>
          <p:sp>
            <p:nvSpPr>
              <p:cNvPr id="231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32" name="The Red Badge of Courage…"/>
              <p:cNvSpPr txBox="1"/>
              <p:nvPr/>
            </p:nvSpPr>
            <p:spPr>
              <a:xfrm>
                <a:off x="0" y="0"/>
                <a:ext cx="4361855" cy="8011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The Red Badge of Courage</a:t>
                </a:r>
                <a:endParaRPr>
                  <a:solidFill>
                    <a:srgbClr val="FFFFCC"/>
                  </a:solidFill>
                </a:endParaRPr>
              </a:p>
              <a:p>
                <a:pPr>
                  <a:defRPr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    -Stephen Crane</a:t>
                </a:r>
              </a:p>
            </p:txBody>
          </p:sp>
        </p:grpSp>
      </p:grpSp>
      <p:sp>
        <p:nvSpPr>
          <p:cNvPr id="235" name="ly."/>
          <p:cNvSpPr/>
          <p:nvPr/>
        </p:nvSpPr>
        <p:spPr>
          <a:xfrm>
            <a:off x="4716462" y="3141660"/>
            <a:ext cx="341908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ly.</a:t>
            </a:r>
          </a:p>
        </p:txBody>
      </p:sp>
      <p:grpSp>
        <p:nvGrpSpPr>
          <p:cNvPr id="242" name="Group"/>
          <p:cNvGrpSpPr/>
          <p:nvPr/>
        </p:nvGrpSpPr>
        <p:grpSpPr>
          <a:xfrm>
            <a:off x="1187450" y="3141660"/>
            <a:ext cx="5924501" cy="2062166"/>
            <a:chOff x="0" y="0"/>
            <a:chExt cx="5924500" cy="2062164"/>
          </a:xfrm>
        </p:grpSpPr>
        <p:grpSp>
          <p:nvGrpSpPr>
            <p:cNvPr id="238" name="Pride and Prejudice…"/>
            <p:cNvGrpSpPr/>
            <p:nvPr/>
          </p:nvGrpSpPr>
          <p:grpSpPr>
            <a:xfrm>
              <a:off x="2808287" y="792162"/>
              <a:ext cx="3116214" cy="1270003"/>
              <a:chOff x="0" y="0"/>
              <a:chExt cx="3116212" cy="1270001"/>
            </a:xfrm>
          </p:grpSpPr>
          <p:sp>
            <p:nvSpPr>
              <p:cNvPr id="236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37" name="Pride and Prejudice…"/>
              <p:cNvSpPr txBox="1"/>
              <p:nvPr/>
            </p:nvSpPr>
            <p:spPr>
              <a:xfrm>
                <a:off x="0" y="0"/>
                <a:ext cx="3116213" cy="8011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Pride and Prejudice</a:t>
                </a:r>
                <a:endParaRPr>
                  <a:solidFill>
                    <a:srgbClr val="FFFFCC"/>
                  </a:solidFill>
                </a:endParaRPr>
              </a:p>
              <a:p>
                <a:pPr>
                  <a:defRPr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   -Jane Austen</a:t>
                </a:r>
              </a:p>
            </p:txBody>
          </p:sp>
        </p:grpSp>
        <p:grpSp>
          <p:nvGrpSpPr>
            <p:cNvPr id="241" name="I like them"/>
            <p:cNvGrpSpPr/>
            <p:nvPr/>
          </p:nvGrpSpPr>
          <p:grpSpPr>
            <a:xfrm>
              <a:off x="0" y="-1"/>
              <a:ext cx="1633216" cy="1270003"/>
              <a:chOff x="0" y="0"/>
              <a:chExt cx="1633215" cy="1270001"/>
            </a:xfrm>
          </p:grpSpPr>
          <p:sp>
            <p:nvSpPr>
              <p:cNvPr id="239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40" name="I like them"/>
              <p:cNvSpPr txBox="1"/>
              <p:nvPr/>
            </p:nvSpPr>
            <p:spPr>
              <a:xfrm>
                <a:off x="0" y="0"/>
                <a:ext cx="1633216" cy="3947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I like them</a:t>
                </a:r>
              </a:p>
            </p:txBody>
          </p:sp>
        </p:grpSp>
      </p:grpSp>
      <p:grpSp>
        <p:nvGrpSpPr>
          <p:cNvPr id="257" name="Group"/>
          <p:cNvGrpSpPr/>
          <p:nvPr/>
        </p:nvGrpSpPr>
        <p:grpSpPr>
          <a:xfrm>
            <a:off x="-3" y="2852735"/>
            <a:ext cx="8602517" cy="2422530"/>
            <a:chOff x="0" y="0"/>
            <a:chExt cx="8602515" cy="2422528"/>
          </a:xfrm>
        </p:grpSpPr>
        <p:grpSp>
          <p:nvGrpSpPr>
            <p:cNvPr id="245" name="Each lad had an income now that was simply"/>
            <p:cNvGrpSpPr/>
            <p:nvPr/>
          </p:nvGrpSpPr>
          <p:grpSpPr>
            <a:xfrm>
              <a:off x="0" y="-1"/>
              <a:ext cx="7108726" cy="1270003"/>
              <a:chOff x="0" y="0"/>
              <a:chExt cx="7108725" cy="1270001"/>
            </a:xfrm>
          </p:grpSpPr>
          <p:sp>
            <p:nvSpPr>
              <p:cNvPr id="243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44" name="Each lad had an income now that was simply"/>
              <p:cNvSpPr txBox="1"/>
              <p:nvPr/>
            </p:nvSpPr>
            <p:spPr>
              <a:xfrm>
                <a:off x="0" y="0"/>
                <a:ext cx="7108726" cy="3947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Each lad had an income now that was simply</a:t>
                </a:r>
              </a:p>
            </p:txBody>
          </p:sp>
        </p:grpSp>
        <p:grpSp>
          <p:nvGrpSpPr>
            <p:cNvPr id="248" name="a dollar for every weekday."/>
            <p:cNvGrpSpPr/>
            <p:nvPr/>
          </p:nvGrpSpPr>
          <p:grpSpPr>
            <a:xfrm>
              <a:off x="3132138" y="576262"/>
              <a:ext cx="4235798" cy="1270003"/>
              <a:chOff x="0" y="0"/>
              <a:chExt cx="4235797" cy="1270001"/>
            </a:xfrm>
          </p:grpSpPr>
          <p:sp>
            <p:nvSpPr>
              <p:cNvPr id="246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47" name="a dollar for every weekday."/>
              <p:cNvSpPr txBox="1"/>
              <p:nvPr/>
            </p:nvSpPr>
            <p:spPr>
              <a:xfrm>
                <a:off x="0" y="0"/>
                <a:ext cx="4235798" cy="3947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 dollar for every weekday.</a:t>
                </a:r>
              </a:p>
            </p:txBody>
          </p:sp>
        </p:grpSp>
        <p:grpSp>
          <p:nvGrpSpPr>
            <p:cNvPr id="251" name="The Adventures of Tom Sawyer…"/>
            <p:cNvGrpSpPr/>
            <p:nvPr/>
          </p:nvGrpSpPr>
          <p:grpSpPr>
            <a:xfrm>
              <a:off x="3635376" y="1152526"/>
              <a:ext cx="4967140" cy="1270003"/>
              <a:chOff x="0" y="0"/>
              <a:chExt cx="4967138" cy="1270001"/>
            </a:xfrm>
          </p:grpSpPr>
          <p:sp>
            <p:nvSpPr>
              <p:cNvPr id="249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50" name="The Adventures of Tom Sawyer…"/>
              <p:cNvSpPr txBox="1"/>
              <p:nvPr/>
            </p:nvSpPr>
            <p:spPr>
              <a:xfrm>
                <a:off x="0" y="0"/>
                <a:ext cx="4967139" cy="8011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The Adventures of Tom Sawyer</a:t>
                </a:r>
                <a:endParaRPr>
                  <a:solidFill>
                    <a:srgbClr val="FFFFCC"/>
                  </a:solidFill>
                </a:endParaRPr>
              </a:p>
              <a:p>
                <a:pPr>
                  <a:defRPr i="1"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        -</a:t>
                </a:r>
                <a:r>
                  <a:rPr i="0"/>
                  <a:t>Mark Twain</a:t>
                </a:r>
              </a:p>
            </p:txBody>
          </p:sp>
        </p:grpSp>
        <p:grpSp>
          <p:nvGrpSpPr>
            <p:cNvPr id="256" name="prodigious--"/>
            <p:cNvGrpSpPr/>
            <p:nvPr/>
          </p:nvGrpSpPr>
          <p:grpSpPr>
            <a:xfrm>
              <a:off x="1042987" y="576262"/>
              <a:ext cx="2089154" cy="1"/>
              <a:chOff x="0" y="0"/>
              <a:chExt cx="2089152" cy="0"/>
            </a:xfrm>
          </p:grpSpPr>
          <p:grpSp>
            <p:nvGrpSpPr>
              <p:cNvPr id="254" name="Group"/>
              <p:cNvGrpSpPr/>
              <p:nvPr/>
            </p:nvGrpSpPr>
            <p:grpSpPr>
              <a:xfrm>
                <a:off x="0" y="0"/>
                <a:ext cx="2089153" cy="1"/>
                <a:chOff x="0" y="0"/>
                <a:chExt cx="2089152" cy="0"/>
              </a:xfrm>
            </p:grpSpPr>
            <p:sp>
              <p:nvSpPr>
                <p:cNvPr id="252" name="Line"/>
                <p:cNvSpPr/>
                <p:nvPr/>
              </p:nvSpPr>
              <p:spPr>
                <a:xfrm>
                  <a:off x="0" y="0"/>
                  <a:ext cx="2089153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53" name="Line"/>
                <p:cNvSpPr/>
                <p:nvPr/>
              </p:nvSpPr>
              <p:spPr>
                <a:xfrm flipH="1" flipV="1">
                  <a:off x="0" y="0"/>
                  <a:ext cx="2089153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255" name="prodigious--"/>
              <p:cNvSpPr/>
              <p:nvPr/>
            </p:nvSpPr>
            <p:spPr>
              <a:xfrm>
                <a:off x="0" y="0"/>
                <a:ext cx="2089152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prodigious--</a:t>
                </a:r>
              </a:p>
            </p:txBody>
          </p:sp>
        </p:grpSp>
      </p:grpSp>
      <p:grpSp>
        <p:nvGrpSpPr>
          <p:cNvPr id="261" name="Group"/>
          <p:cNvGrpSpPr/>
          <p:nvPr/>
        </p:nvGrpSpPr>
        <p:grpSpPr>
          <a:xfrm>
            <a:off x="323847" y="3428998"/>
            <a:ext cx="6774660" cy="1377430"/>
            <a:chOff x="0" y="0"/>
            <a:chExt cx="6774658" cy="1377429"/>
          </a:xfrm>
        </p:grpSpPr>
        <p:sp>
          <p:nvSpPr>
            <p:cNvPr id="258" name="…a"/>
            <p:cNvSpPr/>
            <p:nvPr/>
          </p:nvSpPr>
          <p:spPr>
            <a:xfrm>
              <a:off x="-1" y="-1"/>
              <a:ext cx="566069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…a</a:t>
              </a:r>
            </a:p>
          </p:txBody>
        </p:sp>
        <p:sp>
          <p:nvSpPr>
            <p:cNvPr id="259" name="blood-dripping mass"/>
            <p:cNvSpPr/>
            <p:nvPr/>
          </p:nvSpPr>
          <p:spPr>
            <a:xfrm>
              <a:off x="2808287" y="-1"/>
              <a:ext cx="3214838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blood-dripping mass</a:t>
              </a:r>
            </a:p>
          </p:txBody>
        </p:sp>
        <p:sp>
          <p:nvSpPr>
            <p:cNvPr id="260" name="Moby Dick…"/>
            <p:cNvSpPr/>
            <p:nvPr/>
          </p:nvSpPr>
          <p:spPr>
            <a:xfrm>
              <a:off x="3600452" y="576262"/>
              <a:ext cx="3174207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Moby Dick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-Herman Melville</a:t>
              </a:r>
            </a:p>
          </p:txBody>
        </p:sp>
      </p:grpSp>
      <p:sp>
        <p:nvSpPr>
          <p:cNvPr id="262" name="prodigious"/>
          <p:cNvSpPr/>
          <p:nvPr/>
        </p:nvSpPr>
        <p:spPr>
          <a:xfrm>
            <a:off x="1116011" y="3428999"/>
            <a:ext cx="1653532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prodigious</a:t>
            </a:r>
          </a:p>
        </p:txBody>
      </p:sp>
      <p:grpSp>
        <p:nvGrpSpPr>
          <p:cNvPr id="276" name="Group"/>
          <p:cNvGrpSpPr/>
          <p:nvPr/>
        </p:nvGrpSpPr>
        <p:grpSpPr>
          <a:xfrm>
            <a:off x="2484436" y="1125536"/>
            <a:ext cx="5409868" cy="1270003"/>
            <a:chOff x="0" y="0"/>
            <a:chExt cx="5409867" cy="1270001"/>
          </a:xfrm>
        </p:grpSpPr>
        <p:grpSp>
          <p:nvGrpSpPr>
            <p:cNvPr id="267" name="Synonyms: abundant"/>
            <p:cNvGrpSpPr/>
            <p:nvPr/>
          </p:nvGrpSpPr>
          <p:grpSpPr>
            <a:xfrm>
              <a:off x="0" y="123825"/>
              <a:ext cx="3455992" cy="1"/>
              <a:chOff x="0" y="0"/>
              <a:chExt cx="3455990" cy="0"/>
            </a:xfrm>
          </p:grpSpPr>
          <p:grpSp>
            <p:nvGrpSpPr>
              <p:cNvPr id="265" name="Group"/>
              <p:cNvGrpSpPr/>
              <p:nvPr/>
            </p:nvGrpSpPr>
            <p:grpSpPr>
              <a:xfrm>
                <a:off x="0" y="0"/>
                <a:ext cx="3455992" cy="1"/>
                <a:chOff x="0" y="0"/>
                <a:chExt cx="3455990" cy="0"/>
              </a:xfrm>
            </p:grpSpPr>
            <p:sp>
              <p:nvSpPr>
                <p:cNvPr id="263" name="Line"/>
                <p:cNvSpPr/>
                <p:nvPr/>
              </p:nvSpPr>
              <p:spPr>
                <a:xfrm>
                  <a:off x="0" y="0"/>
                  <a:ext cx="345599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64" name="Line"/>
                <p:cNvSpPr/>
                <p:nvPr/>
              </p:nvSpPr>
              <p:spPr>
                <a:xfrm flipH="1" flipV="1">
                  <a:off x="0" y="0"/>
                  <a:ext cx="345599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266" name="Synonyms: abundant"/>
              <p:cNvSpPr/>
              <p:nvPr/>
            </p:nvSpPr>
            <p:spPr>
              <a:xfrm>
                <a:off x="0" y="0"/>
                <a:ext cx="3455991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Synonyms: abundant</a:t>
                </a:r>
              </a:p>
            </p:txBody>
          </p:sp>
        </p:grpSp>
        <p:grpSp>
          <p:nvGrpSpPr>
            <p:cNvPr id="272" name="Antonyms: meager; puny; scarce"/>
            <p:cNvGrpSpPr/>
            <p:nvPr/>
          </p:nvGrpSpPr>
          <p:grpSpPr>
            <a:xfrm>
              <a:off x="0" y="628650"/>
              <a:ext cx="3455992" cy="1"/>
              <a:chOff x="0" y="0"/>
              <a:chExt cx="3455990" cy="0"/>
            </a:xfrm>
          </p:grpSpPr>
          <p:grpSp>
            <p:nvGrpSpPr>
              <p:cNvPr id="270" name="Group"/>
              <p:cNvGrpSpPr/>
              <p:nvPr/>
            </p:nvGrpSpPr>
            <p:grpSpPr>
              <a:xfrm>
                <a:off x="0" y="0"/>
                <a:ext cx="3455992" cy="1"/>
                <a:chOff x="0" y="0"/>
                <a:chExt cx="3455990" cy="0"/>
              </a:xfrm>
            </p:grpSpPr>
            <p:sp>
              <p:nvSpPr>
                <p:cNvPr id="268" name="Line"/>
                <p:cNvSpPr/>
                <p:nvPr/>
              </p:nvSpPr>
              <p:spPr>
                <a:xfrm>
                  <a:off x="0" y="0"/>
                  <a:ext cx="345599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69" name="Line"/>
                <p:cNvSpPr/>
                <p:nvPr/>
              </p:nvSpPr>
              <p:spPr>
                <a:xfrm flipH="1" flipV="1">
                  <a:off x="0" y="0"/>
                  <a:ext cx="3455992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271" name="Antonyms: meager; puny; scarce"/>
              <p:cNvSpPr/>
              <p:nvPr/>
            </p:nvSpPr>
            <p:spPr>
              <a:xfrm>
                <a:off x="0" y="0"/>
                <a:ext cx="3455991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Antonyms: meager; puny; scarce</a:t>
                </a:r>
              </a:p>
            </p:txBody>
          </p:sp>
        </p:grpSp>
        <p:grpSp>
          <p:nvGrpSpPr>
            <p:cNvPr id="275" name="Related Word:…"/>
            <p:cNvGrpSpPr/>
            <p:nvPr/>
          </p:nvGrpSpPr>
          <p:grpSpPr>
            <a:xfrm>
              <a:off x="3940177" y="-1"/>
              <a:ext cx="1469691" cy="1270003"/>
              <a:chOff x="0" y="0"/>
              <a:chExt cx="1469690" cy="1270001"/>
            </a:xfrm>
          </p:grpSpPr>
          <p:sp>
            <p:nvSpPr>
              <p:cNvPr id="273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D0F7C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74" name="Related Word:…"/>
              <p:cNvSpPr txBox="1"/>
              <p:nvPr/>
            </p:nvSpPr>
            <p:spPr>
              <a:xfrm>
                <a:off x="0" y="0"/>
                <a:ext cx="1469691" cy="5259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Related Word:</a:t>
                </a:r>
              </a:p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prodigy</a:t>
                </a:r>
              </a:p>
            </p:txBody>
          </p:sp>
        </p:grpSp>
      </p:grpSp>
      <p:sp>
        <p:nvSpPr>
          <p:cNvPr id="277" name="Frequency: Forms of this…"/>
          <p:cNvSpPr txBox="1"/>
          <p:nvPr/>
        </p:nvSpPr>
        <p:spPr>
          <a:xfrm>
            <a:off x="4356099" y="5734050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474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xit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id="29" dur="500" fill="hold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xit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id="40" dur="500" fill="hold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8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xit" nodeType="clickEffect" presetSubtype="2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8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2" grpId="6"/>
      <p:bldP build="whole" bldLvl="1" animBg="1" rev="0" advAuto="0" spid="235" grpId="7"/>
      <p:bldP build="whole" bldLvl="1" animBg="1" rev="0" advAuto="0" spid="224" grpId="5"/>
      <p:bldP build="whole" bldLvl="1" animBg="1" rev="0" advAuto="0" spid="235" grpId="3"/>
      <p:bldP build="whole" bldLvl="1" animBg="1" rev="0" advAuto="0" spid="257" grpId="8"/>
      <p:bldP build="whole" bldLvl="1" animBg="1" rev="0" advAuto="0" spid="257" grpId="9"/>
      <p:bldP build="whole" bldLvl="1" animBg="1" rev="0" advAuto="0" spid="223" grpId="12"/>
      <p:bldP build="whole" bldLvl="1" animBg="1" rev="0" advAuto="0" spid="234" grpId="1"/>
      <p:bldP build="whole" bldLvl="1" animBg="1" rev="0" advAuto="0" spid="234" grpId="2"/>
      <p:bldP build="whole" bldLvl="1" animBg="1" rev="0" advAuto="0" spid="276" grpId="13"/>
      <p:bldP build="whole" bldLvl="1" animBg="1" rev="0" advAuto="0" spid="262" grpId="10"/>
      <p:bldP build="whole" bldLvl="1" animBg="1" rev="0" advAuto="0" spid="242" grpId="4"/>
      <p:bldP build="whole" bldLvl="1" animBg="1" rev="0" advAuto="0" spid="261" grpId="1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Group"/>
          <p:cNvGrpSpPr/>
          <p:nvPr/>
        </p:nvGrpSpPr>
        <p:grpSpPr>
          <a:xfrm>
            <a:off x="395287" y="3428998"/>
            <a:ext cx="7061995" cy="1880668"/>
            <a:chOff x="0" y="0"/>
            <a:chExt cx="7061994" cy="1880667"/>
          </a:xfrm>
        </p:grpSpPr>
        <p:sp>
          <p:nvSpPr>
            <p:cNvPr id="279" name="Moby Dick…"/>
            <p:cNvSpPr/>
            <p:nvPr/>
          </p:nvSpPr>
          <p:spPr>
            <a:xfrm>
              <a:off x="3887788" y="1079501"/>
              <a:ext cx="3174207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Moby Dick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-Herman Melville</a:t>
              </a:r>
            </a:p>
          </p:txBody>
        </p:sp>
        <p:sp>
          <p:nvSpPr>
            <p:cNvPr id="280" name="The sailors"/>
            <p:cNvSpPr/>
            <p:nvPr/>
          </p:nvSpPr>
          <p:spPr>
            <a:xfrm>
              <a:off x="1439862" y="-1"/>
              <a:ext cx="1751807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The sailors</a:t>
              </a:r>
            </a:p>
          </p:txBody>
        </p:sp>
        <p:sp>
          <p:nvSpPr>
            <p:cNvPr id="281" name="ed"/>
            <p:cNvSpPr/>
            <p:nvPr/>
          </p:nvSpPr>
          <p:spPr>
            <a:xfrm>
              <a:off x="4608513" y="-1"/>
              <a:ext cx="408237" cy="394768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ed</a:t>
              </a:r>
            </a:p>
          </p:txBody>
        </p:sp>
        <p:sp>
          <p:nvSpPr>
            <p:cNvPr id="282" name="for pardon on the decks of the dock."/>
            <p:cNvSpPr/>
            <p:nvPr/>
          </p:nvSpPr>
          <p:spPr>
            <a:xfrm>
              <a:off x="0" y="504825"/>
              <a:ext cx="5784950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for pardon on the decks of the dock. </a:t>
              </a:r>
            </a:p>
          </p:txBody>
        </p:sp>
      </p:grpSp>
      <p:grpSp>
        <p:nvGrpSpPr>
          <p:cNvPr id="286" name="Group"/>
          <p:cNvGrpSpPr/>
          <p:nvPr/>
        </p:nvGrpSpPr>
        <p:grpSpPr>
          <a:xfrm>
            <a:off x="539748" y="3428998"/>
            <a:ext cx="7465171" cy="1448868"/>
            <a:chOff x="0" y="0"/>
            <a:chExt cx="7465168" cy="1448867"/>
          </a:xfrm>
        </p:grpSpPr>
        <p:sp>
          <p:nvSpPr>
            <p:cNvPr id="284" name="Hamlet…"/>
            <p:cNvSpPr/>
            <p:nvPr/>
          </p:nvSpPr>
          <p:spPr>
            <a:xfrm>
              <a:off x="3598862" y="647700"/>
              <a:ext cx="3866307" cy="801168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Hamlet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-William Shakespeare</a:t>
              </a:r>
            </a:p>
          </p:txBody>
        </p:sp>
        <p:sp>
          <p:nvSpPr>
            <p:cNvPr id="285" name="…an instant burst of"/>
            <p:cNvSpPr/>
            <p:nvPr/>
          </p:nvSpPr>
          <p:spPr>
            <a:xfrm>
              <a:off x="0" y="-1"/>
              <a:ext cx="3195043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…an instant burst of</a:t>
              </a:r>
            </a:p>
          </p:txBody>
        </p:sp>
      </p:grpSp>
      <p:pic>
        <p:nvPicPr>
          <p:cNvPr id="287" name="image7.jpeg" descr="image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3348038" cy="2247900"/>
          </a:xfrm>
          <a:prstGeom prst="rect">
            <a:avLst/>
          </a:prstGeom>
          <a:ln w="12700">
            <a:miter lim="400000"/>
          </a:ln>
        </p:spPr>
      </p:pic>
      <p:sp>
        <p:nvSpPr>
          <p:cNvPr id="288" name="clamor: to create noise because of eagerness…"/>
          <p:cNvSpPr txBox="1"/>
          <p:nvPr/>
        </p:nvSpPr>
        <p:spPr>
          <a:xfrm>
            <a:off x="3924299" y="188912"/>
            <a:ext cx="4729604" cy="617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clamor: to create noise because of eagerness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or excitement</a:t>
            </a:r>
          </a:p>
        </p:txBody>
      </p:sp>
      <p:sp>
        <p:nvSpPr>
          <p:cNvPr id="289" name="clamor"/>
          <p:cNvSpPr/>
          <p:nvPr/>
        </p:nvSpPr>
        <p:spPr>
          <a:xfrm>
            <a:off x="3851274" y="3428999"/>
            <a:ext cx="107967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clamor</a:t>
            </a:r>
          </a:p>
        </p:txBody>
      </p:sp>
      <p:grpSp>
        <p:nvGrpSpPr>
          <p:cNvPr id="304" name="Group"/>
          <p:cNvGrpSpPr/>
          <p:nvPr/>
        </p:nvGrpSpPr>
        <p:grpSpPr>
          <a:xfrm>
            <a:off x="1692274" y="3428997"/>
            <a:ext cx="6464450" cy="2133604"/>
            <a:chOff x="0" y="0"/>
            <a:chExt cx="6464449" cy="2133602"/>
          </a:xfrm>
        </p:grpSpPr>
        <p:grpSp>
          <p:nvGrpSpPr>
            <p:cNvPr id="292" name="to be allowed to…"/>
            <p:cNvGrpSpPr/>
            <p:nvPr/>
          </p:nvGrpSpPr>
          <p:grpSpPr>
            <a:xfrm>
              <a:off x="3960813" y="-1"/>
              <a:ext cx="2503637" cy="1270003"/>
              <a:chOff x="0" y="0"/>
              <a:chExt cx="2503636" cy="1270001"/>
            </a:xfrm>
          </p:grpSpPr>
          <p:sp>
            <p:nvSpPr>
              <p:cNvPr id="290" name="Line"/>
              <p:cNvSpPr/>
              <p:nvPr/>
            </p:nvSpPr>
            <p:spPr>
              <a:xfrm>
                <a:off x="0" y="-1"/>
                <a:ext cx="1270001" cy="1270003"/>
              </a:xfrm>
              <a:prstGeom prst="line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91" name="to be allowed to…"/>
              <p:cNvSpPr txBox="1"/>
              <p:nvPr/>
            </p:nvSpPr>
            <p:spPr>
              <a:xfrm>
                <a:off x="0" y="0"/>
                <a:ext cx="2503637" cy="8011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to be allowed to</a:t>
                </a:r>
                <a:endParaRPr>
                  <a:solidFill>
                    <a:srgbClr val="FFFFCC"/>
                  </a:solidFill>
                </a:endParaRPr>
              </a:p>
              <a:p>
                <a:pPr>
                  <a:defRPr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be let out.</a:t>
                </a:r>
              </a:p>
            </p:txBody>
          </p:sp>
        </p:grpSp>
        <p:grpSp>
          <p:nvGrpSpPr>
            <p:cNvPr id="297" name="The animals"/>
            <p:cNvGrpSpPr/>
            <p:nvPr/>
          </p:nvGrpSpPr>
          <p:grpSpPr>
            <a:xfrm>
              <a:off x="0" y="0"/>
              <a:ext cx="2160590" cy="1"/>
              <a:chOff x="0" y="0"/>
              <a:chExt cx="2160589" cy="0"/>
            </a:xfrm>
          </p:grpSpPr>
          <p:grpSp>
            <p:nvGrpSpPr>
              <p:cNvPr id="295" name="Group"/>
              <p:cNvGrpSpPr/>
              <p:nvPr/>
            </p:nvGrpSpPr>
            <p:grpSpPr>
              <a:xfrm>
                <a:off x="0" y="0"/>
                <a:ext cx="2160590" cy="1"/>
                <a:chOff x="0" y="0"/>
                <a:chExt cx="2160589" cy="0"/>
              </a:xfrm>
            </p:grpSpPr>
            <p:sp>
              <p:nvSpPr>
                <p:cNvPr id="293" name="Line"/>
                <p:cNvSpPr/>
                <p:nvPr/>
              </p:nvSpPr>
              <p:spPr>
                <a:xfrm>
                  <a:off x="0" y="0"/>
                  <a:ext cx="21605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294" name="Line"/>
                <p:cNvSpPr/>
                <p:nvPr/>
              </p:nvSpPr>
              <p:spPr>
                <a:xfrm flipH="1" flipV="1">
                  <a:off x="0" y="0"/>
                  <a:ext cx="21605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296" name="The animals"/>
              <p:cNvSpPr/>
              <p:nvPr/>
            </p:nvSpPr>
            <p:spPr>
              <a:xfrm>
                <a:off x="0" y="0"/>
                <a:ext cx="2160590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The animals</a:t>
                </a:r>
              </a:p>
            </p:txBody>
          </p:sp>
        </p:grpSp>
        <p:grpSp>
          <p:nvGrpSpPr>
            <p:cNvPr id="300" name="ed"/>
            <p:cNvGrpSpPr/>
            <p:nvPr/>
          </p:nvGrpSpPr>
          <p:grpSpPr>
            <a:xfrm>
              <a:off x="3384551" y="-1"/>
              <a:ext cx="1270002" cy="1270004"/>
              <a:chOff x="0" y="0"/>
              <a:chExt cx="1270000" cy="1270002"/>
            </a:xfrm>
          </p:grpSpPr>
          <p:sp>
            <p:nvSpPr>
              <p:cNvPr id="298" name="Line"/>
              <p:cNvSpPr/>
              <p:nvPr/>
            </p:nvSpPr>
            <p:spPr>
              <a:xfrm>
                <a:off x="0" y="-1"/>
                <a:ext cx="1270001" cy="1270004"/>
              </a:xfrm>
              <a:prstGeom prst="line">
                <a:avLst/>
              </a:prstGeom>
              <a:solidFill>
                <a:srgbClr val="E1E0F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99" name="ed"/>
              <p:cNvSpPr txBox="1"/>
              <p:nvPr/>
            </p:nvSpPr>
            <p:spPr>
              <a:xfrm>
                <a:off x="0" y="0"/>
                <a:ext cx="408236" cy="3947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ed</a:t>
                </a:r>
              </a:p>
            </p:txBody>
          </p:sp>
        </p:grpSp>
        <p:grpSp>
          <p:nvGrpSpPr>
            <p:cNvPr id="303" name="Animal Farm…"/>
            <p:cNvGrpSpPr/>
            <p:nvPr/>
          </p:nvGrpSpPr>
          <p:grpSpPr>
            <a:xfrm>
              <a:off x="2232025" y="863600"/>
              <a:ext cx="2917578" cy="1270003"/>
              <a:chOff x="0" y="0"/>
              <a:chExt cx="2917576" cy="1270002"/>
            </a:xfrm>
          </p:grpSpPr>
          <p:sp>
            <p:nvSpPr>
              <p:cNvPr id="301" name="Line"/>
              <p:cNvSpPr/>
              <p:nvPr/>
            </p:nvSpPr>
            <p:spPr>
              <a:xfrm>
                <a:off x="0" y="0"/>
                <a:ext cx="1270001" cy="1270003"/>
              </a:xfrm>
              <a:prstGeom prst="line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02" name="Animal Farm…"/>
              <p:cNvSpPr txBox="1"/>
              <p:nvPr/>
            </p:nvSpPr>
            <p:spPr>
              <a:xfrm>
                <a:off x="0" y="0"/>
                <a:ext cx="2917577" cy="8011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Animal Farm</a:t>
                </a:r>
                <a:endParaRPr>
                  <a:solidFill>
                    <a:srgbClr val="FFFFCC"/>
                  </a:solidFill>
                </a:endParaRPr>
              </a:p>
              <a:p>
                <a:pPr>
                  <a:defRPr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 -George Orwell</a:t>
                </a:r>
              </a:p>
            </p:txBody>
          </p:sp>
        </p:grpSp>
      </p:grpSp>
      <p:grpSp>
        <p:nvGrpSpPr>
          <p:cNvPr id="309" name="Group"/>
          <p:cNvGrpSpPr/>
          <p:nvPr/>
        </p:nvGrpSpPr>
        <p:grpSpPr>
          <a:xfrm>
            <a:off x="1835150" y="3428998"/>
            <a:ext cx="6629723" cy="2385494"/>
            <a:chOff x="0" y="0"/>
            <a:chExt cx="6629722" cy="2385493"/>
          </a:xfrm>
        </p:grpSpPr>
        <p:sp>
          <p:nvSpPr>
            <p:cNvPr id="305" name="His feelings"/>
            <p:cNvSpPr/>
            <p:nvPr/>
          </p:nvSpPr>
          <p:spPr>
            <a:xfrm>
              <a:off x="-1" y="-1"/>
              <a:ext cx="1850778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His feelings</a:t>
              </a:r>
            </a:p>
          </p:txBody>
        </p:sp>
        <p:sp>
          <p:nvSpPr>
            <p:cNvPr id="306" name="Native Son…"/>
            <p:cNvSpPr/>
            <p:nvPr/>
          </p:nvSpPr>
          <p:spPr>
            <a:xfrm>
              <a:off x="3097212" y="1584327"/>
              <a:ext cx="2871392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Native Son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-Richard Wright</a:t>
              </a:r>
            </a:p>
          </p:txBody>
        </p:sp>
        <p:sp>
          <p:nvSpPr>
            <p:cNvPr id="307" name="ed"/>
            <p:cNvSpPr/>
            <p:nvPr/>
          </p:nvSpPr>
          <p:spPr>
            <a:xfrm>
              <a:off x="3313112" y="-1"/>
              <a:ext cx="408237" cy="394768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ed</a:t>
              </a:r>
            </a:p>
          </p:txBody>
        </p:sp>
        <p:sp>
          <p:nvSpPr>
            <p:cNvPr id="308" name="for an answer his mind could not give."/>
            <p:cNvSpPr/>
            <p:nvPr/>
          </p:nvSpPr>
          <p:spPr>
            <a:xfrm>
              <a:off x="647700" y="647700"/>
              <a:ext cx="5982023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for an answer his mind could not give.</a:t>
              </a:r>
            </a:p>
          </p:txBody>
        </p:sp>
      </p:grpSp>
      <p:grpSp>
        <p:nvGrpSpPr>
          <p:cNvPr id="324" name="Group"/>
          <p:cNvGrpSpPr/>
          <p:nvPr/>
        </p:nvGrpSpPr>
        <p:grpSpPr>
          <a:xfrm>
            <a:off x="539748" y="3428997"/>
            <a:ext cx="7669984" cy="2133604"/>
            <a:chOff x="0" y="0"/>
            <a:chExt cx="7669982" cy="2133602"/>
          </a:xfrm>
        </p:grpSpPr>
        <p:grpSp>
          <p:nvGrpSpPr>
            <p:cNvPr id="312" name="From the first, I was"/>
            <p:cNvGrpSpPr/>
            <p:nvPr/>
          </p:nvGrpSpPr>
          <p:grpSpPr>
            <a:xfrm>
              <a:off x="0" y="-1"/>
              <a:ext cx="3134618" cy="1270003"/>
              <a:chOff x="0" y="0"/>
              <a:chExt cx="3134617" cy="1270001"/>
            </a:xfrm>
          </p:grpSpPr>
          <p:sp>
            <p:nvSpPr>
              <p:cNvPr id="310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11" name="From the first, I was"/>
              <p:cNvSpPr txBox="1"/>
              <p:nvPr/>
            </p:nvSpPr>
            <p:spPr>
              <a:xfrm>
                <a:off x="0" y="0"/>
                <a:ext cx="3134618" cy="3947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From the first, I was</a:t>
                </a:r>
              </a:p>
            </p:txBody>
          </p:sp>
        </p:grpSp>
        <p:grpSp>
          <p:nvGrpSpPr>
            <p:cNvPr id="315" name="One Writer’s Beginnings…"/>
            <p:cNvGrpSpPr/>
            <p:nvPr/>
          </p:nvGrpSpPr>
          <p:grpSpPr>
            <a:xfrm>
              <a:off x="3816351" y="863600"/>
              <a:ext cx="3853632" cy="1270003"/>
              <a:chOff x="0" y="0"/>
              <a:chExt cx="3853631" cy="1270002"/>
            </a:xfrm>
          </p:grpSpPr>
          <p:sp>
            <p:nvSpPr>
              <p:cNvPr id="313" name="Line"/>
              <p:cNvSpPr/>
              <p:nvPr/>
            </p:nvSpPr>
            <p:spPr>
              <a:xfrm>
                <a:off x="0" y="0"/>
                <a:ext cx="1270001" cy="1270003"/>
              </a:xfrm>
              <a:prstGeom prst="line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14" name="One Writer’s Beginnings…"/>
              <p:cNvSpPr txBox="1"/>
              <p:nvPr/>
            </p:nvSpPr>
            <p:spPr>
              <a:xfrm>
                <a:off x="0" y="0"/>
                <a:ext cx="3853632" cy="8011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One Writer’s Beginnings</a:t>
                </a:r>
                <a:endParaRPr>
                  <a:solidFill>
                    <a:srgbClr val="FFFFCC"/>
                  </a:solidFill>
                </a:endParaRPr>
              </a:p>
              <a:p>
                <a:pPr>
                  <a:defRPr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       -Eudora Welty</a:t>
                </a:r>
              </a:p>
            </p:txBody>
          </p:sp>
        </p:grpSp>
        <p:grpSp>
          <p:nvGrpSpPr>
            <p:cNvPr id="318" name="ous"/>
            <p:cNvGrpSpPr/>
            <p:nvPr/>
          </p:nvGrpSpPr>
          <p:grpSpPr>
            <a:xfrm>
              <a:off x="4537076" y="-1"/>
              <a:ext cx="1270002" cy="1270003"/>
              <a:chOff x="0" y="0"/>
              <a:chExt cx="1270000" cy="1270001"/>
            </a:xfrm>
          </p:grpSpPr>
          <p:sp>
            <p:nvSpPr>
              <p:cNvPr id="316" name="Line"/>
              <p:cNvSpPr/>
              <p:nvPr/>
            </p:nvSpPr>
            <p:spPr>
              <a:xfrm>
                <a:off x="0" y="-1"/>
                <a:ext cx="1270001" cy="1270002"/>
              </a:xfrm>
              <a:prstGeom prst="line">
                <a:avLst/>
              </a:prstGeom>
              <a:solidFill>
                <a:srgbClr val="E1E0F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17" name="ous"/>
              <p:cNvSpPr txBox="1"/>
              <p:nvPr/>
            </p:nvSpPr>
            <p:spPr>
              <a:xfrm>
                <a:off x="0" y="0"/>
                <a:ext cx="586036" cy="3947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ous</a:t>
                </a:r>
              </a:p>
            </p:txBody>
          </p:sp>
        </p:grpSp>
        <p:grpSp>
          <p:nvGrpSpPr>
            <p:cNvPr id="323" name="to learn."/>
            <p:cNvGrpSpPr/>
            <p:nvPr/>
          </p:nvGrpSpPr>
          <p:grpSpPr>
            <a:xfrm>
              <a:off x="5256213" y="0"/>
              <a:ext cx="1512891" cy="394767"/>
              <a:chOff x="0" y="0"/>
              <a:chExt cx="1512889" cy="394766"/>
            </a:xfrm>
          </p:grpSpPr>
          <p:grpSp>
            <p:nvGrpSpPr>
              <p:cNvPr id="321" name="Group"/>
              <p:cNvGrpSpPr/>
              <p:nvPr/>
            </p:nvGrpSpPr>
            <p:grpSpPr>
              <a:xfrm>
                <a:off x="-1" y="-1"/>
                <a:ext cx="1512891" cy="1"/>
                <a:chOff x="0" y="0"/>
                <a:chExt cx="1512889" cy="0"/>
              </a:xfrm>
            </p:grpSpPr>
            <p:sp>
              <p:nvSpPr>
                <p:cNvPr id="319" name="Line"/>
                <p:cNvSpPr/>
                <p:nvPr/>
              </p:nvSpPr>
              <p:spPr>
                <a:xfrm>
                  <a:off x="0" y="0"/>
                  <a:ext cx="15128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320" name="Line"/>
                <p:cNvSpPr/>
                <p:nvPr/>
              </p:nvSpPr>
              <p:spPr>
                <a:xfrm flipH="1" flipV="1">
                  <a:off x="0" y="0"/>
                  <a:ext cx="1512890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322" name="to learn."/>
              <p:cNvSpPr txBox="1"/>
              <p:nvPr/>
            </p:nvSpPr>
            <p:spPr>
              <a:xfrm>
                <a:off x="0" y="0"/>
                <a:ext cx="1512890" cy="3947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to learn.</a:t>
                </a:r>
              </a:p>
            </p:txBody>
          </p:sp>
        </p:grpSp>
      </p:grpSp>
      <p:grpSp>
        <p:nvGrpSpPr>
          <p:cNvPr id="328" name="Group"/>
          <p:cNvGrpSpPr/>
          <p:nvPr/>
        </p:nvGrpSpPr>
        <p:grpSpPr>
          <a:xfrm>
            <a:off x="2411410" y="1144586"/>
            <a:ext cx="5693386" cy="1326023"/>
            <a:chOff x="0" y="0"/>
            <a:chExt cx="5693384" cy="1326021"/>
          </a:xfrm>
        </p:grpSpPr>
        <p:sp>
          <p:nvSpPr>
            <p:cNvPr id="325" name="Synonym: uproar"/>
            <p:cNvSpPr/>
            <p:nvPr/>
          </p:nvSpPr>
          <p:spPr>
            <a:xfrm>
              <a:off x="-1" y="123825"/>
              <a:ext cx="3455992" cy="259222"/>
            </a:xfrm>
            <a:prstGeom prst="rect">
              <a:avLst/>
            </a:prstGeom>
            <a:solidFill>
              <a:srgbClr val="B2F1A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Synonym: uproar  </a:t>
              </a:r>
            </a:p>
          </p:txBody>
        </p:sp>
        <p:sp>
          <p:nvSpPr>
            <p:cNvPr id="326" name="Antonyms: tranquility; serenity"/>
            <p:cNvSpPr/>
            <p:nvPr/>
          </p:nvSpPr>
          <p:spPr>
            <a:xfrm>
              <a:off x="-1" y="628650"/>
              <a:ext cx="3455992" cy="259222"/>
            </a:xfrm>
            <a:prstGeom prst="rect">
              <a:avLst/>
            </a:prstGeom>
            <a:solidFill>
              <a:srgbClr val="F89E9E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Antonyms: tranquility; serenity</a:t>
              </a:r>
            </a:p>
          </p:txBody>
        </p:sp>
        <p:sp>
          <p:nvSpPr>
            <p:cNvPr id="327" name="Forms:…"/>
            <p:cNvSpPr/>
            <p:nvPr/>
          </p:nvSpPr>
          <p:spPr>
            <a:xfrm>
              <a:off x="3940176" y="-1"/>
              <a:ext cx="1753209" cy="1326023"/>
            </a:xfrm>
            <a:prstGeom prst="rect">
              <a:avLst/>
            </a:prstGeom>
            <a:solidFill>
              <a:srgbClr val="EAEAE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Forms: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N: clamor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Adj: clamorous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V: 00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Adv: clamorously</a:t>
              </a:r>
            </a:p>
          </p:txBody>
        </p:sp>
      </p:grpSp>
      <p:sp>
        <p:nvSpPr>
          <p:cNvPr id="329" name="Frequency: Forms of this…"/>
          <p:cNvSpPr txBox="1"/>
          <p:nvPr/>
        </p:nvSpPr>
        <p:spPr>
          <a:xfrm>
            <a:off x="611186" y="5589587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xit" nodeType="clickEffect" presetSubtype="2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1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4" grpId="9"/>
      <p:bldP build="whole" bldLvl="1" animBg="1" rev="0" advAuto="0" spid="309" grpId="7"/>
      <p:bldP build="whole" bldLvl="1" animBg="1" rev="0" advAuto="0" spid="309" grpId="8"/>
      <p:bldP build="whole" bldLvl="1" animBg="1" rev="0" advAuto="0" spid="288" grpId="10"/>
      <p:bldP build="whole" bldLvl="1" animBg="1" rev="0" advAuto="0" spid="328" grpId="11"/>
      <p:bldP build="whole" bldLvl="1" animBg="1" rev="0" advAuto="0" spid="304" grpId="5"/>
      <p:bldP build="whole" bldLvl="1" animBg="1" rev="0" advAuto="0" spid="304" grpId="6"/>
      <p:bldP build="whole" bldLvl="1" animBg="1" rev="0" advAuto="0" spid="286" grpId="1"/>
      <p:bldP build="whole" bldLvl="1" animBg="1" rev="0" advAuto="0" spid="286" grpId="2"/>
      <p:bldP build="whole" bldLvl="1" animBg="1" rev="0" advAuto="0" spid="283" grpId="3"/>
      <p:bldP build="whole" bldLvl="1" animBg="1" rev="0" advAuto="0" spid="283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1" name="image8.jpeg" descr="image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188912"/>
            <a:ext cx="2857500" cy="1600201"/>
          </a:xfrm>
          <a:prstGeom prst="rect">
            <a:avLst/>
          </a:prstGeom>
          <a:ln w="12700">
            <a:miter lim="400000"/>
          </a:ln>
        </p:spPr>
      </p:pic>
      <p:sp>
        <p:nvSpPr>
          <p:cNvPr id="332" name="Condescend: to express a feeling of superiority…"/>
          <p:cNvSpPr txBox="1"/>
          <p:nvPr/>
        </p:nvSpPr>
        <p:spPr>
          <a:xfrm>
            <a:off x="3132135" y="333374"/>
            <a:ext cx="5848655" cy="959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 sz="20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Condescend: to express a feeling of superiority</a:t>
            </a:r>
          </a:p>
          <a:p>
            <a:pPr>
              <a:defRPr b="1" sz="20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                when interacting with others</a:t>
            </a:r>
          </a:p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                    </a:t>
            </a:r>
          </a:p>
        </p:txBody>
      </p:sp>
      <p:sp>
        <p:nvSpPr>
          <p:cNvPr id="333" name="condescending"/>
          <p:cNvSpPr/>
          <p:nvPr/>
        </p:nvSpPr>
        <p:spPr>
          <a:xfrm>
            <a:off x="-2" y="3357562"/>
            <a:ext cx="2405014" cy="39476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condescending</a:t>
            </a:r>
          </a:p>
        </p:txBody>
      </p:sp>
      <p:grpSp>
        <p:nvGrpSpPr>
          <p:cNvPr id="345" name="Group"/>
          <p:cNvGrpSpPr/>
          <p:nvPr/>
        </p:nvGrpSpPr>
        <p:grpSpPr>
          <a:xfrm>
            <a:off x="-2" y="2420935"/>
            <a:ext cx="8275886" cy="3141666"/>
            <a:chOff x="0" y="0"/>
            <a:chExt cx="8275885" cy="3141664"/>
          </a:xfrm>
        </p:grpSpPr>
        <p:grpSp>
          <p:nvGrpSpPr>
            <p:cNvPr id="336" name="Men should speak to women in the language of truth…"/>
            <p:cNvGrpSpPr/>
            <p:nvPr/>
          </p:nvGrpSpPr>
          <p:grpSpPr>
            <a:xfrm>
              <a:off x="0" y="0"/>
              <a:ext cx="8275886" cy="1270001"/>
              <a:chOff x="0" y="0"/>
              <a:chExt cx="8275885" cy="1270000"/>
            </a:xfrm>
          </p:grpSpPr>
          <p:sp>
            <p:nvSpPr>
              <p:cNvPr id="334" name="Line"/>
              <p:cNvSpPr/>
              <p:nvPr/>
            </p:nvSpPr>
            <p:spPr>
              <a:xfrm>
                <a:off x="0" y="-1"/>
                <a:ext cx="1270001" cy="1270002"/>
              </a:xfrm>
              <a:prstGeom prst="line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35" name="Men should speak to women in the language of truth…"/>
              <p:cNvSpPr txBox="1"/>
              <p:nvPr/>
            </p:nvSpPr>
            <p:spPr>
              <a:xfrm>
                <a:off x="0" y="0"/>
                <a:ext cx="8275886" cy="8011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Men should speak to women in the language of truth</a:t>
                </a:r>
                <a:endParaRPr>
                  <a:solidFill>
                    <a:srgbClr val="FFFFCC"/>
                  </a:solidFill>
                </a:endParaRPr>
              </a:p>
              <a:p>
                <a:pPr>
                  <a:defRPr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and soberness, and away with the lullaby strains of</a:t>
                </a:r>
              </a:p>
            </p:txBody>
          </p:sp>
        </p:grpSp>
        <p:grpSp>
          <p:nvGrpSpPr>
            <p:cNvPr id="339" name="“Vindication of the Rights of Women…"/>
            <p:cNvGrpSpPr/>
            <p:nvPr/>
          </p:nvGrpSpPr>
          <p:grpSpPr>
            <a:xfrm>
              <a:off x="2484437" y="1871663"/>
              <a:ext cx="5672436" cy="1270002"/>
              <a:chOff x="0" y="0"/>
              <a:chExt cx="5672435" cy="1270001"/>
            </a:xfrm>
          </p:grpSpPr>
          <p:sp>
            <p:nvSpPr>
              <p:cNvPr id="337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38" name="“Vindication of the Rights of Women…"/>
              <p:cNvSpPr txBox="1"/>
              <p:nvPr/>
            </p:nvSpPr>
            <p:spPr>
              <a:xfrm>
                <a:off x="0" y="0"/>
                <a:ext cx="5672436" cy="8011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“</a:t>
                </a:r>
                <a:r>
                  <a:rPr i="0"/>
                  <a:t>Vindication of the Rights of Women</a:t>
                </a:r>
                <a:endParaRPr>
                  <a:solidFill>
                    <a:srgbClr val="FFFFCC"/>
                  </a:solidFill>
                </a:endParaRPr>
              </a:p>
              <a:p>
                <a:pPr>
                  <a:defRPr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       -Eudora Welty</a:t>
                </a:r>
              </a:p>
            </p:txBody>
          </p:sp>
        </p:grpSp>
        <p:grpSp>
          <p:nvGrpSpPr>
            <p:cNvPr id="344" name="endearments."/>
            <p:cNvGrpSpPr/>
            <p:nvPr/>
          </p:nvGrpSpPr>
          <p:grpSpPr>
            <a:xfrm>
              <a:off x="2555875" y="936625"/>
              <a:ext cx="3671892" cy="1"/>
              <a:chOff x="0" y="0"/>
              <a:chExt cx="3671891" cy="0"/>
            </a:xfrm>
          </p:grpSpPr>
          <p:grpSp>
            <p:nvGrpSpPr>
              <p:cNvPr id="342" name="Group"/>
              <p:cNvGrpSpPr/>
              <p:nvPr/>
            </p:nvGrpSpPr>
            <p:grpSpPr>
              <a:xfrm>
                <a:off x="-1" y="0"/>
                <a:ext cx="3671892" cy="1"/>
                <a:chOff x="0" y="0"/>
                <a:chExt cx="3671890" cy="0"/>
              </a:xfrm>
            </p:grpSpPr>
            <p:sp>
              <p:nvSpPr>
                <p:cNvPr id="340" name="Line"/>
                <p:cNvSpPr/>
                <p:nvPr/>
              </p:nvSpPr>
              <p:spPr>
                <a:xfrm>
                  <a:off x="0" y="0"/>
                  <a:ext cx="3671891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341" name="Line"/>
                <p:cNvSpPr/>
                <p:nvPr/>
              </p:nvSpPr>
              <p:spPr>
                <a:xfrm flipH="1" flipV="1">
                  <a:off x="0" y="0"/>
                  <a:ext cx="3671891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343" name="endearments."/>
              <p:cNvSpPr/>
              <p:nvPr/>
            </p:nvSpPr>
            <p:spPr>
              <a:xfrm>
                <a:off x="0" y="0"/>
                <a:ext cx="3671892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endearments.</a:t>
                </a:r>
              </a:p>
            </p:txBody>
          </p:sp>
        </p:grpSp>
      </p:grpSp>
      <p:sp>
        <p:nvSpPr>
          <p:cNvPr id="346" name="condescending"/>
          <p:cNvSpPr/>
          <p:nvPr/>
        </p:nvSpPr>
        <p:spPr>
          <a:xfrm>
            <a:off x="1619249" y="3068635"/>
            <a:ext cx="2405014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condescending</a:t>
            </a:r>
          </a:p>
        </p:txBody>
      </p:sp>
      <p:grpSp>
        <p:nvGrpSpPr>
          <p:cNvPr id="350" name="Group"/>
          <p:cNvGrpSpPr/>
          <p:nvPr/>
        </p:nvGrpSpPr>
        <p:grpSpPr>
          <a:xfrm>
            <a:off x="-1" y="3068635"/>
            <a:ext cx="9144003" cy="1258370"/>
            <a:chOff x="0" y="0"/>
            <a:chExt cx="9144001" cy="1258368"/>
          </a:xfrm>
        </p:grpSpPr>
        <p:sp>
          <p:nvSpPr>
            <p:cNvPr id="347" name="A sort of"/>
            <p:cNvSpPr/>
            <p:nvPr/>
          </p:nvSpPr>
          <p:spPr>
            <a:xfrm>
              <a:off x="-1" y="0"/>
              <a:ext cx="1317205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 sort of</a:t>
              </a:r>
            </a:p>
          </p:txBody>
        </p:sp>
        <p:sp>
          <p:nvSpPr>
            <p:cNvPr id="348" name="Moby Dick  -Herman Melville"/>
            <p:cNvSpPr/>
            <p:nvPr/>
          </p:nvSpPr>
          <p:spPr>
            <a:xfrm>
              <a:off x="3816350" y="863602"/>
              <a:ext cx="4537572" cy="3947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Moby Dick</a:t>
              </a:r>
              <a:r>
                <a:rPr i="0"/>
                <a:t>  -Herman Melville</a:t>
              </a:r>
            </a:p>
          </p:txBody>
        </p:sp>
        <p:sp>
          <p:nvSpPr>
            <p:cNvPr id="349" name="concern and compassion…"/>
            <p:cNvSpPr/>
            <p:nvPr/>
          </p:nvSpPr>
          <p:spPr>
            <a:xfrm>
              <a:off x="4284662" y="0"/>
              <a:ext cx="4859340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concern and compassion…</a:t>
              </a:r>
            </a:p>
          </p:txBody>
        </p:sp>
      </p:grpSp>
      <p:sp>
        <p:nvSpPr>
          <p:cNvPr id="351" name="condescendingly."/>
          <p:cNvSpPr/>
          <p:nvPr/>
        </p:nvSpPr>
        <p:spPr>
          <a:xfrm>
            <a:off x="2987674" y="3068635"/>
            <a:ext cx="2734222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condescendingly.</a:t>
            </a:r>
          </a:p>
        </p:txBody>
      </p:sp>
      <p:sp>
        <p:nvSpPr>
          <p:cNvPr id="352" name="He would answer"/>
          <p:cNvSpPr/>
          <p:nvPr/>
        </p:nvSpPr>
        <p:spPr>
          <a:xfrm>
            <a:off x="179386" y="3068635"/>
            <a:ext cx="2740299" cy="394768"/>
          </a:xfrm>
          <a:prstGeom prst="rect">
            <a:avLst/>
          </a:prstGeom>
          <a:solidFill>
            <a:srgbClr val="F1FF9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He would answer</a:t>
            </a:r>
          </a:p>
        </p:txBody>
      </p:sp>
      <p:sp>
        <p:nvSpPr>
          <p:cNvPr id="353" name="Peter Pan  - J.M. Barrie"/>
          <p:cNvSpPr/>
          <p:nvPr/>
        </p:nvSpPr>
        <p:spPr>
          <a:xfrm>
            <a:off x="4067174" y="3500437"/>
            <a:ext cx="3727923" cy="394767"/>
          </a:xfrm>
          <a:prstGeom prst="rect">
            <a:avLst/>
          </a:prstGeom>
          <a:solidFill>
            <a:srgbClr val="FF9FE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i="1" sz="2800">
                <a:latin typeface="Arial"/>
                <a:ea typeface="Arial"/>
                <a:cs typeface="Arial"/>
                <a:sym typeface="Arial"/>
              </a:defRPr>
            </a:pPr>
            <a:r>
              <a:t>Peter Pan</a:t>
            </a:r>
            <a:r>
              <a:rPr i="0"/>
              <a:t>  - J.M. Barrie</a:t>
            </a:r>
          </a:p>
        </p:txBody>
      </p:sp>
      <p:sp>
        <p:nvSpPr>
          <p:cNvPr id="354" name="condescend"/>
          <p:cNvSpPr/>
          <p:nvPr/>
        </p:nvSpPr>
        <p:spPr>
          <a:xfrm>
            <a:off x="6300787" y="3068635"/>
            <a:ext cx="1930475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condescend</a:t>
            </a:r>
          </a:p>
        </p:txBody>
      </p:sp>
      <p:grpSp>
        <p:nvGrpSpPr>
          <p:cNvPr id="366" name="Group"/>
          <p:cNvGrpSpPr/>
          <p:nvPr/>
        </p:nvGrpSpPr>
        <p:grpSpPr>
          <a:xfrm>
            <a:off x="179385" y="3068635"/>
            <a:ext cx="7986567" cy="2638430"/>
            <a:chOff x="0" y="0"/>
            <a:chExt cx="7986565" cy="2638429"/>
          </a:xfrm>
        </p:grpSpPr>
        <p:grpSp>
          <p:nvGrpSpPr>
            <p:cNvPr id="357" name="These two great commanders did not"/>
            <p:cNvGrpSpPr/>
            <p:nvPr/>
          </p:nvGrpSpPr>
          <p:grpSpPr>
            <a:xfrm>
              <a:off x="0" y="-1"/>
              <a:ext cx="5883052" cy="1270003"/>
              <a:chOff x="0" y="0"/>
              <a:chExt cx="5883051" cy="1270001"/>
            </a:xfrm>
          </p:grpSpPr>
          <p:sp>
            <p:nvSpPr>
              <p:cNvPr id="355" name="Line"/>
              <p:cNvSpPr/>
              <p:nvPr/>
            </p:nvSpPr>
            <p:spPr>
              <a:xfrm>
                <a:off x="0" y="0"/>
                <a:ext cx="1270001" cy="1270002"/>
              </a:xfrm>
              <a:prstGeom prst="line">
                <a:avLst/>
              </a:prstGeom>
              <a:solidFill>
                <a:srgbClr val="F1FF9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56" name="These two great commanders did not"/>
              <p:cNvSpPr txBox="1"/>
              <p:nvPr/>
            </p:nvSpPr>
            <p:spPr>
              <a:xfrm>
                <a:off x="0" y="0"/>
                <a:ext cx="5883052" cy="3947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These two great commanders did not</a:t>
                </a:r>
              </a:p>
            </p:txBody>
          </p:sp>
        </p:grpSp>
        <p:grpSp>
          <p:nvGrpSpPr>
            <p:cNvPr id="360" name="The Adventures of Tom Sawyer—…"/>
            <p:cNvGrpSpPr/>
            <p:nvPr/>
          </p:nvGrpSpPr>
          <p:grpSpPr>
            <a:xfrm>
              <a:off x="2663826" y="1368427"/>
              <a:ext cx="5322740" cy="1270003"/>
              <a:chOff x="0" y="0"/>
              <a:chExt cx="5322738" cy="1270001"/>
            </a:xfrm>
          </p:grpSpPr>
          <p:sp>
            <p:nvSpPr>
              <p:cNvPr id="358" name="Line"/>
              <p:cNvSpPr/>
              <p:nvPr/>
            </p:nvSpPr>
            <p:spPr>
              <a:xfrm>
                <a:off x="0" y="0"/>
                <a:ext cx="1270002" cy="1270002"/>
              </a:xfrm>
              <a:prstGeom prst="line">
                <a:avLst/>
              </a:prstGeom>
              <a:solidFill>
                <a:srgbClr val="FF9FE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59" name="The Adventures of Tom Sawyer—…"/>
              <p:cNvSpPr txBox="1"/>
              <p:nvPr/>
            </p:nvSpPr>
            <p:spPr>
              <a:xfrm>
                <a:off x="0" y="0"/>
                <a:ext cx="5322739" cy="8011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/>
              <a:p>
                <a:pPr>
                  <a:defRPr i="1"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The Adventures of Tom Sawyer</a:t>
                </a:r>
                <a:r>
                  <a:rPr i="0"/>
                  <a:t>—</a:t>
                </a:r>
                <a:endParaRPr>
                  <a:solidFill>
                    <a:srgbClr val="FFFFCC"/>
                  </a:solidFill>
                </a:endParaRPr>
              </a:p>
              <a:p>
                <a:pPr>
                  <a:defRPr sz="28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                          Mark Twain</a:t>
                </a:r>
              </a:p>
            </p:txBody>
          </p:sp>
        </p:grpSp>
        <p:grpSp>
          <p:nvGrpSpPr>
            <p:cNvPr id="365" name="to fight in person."/>
            <p:cNvGrpSpPr/>
            <p:nvPr/>
          </p:nvGrpSpPr>
          <p:grpSpPr>
            <a:xfrm>
              <a:off x="71436" y="720725"/>
              <a:ext cx="4859344" cy="1"/>
              <a:chOff x="0" y="0"/>
              <a:chExt cx="4859342" cy="0"/>
            </a:xfrm>
          </p:grpSpPr>
          <p:grpSp>
            <p:nvGrpSpPr>
              <p:cNvPr id="363" name="Group"/>
              <p:cNvGrpSpPr/>
              <p:nvPr/>
            </p:nvGrpSpPr>
            <p:grpSpPr>
              <a:xfrm>
                <a:off x="0" y="0"/>
                <a:ext cx="4859344" cy="1"/>
                <a:chOff x="0" y="0"/>
                <a:chExt cx="4859342" cy="0"/>
              </a:xfrm>
            </p:grpSpPr>
            <p:sp>
              <p:nvSpPr>
                <p:cNvPr id="361" name="Line"/>
                <p:cNvSpPr/>
                <p:nvPr/>
              </p:nvSpPr>
              <p:spPr>
                <a:xfrm>
                  <a:off x="0" y="0"/>
                  <a:ext cx="4859344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362" name="Line"/>
                <p:cNvSpPr/>
                <p:nvPr/>
              </p:nvSpPr>
              <p:spPr>
                <a:xfrm flipH="1" flipV="1">
                  <a:off x="0" y="0"/>
                  <a:ext cx="4859344" cy="1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364" name="to fight in person."/>
              <p:cNvSpPr/>
              <p:nvPr/>
            </p:nvSpPr>
            <p:spPr>
              <a:xfrm>
                <a:off x="0" y="0"/>
                <a:ext cx="4859343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28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to fight in person.</a:t>
                </a:r>
              </a:p>
            </p:txBody>
          </p:sp>
        </p:grpSp>
      </p:grpSp>
      <p:sp>
        <p:nvSpPr>
          <p:cNvPr id="367" name="condescended"/>
          <p:cNvSpPr/>
          <p:nvPr/>
        </p:nvSpPr>
        <p:spPr>
          <a:xfrm>
            <a:off x="1763710" y="2852735"/>
            <a:ext cx="2326011" cy="39476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condescended</a:t>
            </a:r>
          </a:p>
        </p:txBody>
      </p:sp>
      <p:grpSp>
        <p:nvGrpSpPr>
          <p:cNvPr id="371" name="Group"/>
          <p:cNvGrpSpPr/>
          <p:nvPr/>
        </p:nvGrpSpPr>
        <p:grpSpPr>
          <a:xfrm>
            <a:off x="755650" y="2852735"/>
            <a:ext cx="6553200" cy="2314056"/>
            <a:chOff x="0" y="0"/>
            <a:chExt cx="6553200" cy="2314054"/>
          </a:xfrm>
        </p:grpSpPr>
        <p:sp>
          <p:nvSpPr>
            <p:cNvPr id="368" name="Jem"/>
            <p:cNvSpPr/>
            <p:nvPr/>
          </p:nvSpPr>
          <p:spPr>
            <a:xfrm>
              <a:off x="71435" y="0"/>
              <a:ext cx="684487" cy="39476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Jem</a:t>
              </a:r>
            </a:p>
          </p:txBody>
        </p:sp>
        <p:sp>
          <p:nvSpPr>
            <p:cNvPr id="369" name="To Kill A Mockingbird—…"/>
            <p:cNvSpPr/>
            <p:nvPr/>
          </p:nvSpPr>
          <p:spPr>
            <a:xfrm>
              <a:off x="1908173" y="1512888"/>
              <a:ext cx="4360467" cy="801167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i="1"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To Kill A Mockingbird</a:t>
              </a:r>
              <a:r>
                <a:rPr i="0"/>
                <a:t>—</a:t>
              </a:r>
              <a:endParaRPr>
                <a:solidFill>
                  <a:srgbClr val="FFFFCC"/>
                </a:solidFill>
              </a:endParaRPr>
            </a:p>
            <a:p>
              <a:pPr>
                <a:defRPr sz="2800">
                  <a:latin typeface="Arial"/>
                  <a:ea typeface="Arial"/>
                  <a:cs typeface="Arial"/>
                  <a:sym typeface="Arial"/>
                </a:defRPr>
              </a:pPr>
              <a:r>
                <a:t>                          Harper Lee</a:t>
              </a:r>
            </a:p>
          </p:txBody>
        </p:sp>
        <p:sp>
          <p:nvSpPr>
            <p:cNvPr id="370" name="to take me to school on the first day."/>
            <p:cNvSpPr/>
            <p:nvPr/>
          </p:nvSpPr>
          <p:spPr>
            <a:xfrm>
              <a:off x="0" y="576262"/>
              <a:ext cx="6553200" cy="39476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to take me to school on the first day.  </a:t>
              </a:r>
            </a:p>
          </p:txBody>
        </p:sp>
      </p:grpSp>
      <p:grpSp>
        <p:nvGrpSpPr>
          <p:cNvPr id="375" name="Group"/>
          <p:cNvGrpSpPr/>
          <p:nvPr/>
        </p:nvGrpSpPr>
        <p:grpSpPr>
          <a:xfrm>
            <a:off x="2411411" y="1144586"/>
            <a:ext cx="5490682" cy="1059323"/>
            <a:chOff x="0" y="0"/>
            <a:chExt cx="5490681" cy="1059321"/>
          </a:xfrm>
        </p:grpSpPr>
        <p:sp>
          <p:nvSpPr>
            <p:cNvPr id="372" name="Synonym: deign"/>
            <p:cNvSpPr/>
            <p:nvPr/>
          </p:nvSpPr>
          <p:spPr>
            <a:xfrm>
              <a:off x="0" y="123825"/>
              <a:ext cx="3455991" cy="259222"/>
            </a:xfrm>
            <a:prstGeom prst="rect">
              <a:avLst/>
            </a:prstGeom>
            <a:solidFill>
              <a:srgbClr val="B2F1AD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Synonym: deign</a:t>
              </a:r>
            </a:p>
          </p:txBody>
        </p:sp>
        <p:sp>
          <p:nvSpPr>
            <p:cNvPr id="373" name="Antonyms: revere; respect"/>
            <p:cNvSpPr/>
            <p:nvPr/>
          </p:nvSpPr>
          <p:spPr>
            <a:xfrm>
              <a:off x="0" y="628650"/>
              <a:ext cx="3455991" cy="259222"/>
            </a:xfrm>
            <a:prstGeom prst="rect">
              <a:avLst/>
            </a:prstGeom>
            <a:solidFill>
              <a:srgbClr val="F89E9E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Antonyms: revere; respect</a:t>
              </a:r>
            </a:p>
          </p:txBody>
        </p:sp>
        <p:sp>
          <p:nvSpPr>
            <p:cNvPr id="374" name="Etymology:…"/>
            <p:cNvSpPr/>
            <p:nvPr/>
          </p:nvSpPr>
          <p:spPr>
            <a:xfrm>
              <a:off x="3940177" y="-1"/>
              <a:ext cx="1550505" cy="1059323"/>
            </a:xfrm>
            <a:prstGeom prst="rect">
              <a:avLst/>
            </a:prstGeom>
            <a:solidFill>
              <a:srgbClr val="EAFBE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Etymology: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con: with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descend: down</a:t>
              </a:r>
            </a:p>
          </p:txBody>
        </p:sp>
      </p:grpSp>
      <p:sp>
        <p:nvSpPr>
          <p:cNvPr id="376" name="Frequency: Forms of this…"/>
          <p:cNvSpPr txBox="1"/>
          <p:nvPr/>
        </p:nvSpPr>
        <p:spPr>
          <a:xfrm>
            <a:off x="4356099" y="5734050"/>
            <a:ext cx="2861625" cy="884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Frequency: Forms of this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word appear once in every </a:t>
            </a:r>
          </a:p>
          <a:p>
            <a:pPr>
              <a:defRPr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Class="entr" nodeType="afterEffect" presetSubtype="8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Class="exit" nodeType="afterEffect" presetSubtype="2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xit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8" presetID="2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xit" nodeType="clickEffect" presetSubtype="2" presetID="2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Class="exit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nodeType="clickEffect" presetSubtype="8" presetID="2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ID="10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3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7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7" grpId="18"/>
      <p:bldP build="whole" bldLvl="1" animBg="1" rev="0" advAuto="0" spid="346" grpId="4"/>
      <p:bldP build="whole" bldLvl="1" animBg="1" rev="0" advAuto="0" spid="346" grpId="7"/>
      <p:bldP build="whole" bldLvl="1" animBg="1" rev="0" advAuto="0" spid="371" grpId="19"/>
      <p:bldP build="whole" bldLvl="1" animBg="1" rev="0" advAuto="0" spid="350" grpId="5"/>
      <p:bldP build="whole" bldLvl="1" animBg="1" rev="0" advAuto="0" spid="350" grpId="6"/>
      <p:bldP build="whole" bldLvl="1" animBg="1" rev="0" advAuto="0" spid="345" grpId="1"/>
      <p:bldP build="whole" bldLvl="1" animBg="1" rev="0" advAuto="0" spid="345" grpId="2"/>
      <p:bldP build="whole" bldLvl="1" animBg="1" rev="0" advAuto="0" spid="375" grpId="21"/>
      <p:bldP build="whole" bldLvl="1" animBg="1" rev="0" advAuto="0" spid="366" grpId="15"/>
      <p:bldP build="whole" bldLvl="1" animBg="1" rev="0" advAuto="0" spid="366" grpId="16"/>
      <p:bldP build="whole" bldLvl="1" animBg="1" rev="0" advAuto="0" spid="333" grpId="3"/>
      <p:bldP build="whole" bldLvl="1" animBg="1" rev="0" advAuto="0" spid="332" grpId="20"/>
      <p:bldP build="whole" bldLvl="1" animBg="1" rev="0" advAuto="0" spid="352" grpId="9"/>
      <p:bldP build="whole" bldLvl="1" animBg="1" rev="0" advAuto="0" spid="353" grpId="12"/>
      <p:bldP build="whole" bldLvl="1" animBg="1" rev="0" advAuto="0" spid="352" grpId="11"/>
      <p:bldP build="whole" bldLvl="1" animBg="1" rev="0" advAuto="0" spid="351" grpId="8"/>
      <p:bldP build="whole" bldLvl="1" animBg="1" rev="0" advAuto="0" spid="354" grpId="14"/>
      <p:bldP build="whole" bldLvl="1" animBg="1" rev="0" advAuto="0" spid="354" grpId="17"/>
      <p:bldP build="whole" bldLvl="1" animBg="1" rev="0" advAuto="0" spid="353" grpId="10"/>
      <p:bldP build="whole" bldLvl="1" animBg="1" rev="0" advAuto="0" spid="351" grpId="1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99"/>
      </a:dk1>
      <a:lt1>
        <a:srgbClr val="000099"/>
      </a:lt1>
      <a:dk2>
        <a:srgbClr val="A7A7A7"/>
      </a:dk2>
      <a:lt2>
        <a:srgbClr val="535353"/>
      </a:lt2>
      <a:accent1>
        <a:srgbClr val="3333FF"/>
      </a:accent1>
      <a:accent2>
        <a:srgbClr val="3333CC"/>
      </a:accent2>
      <a:accent3>
        <a:srgbClr val="AAAAC9"/>
      </a:accent3>
      <a:accent4>
        <a:srgbClr val="DADAAE"/>
      </a:accent4>
      <a:accent5>
        <a:srgbClr val="ADADFF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99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99"/>
            </a:solidFill>
            <a:effectLst/>
            <a:uFillTx/>
            <a:latin typeface="+mj-lt"/>
            <a:ea typeface="+mj-ea"/>
            <a:cs typeface="+mj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99"/>
            </a:solidFill>
            <a:effectLst/>
            <a:uFillTx/>
            <a:latin typeface="+mj-lt"/>
            <a:ea typeface="+mj-ea"/>
            <a:cs typeface="+mj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333FF"/>
      </a:accent1>
      <a:accent2>
        <a:srgbClr val="3333CC"/>
      </a:accent2>
      <a:accent3>
        <a:srgbClr val="AAAAC9"/>
      </a:accent3>
      <a:accent4>
        <a:srgbClr val="DADAAE"/>
      </a:accent4>
      <a:accent5>
        <a:srgbClr val="ADADFF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99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99"/>
            </a:solidFill>
            <a:effectLst/>
            <a:uFillTx/>
            <a:latin typeface="+mj-lt"/>
            <a:ea typeface="+mj-ea"/>
            <a:cs typeface="+mj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99"/>
            </a:solidFill>
            <a:effectLst/>
            <a:uFillTx/>
            <a:latin typeface="+mj-lt"/>
            <a:ea typeface="+mj-ea"/>
            <a:cs typeface="+mj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