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8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8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DECCA"/>
          </a:solidFill>
        </a:fill>
      </a:tcStyle>
    </a:wholeTbl>
    <a:band2H>
      <a:tcTxStyle b="def" i="def"/>
      <a:tcStyle>
        <a:tcBdr/>
        <a:fill>
          <a:solidFill>
            <a:srgbClr val="EFF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8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8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8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C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8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8000"/>
              </a:solidFill>
              <a:prstDash val="solid"/>
              <a:round/>
            </a:ln>
          </a:top>
          <a:bottom>
            <a:ln w="25400" cap="flat">
              <a:solidFill>
                <a:srgbClr val="008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8000"/>
              </a:solidFill>
              <a:prstDash val="solid"/>
              <a:round/>
            </a:ln>
          </a:top>
          <a:bottom>
            <a:ln w="25400" cap="flat">
              <a:solidFill>
                <a:srgbClr val="008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8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7CA"/>
          </a:solidFill>
        </a:fill>
      </a:tcStyle>
    </a:wholeTbl>
    <a:band2H>
      <a:tcTxStyle b="def" i="def"/>
      <a:tcStyle>
        <a:tcBdr/>
        <a:fill>
          <a:solidFill>
            <a:srgbClr val="E6EC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8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8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8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"/>
          <p:cNvGrpSpPr/>
          <p:nvPr/>
        </p:nvGrpSpPr>
        <p:grpSpPr>
          <a:xfrm>
            <a:off x="319087" y="1752600"/>
            <a:ext cx="8824913" cy="5129213"/>
            <a:chOff x="0" y="0"/>
            <a:chExt cx="8824912" cy="5129212"/>
          </a:xfrm>
        </p:grpSpPr>
        <p:sp>
          <p:nvSpPr>
            <p:cNvPr id="27" name="Shape"/>
            <p:cNvSpPr/>
            <p:nvPr/>
          </p:nvSpPr>
          <p:spPr>
            <a:xfrm>
              <a:off x="14287" y="0"/>
              <a:ext cx="8810626" cy="510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4" y="0"/>
                  </a:moveTo>
                  <a:lnTo>
                    <a:pt x="1296" y="8664"/>
                  </a:lnTo>
                  <a:lnTo>
                    <a:pt x="0" y="8664"/>
                  </a:lnTo>
                  <a:lnTo>
                    <a:pt x="23" y="2156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304" y="0"/>
                  </a:lnTo>
                  <a:close/>
                </a:path>
              </a:pathLst>
            </a:custGeom>
            <a:solidFill>
              <a:srgbClr val="006600">
                <a:alpha val="3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" name="Rectangle"/>
            <p:cNvSpPr/>
            <p:nvPr/>
          </p:nvSpPr>
          <p:spPr>
            <a:xfrm>
              <a:off x="519112" y="2057400"/>
              <a:ext cx="8305801" cy="3048000"/>
            </a:xfrm>
            <a:prstGeom prst="rect">
              <a:avLst/>
            </a:prstGeom>
            <a:solidFill>
              <a:srgbClr val="006600">
                <a:alpha val="3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" name="Rectangle"/>
            <p:cNvSpPr/>
            <p:nvPr/>
          </p:nvSpPr>
          <p:spPr>
            <a:xfrm>
              <a:off x="-1" y="2020887"/>
              <a:ext cx="5484814" cy="46038"/>
            </a:xfrm>
            <a:prstGeom prst="rect">
              <a:avLst/>
            </a:prstGeom>
            <a:gradFill flip="none" rotWithShape="1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" name="Rectangle"/>
            <p:cNvSpPr/>
            <p:nvPr/>
          </p:nvSpPr>
          <p:spPr>
            <a:xfrm>
              <a:off x="519112" y="0"/>
              <a:ext cx="7769226" cy="46038"/>
            </a:xfrm>
            <a:prstGeom prst="rect">
              <a:avLst/>
            </a:prstGeom>
            <a:gradFill flip="none" rotWithShape="1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" name="Shape"/>
            <p:cNvSpPr/>
            <p:nvPr/>
          </p:nvSpPr>
          <p:spPr>
            <a:xfrm>
              <a:off x="0" y="2020887"/>
              <a:ext cx="47625" cy="3108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>
                    <a:alpha val="0"/>
                  </a:srgbClr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" name="Shape"/>
            <p:cNvSpPr/>
            <p:nvPr/>
          </p:nvSpPr>
          <p:spPr>
            <a:xfrm>
              <a:off x="519112" y="0"/>
              <a:ext cx="46038" cy="511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>
                    <a:alpha val="0"/>
                  </a:srgbClr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34" name="Title Text"/>
          <p:cNvSpPr txBox="1"/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xfrm>
            <a:off x="838200" y="1905000"/>
            <a:ext cx="8007350" cy="4191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chemeClr val="accent2"/>
            </a:gs>
            <a:gs pos="100000">
              <a:srgbClr val="008000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"/>
          <p:cNvGrpSpPr/>
          <p:nvPr/>
        </p:nvGrpSpPr>
        <p:grpSpPr>
          <a:xfrm>
            <a:off x="319087" y="1828800"/>
            <a:ext cx="8824913" cy="5029200"/>
            <a:chOff x="0" y="0"/>
            <a:chExt cx="8824912" cy="5029200"/>
          </a:xfrm>
        </p:grpSpPr>
        <p:sp>
          <p:nvSpPr>
            <p:cNvPr id="2" name="Rectangle"/>
            <p:cNvSpPr/>
            <p:nvPr/>
          </p:nvSpPr>
          <p:spPr>
            <a:xfrm>
              <a:off x="519112" y="2789237"/>
              <a:ext cx="8305801" cy="2239963"/>
            </a:xfrm>
            <a:prstGeom prst="rect">
              <a:avLst/>
            </a:prstGeom>
            <a:solidFill>
              <a:srgbClr val="006600">
                <a:alpha val="3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" name="Shape"/>
            <p:cNvSpPr/>
            <p:nvPr/>
          </p:nvSpPr>
          <p:spPr>
            <a:xfrm>
              <a:off x="14287" y="0"/>
              <a:ext cx="8810626" cy="502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84" y="12027"/>
                  </a:moveTo>
                  <a:lnTo>
                    <a:pt x="0" y="120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284" y="0"/>
                  </a:lnTo>
                  <a:lnTo>
                    <a:pt x="1284" y="12027"/>
                  </a:lnTo>
                  <a:close/>
                </a:path>
              </a:pathLst>
            </a:custGeom>
            <a:solidFill>
              <a:srgbClr val="006600">
                <a:alpha val="3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" name="Rectangle"/>
            <p:cNvSpPr/>
            <p:nvPr/>
          </p:nvSpPr>
          <p:spPr>
            <a:xfrm>
              <a:off x="519112" y="2825750"/>
              <a:ext cx="8305801" cy="2203450"/>
            </a:xfrm>
            <a:prstGeom prst="rect">
              <a:avLst/>
            </a:prstGeom>
            <a:solidFill>
              <a:schemeClr val="accent2">
                <a:alpha val="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" name="Rectangle"/>
            <p:cNvSpPr/>
            <p:nvPr/>
          </p:nvSpPr>
          <p:spPr>
            <a:xfrm>
              <a:off x="519112" y="0"/>
              <a:ext cx="7313613" cy="46038"/>
            </a:xfrm>
            <a:prstGeom prst="rect">
              <a:avLst/>
            </a:prstGeom>
            <a:gradFill flip="none" rotWithShape="1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" name="Shape"/>
            <p:cNvSpPr/>
            <p:nvPr/>
          </p:nvSpPr>
          <p:spPr>
            <a:xfrm>
              <a:off x="519112" y="0"/>
              <a:ext cx="46038" cy="283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/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" name="Shape"/>
            <p:cNvSpPr/>
            <p:nvPr/>
          </p:nvSpPr>
          <p:spPr>
            <a:xfrm>
              <a:off x="517525" y="2781300"/>
              <a:ext cx="46038" cy="224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0855" y="366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>
                    <a:alpha val="0"/>
                  </a:srgbClr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" name="Rectangle"/>
            <p:cNvSpPr/>
            <p:nvPr/>
          </p:nvSpPr>
          <p:spPr>
            <a:xfrm>
              <a:off x="0" y="2781300"/>
              <a:ext cx="4570413" cy="46038"/>
            </a:xfrm>
            <a:prstGeom prst="rect">
              <a:avLst/>
            </a:prstGeom>
            <a:gradFill flip="none" rotWithShape="1">
              <a:gsLst>
                <a:gs pos="0">
                  <a:srgbClr val="005400"/>
                </a:gs>
                <a:gs pos="100000">
                  <a:srgbClr val="006600">
                    <a:alpha val="0"/>
                  </a:srgbClr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" name="Shape"/>
            <p:cNvSpPr/>
            <p:nvPr/>
          </p:nvSpPr>
          <p:spPr>
            <a:xfrm>
              <a:off x="0" y="2781300"/>
              <a:ext cx="47625" cy="224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6600">
                    <a:alpha val="10000"/>
                  </a:srgbClr>
                </a:gs>
                <a:gs pos="100000">
                  <a:srgbClr val="1F791F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1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85372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B7"/>
          </a:solidFill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F66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jpe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elcome to “Decent Exposure” : Middle School Volume I"/>
          <p:cNvSpPr txBox="1"/>
          <p:nvPr/>
        </p:nvSpPr>
        <p:spPr>
          <a:xfrm>
            <a:off x="1743075" y="136525"/>
            <a:ext cx="585564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Welcome to “Decent Exposure” : Middle School Volume I</a:t>
            </a:r>
          </a:p>
        </p:txBody>
      </p:sp>
      <p:sp>
        <p:nvSpPr>
          <p:cNvPr id="46" name="“Decent Exposure” will help you teach words explicitly and thoroughly, so that students…"/>
          <p:cNvSpPr txBox="1"/>
          <p:nvPr/>
        </p:nvSpPr>
        <p:spPr>
          <a:xfrm>
            <a:off x="179387" y="981075"/>
            <a:ext cx="8842063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“Decent Exposure” will help you teach words explicitly and thoroughly, so that students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will remember and use them. The words have been chosen on the basis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of their frequency in serious literature, the kind of books that students read in school.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Also, these words have synonyms, antonyms, associations, components,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and forms that extend beyond just the single word that might appear on a vocabulary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list. 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>
                <a:solidFill>
                  <a:srgbClr val="FFFFFF"/>
                </a:solidFill>
              </a:defRPr>
            </a:pPr>
            <a:r>
              <a:t>By showing how these words are used in several contexts, students derive a 360°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perspective as well as model sentences from great literature.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precipice" descr="precipic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57350" cy="2525713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Precipice: a cliff…"/>
          <p:cNvSpPr txBox="1"/>
          <p:nvPr/>
        </p:nvSpPr>
        <p:spPr>
          <a:xfrm>
            <a:off x="1692275" y="0"/>
            <a:ext cx="7451725" cy="1835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Precipice: a cliff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Related words: precipitate, precipitation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Forms: Noun: precipice     Verb: precipitate, precipitates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                                         precipitated, precipating </a:t>
            </a:r>
          </a:p>
        </p:txBody>
      </p:sp>
      <p:grpSp>
        <p:nvGrpSpPr>
          <p:cNvPr id="235" name="Group"/>
          <p:cNvGrpSpPr/>
          <p:nvPr/>
        </p:nvGrpSpPr>
        <p:grpSpPr>
          <a:xfrm>
            <a:off x="-1" y="2563812"/>
            <a:ext cx="8748714" cy="2037344"/>
            <a:chOff x="0" y="0"/>
            <a:chExt cx="8748712" cy="2037342"/>
          </a:xfrm>
        </p:grpSpPr>
        <p:sp>
          <p:nvSpPr>
            <p:cNvPr id="231" name="I gripped the chain-link fence and edged down the"/>
            <p:cNvSpPr txBox="1"/>
            <p:nvPr/>
          </p:nvSpPr>
          <p:spPr>
            <a:xfrm>
              <a:off x="0" y="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gripped the chain-link fence and edged down the </a:t>
              </a:r>
            </a:p>
          </p:txBody>
        </p:sp>
        <p:sp>
          <p:nvSpPr>
            <p:cNvPr id="232" name="mountain until I stood on the"/>
            <p:cNvSpPr txBox="1"/>
            <p:nvPr/>
          </p:nvSpPr>
          <p:spPr>
            <a:xfrm>
              <a:off x="0" y="720725"/>
              <a:ext cx="4859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mountain until I stood on the </a:t>
              </a:r>
            </a:p>
          </p:txBody>
        </p:sp>
        <p:sp>
          <p:nvSpPr>
            <p:cNvPr id="233" name="of the ditch."/>
            <p:cNvSpPr txBox="1"/>
            <p:nvPr/>
          </p:nvSpPr>
          <p:spPr>
            <a:xfrm>
              <a:off x="0" y="1441450"/>
              <a:ext cx="26273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the ditch.</a:t>
              </a:r>
            </a:p>
          </p:txBody>
        </p:sp>
        <p:sp>
          <p:nvSpPr>
            <p:cNvPr id="234" name="October Sky…"/>
            <p:cNvSpPr txBox="1"/>
            <p:nvPr/>
          </p:nvSpPr>
          <p:spPr>
            <a:xfrm>
              <a:off x="4716462" y="1370012"/>
              <a:ext cx="2305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October Sky</a:t>
              </a:r>
            </a:p>
            <a:p>
              <a:pPr>
                <a:defRPr sz="2000"/>
              </a:pPr>
              <a:r>
                <a:t>  --Homer Hickham</a:t>
              </a:r>
            </a:p>
          </p:txBody>
        </p:sp>
      </p:grpSp>
      <p:sp>
        <p:nvSpPr>
          <p:cNvPr id="236" name="precipice"/>
          <p:cNvSpPr txBox="1"/>
          <p:nvPr/>
        </p:nvSpPr>
        <p:spPr>
          <a:xfrm>
            <a:off x="4787900" y="32845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precipice </a:t>
            </a:r>
          </a:p>
        </p:txBody>
      </p:sp>
      <p:sp>
        <p:nvSpPr>
          <p:cNvPr id="237" name="precipice."/>
          <p:cNvSpPr txBox="1"/>
          <p:nvPr/>
        </p:nvSpPr>
        <p:spPr>
          <a:xfrm>
            <a:off x="6588125" y="33575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precipice.</a:t>
            </a:r>
          </a:p>
        </p:txBody>
      </p:sp>
      <p:grpSp>
        <p:nvGrpSpPr>
          <p:cNvPr id="241" name="Group"/>
          <p:cNvGrpSpPr/>
          <p:nvPr/>
        </p:nvGrpSpPr>
        <p:grpSpPr>
          <a:xfrm>
            <a:off x="0" y="2563812"/>
            <a:ext cx="8748713" cy="2037344"/>
            <a:chOff x="0" y="0"/>
            <a:chExt cx="8748711" cy="2037342"/>
          </a:xfrm>
        </p:grpSpPr>
        <p:sp>
          <p:nvSpPr>
            <p:cNvPr id="238" name="New Moon…"/>
            <p:cNvSpPr txBox="1"/>
            <p:nvPr/>
          </p:nvSpPr>
          <p:spPr>
            <a:xfrm>
              <a:off x="4716462" y="1370012"/>
              <a:ext cx="25923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New Moon</a:t>
              </a:r>
            </a:p>
            <a:p>
              <a:pPr>
                <a:defRPr sz="2000"/>
              </a:pPr>
              <a:r>
                <a:t>  --Stephenie Meyer</a:t>
              </a:r>
            </a:p>
          </p:txBody>
        </p:sp>
        <p:sp>
          <p:nvSpPr>
            <p:cNvPr id="239" name="rocky ledge, much too close to the"/>
            <p:cNvSpPr txBox="1"/>
            <p:nvPr/>
          </p:nvSpPr>
          <p:spPr>
            <a:xfrm>
              <a:off x="395287" y="793750"/>
              <a:ext cx="61214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rocky ledge, much too close to the </a:t>
              </a:r>
            </a:p>
          </p:txBody>
        </p:sp>
        <p:sp>
          <p:nvSpPr>
            <p:cNvPr id="240" name="That was when I noticed four figures standing on a"/>
            <p:cNvSpPr txBox="1"/>
            <p:nvPr/>
          </p:nvSpPr>
          <p:spPr>
            <a:xfrm>
              <a:off x="0" y="0"/>
              <a:ext cx="874871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was when I noticed four figures standing on a </a:t>
              </a:r>
            </a:p>
          </p:txBody>
        </p:sp>
      </p:grpSp>
      <p:sp>
        <p:nvSpPr>
          <p:cNvPr id="242" name="precipice,"/>
          <p:cNvSpPr txBox="1"/>
          <p:nvPr/>
        </p:nvSpPr>
        <p:spPr>
          <a:xfrm>
            <a:off x="7199312" y="2565400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precipice,</a:t>
            </a:r>
          </a:p>
        </p:txBody>
      </p:sp>
      <p:grpSp>
        <p:nvGrpSpPr>
          <p:cNvPr id="246" name="Group"/>
          <p:cNvGrpSpPr/>
          <p:nvPr/>
        </p:nvGrpSpPr>
        <p:grpSpPr>
          <a:xfrm>
            <a:off x="0" y="2565400"/>
            <a:ext cx="7308850" cy="2035756"/>
            <a:chOff x="0" y="0"/>
            <a:chExt cx="7308850" cy="2035755"/>
          </a:xfrm>
        </p:grpSpPr>
        <p:sp>
          <p:nvSpPr>
            <p:cNvPr id="243" name="Lone Survivor…"/>
            <p:cNvSpPr txBox="1"/>
            <p:nvPr/>
          </p:nvSpPr>
          <p:spPr>
            <a:xfrm>
              <a:off x="4716462" y="1368425"/>
              <a:ext cx="25923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Lone Survivor</a:t>
              </a:r>
            </a:p>
            <a:p>
              <a:pPr>
                <a:defRPr sz="2000"/>
              </a:pPr>
              <a:r>
                <a:t>  --Marcus Luttrell</a:t>
              </a:r>
            </a:p>
          </p:txBody>
        </p:sp>
        <p:sp>
          <p:nvSpPr>
            <p:cNvPr id="244" name="which I sensed rather than saw."/>
            <p:cNvSpPr txBox="1"/>
            <p:nvPr/>
          </p:nvSpPr>
          <p:spPr>
            <a:xfrm>
              <a:off x="395287" y="792162"/>
              <a:ext cx="61214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which I sensed rather than saw. </a:t>
              </a:r>
            </a:p>
          </p:txBody>
        </p:sp>
        <p:sp>
          <p:nvSpPr>
            <p:cNvPr id="245" name="Finally I stopped on the edge of yet another"/>
            <p:cNvSpPr txBox="1"/>
            <p:nvPr/>
          </p:nvSpPr>
          <p:spPr>
            <a:xfrm>
              <a:off x="0" y="0"/>
              <a:ext cx="72358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Finally I stopped on the edge of yet another</a:t>
              </a:r>
            </a:p>
          </p:txBody>
        </p:sp>
      </p:grpSp>
      <p:sp>
        <p:nvSpPr>
          <p:cNvPr id="247" name="precipice,"/>
          <p:cNvSpPr txBox="1"/>
          <p:nvPr/>
        </p:nvSpPr>
        <p:spPr>
          <a:xfrm>
            <a:off x="3276600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precipice, </a:t>
            </a:r>
          </a:p>
        </p:txBody>
      </p:sp>
      <p:grpSp>
        <p:nvGrpSpPr>
          <p:cNvPr id="252" name="Group"/>
          <p:cNvGrpSpPr/>
          <p:nvPr/>
        </p:nvGrpSpPr>
        <p:grpSpPr>
          <a:xfrm>
            <a:off x="-1" y="2565400"/>
            <a:ext cx="8928101" cy="2035756"/>
            <a:chOff x="0" y="0"/>
            <a:chExt cx="8928100" cy="2035755"/>
          </a:xfrm>
        </p:grpSpPr>
        <p:sp>
          <p:nvSpPr>
            <p:cNvPr id="248" name="it dropped like a stone."/>
            <p:cNvSpPr txBox="1"/>
            <p:nvPr/>
          </p:nvSpPr>
          <p:spPr>
            <a:xfrm>
              <a:off x="5003800" y="792162"/>
              <a:ext cx="39243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dropped like a stone. </a:t>
              </a:r>
            </a:p>
          </p:txBody>
        </p:sp>
        <p:sp>
          <p:nvSpPr>
            <p:cNvPr id="249" name="Charlie and the Chocolate Factory…"/>
            <p:cNvSpPr txBox="1"/>
            <p:nvPr/>
          </p:nvSpPr>
          <p:spPr>
            <a:xfrm>
              <a:off x="4211637" y="1368425"/>
              <a:ext cx="4464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Charlie and the Chocolate Factory</a:t>
              </a:r>
            </a:p>
            <a:p>
              <a:pPr>
                <a:defRPr sz="2000"/>
              </a:pPr>
              <a:r>
                <a:t>  --Roald Dahl</a:t>
              </a:r>
            </a:p>
          </p:txBody>
        </p:sp>
        <p:sp>
          <p:nvSpPr>
            <p:cNvPr id="250" name="hill and gone over a"/>
            <p:cNvSpPr txBox="1"/>
            <p:nvPr/>
          </p:nvSpPr>
          <p:spPr>
            <a:xfrm>
              <a:off x="0" y="792162"/>
              <a:ext cx="33131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hill and gone over a </a:t>
              </a:r>
            </a:p>
          </p:txBody>
        </p:sp>
        <p:sp>
          <p:nvSpPr>
            <p:cNvPr id="251" name="Then suddenly, as though it had come to the top of th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Then suddenly, as though it had come to the top of the</a:t>
              </a:r>
            </a:p>
          </p:txBody>
        </p:sp>
      </p:grpSp>
      <p:sp>
        <p:nvSpPr>
          <p:cNvPr id="253" name="Any form of the word precipice will appear once in every 481 pages of text."/>
          <p:cNvSpPr txBox="1"/>
          <p:nvPr/>
        </p:nvSpPr>
        <p:spPr>
          <a:xfrm>
            <a:off x="539750" y="6237287"/>
            <a:ext cx="765195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precipice </a:t>
            </a:r>
            <a:r>
              <a:t>will appear once in every 481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2" grpId="13"/>
      <p:bldP build="whole" bldLvl="1" animBg="1" rev="0" advAuto="0" spid="230" grpId="14"/>
      <p:bldP build="whole" bldLvl="1" animBg="1" rev="0" advAuto="0" spid="236" grpId="2"/>
      <p:bldP build="whole" bldLvl="1" animBg="1" rev="0" advAuto="0" spid="247" grpId="12"/>
      <p:bldP build="whole" bldLvl="1" animBg="1" rev="0" advAuto="0" spid="237" grpId="4"/>
      <p:bldP build="whole" bldLvl="1" animBg="1" rev="0" advAuto="0" spid="241" grpId="5"/>
      <p:bldP build="whole" bldLvl="1" animBg="1" rev="0" advAuto="0" spid="237" grpId="6"/>
      <p:bldP build="whole" bldLvl="1" animBg="1" rev="0" advAuto="0" spid="241" grpId="7"/>
      <p:bldP build="whole" bldLvl="1" animBg="1" rev="0" advAuto="0" spid="242" grpId="8"/>
      <p:bldP build="whole" bldLvl="1" animBg="1" rev="0" advAuto="0" spid="235" grpId="1"/>
      <p:bldP build="whole" bldLvl="1" animBg="1" rev="0" advAuto="0" spid="242" grpId="10"/>
      <p:bldP build="whole" bldLvl="1" animBg="1" rev="0" advAuto="0" spid="235" grpId="3"/>
      <p:bldP build="whole" bldLvl="1" animBg="1" rev="0" advAuto="0" spid="246" grpId="9"/>
      <p:bldP build="whole" bldLvl="1" animBg="1" rev="0" advAuto="0" spid="246" grpId="1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lprits"/>
          <p:cNvSpPr txBox="1"/>
          <p:nvPr/>
        </p:nvSpPr>
        <p:spPr>
          <a:xfrm>
            <a:off x="2700337" y="2708275"/>
            <a:ext cx="14398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culprits </a:t>
            </a:r>
          </a:p>
        </p:txBody>
      </p:sp>
      <p:sp>
        <p:nvSpPr>
          <p:cNvPr id="256" name="Culprit: guilty person…"/>
          <p:cNvSpPr txBox="1"/>
          <p:nvPr/>
        </p:nvSpPr>
        <p:spPr>
          <a:xfrm>
            <a:off x="2268537" y="188912"/>
            <a:ext cx="6315076" cy="212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Culprit: guilty person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Syn: criminal, perpetrator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Forms: 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Noun: culprit, culprits, culpability   Verb: 00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Adjective: culpable			       </a:t>
            </a:r>
          </a:p>
        </p:txBody>
      </p:sp>
      <p:grpSp>
        <p:nvGrpSpPr>
          <p:cNvPr id="260" name="Group"/>
          <p:cNvGrpSpPr/>
          <p:nvPr/>
        </p:nvGrpSpPr>
        <p:grpSpPr>
          <a:xfrm>
            <a:off x="539750" y="2708275"/>
            <a:ext cx="7920038" cy="1388056"/>
            <a:chOff x="0" y="0"/>
            <a:chExt cx="7920037" cy="1388055"/>
          </a:xfrm>
        </p:grpSpPr>
        <p:sp>
          <p:nvSpPr>
            <p:cNvPr id="257" name="Who are the"/>
            <p:cNvSpPr txBox="1"/>
            <p:nvPr/>
          </p:nvSpPr>
          <p:spPr>
            <a:xfrm>
              <a:off x="0" y="0"/>
              <a:ext cx="21605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Who are the </a:t>
              </a:r>
            </a:p>
          </p:txBody>
        </p:sp>
        <p:sp>
          <p:nvSpPr>
            <p:cNvPr id="258" name="Charlie and the Chocolate Factory…"/>
            <p:cNvSpPr txBox="1"/>
            <p:nvPr/>
          </p:nvSpPr>
          <p:spPr>
            <a:xfrm>
              <a:off x="3455987" y="720725"/>
              <a:ext cx="4464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Charlie and the Chocolate Factory</a:t>
              </a:r>
            </a:p>
            <a:p>
              <a:pPr>
                <a:defRPr sz="2000"/>
              </a:pPr>
              <a:r>
                <a:t>  --Roald Dahl</a:t>
              </a:r>
            </a:p>
          </p:txBody>
        </p:sp>
        <p:sp>
          <p:nvSpPr>
            <p:cNvPr id="259" name="?"/>
            <p:cNvSpPr txBox="1"/>
            <p:nvPr/>
          </p:nvSpPr>
          <p:spPr>
            <a:xfrm>
              <a:off x="3600450" y="0"/>
              <a:ext cx="4683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? </a:t>
              </a:r>
            </a:p>
          </p:txBody>
        </p:sp>
      </p:grpSp>
      <p:pic>
        <p:nvPicPr>
          <p:cNvPr id="261" name="ANd9GcRSD8rvO-dX7mmJYmecBJYt0KVRTYFUcRIxDInyWNjAny4Cj6YO" descr="ANd9GcRSD8rvO-dX7mmJYmecBJYt0KVRTYFUcRIxDInyWNjAny4Cj6YO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14550" cy="2162175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culprit"/>
          <p:cNvSpPr txBox="1"/>
          <p:nvPr/>
        </p:nvSpPr>
        <p:spPr>
          <a:xfrm>
            <a:off x="3276600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culprit </a:t>
            </a:r>
          </a:p>
        </p:txBody>
      </p:sp>
      <p:grpSp>
        <p:nvGrpSpPr>
          <p:cNvPr id="266" name="Group"/>
          <p:cNvGrpSpPr/>
          <p:nvPr/>
        </p:nvGrpSpPr>
        <p:grpSpPr>
          <a:xfrm>
            <a:off x="0" y="3357562"/>
            <a:ext cx="8928100" cy="1243594"/>
            <a:chOff x="0" y="0"/>
            <a:chExt cx="8928100" cy="1243592"/>
          </a:xfrm>
        </p:grpSpPr>
        <p:sp>
          <p:nvSpPr>
            <p:cNvPr id="263" name="and bring him to you."/>
            <p:cNvSpPr txBox="1"/>
            <p:nvPr/>
          </p:nvSpPr>
          <p:spPr>
            <a:xfrm>
              <a:off x="5003800" y="0"/>
              <a:ext cx="39243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bring him to you. </a:t>
              </a:r>
            </a:p>
          </p:txBody>
        </p:sp>
        <p:sp>
          <p:nvSpPr>
            <p:cNvPr id="264" name="The Looking Glass Wars…"/>
            <p:cNvSpPr txBox="1"/>
            <p:nvPr/>
          </p:nvSpPr>
          <p:spPr>
            <a:xfrm>
              <a:off x="4211637" y="576262"/>
              <a:ext cx="4464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Looking Glass Wars</a:t>
              </a:r>
            </a:p>
            <a:p>
              <a:pPr>
                <a:defRPr sz="2000"/>
              </a:pPr>
              <a:r>
                <a:t> --Frank Beddor</a:t>
              </a:r>
            </a:p>
          </p:txBody>
        </p:sp>
        <p:sp>
          <p:nvSpPr>
            <p:cNvPr id="265" name="I will hunt out the"/>
            <p:cNvSpPr txBox="1"/>
            <p:nvPr/>
          </p:nvSpPr>
          <p:spPr>
            <a:xfrm>
              <a:off x="0" y="0"/>
              <a:ext cx="3313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will hunt out the </a:t>
              </a:r>
            </a:p>
          </p:txBody>
        </p:sp>
      </p:grpSp>
      <p:sp>
        <p:nvSpPr>
          <p:cNvPr id="267" name="culprit."/>
          <p:cNvSpPr txBox="1"/>
          <p:nvPr/>
        </p:nvSpPr>
        <p:spPr>
          <a:xfrm>
            <a:off x="4211637" y="3357562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culprit. </a:t>
            </a:r>
          </a:p>
        </p:txBody>
      </p:sp>
      <p:grpSp>
        <p:nvGrpSpPr>
          <p:cNvPr id="271" name="Group"/>
          <p:cNvGrpSpPr/>
          <p:nvPr/>
        </p:nvGrpSpPr>
        <p:grpSpPr>
          <a:xfrm>
            <a:off x="-1" y="2565400"/>
            <a:ext cx="8820152" cy="2035756"/>
            <a:chOff x="0" y="0"/>
            <a:chExt cx="8820150" cy="2035755"/>
          </a:xfrm>
        </p:grpSpPr>
        <p:sp>
          <p:nvSpPr>
            <p:cNvPr id="268" name="The Host…"/>
            <p:cNvSpPr txBox="1"/>
            <p:nvPr/>
          </p:nvSpPr>
          <p:spPr>
            <a:xfrm>
              <a:off x="4211637" y="1368425"/>
              <a:ext cx="4464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Host</a:t>
              </a:r>
            </a:p>
            <a:p>
              <a:pPr>
                <a:defRPr sz="2000"/>
              </a:pPr>
              <a:r>
                <a:t> --Stephenie Meyer</a:t>
              </a:r>
            </a:p>
          </p:txBody>
        </p:sp>
        <p:sp>
          <p:nvSpPr>
            <p:cNvPr id="269" name="the room, looking for the"/>
            <p:cNvSpPr txBox="1"/>
            <p:nvPr/>
          </p:nvSpPr>
          <p:spPr>
            <a:xfrm>
              <a:off x="0" y="792162"/>
              <a:ext cx="42846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room, looking for the</a:t>
              </a:r>
            </a:p>
          </p:txBody>
        </p:sp>
        <p:sp>
          <p:nvSpPr>
            <p:cNvPr id="270" name="He stood over the empty box, head swiveling aroun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stood over the empty box, head swiveling around </a:t>
              </a:r>
            </a:p>
          </p:txBody>
        </p:sp>
      </p:grpSp>
      <p:sp>
        <p:nvSpPr>
          <p:cNvPr id="272" name="culprits"/>
          <p:cNvSpPr txBox="1"/>
          <p:nvPr/>
        </p:nvSpPr>
        <p:spPr>
          <a:xfrm>
            <a:off x="4356100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culprits </a:t>
            </a:r>
          </a:p>
        </p:txBody>
      </p:sp>
      <p:grpSp>
        <p:nvGrpSpPr>
          <p:cNvPr id="276" name="Group"/>
          <p:cNvGrpSpPr/>
          <p:nvPr/>
        </p:nvGrpSpPr>
        <p:grpSpPr>
          <a:xfrm>
            <a:off x="684212" y="3357562"/>
            <a:ext cx="7991476" cy="1243594"/>
            <a:chOff x="0" y="0"/>
            <a:chExt cx="7991475" cy="1243592"/>
          </a:xfrm>
        </p:grpSpPr>
        <p:sp>
          <p:nvSpPr>
            <p:cNvPr id="273" name="?"/>
            <p:cNvSpPr txBox="1"/>
            <p:nvPr/>
          </p:nvSpPr>
          <p:spPr>
            <a:xfrm>
              <a:off x="5256212" y="0"/>
              <a:ext cx="4318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?</a:t>
              </a:r>
            </a:p>
          </p:txBody>
        </p:sp>
        <p:sp>
          <p:nvSpPr>
            <p:cNvPr id="274" name="HP and the Chamber of Secrets…"/>
            <p:cNvSpPr txBox="1"/>
            <p:nvPr/>
          </p:nvSpPr>
          <p:spPr>
            <a:xfrm>
              <a:off x="3527425" y="576262"/>
              <a:ext cx="4464050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HP and the Chamber of Secrets</a:t>
              </a:r>
            </a:p>
            <a:p>
              <a:pPr>
                <a:defRPr sz="2000"/>
              </a:pPr>
              <a:r>
                <a:t> --JK Rowling</a:t>
              </a:r>
            </a:p>
          </p:txBody>
        </p:sp>
        <p:sp>
          <p:nvSpPr>
            <p:cNvPr id="275" name="Have you caught the"/>
            <p:cNvSpPr txBox="1"/>
            <p:nvPr/>
          </p:nvSpPr>
          <p:spPr>
            <a:xfrm>
              <a:off x="0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Have you caught the</a:t>
              </a:r>
            </a:p>
          </p:txBody>
        </p:sp>
      </p:grpSp>
      <p:sp>
        <p:nvSpPr>
          <p:cNvPr id="277" name="Any form of the word culprit will appear once in every 1,160 pages of text."/>
          <p:cNvSpPr txBox="1"/>
          <p:nvPr/>
        </p:nvSpPr>
        <p:spPr>
          <a:xfrm>
            <a:off x="250825" y="5949950"/>
            <a:ext cx="753754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culprit </a:t>
            </a:r>
            <a:r>
              <a:t>will appear once in every 1,160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2" grpId="6"/>
      <p:bldP build="whole" bldLvl="1" animBg="1" rev="0" advAuto="0" spid="267" grpId="8"/>
      <p:bldP build="whole" bldLvl="1" animBg="1" rev="0" advAuto="0" spid="267" grpId="10"/>
      <p:bldP build="whole" bldLvl="1" animBg="1" rev="0" advAuto="0" spid="256" grpId="14"/>
      <p:bldP build="whole" bldLvl="1" animBg="1" rev="0" advAuto="0" spid="266" grpId="5"/>
      <p:bldP build="whole" bldLvl="1" animBg="1" rev="0" advAuto="0" spid="266" grpId="7"/>
      <p:bldP build="whole" bldLvl="1" animBg="1" rev="0" advAuto="0" spid="276" grpId="13"/>
      <p:bldP build="whole" bldLvl="1" animBg="1" rev="0" advAuto="0" spid="271" grpId="9"/>
      <p:bldP build="whole" bldLvl="1" animBg="1" rev="0" advAuto="0" spid="271" grpId="11"/>
      <p:bldP build="whole" bldLvl="1" animBg="1" rev="0" advAuto="0" spid="272" grpId="12"/>
      <p:bldP build="whole" bldLvl="1" animBg="1" rev="0" advAuto="0" spid="262" grpId="4"/>
      <p:bldP build="whole" bldLvl="1" animBg="1" rev="0" advAuto="0" spid="260" grpId="1"/>
      <p:bldP build="whole" bldLvl="1" animBg="1" rev="0" advAuto="0" spid="255" grpId="2"/>
      <p:bldP build="whole" bldLvl="1" animBg="1" rev="0" advAuto="0" spid="260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omprehend: Understand…"/>
          <p:cNvSpPr txBox="1"/>
          <p:nvPr/>
        </p:nvSpPr>
        <p:spPr>
          <a:xfrm>
            <a:off x="2268537" y="0"/>
            <a:ext cx="5732523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Comprehend: </a:t>
            </a:r>
            <a:r>
              <a:rPr b="0"/>
              <a:t>Understand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Noun: </a:t>
            </a:r>
            <a:r>
              <a:rPr b="0"/>
              <a:t>comprehension, comprehensiveness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Verb: </a:t>
            </a:r>
            <a:r>
              <a:rPr b="0"/>
              <a:t>comprehend, comprehends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	         </a:t>
            </a:r>
            <a:r>
              <a:rPr b="0"/>
              <a:t>comprehended, comprehending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Adjective: </a:t>
            </a:r>
            <a:r>
              <a:rPr b="0"/>
              <a:t>comprehensive, comprehensible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                  </a:t>
            </a:r>
            <a:r>
              <a:rPr b="0"/>
              <a:t>incomprehensible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Adverb: </a:t>
            </a:r>
            <a:r>
              <a:rPr b="0"/>
              <a:t>comprehensively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</a:t>
            </a:r>
          </a:p>
        </p:txBody>
      </p:sp>
      <p:pic>
        <p:nvPicPr>
          <p:cNvPr id="280" name="ANd9GcTET9pSRt32NWRlp0aYs4ov8NW96tSGyAORAKJ7jpIjsqLXgNzj" descr="ANd9GcTET9pSRt32NWRlp0aYs4ov8NW96tSGyAORAKJ7jpIjsqLXgNzj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828800" cy="2505075"/>
          </a:xfrm>
          <a:prstGeom prst="rect">
            <a:avLst/>
          </a:prstGeom>
          <a:ln w="12700">
            <a:miter lim="400000"/>
          </a:ln>
        </p:spPr>
      </p:pic>
      <p:sp>
        <p:nvSpPr>
          <p:cNvPr id="281" name="comprehend."/>
          <p:cNvSpPr txBox="1"/>
          <p:nvPr/>
        </p:nvSpPr>
        <p:spPr>
          <a:xfrm>
            <a:off x="5364162" y="3357562"/>
            <a:ext cx="23764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comprehend. </a:t>
            </a:r>
          </a:p>
        </p:txBody>
      </p:sp>
      <p:grpSp>
        <p:nvGrpSpPr>
          <p:cNvPr id="284" name="Group"/>
          <p:cNvGrpSpPr/>
          <p:nvPr/>
        </p:nvGrpSpPr>
        <p:grpSpPr>
          <a:xfrm>
            <a:off x="539750" y="3357562"/>
            <a:ext cx="7021513" cy="1022931"/>
            <a:chOff x="0" y="0"/>
            <a:chExt cx="7021512" cy="1022930"/>
          </a:xfrm>
        </p:grpSpPr>
        <p:sp>
          <p:nvSpPr>
            <p:cNvPr id="282" name="Lois Lowry, The Giver"/>
            <p:cNvSpPr txBox="1"/>
            <p:nvPr/>
          </p:nvSpPr>
          <p:spPr>
            <a:xfrm>
              <a:off x="4032250" y="647700"/>
              <a:ext cx="29892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Lois Lowry, </a:t>
              </a:r>
              <a:r>
                <a:rPr i="1"/>
                <a:t>The Giver</a:t>
              </a:r>
            </a:p>
          </p:txBody>
        </p:sp>
        <p:sp>
          <p:nvSpPr>
            <p:cNvPr id="283" name="Jonas listened, trying hard to"/>
            <p:cNvSpPr txBox="1"/>
            <p:nvPr/>
          </p:nvSpPr>
          <p:spPr>
            <a:xfrm>
              <a:off x="0" y="0"/>
              <a:ext cx="48958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Jonas listened, trying hard to  </a:t>
              </a:r>
            </a:p>
          </p:txBody>
        </p:sp>
      </p:grpSp>
      <p:sp>
        <p:nvSpPr>
          <p:cNvPr id="285" name="comprehend"/>
          <p:cNvSpPr txBox="1"/>
          <p:nvPr/>
        </p:nvSpPr>
        <p:spPr>
          <a:xfrm>
            <a:off x="2124075" y="4076700"/>
            <a:ext cx="23764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comprehend </a:t>
            </a:r>
          </a:p>
        </p:txBody>
      </p:sp>
      <p:grpSp>
        <p:nvGrpSpPr>
          <p:cNvPr id="290" name="Group"/>
          <p:cNvGrpSpPr/>
          <p:nvPr/>
        </p:nvGrpSpPr>
        <p:grpSpPr>
          <a:xfrm>
            <a:off x="250825" y="4076700"/>
            <a:ext cx="8893175" cy="1888118"/>
            <a:chOff x="0" y="0"/>
            <a:chExt cx="8893175" cy="1888117"/>
          </a:xfrm>
        </p:grpSpPr>
        <p:sp>
          <p:nvSpPr>
            <p:cNvPr id="286" name="doing here, totally at ease, surrounded by vampires."/>
            <p:cNvSpPr txBox="1"/>
            <p:nvPr/>
          </p:nvSpPr>
          <p:spPr>
            <a:xfrm>
              <a:off x="0" y="720725"/>
              <a:ext cx="86423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doing here, totally at ease, surrounded by vampires. </a:t>
              </a:r>
            </a:p>
          </p:txBody>
        </p:sp>
        <p:sp>
          <p:nvSpPr>
            <p:cNvPr id="287" name="Stephenie Meyer, New Moon"/>
            <p:cNvSpPr txBox="1"/>
            <p:nvPr/>
          </p:nvSpPr>
          <p:spPr>
            <a:xfrm>
              <a:off x="4465637" y="1512887"/>
              <a:ext cx="3565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New Moon</a:t>
              </a:r>
            </a:p>
          </p:txBody>
        </p:sp>
        <p:sp>
          <p:nvSpPr>
            <p:cNvPr id="288" name="I couldn’t"/>
            <p:cNvSpPr txBox="1"/>
            <p:nvPr/>
          </p:nvSpPr>
          <p:spPr>
            <a:xfrm>
              <a:off x="0" y="0"/>
              <a:ext cx="18351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couldn’t</a:t>
              </a:r>
            </a:p>
          </p:txBody>
        </p:sp>
        <p:sp>
          <p:nvSpPr>
            <p:cNvPr id="289" name="what this human woman was"/>
            <p:cNvSpPr txBox="1"/>
            <p:nvPr/>
          </p:nvSpPr>
          <p:spPr>
            <a:xfrm>
              <a:off x="4105275" y="0"/>
              <a:ext cx="47879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what this human woman was </a:t>
              </a:r>
            </a:p>
          </p:txBody>
        </p:sp>
      </p:grpSp>
      <p:sp>
        <p:nvSpPr>
          <p:cNvPr id="291" name="comprehend."/>
          <p:cNvSpPr txBox="1"/>
          <p:nvPr/>
        </p:nvSpPr>
        <p:spPr>
          <a:xfrm>
            <a:off x="5219700" y="3429000"/>
            <a:ext cx="23764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comprehend. </a:t>
            </a:r>
          </a:p>
        </p:txBody>
      </p:sp>
      <p:grpSp>
        <p:nvGrpSpPr>
          <p:cNvPr id="294" name="Group"/>
          <p:cNvGrpSpPr/>
          <p:nvPr/>
        </p:nvGrpSpPr>
        <p:grpSpPr>
          <a:xfrm>
            <a:off x="250824" y="3429000"/>
            <a:ext cx="7813676" cy="1022931"/>
            <a:chOff x="0" y="0"/>
            <a:chExt cx="7813675" cy="1022930"/>
          </a:xfrm>
        </p:grpSpPr>
        <p:sp>
          <p:nvSpPr>
            <p:cNvPr id="292" name="William P. Young, The Shack"/>
            <p:cNvSpPr txBox="1"/>
            <p:nvPr/>
          </p:nvSpPr>
          <p:spPr>
            <a:xfrm>
              <a:off x="4176712" y="647700"/>
              <a:ext cx="36369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William P. Young, </a:t>
              </a:r>
              <a:r>
                <a:rPr i="1"/>
                <a:t>The Shack</a:t>
              </a:r>
            </a:p>
          </p:txBody>
        </p:sp>
        <p:sp>
          <p:nvSpPr>
            <p:cNvPr id="293" name="This would take some time to"/>
            <p:cNvSpPr txBox="1"/>
            <p:nvPr/>
          </p:nvSpPr>
          <p:spPr>
            <a:xfrm>
              <a:off x="0" y="0"/>
              <a:ext cx="50419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This would take some time to</a:t>
              </a:r>
            </a:p>
          </p:txBody>
        </p:sp>
      </p:grpSp>
      <p:sp>
        <p:nvSpPr>
          <p:cNvPr id="295" name="comprehend"/>
          <p:cNvSpPr txBox="1"/>
          <p:nvPr/>
        </p:nvSpPr>
        <p:spPr>
          <a:xfrm>
            <a:off x="1908175" y="3644900"/>
            <a:ext cx="23764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comprehend </a:t>
            </a:r>
          </a:p>
        </p:txBody>
      </p:sp>
      <p:grpSp>
        <p:nvGrpSpPr>
          <p:cNvPr id="300" name="Group"/>
          <p:cNvGrpSpPr/>
          <p:nvPr/>
        </p:nvGrpSpPr>
        <p:grpSpPr>
          <a:xfrm>
            <a:off x="250825" y="2852737"/>
            <a:ext cx="8893176" cy="2391356"/>
            <a:chOff x="0" y="0"/>
            <a:chExt cx="8893175" cy="2391355"/>
          </a:xfrm>
        </p:grpSpPr>
        <p:sp>
          <p:nvSpPr>
            <p:cNvPr id="296" name="what was happening."/>
            <p:cNvSpPr txBox="1"/>
            <p:nvPr/>
          </p:nvSpPr>
          <p:spPr>
            <a:xfrm>
              <a:off x="4033837" y="792162"/>
              <a:ext cx="45354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what was happening.</a:t>
              </a:r>
            </a:p>
          </p:txBody>
        </p:sp>
        <p:sp>
          <p:nvSpPr>
            <p:cNvPr id="297" name="Natalie Babbit, Tuck Everlasting"/>
            <p:cNvSpPr txBox="1"/>
            <p:nvPr/>
          </p:nvSpPr>
          <p:spPr>
            <a:xfrm>
              <a:off x="3600450" y="2016125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Natalie Babbit, </a:t>
              </a:r>
              <a:r>
                <a:rPr i="1"/>
                <a:t>Tuck Everlasting</a:t>
              </a:r>
            </a:p>
          </p:txBody>
        </p:sp>
        <p:sp>
          <p:nvSpPr>
            <p:cNvPr id="298" name="began to"/>
            <p:cNvSpPr txBox="1"/>
            <p:nvPr/>
          </p:nvSpPr>
          <p:spPr>
            <a:xfrm>
              <a:off x="0" y="792162"/>
              <a:ext cx="17287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began to</a:t>
              </a:r>
            </a:p>
          </p:txBody>
        </p:sp>
        <p:sp>
          <p:nvSpPr>
            <p:cNvPr id="299" name="For her part, Winnie, now that the running was over,"/>
            <p:cNvSpPr txBox="1"/>
            <p:nvPr/>
          </p:nvSpPr>
          <p:spPr>
            <a:xfrm>
              <a:off x="73024" y="0"/>
              <a:ext cx="882015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For her part, Winnie, now that the running was over, </a:t>
              </a:r>
            </a:p>
          </p:txBody>
        </p:sp>
      </p:grpSp>
      <p:sp>
        <p:nvSpPr>
          <p:cNvPr id="301" name="Any form of the word comprehend will appear once in every 128 pages of text."/>
          <p:cNvSpPr txBox="1"/>
          <p:nvPr/>
        </p:nvSpPr>
        <p:spPr>
          <a:xfrm>
            <a:off x="539750" y="6237287"/>
            <a:ext cx="800791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comprehend </a:t>
            </a:r>
            <a:r>
              <a:t>will appear once in every 128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4" grpId="3"/>
      <p:bldP build="whole" bldLvl="1" animBg="1" rev="0" advAuto="0" spid="290" grpId="5"/>
      <p:bldP build="whole" bldLvl="1" animBg="1" rev="0" advAuto="0" spid="281" grpId="2"/>
      <p:bldP build="whole" bldLvl="1" animBg="1" rev="0" advAuto="0" spid="290" grpId="7"/>
      <p:bldP build="whole" bldLvl="1" animBg="1" rev="0" advAuto="0" spid="294" grpId="9"/>
      <p:bldP build="whole" bldLvl="1" animBg="1" rev="0" advAuto="0" spid="295" grpId="12"/>
      <p:bldP build="whole" bldLvl="1" animBg="1" rev="0" advAuto="0" spid="294" grpId="11"/>
      <p:bldP build="whole" bldLvl="1" animBg="1" rev="0" advAuto="0" spid="300" grpId="13"/>
      <p:bldP build="whole" bldLvl="1" animBg="1" rev="0" advAuto="0" spid="285" grpId="4"/>
      <p:bldP build="whole" bldLvl="1" animBg="1" rev="0" advAuto="0" spid="291" grpId="8"/>
      <p:bldP build="whole" bldLvl="1" animBg="1" rev="0" advAuto="0" spid="285" grpId="6"/>
      <p:bldP build="whole" bldLvl="1" animBg="1" rev="0" advAuto="0" spid="291" grpId="10"/>
      <p:bldP build="whole" bldLvl="1" animBg="1" rev="0" advAuto="0" spid="284" grpId="1"/>
      <p:bldP build="whole" bldLvl="1" animBg="1" rev="0" advAuto="0" spid="279" grpId="1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ANd9GcTe4RuciP9lI6EN-ou5cvANUocy2wV3GELo4d_zqVpV0A7vZ59I" descr="ANd9GcTe4RuciP9lI6EN-ou5cvANUocy2wV3GELo4d_zqVpV0A7vZ59I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260350"/>
            <a:ext cx="2314575" cy="1971675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emerge"/>
          <p:cNvSpPr txBox="1"/>
          <p:nvPr/>
        </p:nvSpPr>
        <p:spPr>
          <a:xfrm>
            <a:off x="323850" y="4005262"/>
            <a:ext cx="158273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emerge</a:t>
            </a:r>
          </a:p>
        </p:txBody>
      </p:sp>
      <p:grpSp>
        <p:nvGrpSpPr>
          <p:cNvPr id="308" name="Group"/>
          <p:cNvGrpSpPr/>
          <p:nvPr/>
        </p:nvGrpSpPr>
        <p:grpSpPr>
          <a:xfrm>
            <a:off x="323849" y="3429000"/>
            <a:ext cx="8820152" cy="1599193"/>
            <a:chOff x="0" y="0"/>
            <a:chExt cx="8820150" cy="1599192"/>
          </a:xfrm>
        </p:grpSpPr>
        <p:sp>
          <p:nvSpPr>
            <p:cNvPr id="305" name="Scott Westerfield, Uglies"/>
            <p:cNvSpPr txBox="1"/>
            <p:nvPr/>
          </p:nvSpPr>
          <p:spPr>
            <a:xfrm>
              <a:off x="3743325" y="1223962"/>
              <a:ext cx="29892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Scott Westerfield, </a:t>
              </a:r>
              <a:r>
                <a:rPr i="1"/>
                <a:t>Uglies</a:t>
              </a:r>
            </a:p>
          </p:txBody>
        </p:sp>
        <p:sp>
          <p:nvSpPr>
            <p:cNvPr id="306" name="from the sleeping bag."/>
            <p:cNvSpPr txBox="1"/>
            <p:nvPr/>
          </p:nvSpPr>
          <p:spPr>
            <a:xfrm>
              <a:off x="1584325" y="574675"/>
              <a:ext cx="39592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from the sleeping bag.</a:t>
              </a:r>
            </a:p>
          </p:txBody>
        </p:sp>
        <p:sp>
          <p:nvSpPr>
            <p:cNvPr id="307" name="Tally pulled her shirt and jacket on before daring to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Tally pulled her shirt and jacket on before daring to </a:t>
              </a:r>
            </a:p>
          </p:txBody>
        </p:sp>
      </p:grpSp>
      <p:sp>
        <p:nvSpPr>
          <p:cNvPr id="309" name="Emerge: to slowly be revealed; to develop from an…"/>
          <p:cNvSpPr txBox="1"/>
          <p:nvPr/>
        </p:nvSpPr>
        <p:spPr>
          <a:xfrm>
            <a:off x="2700337" y="0"/>
            <a:ext cx="6192838" cy="2750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Emerge</a:t>
            </a:r>
            <a:r>
              <a:rPr b="0"/>
              <a:t>: to slowly be revealed; to develop from an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early stage; to come out of hiding or to move from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one stage to another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emergence, emergency, emergencies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</a:t>
            </a:r>
            <a:r>
              <a:t>: emerge, emerges, emerging, emerged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emergent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</a:t>
            </a:r>
            <a:r>
              <a:rPr b="1"/>
              <a:t> Adverb</a:t>
            </a:r>
            <a:r>
              <a:t>: 00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appear, materialize, transpire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</a:t>
            </a:r>
            <a:r>
              <a:rPr b="0"/>
              <a:t>: fade, evaporate, disappear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</a:t>
            </a:r>
          </a:p>
        </p:txBody>
      </p:sp>
      <p:sp>
        <p:nvSpPr>
          <p:cNvPr id="310" name="emerged"/>
          <p:cNvSpPr txBox="1"/>
          <p:nvPr/>
        </p:nvSpPr>
        <p:spPr>
          <a:xfrm>
            <a:off x="4787900" y="37163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emerged</a:t>
            </a:r>
          </a:p>
        </p:txBody>
      </p:sp>
      <p:grpSp>
        <p:nvGrpSpPr>
          <p:cNvPr id="314" name="Group"/>
          <p:cNvGrpSpPr/>
          <p:nvPr/>
        </p:nvGrpSpPr>
        <p:grpSpPr>
          <a:xfrm>
            <a:off x="971550" y="3716337"/>
            <a:ext cx="8172450" cy="1167394"/>
            <a:chOff x="0" y="0"/>
            <a:chExt cx="8172450" cy="1167392"/>
          </a:xfrm>
        </p:grpSpPr>
        <p:sp>
          <p:nvSpPr>
            <p:cNvPr id="311" name="from the coma."/>
            <p:cNvSpPr txBox="1"/>
            <p:nvPr/>
          </p:nvSpPr>
          <p:spPr>
            <a:xfrm>
              <a:off x="5472112" y="0"/>
              <a:ext cx="2700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from the coma.</a:t>
              </a:r>
            </a:p>
          </p:txBody>
        </p:sp>
        <p:sp>
          <p:nvSpPr>
            <p:cNvPr id="312" name="Robert Cormier, After the First Death"/>
            <p:cNvSpPr txBox="1"/>
            <p:nvPr/>
          </p:nvSpPr>
          <p:spPr>
            <a:xfrm>
              <a:off x="3635375" y="792162"/>
              <a:ext cx="45370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Robert Cormier, </a:t>
              </a:r>
              <a:r>
                <a:rPr i="1"/>
                <a:t>After the First Death</a:t>
              </a:r>
            </a:p>
          </p:txBody>
        </p:sp>
        <p:sp>
          <p:nvSpPr>
            <p:cNvPr id="313" name="And then one day you"/>
            <p:cNvSpPr txBox="1"/>
            <p:nvPr/>
          </p:nvSpPr>
          <p:spPr>
            <a:xfrm>
              <a:off x="0" y="0"/>
              <a:ext cx="3887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then one day you</a:t>
              </a:r>
            </a:p>
          </p:txBody>
        </p:sp>
      </p:grpSp>
      <p:sp>
        <p:nvSpPr>
          <p:cNvPr id="315" name="emerging."/>
          <p:cNvSpPr txBox="1"/>
          <p:nvPr/>
        </p:nvSpPr>
        <p:spPr>
          <a:xfrm>
            <a:off x="4500562" y="2924175"/>
            <a:ext cx="19431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emerging.</a:t>
            </a:r>
          </a:p>
        </p:txBody>
      </p:sp>
      <p:grpSp>
        <p:nvGrpSpPr>
          <p:cNvPr id="318" name="Group"/>
          <p:cNvGrpSpPr/>
          <p:nvPr/>
        </p:nvGrpSpPr>
        <p:grpSpPr>
          <a:xfrm>
            <a:off x="611187" y="2924175"/>
            <a:ext cx="8208963" cy="1167393"/>
            <a:chOff x="0" y="0"/>
            <a:chExt cx="8208962" cy="1167392"/>
          </a:xfrm>
        </p:grpSpPr>
        <p:sp>
          <p:nvSpPr>
            <p:cNvPr id="316" name="Suzanne Collins, The Hunger Games #3"/>
            <p:cNvSpPr txBox="1"/>
            <p:nvPr/>
          </p:nvSpPr>
          <p:spPr>
            <a:xfrm>
              <a:off x="3024187" y="792162"/>
              <a:ext cx="51847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Suzanne Collins, </a:t>
              </a:r>
              <a:r>
                <a:rPr i="1"/>
                <a:t>The Hunger Games #3</a:t>
              </a:r>
            </a:p>
          </p:txBody>
        </p:sp>
        <p:sp>
          <p:nvSpPr>
            <p:cNvPr id="317" name="I think there’s a pattern"/>
            <p:cNvSpPr txBox="1"/>
            <p:nvPr/>
          </p:nvSpPr>
          <p:spPr>
            <a:xfrm>
              <a:off x="0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think there’s a pattern</a:t>
              </a:r>
            </a:p>
          </p:txBody>
        </p:sp>
      </p:grpSp>
      <p:sp>
        <p:nvSpPr>
          <p:cNvPr id="319" name="emerged"/>
          <p:cNvSpPr txBox="1"/>
          <p:nvPr/>
        </p:nvSpPr>
        <p:spPr>
          <a:xfrm>
            <a:off x="684212" y="2708275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emerged</a:t>
            </a:r>
          </a:p>
        </p:txBody>
      </p:sp>
      <p:grpSp>
        <p:nvGrpSpPr>
          <p:cNvPr id="324" name="Group"/>
          <p:cNvGrpSpPr/>
          <p:nvPr/>
        </p:nvGrpSpPr>
        <p:grpSpPr>
          <a:xfrm>
            <a:off x="179387" y="2708275"/>
            <a:ext cx="8640763" cy="2104018"/>
            <a:chOff x="0" y="0"/>
            <a:chExt cx="8640762" cy="2104017"/>
          </a:xfrm>
        </p:grpSpPr>
        <p:sp>
          <p:nvSpPr>
            <p:cNvPr id="320" name="in her dreams like a dark moon with"/>
            <p:cNvSpPr txBox="1"/>
            <p:nvPr/>
          </p:nvSpPr>
          <p:spPr>
            <a:xfrm>
              <a:off x="2232025" y="0"/>
              <a:ext cx="64087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her dreams like a dark moon with</a:t>
              </a:r>
            </a:p>
          </p:txBody>
        </p:sp>
        <p:sp>
          <p:nvSpPr>
            <p:cNvPr id="321" name="Cornelia Funke, Inkheart"/>
            <p:cNvSpPr txBox="1"/>
            <p:nvPr/>
          </p:nvSpPr>
          <p:spPr>
            <a:xfrm>
              <a:off x="3887787" y="1728787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Cornelia Funke, </a:t>
              </a:r>
              <a:r>
                <a:rPr i="1"/>
                <a:t>Inkheart</a:t>
              </a:r>
            </a:p>
          </p:txBody>
        </p:sp>
        <p:sp>
          <p:nvSpPr>
            <p:cNvPr id="322" name="It"/>
            <p:cNvSpPr txBox="1"/>
            <p:nvPr/>
          </p:nvSpPr>
          <p:spPr>
            <a:xfrm>
              <a:off x="0" y="0"/>
              <a:ext cx="5048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</a:t>
              </a:r>
            </a:p>
          </p:txBody>
        </p:sp>
        <p:sp>
          <p:nvSpPr>
            <p:cNvPr id="323" name="figures leaping from its mouth."/>
            <p:cNvSpPr txBox="1"/>
            <p:nvPr/>
          </p:nvSpPr>
          <p:spPr>
            <a:xfrm>
              <a:off x="144462" y="792162"/>
              <a:ext cx="50403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figures leaping from its mouth.</a:t>
              </a:r>
            </a:p>
          </p:txBody>
        </p:sp>
      </p:grpSp>
      <p:sp>
        <p:nvSpPr>
          <p:cNvPr id="325" name="Any form of the word emerge will appear once in every 98 pages of text."/>
          <p:cNvSpPr txBox="1"/>
          <p:nvPr/>
        </p:nvSpPr>
        <p:spPr>
          <a:xfrm>
            <a:off x="539750" y="5589587"/>
            <a:ext cx="738507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emerge </a:t>
            </a:r>
            <a:r>
              <a:t>will appear once in every 98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13"/>
      <p:bldP build="whole" bldLvl="1" animBg="1" rev="0" advAuto="0" spid="310" grpId="4"/>
      <p:bldP build="whole" bldLvl="1" animBg="1" rev="0" advAuto="0" spid="319" grpId="12"/>
      <p:bldP build="whole" bldLvl="1" animBg="1" rev="0" advAuto="0" spid="308" grpId="1"/>
      <p:bldP build="whole" bldLvl="1" animBg="1" rev="0" advAuto="0" spid="315" grpId="8"/>
      <p:bldP build="whole" bldLvl="1" animBg="1" rev="0" advAuto="0" spid="308" grpId="3"/>
      <p:bldP build="whole" bldLvl="1" animBg="1" rev="0" advAuto="0" spid="304" grpId="2"/>
      <p:bldP build="whole" bldLvl="1" animBg="1" rev="0" advAuto="0" spid="315" grpId="10"/>
      <p:bldP build="whole" bldLvl="1" animBg="1" rev="0" advAuto="0" spid="310" grpId="6"/>
      <p:bldP build="whole" bldLvl="1" animBg="1" rev="0" advAuto="0" spid="309" grpId="14"/>
      <p:bldP build="whole" bldLvl="1" animBg="1" rev="0" advAuto="0" spid="314" grpId="5"/>
      <p:bldP build="whole" bldLvl="1" animBg="1" rev="0" advAuto="0" spid="314" grpId="7"/>
      <p:bldP build="whole" bldLvl="1" animBg="1" rev="0" advAuto="0" spid="318" grpId="9"/>
      <p:bldP build="whole" bldLvl="1" animBg="1" rev="0" advAuto="0" spid="318" grpId="1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tationary: not moving…"/>
          <p:cNvSpPr txBox="1"/>
          <p:nvPr/>
        </p:nvSpPr>
        <p:spPr>
          <a:xfrm>
            <a:off x="3635375" y="188912"/>
            <a:ext cx="4868240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Stationary: </a:t>
            </a:r>
            <a:r>
              <a:rPr b="0"/>
              <a:t>not moving</a:t>
            </a:r>
          </a:p>
          <a:p>
            <a:pPr>
              <a:defRPr b="1"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Words: </a:t>
            </a:r>
            <a:r>
              <a:rPr b="0"/>
              <a:t>station, status, state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 </a:t>
            </a:r>
            <a:r>
              <a:rPr b="0"/>
              <a:t>immobilized, immobile, inactivated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 </a:t>
            </a:r>
            <a:r>
              <a:rPr b="0"/>
              <a:t>moving, in motion, activated</a:t>
            </a:r>
          </a:p>
        </p:txBody>
      </p:sp>
      <p:pic>
        <p:nvPicPr>
          <p:cNvPr id="328" name="ANd9GcTje27aF7_BXnlrB8SIEySulEtAU9B5FbRIdEeDGYnny_1s-2Wlig" descr="ANd9GcTje27aF7_BXnlrB8SIEySulEtAU9B5FbRIdEeDGYnny_1s-2Wli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28825" cy="2257425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stationary;"/>
          <p:cNvSpPr txBox="1"/>
          <p:nvPr/>
        </p:nvSpPr>
        <p:spPr>
          <a:xfrm>
            <a:off x="4211637" y="2565400"/>
            <a:ext cx="208915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stationary; </a:t>
            </a:r>
          </a:p>
        </p:txBody>
      </p:sp>
      <p:grpSp>
        <p:nvGrpSpPr>
          <p:cNvPr id="334" name="Group"/>
          <p:cNvGrpSpPr/>
          <p:nvPr/>
        </p:nvGrpSpPr>
        <p:grpSpPr>
          <a:xfrm>
            <a:off x="323850" y="2565400"/>
            <a:ext cx="8064500" cy="1815093"/>
            <a:chOff x="0" y="0"/>
            <a:chExt cx="8064500" cy="1815092"/>
          </a:xfrm>
        </p:grpSpPr>
        <p:sp>
          <p:nvSpPr>
            <p:cNvPr id="330" name="walking had"/>
            <p:cNvSpPr txBox="1"/>
            <p:nvPr/>
          </p:nvSpPr>
          <p:spPr>
            <a:xfrm>
              <a:off x="5976937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walking had</a:t>
              </a:r>
            </a:p>
          </p:txBody>
        </p:sp>
        <p:sp>
          <p:nvSpPr>
            <p:cNvPr id="331" name="J.K. Rowling, HP and the Deathly Hollows"/>
            <p:cNvSpPr txBox="1"/>
            <p:nvPr/>
          </p:nvSpPr>
          <p:spPr>
            <a:xfrm>
              <a:off x="2879725" y="1439862"/>
              <a:ext cx="5040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Deathly Hollows</a:t>
              </a:r>
            </a:p>
          </p:txBody>
        </p:sp>
        <p:sp>
          <p:nvSpPr>
            <p:cNvPr id="332" name="given the illusion that they had a goal."/>
            <p:cNvSpPr txBox="1"/>
            <p:nvPr/>
          </p:nvSpPr>
          <p:spPr>
            <a:xfrm>
              <a:off x="0" y="792162"/>
              <a:ext cx="62642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given the illusion that they had a goal.</a:t>
              </a:r>
            </a:p>
          </p:txBody>
        </p:sp>
        <p:sp>
          <p:nvSpPr>
            <p:cNvPr id="333" name="Harry did not like being"/>
            <p:cNvSpPr txBox="1"/>
            <p:nvPr/>
          </p:nvSpPr>
          <p:spPr>
            <a:xfrm>
              <a:off x="0" y="0"/>
              <a:ext cx="3887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Harry did not like being </a:t>
              </a:r>
            </a:p>
          </p:txBody>
        </p:sp>
      </p:grpSp>
      <p:sp>
        <p:nvSpPr>
          <p:cNvPr id="335" name="stationary."/>
          <p:cNvSpPr txBox="1"/>
          <p:nvPr/>
        </p:nvSpPr>
        <p:spPr>
          <a:xfrm>
            <a:off x="5076825" y="3284537"/>
            <a:ext cx="21590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stationary.</a:t>
            </a:r>
          </a:p>
        </p:txBody>
      </p:sp>
      <p:grpSp>
        <p:nvGrpSpPr>
          <p:cNvPr id="339" name="Group"/>
          <p:cNvGrpSpPr/>
          <p:nvPr/>
        </p:nvGrpSpPr>
        <p:grpSpPr>
          <a:xfrm>
            <a:off x="250825" y="2276475"/>
            <a:ext cx="8893176" cy="2464381"/>
            <a:chOff x="0" y="0"/>
            <a:chExt cx="8893175" cy="2464380"/>
          </a:xfrm>
        </p:grpSpPr>
        <p:sp>
          <p:nvSpPr>
            <p:cNvPr id="336" name="J.K. Rowling, HP and the Order of the Phoenix"/>
            <p:cNvSpPr txBox="1"/>
            <p:nvPr/>
          </p:nvSpPr>
          <p:spPr>
            <a:xfrm>
              <a:off x="2736850" y="2089150"/>
              <a:ext cx="55451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Order of the Phoenix</a:t>
              </a:r>
            </a:p>
          </p:txBody>
        </p:sp>
        <p:sp>
          <p:nvSpPr>
            <p:cNvPr id="337" name="though they were completely"/>
            <p:cNvSpPr txBox="1"/>
            <p:nvPr/>
          </p:nvSpPr>
          <p:spPr>
            <a:xfrm>
              <a:off x="0" y="1008062"/>
              <a:ext cx="48260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though they were completely</a:t>
              </a:r>
            </a:p>
          </p:txBody>
        </p:sp>
        <p:sp>
          <p:nvSpPr>
            <p:cNvPr id="338" name="A faint rattling noise was coming from them, even"/>
            <p:cNvSpPr txBox="1"/>
            <p:nvPr/>
          </p:nvSpPr>
          <p:spPr>
            <a:xfrm>
              <a:off x="73024" y="0"/>
              <a:ext cx="882015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faint rattling noise was coming from them, even </a:t>
              </a:r>
            </a:p>
          </p:txBody>
        </p:sp>
      </p:grpSp>
      <p:sp>
        <p:nvSpPr>
          <p:cNvPr id="340" name="stationary."/>
          <p:cNvSpPr txBox="1"/>
          <p:nvPr/>
        </p:nvSpPr>
        <p:spPr>
          <a:xfrm>
            <a:off x="6804025" y="3068637"/>
            <a:ext cx="18716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stationary.</a:t>
            </a:r>
          </a:p>
        </p:txBody>
      </p:sp>
      <p:grpSp>
        <p:nvGrpSpPr>
          <p:cNvPr id="344" name="Group"/>
          <p:cNvGrpSpPr/>
          <p:nvPr/>
        </p:nvGrpSpPr>
        <p:grpSpPr>
          <a:xfrm>
            <a:off x="-1" y="2349500"/>
            <a:ext cx="8820152" cy="1742068"/>
            <a:chOff x="0" y="0"/>
            <a:chExt cx="8820150" cy="1742067"/>
          </a:xfrm>
        </p:grpSpPr>
        <p:sp>
          <p:nvSpPr>
            <p:cNvPr id="341" name="Stephenie Meyer, The Host"/>
            <p:cNvSpPr txBox="1"/>
            <p:nvPr/>
          </p:nvSpPr>
          <p:spPr>
            <a:xfrm>
              <a:off x="4140200" y="1366837"/>
              <a:ext cx="34210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The Host</a:t>
              </a:r>
            </a:p>
          </p:txBody>
        </p:sp>
        <p:sp>
          <p:nvSpPr>
            <p:cNvPr id="342" name="could see and let my head slowly become"/>
            <p:cNvSpPr txBox="1"/>
            <p:nvPr/>
          </p:nvSpPr>
          <p:spPr>
            <a:xfrm>
              <a:off x="0" y="719137"/>
              <a:ext cx="68770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could see and let my head slowly become</a:t>
              </a:r>
            </a:p>
          </p:txBody>
        </p:sp>
        <p:sp>
          <p:nvSpPr>
            <p:cNvPr id="343" name="While I waited for him, I stared up at the two stars I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While I waited for him, I stared up at the two stars I</a:t>
              </a:r>
            </a:p>
          </p:txBody>
        </p:sp>
      </p:grpSp>
      <p:sp>
        <p:nvSpPr>
          <p:cNvPr id="345" name="stationary"/>
          <p:cNvSpPr txBox="1"/>
          <p:nvPr/>
        </p:nvSpPr>
        <p:spPr>
          <a:xfrm>
            <a:off x="323850" y="2852737"/>
            <a:ext cx="18002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stationary</a:t>
            </a:r>
          </a:p>
        </p:txBody>
      </p:sp>
      <p:grpSp>
        <p:nvGrpSpPr>
          <p:cNvPr id="349" name="Group"/>
          <p:cNvGrpSpPr/>
          <p:nvPr/>
        </p:nvGrpSpPr>
        <p:grpSpPr>
          <a:xfrm>
            <a:off x="321468" y="2259731"/>
            <a:ext cx="8820152" cy="1672219"/>
            <a:chOff x="0" y="0"/>
            <a:chExt cx="8820150" cy="1672217"/>
          </a:xfrm>
        </p:grpSpPr>
        <p:sp>
          <p:nvSpPr>
            <p:cNvPr id="346" name="Henry H. Neff, The Second Siege"/>
            <p:cNvSpPr txBox="1"/>
            <p:nvPr/>
          </p:nvSpPr>
          <p:spPr>
            <a:xfrm>
              <a:off x="3095625" y="1296987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Henry H. Neff, The Second Siege</a:t>
              </a:r>
            </a:p>
          </p:txBody>
        </p:sp>
        <p:sp>
          <p:nvSpPr>
            <p:cNvPr id="347" name=", and the wall was racing toward them."/>
            <p:cNvSpPr txBox="1"/>
            <p:nvPr/>
          </p:nvSpPr>
          <p:spPr>
            <a:xfrm>
              <a:off x="1727200" y="576262"/>
              <a:ext cx="62658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, and the wall was racing toward them.</a:t>
              </a:r>
            </a:p>
          </p:txBody>
        </p:sp>
        <p:sp>
          <p:nvSpPr>
            <p:cNvPr id="348" name="The acceleration was so smooth it seemed they wer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acceleration was so smooth it seemed they were</a:t>
              </a:r>
            </a:p>
          </p:txBody>
        </p:sp>
      </p:grpSp>
      <p:sp>
        <p:nvSpPr>
          <p:cNvPr id="350" name="Any form of the word stationary will appear once in every 1,485 pages of text."/>
          <p:cNvSpPr txBox="1"/>
          <p:nvPr/>
        </p:nvSpPr>
        <p:spPr>
          <a:xfrm>
            <a:off x="539750" y="5876925"/>
            <a:ext cx="791884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stationary </a:t>
            </a:r>
            <a:r>
              <a:t>will appear once in every 1,485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9" grpId="13"/>
      <p:bldP build="whole" bldLvl="1" animBg="1" rev="0" advAuto="0" spid="344" grpId="9"/>
      <p:bldP build="whole" bldLvl="1" animBg="1" rev="0" advAuto="0" spid="335" grpId="4"/>
      <p:bldP build="whole" bldLvl="1" animBg="1" rev="0" advAuto="0" spid="335" grpId="6"/>
      <p:bldP build="whole" bldLvl="1" animBg="1" rev="0" advAuto="0" spid="344" grpId="11"/>
      <p:bldP build="whole" bldLvl="1" animBg="1" rev="0" advAuto="0" spid="329" grpId="2"/>
      <p:bldP build="whole" bldLvl="1" animBg="1" rev="0" advAuto="0" spid="340" grpId="8"/>
      <p:bldP build="whole" bldLvl="1" animBg="1" rev="0" advAuto="0" spid="340" grpId="10"/>
      <p:bldP build="whole" bldLvl="1" animBg="1" rev="0" advAuto="0" spid="345" grpId="12"/>
      <p:bldP build="whole" bldLvl="1" animBg="1" rev="0" advAuto="0" spid="327" grpId="14"/>
      <p:bldP build="whole" bldLvl="1" animBg="1" rev="0" advAuto="0" spid="339" grpId="5"/>
      <p:bldP build="whole" bldLvl="1" animBg="1" rev="0" advAuto="0" spid="334" grpId="1"/>
      <p:bldP build="whole" bldLvl="1" animBg="1" rev="0" advAuto="0" spid="334" grpId="3"/>
      <p:bldP build="whole" bldLvl="1" animBg="1" rev="0" advAuto="0" spid="339" grpId="7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Dwelling: (noun): a home…"/>
          <p:cNvSpPr txBox="1"/>
          <p:nvPr/>
        </p:nvSpPr>
        <p:spPr>
          <a:xfrm>
            <a:off x="4643437" y="260350"/>
            <a:ext cx="3979067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Dwelling: (noun): </a:t>
            </a:r>
            <a:r>
              <a:rPr b="0"/>
              <a:t>a home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   (verb): </a:t>
            </a:r>
            <a:r>
              <a:rPr b="0"/>
              <a:t>to live inside a home</a:t>
            </a:r>
          </a:p>
          <a:p>
            <a:pPr>
              <a:defRPr b="1"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Synonym: </a:t>
            </a:r>
            <a:r>
              <a:rPr b="0"/>
              <a:t>residence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Near synonym: </a:t>
            </a:r>
            <a:r>
              <a:rPr b="0"/>
              <a:t>shelter, habitat</a:t>
            </a:r>
          </a:p>
        </p:txBody>
      </p:sp>
      <p:pic>
        <p:nvPicPr>
          <p:cNvPr id="353" name="ANd9GcQ_HcE6UfUdoO1Y-OJ5N0rejYov0emCZqKyoqM3ERWqGtvAubRS08N6WjXc" descr="ANd9GcQ_HcE6UfUdoO1Y-OJ5N0rejYov0emCZqKyoqM3ERWqGtvAubRS08N6WjXc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09725" cy="14668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ANd9GcRaSabr94JqW65n6iatDb4AOkXTyOO5aqsH3M--Yy2HVzole3Fi" descr="ANd9GcRaSabr94JqW65n6iatDb4AOkXTyOO5aqsH3M--Yy2HVzole3F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1700212"/>
            <a:ext cx="2647950" cy="17240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Cliff_Dwelling_Bandelier_NMexico_USA1" descr="Cliff_Dwelling_Bandelier_NMexico_USA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08175" y="0"/>
            <a:ext cx="1655763" cy="1223963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ANd9GcRG7_MlS19kXLGR-jlnKd7G6sSYzyhbLuR_HD4d0JkjOxFrDRsG" descr="ANd9GcRG7_MlS19kXLGR-jlnKd7G6sSYzyhbLuR_HD4d0JkjOxFrDRs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71775" y="1630362"/>
            <a:ext cx="2305050" cy="1673226"/>
          </a:xfrm>
          <a:prstGeom prst="rect">
            <a:avLst/>
          </a:prstGeom>
          <a:ln w="12700">
            <a:miter lim="400000"/>
          </a:ln>
        </p:spPr>
      </p:pic>
      <p:sp>
        <p:nvSpPr>
          <p:cNvPr id="357" name="dwelling"/>
          <p:cNvSpPr txBox="1"/>
          <p:nvPr/>
        </p:nvSpPr>
        <p:spPr>
          <a:xfrm>
            <a:off x="3995737" y="3500437"/>
            <a:ext cx="15113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dwelling</a:t>
            </a:r>
          </a:p>
        </p:txBody>
      </p:sp>
      <p:grpSp>
        <p:nvGrpSpPr>
          <p:cNvPr id="362" name="Group"/>
          <p:cNvGrpSpPr/>
          <p:nvPr/>
        </p:nvGrpSpPr>
        <p:grpSpPr>
          <a:xfrm>
            <a:off x="0" y="3500437"/>
            <a:ext cx="8928100" cy="1278370"/>
            <a:chOff x="0" y="0"/>
            <a:chExt cx="8928100" cy="1278369"/>
          </a:xfrm>
        </p:grpSpPr>
        <p:sp>
          <p:nvSpPr>
            <p:cNvPr id="358" name="Lois Lowry, The Giver"/>
            <p:cNvSpPr txBox="1"/>
            <p:nvPr/>
          </p:nvSpPr>
          <p:spPr>
            <a:xfrm>
              <a:off x="4787900" y="792162"/>
              <a:ext cx="27003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Lois Lowry, </a:t>
              </a:r>
              <a:r>
                <a:rPr i="1"/>
                <a:t>The Giver</a:t>
              </a:r>
            </a:p>
          </p:txBody>
        </p:sp>
        <p:sp>
          <p:nvSpPr>
            <p:cNvPr id="359" name="at the conclusion of"/>
            <p:cNvSpPr txBox="1"/>
            <p:nvPr/>
          </p:nvSpPr>
          <p:spPr>
            <a:xfrm>
              <a:off x="5364162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the conclusion of</a:t>
              </a:r>
            </a:p>
          </p:txBody>
        </p:sp>
        <p:sp>
          <p:nvSpPr>
            <p:cNvPr id="360" name="Go immediately to your"/>
            <p:cNvSpPr txBox="1"/>
            <p:nvPr/>
          </p:nvSpPr>
          <p:spPr>
            <a:xfrm>
              <a:off x="0" y="0"/>
              <a:ext cx="4032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Go immediately to your </a:t>
              </a:r>
            </a:p>
          </p:txBody>
        </p:sp>
        <p:sp>
          <p:nvSpPr>
            <p:cNvPr id="361" name="Training Hours each day."/>
            <p:cNvSpPr txBox="1"/>
            <p:nvPr/>
          </p:nvSpPr>
          <p:spPr>
            <a:xfrm>
              <a:off x="0" y="792162"/>
              <a:ext cx="45005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Training Hours each day.</a:t>
              </a:r>
            </a:p>
          </p:txBody>
        </p:sp>
      </p:grpSp>
      <p:sp>
        <p:nvSpPr>
          <p:cNvPr id="363" name="dwellings."/>
          <p:cNvSpPr txBox="1"/>
          <p:nvPr/>
        </p:nvSpPr>
        <p:spPr>
          <a:xfrm>
            <a:off x="6227762" y="3716337"/>
            <a:ext cx="18002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dwellings.</a:t>
            </a:r>
          </a:p>
        </p:txBody>
      </p:sp>
      <p:grpSp>
        <p:nvGrpSpPr>
          <p:cNvPr id="366" name="Group"/>
          <p:cNvGrpSpPr/>
          <p:nvPr/>
        </p:nvGrpSpPr>
        <p:grpSpPr>
          <a:xfrm>
            <a:off x="-1" y="3627363"/>
            <a:ext cx="9144001" cy="1024518"/>
            <a:chOff x="0" y="0"/>
            <a:chExt cx="9143999" cy="1024517"/>
          </a:xfrm>
        </p:grpSpPr>
        <p:sp>
          <p:nvSpPr>
            <p:cNvPr id="364" name="Henry H. Neff, The Fiend and the Forge"/>
            <p:cNvSpPr txBox="1"/>
            <p:nvPr/>
          </p:nvSpPr>
          <p:spPr>
            <a:xfrm>
              <a:off x="3851275" y="649287"/>
              <a:ext cx="52927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Henry H. Neff, </a:t>
              </a:r>
              <a:r>
                <a:rPr i="1"/>
                <a:t>The Fiend and the Forge</a:t>
              </a:r>
            </a:p>
          </p:txBody>
        </p:sp>
        <p:sp>
          <p:nvSpPr>
            <p:cNvPr id="365" name="There, great fires engulfed clusters of"/>
            <p:cNvSpPr txBox="1"/>
            <p:nvPr/>
          </p:nvSpPr>
          <p:spPr>
            <a:xfrm>
              <a:off x="0" y="0"/>
              <a:ext cx="6264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There, great fires engulfed clusters of</a:t>
              </a:r>
            </a:p>
          </p:txBody>
        </p:sp>
      </p:grpSp>
      <p:sp>
        <p:nvSpPr>
          <p:cNvPr id="367" name="dwellings"/>
          <p:cNvSpPr txBox="1"/>
          <p:nvPr/>
        </p:nvSpPr>
        <p:spPr>
          <a:xfrm>
            <a:off x="2124075" y="3644900"/>
            <a:ext cx="18716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dwellings</a:t>
            </a:r>
          </a:p>
        </p:txBody>
      </p:sp>
      <p:grpSp>
        <p:nvGrpSpPr>
          <p:cNvPr id="371" name="Group"/>
          <p:cNvGrpSpPr/>
          <p:nvPr/>
        </p:nvGrpSpPr>
        <p:grpSpPr>
          <a:xfrm>
            <a:off x="179387" y="3644900"/>
            <a:ext cx="6985001" cy="1095956"/>
            <a:chOff x="0" y="0"/>
            <a:chExt cx="6985000" cy="1095955"/>
          </a:xfrm>
        </p:grpSpPr>
        <p:sp>
          <p:nvSpPr>
            <p:cNvPr id="368" name="was a small shop."/>
            <p:cNvSpPr txBox="1"/>
            <p:nvPr/>
          </p:nvSpPr>
          <p:spPr>
            <a:xfrm>
              <a:off x="3816350" y="0"/>
              <a:ext cx="3168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was a small shop.</a:t>
              </a:r>
            </a:p>
          </p:txBody>
        </p:sp>
        <p:sp>
          <p:nvSpPr>
            <p:cNvPr id="369" name="Yann Martel, Life of Pi"/>
            <p:cNvSpPr txBox="1"/>
            <p:nvPr/>
          </p:nvSpPr>
          <p:spPr>
            <a:xfrm>
              <a:off x="4105275" y="720725"/>
              <a:ext cx="28797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Yann Martel, </a:t>
              </a:r>
              <a:r>
                <a:rPr i="1"/>
                <a:t>Life of Pi</a:t>
              </a:r>
            </a:p>
          </p:txBody>
        </p:sp>
        <p:sp>
          <p:nvSpPr>
            <p:cNvPr id="370" name="One of the"/>
            <p:cNvSpPr txBox="1"/>
            <p:nvPr/>
          </p:nvSpPr>
          <p:spPr>
            <a:xfrm>
              <a:off x="0" y="0"/>
              <a:ext cx="1944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One of the</a:t>
              </a:r>
            </a:p>
          </p:txBody>
        </p:sp>
      </p:grpSp>
      <p:sp>
        <p:nvSpPr>
          <p:cNvPr id="372" name="dwellings"/>
          <p:cNvSpPr txBox="1"/>
          <p:nvPr/>
        </p:nvSpPr>
        <p:spPr>
          <a:xfrm>
            <a:off x="4859337" y="3429000"/>
            <a:ext cx="21590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dwellings</a:t>
            </a:r>
          </a:p>
        </p:txBody>
      </p:sp>
      <p:grpSp>
        <p:nvGrpSpPr>
          <p:cNvPr id="376" name="Group"/>
          <p:cNvGrpSpPr/>
          <p:nvPr/>
        </p:nvGrpSpPr>
        <p:grpSpPr>
          <a:xfrm>
            <a:off x="0" y="3429000"/>
            <a:ext cx="8675688" cy="2030993"/>
            <a:chOff x="0" y="0"/>
            <a:chExt cx="8675687" cy="2030992"/>
          </a:xfrm>
        </p:grpSpPr>
        <p:sp>
          <p:nvSpPr>
            <p:cNvPr id="373" name="J.K. Rowling, HP and the Half-Blood Prince"/>
            <p:cNvSpPr txBox="1"/>
            <p:nvPr/>
          </p:nvSpPr>
          <p:spPr>
            <a:xfrm>
              <a:off x="2843212" y="1655762"/>
              <a:ext cx="51847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Half-Blood Prince</a:t>
              </a:r>
            </a:p>
          </p:txBody>
        </p:sp>
        <p:sp>
          <p:nvSpPr>
            <p:cNvPr id="374" name="are magically protected from unwanted Apparators."/>
            <p:cNvSpPr txBox="1"/>
            <p:nvPr/>
          </p:nvSpPr>
          <p:spPr>
            <a:xfrm>
              <a:off x="0" y="720725"/>
              <a:ext cx="8675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are magically protected from unwanted Apparators.</a:t>
              </a:r>
            </a:p>
          </p:txBody>
        </p:sp>
        <p:sp>
          <p:nvSpPr>
            <p:cNvPr id="375" name="In any case, most Wizarding"/>
            <p:cNvSpPr txBox="1"/>
            <p:nvPr/>
          </p:nvSpPr>
          <p:spPr>
            <a:xfrm>
              <a:off x="0" y="0"/>
              <a:ext cx="4859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any case, most Wizarding</a:t>
              </a:r>
            </a:p>
          </p:txBody>
        </p:sp>
      </p:grpSp>
      <p:sp>
        <p:nvSpPr>
          <p:cNvPr id="377" name="Any form of the word dwelling will appear once in every 80 pages of text."/>
          <p:cNvSpPr txBox="1"/>
          <p:nvPr/>
        </p:nvSpPr>
        <p:spPr>
          <a:xfrm>
            <a:off x="539750" y="5876925"/>
            <a:ext cx="74359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dwelling </a:t>
            </a:r>
            <a:r>
              <a:t>will appear once in every 80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6" grpId="7"/>
      <p:bldP build="whole" bldLvl="1" animBg="1" rev="0" advAuto="0" spid="363" grpId="4"/>
      <p:bldP build="whole" bldLvl="1" animBg="1" rev="0" advAuto="0" spid="367" grpId="8"/>
      <p:bldP build="whole" bldLvl="1" animBg="1" rev="0" advAuto="0" spid="363" grpId="6"/>
      <p:bldP build="whole" bldLvl="1" animBg="1" rev="0" advAuto="0" spid="371" grpId="10"/>
      <p:bldP build="whole" bldLvl="1" animBg="1" rev="0" advAuto="0" spid="366" grpId="5"/>
      <p:bldP build="whole" bldLvl="1" animBg="1" rev="0" advAuto="0" spid="367" grpId="12"/>
      <p:bldP build="whole" bldLvl="1" animBg="1" rev="0" advAuto="0" spid="376" grpId="13"/>
      <p:bldP build="whole" bldLvl="1" animBg="1" rev="0" advAuto="0" spid="357" grpId="2"/>
      <p:bldP build="whole" bldLvl="1" animBg="1" rev="0" advAuto="0" spid="362" grpId="1"/>
      <p:bldP build="whole" bldLvl="1" animBg="1" rev="0" advAuto="0" spid="352" grpId="14"/>
      <p:bldP build="whole" bldLvl="1" animBg="1" rev="0" advAuto="0" spid="372" grpId="11"/>
      <p:bldP build="whole" bldLvl="1" animBg="1" rev="0" advAuto="0" spid="362" grpId="3"/>
      <p:bldP build="whole" bldLvl="1" animBg="1" rev="0" advAuto="0" spid="371" grpId="9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" name="ANd9GcRi63WmfwymMHDTinh9TkJZbUZ-GAlBGENyMS0XyH9OdhK1xCb5" descr="ANd9GcRi63WmfwymMHDTinh9TkJZbUZ-GAlBGENyMS0XyH9OdhK1xCb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71650" cy="258127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Descend: to lower; to move downward…"/>
          <p:cNvSpPr txBox="1"/>
          <p:nvPr/>
        </p:nvSpPr>
        <p:spPr>
          <a:xfrm>
            <a:off x="1979612" y="0"/>
            <a:ext cx="6076874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Descend: </a:t>
            </a:r>
            <a:r>
              <a:rPr b="0"/>
              <a:t>to lower; to move downward</a:t>
            </a:r>
          </a:p>
          <a:p>
            <a:pPr>
              <a:defRPr b="1"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Noun: </a:t>
            </a:r>
            <a:r>
              <a:rPr b="0"/>
              <a:t>descent</a:t>
            </a:r>
            <a:r>
              <a:t>  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Verb: </a:t>
            </a:r>
            <a:r>
              <a:rPr b="0"/>
              <a:t>descend, descends, descended, descending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Adjective: 00   Adverb: 00</a:t>
            </a:r>
          </a:p>
          <a:p>
            <a:pPr>
              <a:defRPr b="1"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 </a:t>
            </a:r>
            <a:r>
              <a:rPr b="0"/>
              <a:t>drop, fall, precipitate, de-escalate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 </a:t>
            </a:r>
            <a:r>
              <a:rPr b="0"/>
              <a:t>ascend, climb, elevate, escalate</a:t>
            </a:r>
          </a:p>
        </p:txBody>
      </p:sp>
      <p:sp>
        <p:nvSpPr>
          <p:cNvPr id="381" name="descend."/>
          <p:cNvSpPr txBox="1"/>
          <p:nvPr/>
        </p:nvSpPr>
        <p:spPr>
          <a:xfrm>
            <a:off x="7343775" y="3429000"/>
            <a:ext cx="18002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descend.</a:t>
            </a:r>
          </a:p>
        </p:txBody>
      </p:sp>
      <p:grpSp>
        <p:nvGrpSpPr>
          <p:cNvPr id="384" name="Group"/>
          <p:cNvGrpSpPr/>
          <p:nvPr/>
        </p:nvGrpSpPr>
        <p:grpSpPr>
          <a:xfrm>
            <a:off x="0" y="3429000"/>
            <a:ext cx="7380288" cy="1095956"/>
            <a:chOff x="0" y="0"/>
            <a:chExt cx="7380287" cy="1095955"/>
          </a:xfrm>
        </p:grpSpPr>
        <p:sp>
          <p:nvSpPr>
            <p:cNvPr id="382" name="Scott Westerfield, Uglies"/>
            <p:cNvSpPr txBox="1"/>
            <p:nvPr/>
          </p:nvSpPr>
          <p:spPr>
            <a:xfrm>
              <a:off x="4284662" y="720725"/>
              <a:ext cx="30956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Scott Westerfield, </a:t>
              </a:r>
              <a:r>
                <a:rPr i="1"/>
                <a:t>Uglies</a:t>
              </a:r>
            </a:p>
          </p:txBody>
        </p:sp>
        <p:sp>
          <p:nvSpPr>
            <p:cNvPr id="383" name="She bent her knees, and her board started to"/>
            <p:cNvSpPr txBox="1"/>
            <p:nvPr/>
          </p:nvSpPr>
          <p:spPr>
            <a:xfrm>
              <a:off x="0" y="0"/>
              <a:ext cx="73802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bent her knees, and her board started to</a:t>
              </a:r>
            </a:p>
          </p:txBody>
        </p:sp>
      </p:grpSp>
      <p:sp>
        <p:nvSpPr>
          <p:cNvPr id="385" name="descending"/>
          <p:cNvSpPr txBox="1"/>
          <p:nvPr/>
        </p:nvSpPr>
        <p:spPr>
          <a:xfrm>
            <a:off x="6877050" y="2708275"/>
            <a:ext cx="20161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descending</a:t>
            </a:r>
          </a:p>
        </p:txBody>
      </p:sp>
      <p:grpSp>
        <p:nvGrpSpPr>
          <p:cNvPr id="390" name="Group"/>
          <p:cNvGrpSpPr/>
          <p:nvPr/>
        </p:nvGrpSpPr>
        <p:grpSpPr>
          <a:xfrm>
            <a:off x="0" y="2708275"/>
            <a:ext cx="8675688" cy="1927657"/>
            <a:chOff x="0" y="0"/>
            <a:chExt cx="8675687" cy="1927656"/>
          </a:xfrm>
        </p:grpSpPr>
        <p:sp>
          <p:nvSpPr>
            <p:cNvPr id="386" name="earth."/>
            <p:cNvSpPr txBox="1"/>
            <p:nvPr/>
          </p:nvSpPr>
          <p:spPr>
            <a:xfrm>
              <a:off x="0" y="1441450"/>
              <a:ext cx="11874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earth.</a:t>
              </a:r>
            </a:p>
          </p:txBody>
        </p:sp>
        <p:sp>
          <p:nvSpPr>
            <p:cNvPr id="387" name="J.R.R. Tolkien, The Two Towers"/>
            <p:cNvSpPr txBox="1"/>
            <p:nvPr/>
          </p:nvSpPr>
          <p:spPr>
            <a:xfrm>
              <a:off x="1403350" y="1512887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J.R.R. Tolkien, </a:t>
              </a:r>
              <a:r>
                <a:rPr i="1"/>
                <a:t>The Two Towers</a:t>
              </a:r>
            </a:p>
          </p:txBody>
        </p:sp>
        <p:sp>
          <p:nvSpPr>
            <p:cNvPr id="388" name="descending slowly in wide circles down toward the"/>
            <p:cNvSpPr txBox="1"/>
            <p:nvPr/>
          </p:nvSpPr>
          <p:spPr>
            <a:xfrm>
              <a:off x="0" y="720725"/>
              <a:ext cx="8675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descending slowly in wide circles down toward the</a:t>
              </a:r>
            </a:p>
          </p:txBody>
        </p:sp>
        <p:sp>
          <p:nvSpPr>
            <p:cNvPr id="389" name="…a great bird like an eagle high in the air,"/>
            <p:cNvSpPr txBox="1"/>
            <p:nvPr/>
          </p:nvSpPr>
          <p:spPr>
            <a:xfrm>
              <a:off x="0" y="0"/>
              <a:ext cx="69119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…a great bird like an eagle high in the air, </a:t>
              </a:r>
            </a:p>
          </p:txBody>
        </p:sp>
      </p:grpSp>
      <p:sp>
        <p:nvSpPr>
          <p:cNvPr id="391" name="descended"/>
          <p:cNvSpPr txBox="1"/>
          <p:nvPr/>
        </p:nvSpPr>
        <p:spPr>
          <a:xfrm>
            <a:off x="2051050" y="2924175"/>
            <a:ext cx="23034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descended</a:t>
            </a:r>
          </a:p>
        </p:txBody>
      </p:sp>
      <p:grpSp>
        <p:nvGrpSpPr>
          <p:cNvPr id="396" name="Group"/>
          <p:cNvGrpSpPr/>
          <p:nvPr/>
        </p:nvGrpSpPr>
        <p:grpSpPr>
          <a:xfrm>
            <a:off x="250825" y="2924175"/>
            <a:ext cx="8569325" cy="1672218"/>
            <a:chOff x="0" y="0"/>
            <a:chExt cx="8569325" cy="1672217"/>
          </a:xfrm>
        </p:grpSpPr>
        <p:sp>
          <p:nvSpPr>
            <p:cNvPr id="392" name="two or more floors when"/>
            <p:cNvSpPr txBox="1"/>
            <p:nvPr/>
          </p:nvSpPr>
          <p:spPr>
            <a:xfrm>
              <a:off x="4105275" y="0"/>
              <a:ext cx="44640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two or more floors when</a:t>
              </a:r>
            </a:p>
          </p:txBody>
        </p:sp>
        <p:sp>
          <p:nvSpPr>
            <p:cNvPr id="393" name="J.K. Rowling, HP and the Deathly Hollows"/>
            <p:cNvSpPr txBox="1"/>
            <p:nvPr/>
          </p:nvSpPr>
          <p:spPr>
            <a:xfrm>
              <a:off x="2017712" y="1296987"/>
              <a:ext cx="51117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Deathly Hollows</a:t>
              </a:r>
            </a:p>
          </p:txBody>
        </p:sp>
        <p:sp>
          <p:nvSpPr>
            <p:cNvPr id="394" name="They had"/>
            <p:cNvSpPr txBox="1"/>
            <p:nvPr/>
          </p:nvSpPr>
          <p:spPr>
            <a:xfrm>
              <a:off x="0" y="0"/>
              <a:ext cx="18002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They had</a:t>
              </a:r>
            </a:p>
          </p:txBody>
        </p:sp>
        <p:sp>
          <p:nvSpPr>
            <p:cNvPr id="395" name="another set of quiet joined theirs."/>
            <p:cNvSpPr txBox="1"/>
            <p:nvPr/>
          </p:nvSpPr>
          <p:spPr>
            <a:xfrm>
              <a:off x="73025" y="720725"/>
              <a:ext cx="5400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another set of quiet joined theirs.</a:t>
              </a:r>
            </a:p>
          </p:txBody>
        </p:sp>
      </p:grpSp>
      <p:sp>
        <p:nvSpPr>
          <p:cNvPr id="397" name="descended"/>
          <p:cNvSpPr txBox="1"/>
          <p:nvPr/>
        </p:nvSpPr>
        <p:spPr>
          <a:xfrm>
            <a:off x="4284662" y="2781300"/>
            <a:ext cx="20875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descended</a:t>
            </a:r>
          </a:p>
        </p:txBody>
      </p:sp>
      <p:grpSp>
        <p:nvGrpSpPr>
          <p:cNvPr id="403" name="Group"/>
          <p:cNvGrpSpPr/>
          <p:nvPr/>
        </p:nvGrpSpPr>
        <p:grpSpPr>
          <a:xfrm>
            <a:off x="-1" y="2781299"/>
            <a:ext cx="8999539" cy="3686757"/>
            <a:chOff x="0" y="0"/>
            <a:chExt cx="8999537" cy="3686755"/>
          </a:xfrm>
        </p:grpSpPr>
        <p:sp>
          <p:nvSpPr>
            <p:cNvPr id="398" name="like buzzards,"/>
            <p:cNvSpPr txBox="1"/>
            <p:nvPr/>
          </p:nvSpPr>
          <p:spPr>
            <a:xfrm>
              <a:off x="6372225" y="0"/>
              <a:ext cx="24844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like buzzards,</a:t>
              </a:r>
            </a:p>
          </p:txBody>
        </p:sp>
        <p:sp>
          <p:nvSpPr>
            <p:cNvPr id="399" name="William P. Young, The Shack"/>
            <p:cNvSpPr txBox="1"/>
            <p:nvPr/>
          </p:nvSpPr>
          <p:spPr>
            <a:xfrm>
              <a:off x="4535487" y="3311525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William P. Young, </a:t>
              </a:r>
              <a:r>
                <a:rPr i="1"/>
                <a:t>The Shack</a:t>
              </a:r>
            </a:p>
          </p:txBody>
        </p:sp>
        <p:sp>
          <p:nvSpPr>
            <p:cNvPr id="400" name="recovering Missy’s remains and bagging the sheet"/>
            <p:cNvSpPr txBox="1"/>
            <p:nvPr/>
          </p:nvSpPr>
          <p:spPr>
            <a:xfrm>
              <a:off x="0" y="719137"/>
              <a:ext cx="88201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recovering Missy’s remains and bagging the sheet</a:t>
              </a:r>
            </a:p>
          </p:txBody>
        </p:sp>
        <p:sp>
          <p:nvSpPr>
            <p:cNvPr id="401" name="The following day experts"/>
            <p:cNvSpPr txBox="1"/>
            <p:nvPr/>
          </p:nvSpPr>
          <p:spPr>
            <a:xfrm>
              <a:off x="0" y="0"/>
              <a:ext cx="4248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following day experts </a:t>
              </a:r>
            </a:p>
          </p:txBody>
        </p:sp>
        <p:sp>
          <p:nvSpPr>
            <p:cNvPr id="402" name="along with whatever else they could."/>
            <p:cNvSpPr txBox="1"/>
            <p:nvPr/>
          </p:nvSpPr>
          <p:spPr>
            <a:xfrm>
              <a:off x="0" y="1727200"/>
              <a:ext cx="60118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along with whatever else they could.</a:t>
              </a:r>
            </a:p>
          </p:txBody>
        </p:sp>
      </p:grpSp>
      <p:sp>
        <p:nvSpPr>
          <p:cNvPr id="404" name="Any form of the word descend will appear once in every 82 pages of text."/>
          <p:cNvSpPr txBox="1"/>
          <p:nvPr/>
        </p:nvSpPr>
        <p:spPr>
          <a:xfrm>
            <a:off x="468312" y="5445125"/>
            <a:ext cx="747425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descend </a:t>
            </a:r>
            <a:r>
              <a:t>will appear once in every 82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4" grpId="1"/>
      <p:bldP build="whole" bldLvl="1" animBg="1" rev="0" advAuto="0" spid="391" grpId="8"/>
      <p:bldP build="whole" bldLvl="1" animBg="1" rev="0" advAuto="0" spid="384" grpId="3"/>
      <p:bldP build="whole" bldLvl="1" animBg="1" rev="0" advAuto="0" spid="391" grpId="10"/>
      <p:bldP build="whole" bldLvl="1" animBg="1" rev="0" advAuto="0" spid="397" grpId="12"/>
      <p:bldP build="whole" bldLvl="1" animBg="1" rev="0" advAuto="0" spid="403" grpId="13"/>
      <p:bldP build="whole" bldLvl="1" animBg="1" rev="0" advAuto="0" spid="381" grpId="2"/>
      <p:bldP build="whole" bldLvl="1" animBg="1" rev="0" advAuto="0" spid="380" grpId="14"/>
      <p:bldP build="whole" bldLvl="1" animBg="1" rev="0" advAuto="0" spid="396" grpId="9"/>
      <p:bldP build="whole" bldLvl="1" animBg="1" rev="0" advAuto="0" spid="396" grpId="11"/>
      <p:bldP build="whole" bldLvl="1" animBg="1" rev="0" advAuto="0" spid="385" grpId="4"/>
      <p:bldP build="whole" bldLvl="1" animBg="1" rev="0" advAuto="0" spid="385" grpId="6"/>
      <p:bldP build="whole" bldLvl="1" animBg="1" rev="0" advAuto="0" spid="390" grpId="5"/>
      <p:bldP build="whole" bldLvl="1" animBg="1" rev="0" advAuto="0" spid="390" grpId="7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Despair: hopelessness…"/>
          <p:cNvSpPr txBox="1"/>
          <p:nvPr/>
        </p:nvSpPr>
        <p:spPr>
          <a:xfrm>
            <a:off x="2665412" y="111213"/>
            <a:ext cx="5817467" cy="168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Despair: </a:t>
            </a:r>
            <a:r>
              <a:rPr b="0"/>
              <a:t>hopelessness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 </a:t>
            </a:r>
            <a:r>
              <a:rPr b="0"/>
              <a:t>dejectedness, sadness, depression, misery,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wretchedness, pessimism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 </a:t>
            </a:r>
            <a:r>
              <a:rPr b="0"/>
              <a:t>optimism, exuberance, joy, exhilaration,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hopefulness</a:t>
            </a:r>
          </a:p>
        </p:txBody>
      </p:sp>
      <p:pic>
        <p:nvPicPr>
          <p:cNvPr id="407" name="despair" descr="despair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88912"/>
            <a:ext cx="2297113" cy="1528763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despair."/>
          <p:cNvSpPr txBox="1"/>
          <p:nvPr/>
        </p:nvSpPr>
        <p:spPr>
          <a:xfrm>
            <a:off x="5435600" y="2997200"/>
            <a:ext cx="15843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despair.</a:t>
            </a:r>
          </a:p>
        </p:txBody>
      </p:sp>
      <p:grpSp>
        <p:nvGrpSpPr>
          <p:cNvPr id="411" name="Group"/>
          <p:cNvGrpSpPr/>
          <p:nvPr/>
        </p:nvGrpSpPr>
        <p:grpSpPr>
          <a:xfrm>
            <a:off x="539750" y="2997200"/>
            <a:ext cx="7631113" cy="1094368"/>
            <a:chOff x="0" y="0"/>
            <a:chExt cx="7631112" cy="1094367"/>
          </a:xfrm>
        </p:grpSpPr>
        <p:sp>
          <p:nvSpPr>
            <p:cNvPr id="409" name="Harriet Beecher Stow, Uncle Tom’s Cabin"/>
            <p:cNvSpPr txBox="1"/>
            <p:nvPr/>
          </p:nvSpPr>
          <p:spPr>
            <a:xfrm>
              <a:off x="2519362" y="719137"/>
              <a:ext cx="51117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Harriet Beecher Stow, </a:t>
              </a:r>
              <a:r>
                <a:rPr i="1"/>
                <a:t>Uncle Tom’s Cabin</a:t>
              </a:r>
            </a:p>
          </p:txBody>
        </p:sp>
        <p:sp>
          <p:nvSpPr>
            <p:cNvPr id="410" name="At last my mother gave up, in"/>
            <p:cNvSpPr txBox="1"/>
            <p:nvPr/>
          </p:nvSpPr>
          <p:spPr>
            <a:xfrm>
              <a:off x="0" y="0"/>
              <a:ext cx="48958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last my mother gave up, in </a:t>
              </a:r>
            </a:p>
          </p:txBody>
        </p:sp>
      </p:grpSp>
      <p:sp>
        <p:nvSpPr>
          <p:cNvPr id="412" name="despair"/>
          <p:cNvSpPr txBox="1"/>
          <p:nvPr/>
        </p:nvSpPr>
        <p:spPr>
          <a:xfrm>
            <a:off x="5795962" y="1773237"/>
            <a:ext cx="14398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despair</a:t>
            </a:r>
          </a:p>
        </p:txBody>
      </p:sp>
      <p:grpSp>
        <p:nvGrpSpPr>
          <p:cNvPr id="416" name="Group"/>
          <p:cNvGrpSpPr/>
          <p:nvPr/>
        </p:nvGrpSpPr>
        <p:grpSpPr>
          <a:xfrm>
            <a:off x="323850" y="1773237"/>
            <a:ext cx="6373813" cy="1959556"/>
            <a:chOff x="0" y="0"/>
            <a:chExt cx="6373812" cy="1959555"/>
          </a:xfrm>
        </p:grpSpPr>
        <p:sp>
          <p:nvSpPr>
            <p:cNvPr id="413" name="Mary Shelley, Frankenstein"/>
            <p:cNvSpPr txBox="1"/>
            <p:nvPr/>
          </p:nvSpPr>
          <p:spPr>
            <a:xfrm>
              <a:off x="2952750" y="1584325"/>
              <a:ext cx="34210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Mary Shelley, </a:t>
              </a:r>
              <a:r>
                <a:rPr i="1"/>
                <a:t>Frankenstein</a:t>
              </a:r>
            </a:p>
          </p:txBody>
        </p:sp>
        <p:sp>
          <p:nvSpPr>
            <p:cNvPr id="414" name="alone welcomed him."/>
            <p:cNvSpPr txBox="1"/>
            <p:nvPr/>
          </p:nvSpPr>
          <p:spPr>
            <a:xfrm>
              <a:off x="0" y="719137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alone welcomed him.</a:t>
              </a:r>
            </a:p>
          </p:txBody>
        </p:sp>
        <p:sp>
          <p:nvSpPr>
            <p:cNvPr id="415" name="But when he entered, misery and"/>
            <p:cNvSpPr txBox="1"/>
            <p:nvPr/>
          </p:nvSpPr>
          <p:spPr>
            <a:xfrm>
              <a:off x="0" y="0"/>
              <a:ext cx="5472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But when he entered, misery and </a:t>
              </a:r>
            </a:p>
          </p:txBody>
        </p:sp>
      </p:grpSp>
      <p:sp>
        <p:nvSpPr>
          <p:cNvPr id="417" name="despairingly"/>
          <p:cNvSpPr txBox="1"/>
          <p:nvPr/>
        </p:nvSpPr>
        <p:spPr>
          <a:xfrm>
            <a:off x="2700337" y="1773237"/>
            <a:ext cx="23749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despairingly</a:t>
            </a:r>
          </a:p>
        </p:txBody>
      </p:sp>
      <p:grpSp>
        <p:nvGrpSpPr>
          <p:cNvPr id="421" name="Group"/>
          <p:cNvGrpSpPr/>
          <p:nvPr/>
        </p:nvGrpSpPr>
        <p:grpSpPr>
          <a:xfrm>
            <a:off x="323850" y="1773237"/>
            <a:ext cx="8569325" cy="1310269"/>
            <a:chOff x="0" y="0"/>
            <a:chExt cx="8569325" cy="1310267"/>
          </a:xfrm>
        </p:grpSpPr>
        <p:sp>
          <p:nvSpPr>
            <p:cNvPr id="418" name="Louisa May Alcott, Little Women"/>
            <p:cNvSpPr txBox="1"/>
            <p:nvPr/>
          </p:nvSpPr>
          <p:spPr>
            <a:xfrm>
              <a:off x="3311525" y="935037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Louisa May Alcott, </a:t>
              </a:r>
              <a:r>
                <a:rPr i="1"/>
                <a:t>Little Women</a:t>
              </a:r>
            </a:p>
          </p:txBody>
        </p:sp>
        <p:sp>
          <p:nvSpPr>
            <p:cNvPr id="419" name="that Jo was frightened."/>
            <p:cNvSpPr txBox="1"/>
            <p:nvPr/>
          </p:nvSpPr>
          <p:spPr>
            <a:xfrm>
              <a:off x="4679950" y="0"/>
              <a:ext cx="3889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Jo was frightened.</a:t>
              </a:r>
            </a:p>
          </p:txBody>
        </p:sp>
        <p:sp>
          <p:nvSpPr>
            <p:cNvPr id="420" name="She cried so"/>
            <p:cNvSpPr txBox="1"/>
            <p:nvPr/>
          </p:nvSpPr>
          <p:spPr>
            <a:xfrm>
              <a:off x="0" y="0"/>
              <a:ext cx="2376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She cried so </a:t>
              </a:r>
            </a:p>
          </p:txBody>
        </p:sp>
      </p:grpSp>
      <p:sp>
        <p:nvSpPr>
          <p:cNvPr id="422" name="despair."/>
          <p:cNvSpPr txBox="1"/>
          <p:nvPr/>
        </p:nvSpPr>
        <p:spPr>
          <a:xfrm>
            <a:off x="6011862" y="2636837"/>
            <a:ext cx="15113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despair.</a:t>
            </a:r>
          </a:p>
        </p:txBody>
      </p:sp>
      <p:grpSp>
        <p:nvGrpSpPr>
          <p:cNvPr id="426" name="Group"/>
          <p:cNvGrpSpPr/>
          <p:nvPr/>
        </p:nvGrpSpPr>
        <p:grpSpPr>
          <a:xfrm>
            <a:off x="323849" y="1773237"/>
            <a:ext cx="8820152" cy="1959556"/>
            <a:chOff x="0" y="0"/>
            <a:chExt cx="8820150" cy="1959555"/>
          </a:xfrm>
        </p:grpSpPr>
        <p:sp>
          <p:nvSpPr>
            <p:cNvPr id="423" name="J.R.R. Tolkien, The Two Towers"/>
            <p:cNvSpPr txBox="1"/>
            <p:nvPr/>
          </p:nvSpPr>
          <p:spPr>
            <a:xfrm>
              <a:off x="3600450" y="1584325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J.R.R. Tolkien, </a:t>
              </a:r>
              <a:r>
                <a:rPr i="1"/>
                <a:t>The Two Towers</a:t>
              </a:r>
            </a:p>
          </p:txBody>
        </p:sp>
        <p:sp>
          <p:nvSpPr>
            <p:cNvPr id="424" name="of the Dark Tower had dread and"/>
            <p:cNvSpPr txBox="1"/>
            <p:nvPr/>
          </p:nvSpPr>
          <p:spPr>
            <a:xfrm>
              <a:off x="0" y="863600"/>
              <a:ext cx="5688014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the Dark Tower had dread and</a:t>
              </a:r>
            </a:p>
          </p:txBody>
        </p:sp>
        <p:sp>
          <p:nvSpPr>
            <p:cNvPr id="425" name="For yet another weapon, swifter than hunger, the Lor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For yet another weapon, swifter than hunger, the Lord</a:t>
              </a:r>
            </a:p>
          </p:txBody>
        </p:sp>
      </p:grpSp>
      <p:sp>
        <p:nvSpPr>
          <p:cNvPr id="427" name="Any form of the word despair will appear once in every 177 pages of text."/>
          <p:cNvSpPr txBox="1"/>
          <p:nvPr/>
        </p:nvSpPr>
        <p:spPr>
          <a:xfrm>
            <a:off x="468312" y="5445125"/>
            <a:ext cx="74868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despair </a:t>
            </a:r>
            <a:r>
              <a:t>will appear once in every 177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6" grpId="14"/>
      <p:bldP build="whole" bldLvl="1" animBg="1" rev="0" advAuto="0" spid="411" grpId="1"/>
      <p:bldP build="whole" bldLvl="1" animBg="1" rev="0" advAuto="0" spid="421" grpId="9"/>
      <p:bldP build="whole" bldLvl="1" animBg="1" rev="0" advAuto="0" spid="411" grpId="3"/>
      <p:bldP build="whole" bldLvl="1" animBg="1" rev="0" advAuto="0" spid="408" grpId="2"/>
      <p:bldP build="whole" bldLvl="1" animBg="1" rev="0" advAuto="0" spid="416" grpId="5"/>
      <p:bldP build="whole" bldLvl="1" animBg="1" rev="0" advAuto="0" spid="421" grpId="11"/>
      <p:bldP build="whole" bldLvl="1" animBg="1" rev="0" advAuto="0" spid="416" grpId="7"/>
      <p:bldP build="whole" bldLvl="1" animBg="1" rev="0" advAuto="0" spid="422" grpId="12"/>
      <p:bldP build="whole" bldLvl="1" animBg="1" rev="0" advAuto="0" spid="426" grpId="13"/>
      <p:bldP build="whole" bldLvl="1" animBg="1" rev="0" advAuto="0" spid="412" grpId="4"/>
      <p:bldP build="whole" bldLvl="1" animBg="1" rev="0" advAuto="0" spid="412" grpId="6"/>
      <p:bldP build="whole" bldLvl="1" animBg="1" rev="0" advAuto="0" spid="417" grpId="8"/>
      <p:bldP build="whole" bldLvl="1" animBg="1" rev="0" advAuto="0" spid="417" grpId="1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Ominous: threatening; foreshadowing bad…"/>
          <p:cNvSpPr txBox="1"/>
          <p:nvPr/>
        </p:nvSpPr>
        <p:spPr>
          <a:xfrm>
            <a:off x="3203575" y="0"/>
            <a:ext cx="5206899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Ominous: </a:t>
            </a:r>
            <a:r>
              <a:rPr b="0"/>
              <a:t>threatening; foreshadowing bad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things to come</a:t>
            </a:r>
          </a:p>
          <a:p>
            <a:pPr>
              <a:defRPr b="1"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Noun: </a:t>
            </a:r>
            <a:r>
              <a:rPr b="0"/>
              <a:t>omen, omens</a:t>
            </a:r>
            <a:r>
              <a:t>  Verb: 00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             Adjective: </a:t>
            </a:r>
            <a:r>
              <a:rPr b="0"/>
              <a:t>ominous</a:t>
            </a:r>
            <a:r>
              <a:t>    Adverb: </a:t>
            </a:r>
            <a:r>
              <a:rPr b="0"/>
              <a:t>ominously 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Near Synonyms</a:t>
            </a:r>
            <a:r>
              <a:rPr b="0"/>
              <a:t>: menacing, looming, foreboding,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scary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Near Antonyms</a:t>
            </a:r>
            <a:r>
              <a:rPr b="0"/>
              <a:t>: promising, hopeful</a:t>
            </a:r>
          </a:p>
        </p:txBody>
      </p:sp>
      <p:pic>
        <p:nvPicPr>
          <p:cNvPr id="430" name="ANd9GcTlZEOykH3Av_-s9mDTNYWinXyiBQNPul_qUub6EFvAm4DP4oSx" descr="ANd9GcTlZEOykH3Av_-s9mDTNYWinXyiBQNPul_qUub6EFvAm4DP4oSx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260350"/>
            <a:ext cx="2466975" cy="1847850"/>
          </a:xfrm>
          <a:prstGeom prst="rect">
            <a:avLst/>
          </a:prstGeom>
          <a:ln w="12700">
            <a:miter lim="400000"/>
          </a:ln>
        </p:spPr>
      </p:pic>
      <p:sp>
        <p:nvSpPr>
          <p:cNvPr id="431" name="ominous"/>
          <p:cNvSpPr txBox="1"/>
          <p:nvPr/>
        </p:nvSpPr>
        <p:spPr>
          <a:xfrm>
            <a:off x="4356100" y="4005262"/>
            <a:ext cx="158273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ominous</a:t>
            </a:r>
          </a:p>
        </p:txBody>
      </p:sp>
      <p:grpSp>
        <p:nvGrpSpPr>
          <p:cNvPr id="436" name="Group"/>
          <p:cNvGrpSpPr/>
          <p:nvPr/>
        </p:nvGrpSpPr>
        <p:grpSpPr>
          <a:xfrm>
            <a:off x="-1" y="3284537"/>
            <a:ext cx="8820152" cy="1959556"/>
            <a:chOff x="0" y="0"/>
            <a:chExt cx="8820150" cy="1959555"/>
          </a:xfrm>
        </p:grpSpPr>
        <p:sp>
          <p:nvSpPr>
            <p:cNvPr id="432" name="to me."/>
            <p:cNvSpPr txBox="1"/>
            <p:nvPr/>
          </p:nvSpPr>
          <p:spPr>
            <a:xfrm>
              <a:off x="5940425" y="720725"/>
              <a:ext cx="12239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to me.</a:t>
              </a:r>
            </a:p>
          </p:txBody>
        </p:sp>
        <p:sp>
          <p:nvSpPr>
            <p:cNvPr id="433" name="Stephenie Meyer, Twilight"/>
            <p:cNvSpPr txBox="1"/>
            <p:nvPr/>
          </p:nvSpPr>
          <p:spPr>
            <a:xfrm>
              <a:off x="4572000" y="1584325"/>
              <a:ext cx="31321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Twilight</a:t>
              </a:r>
            </a:p>
          </p:txBody>
        </p:sp>
        <p:sp>
          <p:nvSpPr>
            <p:cNvPr id="434" name="against his wrist seemed"/>
            <p:cNvSpPr txBox="1"/>
            <p:nvPr/>
          </p:nvSpPr>
          <p:spPr>
            <a:xfrm>
              <a:off x="0" y="720725"/>
              <a:ext cx="44275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against his wrist seemed</a:t>
              </a:r>
            </a:p>
          </p:txBody>
        </p:sp>
        <p:sp>
          <p:nvSpPr>
            <p:cNvPr id="435" name="The sharp sound as the gloves snapped into plac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sharp sound as the gloves snapped into place </a:t>
              </a:r>
            </a:p>
          </p:txBody>
        </p:sp>
      </p:grpSp>
      <p:sp>
        <p:nvSpPr>
          <p:cNvPr id="437" name="ominous"/>
          <p:cNvSpPr txBox="1"/>
          <p:nvPr/>
        </p:nvSpPr>
        <p:spPr>
          <a:xfrm>
            <a:off x="6227762" y="3284537"/>
            <a:ext cx="158273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ominous</a:t>
            </a:r>
          </a:p>
        </p:txBody>
      </p:sp>
      <p:grpSp>
        <p:nvGrpSpPr>
          <p:cNvPr id="441" name="Group"/>
          <p:cNvGrpSpPr/>
          <p:nvPr/>
        </p:nvGrpSpPr>
        <p:grpSpPr>
          <a:xfrm>
            <a:off x="-1" y="3284537"/>
            <a:ext cx="8964614" cy="1167394"/>
            <a:chOff x="0" y="0"/>
            <a:chExt cx="8964612" cy="1167392"/>
          </a:xfrm>
        </p:grpSpPr>
        <p:sp>
          <p:nvSpPr>
            <p:cNvPr id="438" name="look."/>
            <p:cNvSpPr txBox="1"/>
            <p:nvPr/>
          </p:nvSpPr>
          <p:spPr>
            <a:xfrm>
              <a:off x="7740650" y="0"/>
              <a:ext cx="12239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look.</a:t>
              </a:r>
            </a:p>
          </p:txBody>
        </p:sp>
        <p:sp>
          <p:nvSpPr>
            <p:cNvPr id="439" name="J.R.R. Tolkien, The Fellowship of the Ring"/>
            <p:cNvSpPr txBox="1"/>
            <p:nvPr/>
          </p:nvSpPr>
          <p:spPr>
            <a:xfrm>
              <a:off x="3276600" y="792162"/>
              <a:ext cx="51831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J.R.R. Tolkien, </a:t>
              </a:r>
              <a:r>
                <a:rPr i="0"/>
                <a:t>The Fellowship of the Ring</a:t>
              </a:r>
            </a:p>
          </p:txBody>
        </p:sp>
        <p:sp>
          <p:nvSpPr>
            <p:cNvPr id="440" name="…the ruins of the towers: they had an"/>
            <p:cNvSpPr txBox="1"/>
            <p:nvPr/>
          </p:nvSpPr>
          <p:spPr>
            <a:xfrm>
              <a:off x="0" y="0"/>
              <a:ext cx="62277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…the ruins of the towers: they had an  </a:t>
              </a:r>
            </a:p>
          </p:txBody>
        </p:sp>
      </p:grpSp>
      <p:sp>
        <p:nvSpPr>
          <p:cNvPr id="442" name="ominous"/>
          <p:cNvSpPr txBox="1"/>
          <p:nvPr/>
        </p:nvSpPr>
        <p:spPr>
          <a:xfrm>
            <a:off x="5651500" y="2636837"/>
            <a:ext cx="158273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ominous</a:t>
            </a:r>
          </a:p>
        </p:txBody>
      </p:sp>
      <p:grpSp>
        <p:nvGrpSpPr>
          <p:cNvPr id="446" name="Group"/>
          <p:cNvGrpSpPr/>
          <p:nvPr/>
        </p:nvGrpSpPr>
        <p:grpSpPr>
          <a:xfrm>
            <a:off x="-1" y="2636837"/>
            <a:ext cx="7559676" cy="2246894"/>
            <a:chOff x="0" y="0"/>
            <a:chExt cx="7559675" cy="2246892"/>
          </a:xfrm>
        </p:grpSpPr>
        <p:sp>
          <p:nvSpPr>
            <p:cNvPr id="443" name="J. R. R. Tolkien, The Hobbit"/>
            <p:cNvSpPr txBox="1"/>
            <p:nvPr/>
          </p:nvSpPr>
          <p:spPr>
            <a:xfrm>
              <a:off x="4067175" y="1871662"/>
              <a:ext cx="349250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 R. R. Tolkien, </a:t>
              </a:r>
              <a:r>
                <a:rPr i="1"/>
                <a:t>The Hobbit</a:t>
              </a:r>
            </a:p>
          </p:txBody>
        </p:sp>
        <p:sp>
          <p:nvSpPr>
            <p:cNvPr id="444" name="but dreary even in the light of morning."/>
            <p:cNvSpPr txBox="1"/>
            <p:nvPr/>
          </p:nvSpPr>
          <p:spPr>
            <a:xfrm>
              <a:off x="0" y="1008062"/>
              <a:ext cx="69850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but dreary even in the light of morning.</a:t>
              </a:r>
            </a:p>
          </p:txBody>
        </p:sp>
        <p:sp>
          <p:nvSpPr>
            <p:cNvPr id="445" name="They looked seldom at it, for it was"/>
            <p:cNvSpPr txBox="1"/>
            <p:nvPr/>
          </p:nvSpPr>
          <p:spPr>
            <a:xfrm>
              <a:off x="0" y="0"/>
              <a:ext cx="56880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They looked seldom at it, for it was </a:t>
              </a:r>
            </a:p>
          </p:txBody>
        </p:sp>
      </p:grpSp>
      <p:sp>
        <p:nvSpPr>
          <p:cNvPr id="447" name="ominously"/>
          <p:cNvSpPr txBox="1"/>
          <p:nvPr/>
        </p:nvSpPr>
        <p:spPr>
          <a:xfrm>
            <a:off x="4284662" y="2781300"/>
            <a:ext cx="18002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ominously</a:t>
            </a:r>
          </a:p>
        </p:txBody>
      </p:sp>
      <p:grpSp>
        <p:nvGrpSpPr>
          <p:cNvPr id="451" name="Group"/>
          <p:cNvGrpSpPr/>
          <p:nvPr/>
        </p:nvGrpSpPr>
        <p:grpSpPr>
          <a:xfrm>
            <a:off x="2843212" y="2781300"/>
            <a:ext cx="5978526" cy="1238831"/>
            <a:chOff x="0" y="0"/>
            <a:chExt cx="5978525" cy="1238830"/>
          </a:xfrm>
        </p:grpSpPr>
        <p:sp>
          <p:nvSpPr>
            <p:cNvPr id="448" name="quiet."/>
            <p:cNvSpPr txBox="1"/>
            <p:nvPr/>
          </p:nvSpPr>
          <p:spPr>
            <a:xfrm>
              <a:off x="3241675" y="0"/>
              <a:ext cx="12954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quiet.</a:t>
              </a:r>
            </a:p>
          </p:txBody>
        </p:sp>
        <p:sp>
          <p:nvSpPr>
            <p:cNvPr id="449" name="J. R. R. Tolkien, The Return of the King"/>
            <p:cNvSpPr txBox="1"/>
            <p:nvPr/>
          </p:nvSpPr>
          <p:spPr>
            <a:xfrm>
              <a:off x="1081087" y="863600"/>
              <a:ext cx="48974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J. R. R. Tolkien, The Return of the King</a:t>
              </a:r>
            </a:p>
          </p:txBody>
        </p:sp>
        <p:sp>
          <p:nvSpPr>
            <p:cNvPr id="450" name="All was"/>
            <p:cNvSpPr txBox="1"/>
            <p:nvPr/>
          </p:nvSpPr>
          <p:spPr>
            <a:xfrm>
              <a:off x="0" y="0"/>
              <a:ext cx="14398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All was</a:t>
              </a:r>
            </a:p>
          </p:txBody>
        </p:sp>
      </p:grpSp>
      <p:sp>
        <p:nvSpPr>
          <p:cNvPr id="452" name="Any form of the word ominous will appear once in every 357 pages of text."/>
          <p:cNvSpPr txBox="1"/>
          <p:nvPr/>
        </p:nvSpPr>
        <p:spPr>
          <a:xfrm>
            <a:off x="468312" y="5445125"/>
            <a:ext cx="76011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ominous </a:t>
            </a:r>
            <a:r>
              <a:t>will appear once in every 357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2" grpId="10"/>
      <p:bldP build="whole" bldLvl="1" animBg="1" rev="0" advAuto="0" spid="431" grpId="2"/>
      <p:bldP build="whole" bldLvl="1" animBg="1" rev="0" advAuto="0" spid="429" grpId="14"/>
      <p:bldP build="whole" bldLvl="1" animBg="1" rev="0" advAuto="0" spid="451" grpId="13"/>
      <p:bldP build="whole" bldLvl="1" animBg="1" rev="0" advAuto="0" spid="447" grpId="12"/>
      <p:bldP build="whole" bldLvl="1" animBg="1" rev="0" advAuto="0" spid="436" grpId="1"/>
      <p:bldP build="whole" bldLvl="1" animBg="1" rev="0" advAuto="0" spid="437" grpId="4"/>
      <p:bldP build="whole" bldLvl="1" animBg="1" rev="0" advAuto="0" spid="441" grpId="7"/>
      <p:bldP build="whole" bldLvl="1" animBg="1" rev="0" advAuto="0" spid="436" grpId="3"/>
      <p:bldP build="whole" bldLvl="1" animBg="1" rev="0" advAuto="0" spid="437" grpId="6"/>
      <p:bldP build="whole" bldLvl="1" animBg="1" rev="0" advAuto="0" spid="446" grpId="9"/>
      <p:bldP build="whole" bldLvl="1" animBg="1" rev="0" advAuto="0" spid="446" grpId="11"/>
      <p:bldP build="whole" bldLvl="1" animBg="1" rev="0" advAuto="0" spid="441" grpId="5"/>
      <p:bldP build="whole" bldLvl="1" animBg="1" rev="0" advAuto="0" spid="442" grpId="8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Ravine: a deep narrow valley formed by running water…"/>
          <p:cNvSpPr txBox="1"/>
          <p:nvPr/>
        </p:nvSpPr>
        <p:spPr>
          <a:xfrm>
            <a:off x="2268537" y="188912"/>
            <a:ext cx="5694907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Ravine:</a:t>
            </a:r>
            <a:r>
              <a:rPr b="0"/>
              <a:t> a deep narrow valley formed by running water 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Near Synonyms</a:t>
            </a:r>
            <a:r>
              <a:rPr b="0"/>
              <a:t>: chasm, abyss, crevasse</a:t>
            </a:r>
          </a:p>
        </p:txBody>
      </p:sp>
      <p:pic>
        <p:nvPicPr>
          <p:cNvPr id="455" name="ANd9GcSH5S9tygd58Ss53f6HzZgIETr_eeUpoNZAVcu2FahJUdS2z1SB" descr="ANd9GcSH5S9tygd58Ss53f6HzZgIETr_eeUpoNZAVcu2FahJUdS2z1SB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52600" cy="2609850"/>
          </a:xfrm>
          <a:prstGeom prst="rect">
            <a:avLst/>
          </a:prstGeom>
          <a:ln w="12700">
            <a:miter lim="400000"/>
          </a:ln>
        </p:spPr>
      </p:pic>
      <p:sp>
        <p:nvSpPr>
          <p:cNvPr id="456" name="ravines."/>
          <p:cNvSpPr txBox="1"/>
          <p:nvPr/>
        </p:nvSpPr>
        <p:spPr>
          <a:xfrm>
            <a:off x="3851275" y="4149725"/>
            <a:ext cx="15843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ravines.</a:t>
            </a:r>
          </a:p>
        </p:txBody>
      </p:sp>
      <p:grpSp>
        <p:nvGrpSpPr>
          <p:cNvPr id="460" name="Group"/>
          <p:cNvGrpSpPr/>
          <p:nvPr/>
        </p:nvGrpSpPr>
        <p:grpSpPr>
          <a:xfrm>
            <a:off x="250825" y="3284537"/>
            <a:ext cx="8893176" cy="3183519"/>
            <a:chOff x="0" y="0"/>
            <a:chExt cx="8893175" cy="3183517"/>
          </a:xfrm>
        </p:grpSpPr>
        <p:sp>
          <p:nvSpPr>
            <p:cNvPr id="457" name="Rudyard Kipling, The Jungle Book"/>
            <p:cNvSpPr txBox="1"/>
            <p:nvPr/>
          </p:nvSpPr>
          <p:spPr>
            <a:xfrm>
              <a:off x="4284662" y="2808287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Rudyard Kipling, The Jungle Book</a:t>
              </a:r>
            </a:p>
          </p:txBody>
        </p:sp>
        <p:sp>
          <p:nvSpPr>
            <p:cNvPr id="458" name="rocks and cut up by"/>
            <p:cNvSpPr txBox="1"/>
            <p:nvPr/>
          </p:nvSpPr>
          <p:spPr>
            <a:xfrm>
              <a:off x="0" y="865187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rocks and cut up by</a:t>
              </a:r>
            </a:p>
          </p:txBody>
        </p:sp>
        <p:sp>
          <p:nvSpPr>
            <p:cNvPr id="459" name="The valley opened out into a great plain dotted with"/>
            <p:cNvSpPr txBox="1"/>
            <p:nvPr/>
          </p:nvSpPr>
          <p:spPr>
            <a:xfrm>
              <a:off x="73024" y="0"/>
              <a:ext cx="882015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valley opened out into a great plain dotted with </a:t>
              </a:r>
            </a:p>
          </p:txBody>
        </p:sp>
      </p:grpSp>
      <p:sp>
        <p:nvSpPr>
          <p:cNvPr id="461" name="ravine"/>
          <p:cNvSpPr txBox="1"/>
          <p:nvPr/>
        </p:nvSpPr>
        <p:spPr>
          <a:xfrm>
            <a:off x="6732587" y="2708275"/>
            <a:ext cx="158273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ravine</a:t>
            </a:r>
          </a:p>
        </p:txBody>
      </p:sp>
      <p:grpSp>
        <p:nvGrpSpPr>
          <p:cNvPr id="465" name="Group"/>
          <p:cNvGrpSpPr/>
          <p:nvPr/>
        </p:nvGrpSpPr>
        <p:grpSpPr>
          <a:xfrm>
            <a:off x="0" y="2708275"/>
            <a:ext cx="8172450" cy="1240418"/>
            <a:chOff x="0" y="0"/>
            <a:chExt cx="8172450" cy="1240417"/>
          </a:xfrm>
        </p:grpSpPr>
        <p:sp>
          <p:nvSpPr>
            <p:cNvPr id="462" name="Megan Whalen Turner, The Thief"/>
            <p:cNvSpPr txBox="1"/>
            <p:nvPr/>
          </p:nvSpPr>
          <p:spPr>
            <a:xfrm>
              <a:off x="3708400" y="865187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Megan Whalen Turner, </a:t>
              </a:r>
              <a:r>
                <a:rPr i="1"/>
                <a:t>The Thief</a:t>
              </a:r>
            </a:p>
          </p:txBody>
        </p:sp>
        <p:sp>
          <p:nvSpPr>
            <p:cNvPr id="463" name="of the streambed."/>
            <p:cNvSpPr txBox="1"/>
            <p:nvPr/>
          </p:nvSpPr>
          <p:spPr>
            <a:xfrm>
              <a:off x="0" y="720725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the streambed.</a:t>
              </a:r>
            </a:p>
          </p:txBody>
        </p:sp>
        <p:sp>
          <p:nvSpPr>
            <p:cNvPr id="464" name="Twilight came mercifully early in the deep"/>
            <p:cNvSpPr txBox="1"/>
            <p:nvPr/>
          </p:nvSpPr>
          <p:spPr>
            <a:xfrm>
              <a:off x="0" y="0"/>
              <a:ext cx="67325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Twilight came mercifully early in the deep </a:t>
              </a:r>
            </a:p>
          </p:txBody>
        </p:sp>
      </p:grpSp>
      <p:sp>
        <p:nvSpPr>
          <p:cNvPr id="466" name="ravine"/>
          <p:cNvSpPr txBox="1"/>
          <p:nvPr/>
        </p:nvSpPr>
        <p:spPr>
          <a:xfrm>
            <a:off x="5940425" y="2708275"/>
            <a:ext cx="12239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ravine</a:t>
            </a:r>
          </a:p>
        </p:txBody>
      </p:sp>
      <p:grpSp>
        <p:nvGrpSpPr>
          <p:cNvPr id="470" name="Group"/>
          <p:cNvGrpSpPr/>
          <p:nvPr/>
        </p:nvGrpSpPr>
        <p:grpSpPr>
          <a:xfrm>
            <a:off x="323850" y="2708275"/>
            <a:ext cx="8280400" cy="1240418"/>
            <a:chOff x="0" y="0"/>
            <a:chExt cx="8280400" cy="1240417"/>
          </a:xfrm>
        </p:grpSpPr>
        <p:sp>
          <p:nvSpPr>
            <p:cNvPr id="467" name="Sonia Nazario, Enrique’s Journey"/>
            <p:cNvSpPr txBox="1"/>
            <p:nvPr/>
          </p:nvSpPr>
          <p:spPr>
            <a:xfrm>
              <a:off x="3816350" y="865187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Sonia Nazario, </a:t>
              </a:r>
              <a:r>
                <a:rPr i="1"/>
                <a:t>Enrique’s Journey</a:t>
              </a:r>
            </a:p>
          </p:txBody>
        </p:sp>
        <p:sp>
          <p:nvSpPr>
            <p:cNvPr id="468" name="after her mother."/>
            <p:cNvSpPr txBox="1"/>
            <p:nvPr/>
          </p:nvSpPr>
          <p:spPr>
            <a:xfrm>
              <a:off x="0" y="720725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after her mother.</a:t>
              </a:r>
            </a:p>
          </p:txBody>
        </p:sp>
        <p:sp>
          <p:nvSpPr>
            <p:cNvPr id="469" name="Barefoot, she scrambles down the"/>
            <p:cNvSpPr txBox="1"/>
            <p:nvPr/>
          </p:nvSpPr>
          <p:spPr>
            <a:xfrm>
              <a:off x="0" y="0"/>
              <a:ext cx="56165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Barefoot, she scrambles down the </a:t>
              </a:r>
            </a:p>
          </p:txBody>
        </p:sp>
      </p:grpSp>
      <p:sp>
        <p:nvSpPr>
          <p:cNvPr id="471" name="ravines"/>
          <p:cNvSpPr txBox="1"/>
          <p:nvPr/>
        </p:nvSpPr>
        <p:spPr>
          <a:xfrm>
            <a:off x="2916237" y="3068637"/>
            <a:ext cx="144145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ravines</a:t>
            </a:r>
          </a:p>
        </p:txBody>
      </p:sp>
      <p:grpSp>
        <p:nvGrpSpPr>
          <p:cNvPr id="475" name="Group"/>
          <p:cNvGrpSpPr/>
          <p:nvPr/>
        </p:nvGrpSpPr>
        <p:grpSpPr>
          <a:xfrm>
            <a:off x="0" y="3068637"/>
            <a:ext cx="8605838" cy="1311856"/>
            <a:chOff x="0" y="0"/>
            <a:chExt cx="8605837" cy="1311855"/>
          </a:xfrm>
        </p:grpSpPr>
        <p:sp>
          <p:nvSpPr>
            <p:cNvPr id="472" name="Christopher Paolini, Eragon"/>
            <p:cNvSpPr txBox="1"/>
            <p:nvPr/>
          </p:nvSpPr>
          <p:spPr>
            <a:xfrm>
              <a:off x="3851275" y="936625"/>
              <a:ext cx="33845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Christopher Paolini, </a:t>
              </a:r>
              <a:r>
                <a:rPr i="1"/>
                <a:t>Eragon</a:t>
              </a:r>
            </a:p>
          </p:txBody>
        </p:sp>
        <p:sp>
          <p:nvSpPr>
            <p:cNvPr id="473" name="opened beneath them."/>
            <p:cNvSpPr txBox="1"/>
            <p:nvPr/>
          </p:nvSpPr>
          <p:spPr>
            <a:xfrm>
              <a:off x="4284662" y="0"/>
              <a:ext cx="43211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opened beneath them.</a:t>
              </a:r>
            </a:p>
          </p:txBody>
        </p:sp>
        <p:sp>
          <p:nvSpPr>
            <p:cNvPr id="474" name="Long valleys and"/>
            <p:cNvSpPr txBox="1"/>
            <p:nvPr/>
          </p:nvSpPr>
          <p:spPr>
            <a:xfrm>
              <a:off x="0" y="0"/>
              <a:ext cx="29527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Long valleys and </a:t>
              </a:r>
            </a:p>
          </p:txBody>
        </p:sp>
      </p:grpSp>
      <p:sp>
        <p:nvSpPr>
          <p:cNvPr id="476" name="Any form of the word ravine will appear once in every 576 pages of text."/>
          <p:cNvSpPr txBox="1"/>
          <p:nvPr/>
        </p:nvSpPr>
        <p:spPr>
          <a:xfrm>
            <a:off x="539750" y="5229225"/>
            <a:ext cx="735973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ravine </a:t>
            </a:r>
            <a:r>
              <a:t>will appear once in every 576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6" grpId="8"/>
      <p:bldP build="whole" bldLvl="1" animBg="1" rev="0" advAuto="0" spid="466" grpId="10"/>
      <p:bldP build="whole" bldLvl="1" animBg="1" rev="0" advAuto="0" spid="475" grpId="13"/>
      <p:bldP build="whole" bldLvl="1" animBg="1" rev="0" advAuto="0" spid="460" grpId="1"/>
      <p:bldP build="whole" bldLvl="1" animBg="1" rev="0" advAuto="0" spid="465" grpId="5"/>
      <p:bldP build="whole" bldLvl="1" animBg="1" rev="0" advAuto="0" spid="465" grpId="7"/>
      <p:bldP build="whole" bldLvl="1" animBg="1" rev="0" advAuto="0" spid="460" grpId="3"/>
      <p:bldP build="whole" bldLvl="1" animBg="1" rev="0" advAuto="0" spid="471" grpId="12"/>
      <p:bldP build="whole" bldLvl="1" animBg="1" rev="0" advAuto="0" spid="456" grpId="2"/>
      <p:bldP build="whole" bldLvl="1" animBg="1" rev="0" advAuto="0" spid="454" grpId="14"/>
      <p:bldP build="whole" bldLvl="1" animBg="1" rev="0" advAuto="0" spid="461" grpId="4"/>
      <p:bldP build="whole" bldLvl="1" animBg="1" rev="0" advAuto="0" spid="470" grpId="9"/>
      <p:bldP build="whole" bldLvl="1" animBg="1" rev="0" advAuto="0" spid="461" grpId="6"/>
      <p:bldP build="whole" bldLvl="1" animBg="1" rev="0" advAuto="0" spid="470" grpId="1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Valor   (Slide 20)…"/>
          <p:cNvSpPr txBox="1"/>
          <p:nvPr/>
        </p:nvSpPr>
        <p:spPr>
          <a:xfrm>
            <a:off x="5940425" y="4221162"/>
            <a:ext cx="3203576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Valor</a:t>
            </a:r>
            <a:r>
              <a:rPr b="0"/>
              <a:t>   </a:t>
            </a:r>
            <a:r>
              <a:rPr b="0" i="1" sz="1400"/>
              <a:t>(Slide 20)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Arid</a:t>
            </a:r>
            <a:r>
              <a:rPr b="0"/>
              <a:t>   </a:t>
            </a:r>
            <a:r>
              <a:rPr b="0" i="1" sz="1400"/>
              <a:t>(Slide 21)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Cease</a:t>
            </a:r>
            <a:r>
              <a:rPr b="0" i="1" sz="1400"/>
              <a:t>(Slide 22)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Beckon </a:t>
            </a:r>
            <a:r>
              <a:rPr b="0" i="1" sz="1400"/>
              <a:t>(Slide 23)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Recite </a:t>
            </a:r>
            <a:r>
              <a:rPr b="0" i="1" sz="1400"/>
              <a:t>(Slide 24)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Tranquil  </a:t>
            </a:r>
            <a:r>
              <a:rPr b="0" i="1" sz="1400"/>
              <a:t>(Slides25)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Jubilant</a:t>
            </a:r>
            <a:r>
              <a:rPr b="0"/>
              <a:t>  </a:t>
            </a:r>
            <a:r>
              <a:rPr b="0" i="1" sz="1400"/>
              <a:t>(Slide 26)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Chaos  </a:t>
            </a:r>
            <a:r>
              <a:rPr b="0" i="1" sz="1400"/>
              <a:t>(Slide 27)</a:t>
            </a:r>
          </a:p>
        </p:txBody>
      </p:sp>
      <p:sp>
        <p:nvSpPr>
          <p:cNvPr id="49" name="Welcome to “Decent Exposure” Volume I"/>
          <p:cNvSpPr txBox="1"/>
          <p:nvPr/>
        </p:nvSpPr>
        <p:spPr>
          <a:xfrm>
            <a:off x="1743075" y="136525"/>
            <a:ext cx="422921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Welcome to “Decent Exposure” Volume I</a:t>
            </a:r>
          </a:p>
        </p:txBody>
      </p:sp>
      <p:sp>
        <p:nvSpPr>
          <p:cNvPr id="50" name="Refugee   (Slide 3)…"/>
          <p:cNvSpPr txBox="1"/>
          <p:nvPr/>
        </p:nvSpPr>
        <p:spPr>
          <a:xfrm>
            <a:off x="0" y="981075"/>
            <a:ext cx="2049287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Refugee</a:t>
            </a:r>
            <a:r>
              <a:rPr b="0"/>
              <a:t>   </a:t>
            </a:r>
            <a:r>
              <a:rPr b="0" sz="1400"/>
              <a:t>(</a:t>
            </a:r>
            <a:r>
              <a:rPr b="0" i="1" sz="1400"/>
              <a:t>Slide 3</a:t>
            </a:r>
            <a:r>
              <a:rPr b="0" sz="1400"/>
              <a:t>)</a:t>
            </a:r>
            <a:endParaRPr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Apparent</a:t>
            </a:r>
            <a:r>
              <a:rPr b="0"/>
              <a:t>  </a:t>
            </a:r>
            <a:r>
              <a:rPr b="0" i="1" sz="1400"/>
              <a:t>(Slide 4)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Elaborate </a:t>
            </a:r>
            <a:r>
              <a:rPr b="0" i="1" sz="1400"/>
              <a:t>(Slide 5)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Bewildered </a:t>
            </a:r>
            <a:r>
              <a:rPr b="0" i="1" sz="1400"/>
              <a:t>(Slide 6)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Congregate </a:t>
            </a:r>
            <a:r>
              <a:rPr b="0" i="1"/>
              <a:t>(</a:t>
            </a:r>
            <a:r>
              <a:rPr b="0" i="1" sz="1200"/>
              <a:t>Slide 7</a:t>
            </a:r>
            <a:r>
              <a:rPr b="0" i="1" sz="1400"/>
              <a:t>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Haughty   </a:t>
            </a:r>
            <a:r>
              <a:rPr b="0" i="1" sz="1400"/>
              <a:t>(Slide 8)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Persist  </a:t>
            </a:r>
            <a:r>
              <a:rPr b="0"/>
              <a:t> </a:t>
            </a:r>
            <a:r>
              <a:rPr b="0" i="1" sz="1400"/>
              <a:t>(Slide 9)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Precipice  </a:t>
            </a:r>
            <a:r>
              <a:rPr b="0" i="1" sz="1400"/>
              <a:t>(Slide 10)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Culprit </a:t>
            </a:r>
            <a:r>
              <a:rPr b="0" i="1" sz="1400"/>
              <a:t>(Slide 11)</a:t>
            </a:r>
          </a:p>
        </p:txBody>
      </p:sp>
      <p:sp>
        <p:nvSpPr>
          <p:cNvPr id="51" name="Comprehend   (Slide 12)…"/>
          <p:cNvSpPr txBox="1"/>
          <p:nvPr/>
        </p:nvSpPr>
        <p:spPr>
          <a:xfrm>
            <a:off x="2843212" y="2205037"/>
            <a:ext cx="3095626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Comprehend   </a:t>
            </a:r>
            <a:r>
              <a:rPr b="0" i="1" sz="1400"/>
              <a:t>(Slide 12)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Emerge </a:t>
            </a:r>
            <a:r>
              <a:rPr b="0" i="1" sz="1400"/>
              <a:t>(Slide 13)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Stationary</a:t>
            </a:r>
            <a:r>
              <a:rPr b="0"/>
              <a:t>   </a:t>
            </a:r>
            <a:r>
              <a:rPr b="0" i="1" sz="1400"/>
              <a:t>(Slide 14)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Dwelling</a:t>
            </a:r>
            <a:r>
              <a:rPr b="0"/>
              <a:t>  </a:t>
            </a:r>
            <a:r>
              <a:rPr b="0" i="1" sz="1400"/>
              <a:t>(Slide 15)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Descend  </a:t>
            </a:r>
            <a:r>
              <a:rPr b="0" i="1" sz="1400"/>
              <a:t>(Slide 16)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Despair   </a:t>
            </a:r>
            <a:r>
              <a:rPr b="0" i="1" sz="1400"/>
              <a:t>(Slide 17)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Ominous</a:t>
            </a:r>
            <a:r>
              <a:rPr b="0"/>
              <a:t>   </a:t>
            </a:r>
            <a:r>
              <a:rPr b="0" i="1" sz="1400"/>
              <a:t>(Slide 18)</a:t>
            </a:r>
            <a:endParaRPr i="1" sz="1400"/>
          </a:p>
          <a:p>
            <a:pPr>
              <a:defRPr b="1">
                <a:solidFill>
                  <a:srgbClr val="FFFFFF"/>
                </a:solidFill>
              </a:defRPr>
            </a:pPr>
            <a:r>
              <a:t>Ravine</a:t>
            </a:r>
            <a:r>
              <a:rPr b="0"/>
              <a:t>  </a:t>
            </a:r>
            <a:r>
              <a:rPr b="0" i="1" sz="1400"/>
              <a:t>(Slide 19)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Valor: Bravery, courage, nobility…"/>
          <p:cNvSpPr txBox="1"/>
          <p:nvPr/>
        </p:nvSpPr>
        <p:spPr>
          <a:xfrm>
            <a:off x="1692275" y="188912"/>
            <a:ext cx="7434298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Valor:</a:t>
            </a:r>
            <a:r>
              <a:rPr b="0"/>
              <a:t> Bravery, courage, nobility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valor  </a:t>
            </a:r>
            <a:r>
              <a:t>Verb:</a:t>
            </a:r>
            <a:r>
              <a:rPr b="0"/>
              <a:t> 00   </a:t>
            </a:r>
            <a:r>
              <a:t>Adjective</a:t>
            </a:r>
            <a:r>
              <a:rPr b="0"/>
              <a:t>: valorous  </a:t>
            </a:r>
            <a:r>
              <a:t>Adverb:</a:t>
            </a:r>
            <a:r>
              <a:rPr b="0"/>
              <a:t> valorously</a:t>
            </a:r>
          </a:p>
        </p:txBody>
      </p:sp>
      <p:pic>
        <p:nvPicPr>
          <p:cNvPr id="479" name="mohbook" descr="mohbook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333375"/>
            <a:ext cx="1560513" cy="173355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valor."/>
          <p:cNvSpPr txBox="1"/>
          <p:nvPr/>
        </p:nvSpPr>
        <p:spPr>
          <a:xfrm>
            <a:off x="3877504" y="4606925"/>
            <a:ext cx="10795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valor.</a:t>
            </a:r>
          </a:p>
        </p:txBody>
      </p:sp>
      <p:grpSp>
        <p:nvGrpSpPr>
          <p:cNvPr id="485" name="Group"/>
          <p:cNvGrpSpPr/>
          <p:nvPr/>
        </p:nvGrpSpPr>
        <p:grpSpPr>
          <a:xfrm>
            <a:off x="321468" y="3170163"/>
            <a:ext cx="8820152" cy="2391356"/>
            <a:chOff x="0" y="0"/>
            <a:chExt cx="8820150" cy="2391355"/>
          </a:xfrm>
        </p:grpSpPr>
        <p:sp>
          <p:nvSpPr>
            <p:cNvPr id="481" name="Suzanne Collins, The Hunger Games"/>
            <p:cNvSpPr txBox="1"/>
            <p:nvPr/>
          </p:nvSpPr>
          <p:spPr>
            <a:xfrm>
              <a:off x="3600450" y="2016125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Suzanne Collins, </a:t>
              </a:r>
              <a:r>
                <a:rPr i="1"/>
                <a:t>The Hunger Games</a:t>
              </a:r>
            </a:p>
          </p:txBody>
        </p:sp>
        <p:sp>
          <p:nvSpPr>
            <p:cNvPr id="482" name="mother and sister, as he presented her, the oldest"/>
            <p:cNvSpPr txBox="1"/>
            <p:nvPr/>
          </p:nvSpPr>
          <p:spPr>
            <a:xfrm>
              <a:off x="0" y="719137"/>
              <a:ext cx="85693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mother and sister, as he presented her, the oldest</a:t>
              </a:r>
            </a:p>
          </p:txBody>
        </p:sp>
        <p:sp>
          <p:nvSpPr>
            <p:cNvPr id="483" name="The girl stood huddled with her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girl stood huddled with her </a:t>
              </a:r>
            </a:p>
          </p:txBody>
        </p:sp>
        <p:sp>
          <p:nvSpPr>
            <p:cNvPr id="484" name="child, with a medal of"/>
            <p:cNvSpPr txBox="1"/>
            <p:nvPr/>
          </p:nvSpPr>
          <p:spPr>
            <a:xfrm>
              <a:off x="0" y="1439862"/>
              <a:ext cx="36004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child, with a medal of</a:t>
              </a:r>
            </a:p>
          </p:txBody>
        </p:sp>
      </p:grpSp>
      <p:sp>
        <p:nvSpPr>
          <p:cNvPr id="486" name="valor"/>
          <p:cNvSpPr txBox="1"/>
          <p:nvPr/>
        </p:nvSpPr>
        <p:spPr>
          <a:xfrm>
            <a:off x="6542087" y="2384209"/>
            <a:ext cx="10080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valor</a:t>
            </a:r>
          </a:p>
        </p:txBody>
      </p:sp>
      <p:grpSp>
        <p:nvGrpSpPr>
          <p:cNvPr id="490" name="Group"/>
          <p:cNvGrpSpPr/>
          <p:nvPr/>
        </p:nvGrpSpPr>
        <p:grpSpPr>
          <a:xfrm>
            <a:off x="25400" y="2347622"/>
            <a:ext cx="8389938" cy="1959556"/>
            <a:chOff x="0" y="0"/>
            <a:chExt cx="8389937" cy="1959555"/>
          </a:xfrm>
        </p:grpSpPr>
        <p:sp>
          <p:nvSpPr>
            <p:cNvPr id="487" name="are all to make up for what they lacked."/>
            <p:cNvSpPr txBox="1"/>
            <p:nvPr/>
          </p:nvSpPr>
          <p:spPr>
            <a:xfrm>
              <a:off x="0" y="792162"/>
              <a:ext cx="75961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are all to make up for what they lacked.</a:t>
              </a:r>
            </a:p>
          </p:txBody>
        </p:sp>
        <p:sp>
          <p:nvSpPr>
            <p:cNvPr id="488" name="Mark Helprin, Soldiers of the Great War"/>
            <p:cNvSpPr txBox="1"/>
            <p:nvPr/>
          </p:nvSpPr>
          <p:spPr>
            <a:xfrm>
              <a:off x="3492500" y="1584325"/>
              <a:ext cx="48974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Mark Helprin, </a:t>
              </a:r>
              <a:r>
                <a:rPr i="1"/>
                <a:t>Soldiers of the Great War</a:t>
              </a:r>
            </a:p>
          </p:txBody>
        </p:sp>
        <p:sp>
          <p:nvSpPr>
            <p:cNvPr id="489" name="The stories they tell of comradeship and"/>
            <p:cNvSpPr txBox="1"/>
            <p:nvPr/>
          </p:nvSpPr>
          <p:spPr>
            <a:xfrm>
              <a:off x="0" y="0"/>
              <a:ext cx="6516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stories they tell of comradeship and </a:t>
              </a:r>
            </a:p>
          </p:txBody>
        </p:sp>
      </p:grpSp>
      <p:sp>
        <p:nvSpPr>
          <p:cNvPr id="491" name="valor"/>
          <p:cNvSpPr txBox="1"/>
          <p:nvPr/>
        </p:nvSpPr>
        <p:spPr>
          <a:xfrm>
            <a:off x="3492500" y="3357562"/>
            <a:ext cx="10795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valor</a:t>
            </a:r>
          </a:p>
        </p:txBody>
      </p:sp>
      <p:grpSp>
        <p:nvGrpSpPr>
          <p:cNvPr id="497" name="Group"/>
          <p:cNvGrpSpPr/>
          <p:nvPr/>
        </p:nvGrpSpPr>
        <p:grpSpPr>
          <a:xfrm>
            <a:off x="321468" y="2601118"/>
            <a:ext cx="8820152" cy="1999095"/>
            <a:chOff x="0" y="0"/>
            <a:chExt cx="8820150" cy="1999094"/>
          </a:xfrm>
        </p:grpSpPr>
        <p:sp>
          <p:nvSpPr>
            <p:cNvPr id="492" name="went cold, and the"/>
            <p:cNvSpPr txBox="1"/>
            <p:nvPr/>
          </p:nvSpPr>
          <p:spPr>
            <a:xfrm>
              <a:off x="71437" y="720725"/>
              <a:ext cx="30956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went cold, and the </a:t>
              </a:r>
            </a:p>
          </p:txBody>
        </p:sp>
        <p:sp>
          <p:nvSpPr>
            <p:cNvPr id="493" name="J.R.R. Tolkien, The Return of the King"/>
            <p:cNvSpPr txBox="1"/>
            <p:nvPr/>
          </p:nvSpPr>
          <p:spPr>
            <a:xfrm>
              <a:off x="2519363" y="1512887"/>
              <a:ext cx="49688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J.R.R. Tolkien, </a:t>
              </a:r>
              <a:r>
                <a:rPr i="1"/>
                <a:t>The Return of the King</a:t>
              </a:r>
            </a:p>
          </p:txBody>
        </p:sp>
        <p:sp>
          <p:nvSpPr>
            <p:cNvPr id="494" name="of Gondor withered"/>
            <p:cNvSpPr txBox="1"/>
            <p:nvPr/>
          </p:nvSpPr>
          <p:spPr>
            <a:xfrm>
              <a:off x="4248150" y="720725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Gondor withered </a:t>
              </a:r>
            </a:p>
          </p:txBody>
        </p:sp>
        <p:sp>
          <p:nvSpPr>
            <p:cNvPr id="495" name="The shadows closed on men again, and their hearts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shadows closed on men again, and their hearts </a:t>
              </a:r>
            </a:p>
          </p:txBody>
        </p:sp>
        <p:sp>
          <p:nvSpPr>
            <p:cNvPr id="496" name="into ash."/>
            <p:cNvSpPr txBox="1"/>
            <p:nvPr/>
          </p:nvSpPr>
          <p:spPr>
            <a:xfrm>
              <a:off x="71437" y="1512887"/>
              <a:ext cx="194468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into ash. </a:t>
              </a:r>
            </a:p>
          </p:txBody>
        </p:sp>
      </p:grpSp>
      <p:sp>
        <p:nvSpPr>
          <p:cNvPr id="498" name="Any form of the word “valor” will appear once in every…"/>
          <p:cNvSpPr txBox="1"/>
          <p:nvPr/>
        </p:nvSpPr>
        <p:spPr>
          <a:xfrm>
            <a:off x="1538251" y="5861657"/>
            <a:ext cx="5503923" cy="6173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“valor” will appear once in every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1,030 pages of text.</a:t>
            </a:r>
          </a:p>
        </p:txBody>
      </p:sp>
      <p:sp>
        <p:nvSpPr>
          <p:cNvPr id="499" name="valor."/>
          <p:cNvSpPr txBox="1"/>
          <p:nvPr/>
        </p:nvSpPr>
        <p:spPr>
          <a:xfrm>
            <a:off x="495300" y="2614396"/>
            <a:ext cx="147637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valor.</a:t>
            </a:r>
          </a:p>
        </p:txBody>
      </p:sp>
      <p:grpSp>
        <p:nvGrpSpPr>
          <p:cNvPr id="503" name="Group"/>
          <p:cNvGrpSpPr/>
          <p:nvPr/>
        </p:nvGrpSpPr>
        <p:grpSpPr>
          <a:xfrm>
            <a:off x="454024" y="967869"/>
            <a:ext cx="8820152" cy="2223230"/>
            <a:chOff x="0" y="0"/>
            <a:chExt cx="8820150" cy="2223229"/>
          </a:xfrm>
        </p:grpSpPr>
        <p:sp>
          <p:nvSpPr>
            <p:cNvPr id="500" name="everyone in the valley can hear your statement of"/>
            <p:cNvSpPr txBox="1"/>
            <p:nvPr/>
          </p:nvSpPr>
          <p:spPr>
            <a:xfrm>
              <a:off x="0" y="923999"/>
              <a:ext cx="88201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everyone in the valley can hear your statement of</a:t>
              </a:r>
            </a:p>
          </p:txBody>
        </p:sp>
        <p:sp>
          <p:nvSpPr>
            <p:cNvPr id="501" name="Ted Dekker, Black: The Birth of Evil"/>
            <p:cNvSpPr txBox="1"/>
            <p:nvPr/>
          </p:nvSpPr>
          <p:spPr>
            <a:xfrm>
              <a:off x="2987675" y="1847998"/>
              <a:ext cx="4464051" cy="37523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Ted Dekker,</a:t>
              </a:r>
              <a:r>
                <a:rPr i="0"/>
                <a:t> Black: The Birth of Evil</a:t>
              </a:r>
            </a:p>
          </p:txBody>
        </p:sp>
        <p:sp>
          <p:nvSpPr>
            <p:cNvPr id="502" name="Then you cry in a loud voice, so that she knows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Then you cry in a loud voice, so that she knows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6" grpId="10"/>
      <p:bldP build="whole" bldLvl="1" animBg="1" rev="0" advAuto="0" spid="480" grpId="4"/>
      <p:bldP build="whole" bldLvl="1" animBg="1" rev="0" advAuto="0" spid="491" grpId="12"/>
      <p:bldP build="whole" bldLvl="1" animBg="1" rev="0" advAuto="0" spid="480" grpId="6"/>
      <p:bldP build="whole" bldLvl="1" animBg="1" rev="0" advAuto="0" spid="497" grpId="13"/>
      <p:bldP build="whole" bldLvl="1" animBg="1" rev="0" advAuto="0" spid="478" grpId="14"/>
      <p:bldP build="whole" bldLvl="1" animBg="1" rev="0" advAuto="0" spid="499" grpId="2"/>
      <p:bldP build="whole" bldLvl="1" animBg="1" rev="0" advAuto="0" spid="490" grpId="9"/>
      <p:bldP build="whole" bldLvl="1" animBg="1" rev="0" advAuto="0" spid="485" grpId="5"/>
      <p:bldP build="whole" bldLvl="1" animBg="1" rev="0" advAuto="0" spid="490" grpId="11"/>
      <p:bldP build="whole" bldLvl="1" animBg="1" rev="0" advAuto="0" spid="485" grpId="7"/>
      <p:bldP build="whole" bldLvl="1" animBg="1" rev="0" advAuto="0" spid="503" grpId="1"/>
      <p:bldP build="whole" bldLvl="1" animBg="1" rev="0" advAuto="0" spid="486" grpId="8"/>
      <p:bldP build="whole" bldLvl="1" animBg="1" rev="0" advAuto="0" spid="503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Arid: lacking sufficient rainfall for growth…"/>
          <p:cNvSpPr txBox="1"/>
          <p:nvPr/>
        </p:nvSpPr>
        <p:spPr>
          <a:xfrm>
            <a:off x="3975100" y="207962"/>
            <a:ext cx="4190924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Arid:</a:t>
            </a:r>
            <a:r>
              <a:rPr b="0"/>
              <a:t> lacking sufficient rainfall for growth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sere, parched, desert-like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moist, lush, soggy</a:t>
            </a:r>
          </a:p>
        </p:txBody>
      </p:sp>
      <p:pic>
        <p:nvPicPr>
          <p:cNvPr id="506" name="ANd9GcS8v1-BR5n3T88Tb_IalENypHUzwU10QpjYQ19z1XUpP38Sc7rJkQ" descr="ANd9GcS8v1-BR5n3T88Tb_IalENypHUzwU10QpjYQ19z1XUpP38Sc7rJkQ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arid"/>
          <p:cNvSpPr txBox="1"/>
          <p:nvPr/>
        </p:nvSpPr>
        <p:spPr>
          <a:xfrm>
            <a:off x="6516687" y="1773237"/>
            <a:ext cx="8636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arid</a:t>
            </a:r>
          </a:p>
        </p:txBody>
      </p:sp>
      <p:grpSp>
        <p:nvGrpSpPr>
          <p:cNvPr id="513" name="Group"/>
          <p:cNvGrpSpPr/>
          <p:nvPr/>
        </p:nvGrpSpPr>
        <p:grpSpPr>
          <a:xfrm>
            <a:off x="323850" y="1773237"/>
            <a:ext cx="7848600" cy="3078595"/>
            <a:chOff x="0" y="0"/>
            <a:chExt cx="7848600" cy="3078594"/>
          </a:xfrm>
        </p:grpSpPr>
        <p:sp>
          <p:nvSpPr>
            <p:cNvPr id="508" name="therm."/>
            <p:cNvSpPr txBox="1"/>
            <p:nvPr/>
          </p:nvSpPr>
          <p:spPr>
            <a:xfrm>
              <a:off x="0" y="2592387"/>
              <a:ext cx="1223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therm.</a:t>
              </a:r>
            </a:p>
          </p:txBody>
        </p:sp>
        <p:sp>
          <p:nvSpPr>
            <p:cNvPr id="509" name="Dan Simmons, Hyperion"/>
            <p:cNvSpPr txBox="1"/>
            <p:nvPr/>
          </p:nvSpPr>
          <p:spPr>
            <a:xfrm>
              <a:off x="1727200" y="2663825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Dan Simmons, </a:t>
              </a:r>
              <a:r>
                <a:rPr i="1"/>
                <a:t>Hyperion</a:t>
              </a:r>
            </a:p>
          </p:txBody>
        </p:sp>
        <p:sp>
          <p:nvSpPr>
            <p:cNvPr id="510" name="mountains, eating only the thick-crusted bread"/>
            <p:cNvSpPr txBox="1"/>
            <p:nvPr/>
          </p:nvSpPr>
          <p:spPr>
            <a:xfrm>
              <a:off x="71437" y="935037"/>
              <a:ext cx="77771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mountains, eating only the thick-crusted bread</a:t>
              </a:r>
            </a:p>
          </p:txBody>
        </p:sp>
        <p:sp>
          <p:nvSpPr>
            <p:cNvPr id="511" name="Sol spent three days and nights in the"/>
            <p:cNvSpPr txBox="1"/>
            <p:nvPr/>
          </p:nvSpPr>
          <p:spPr>
            <a:xfrm>
              <a:off x="0" y="0"/>
              <a:ext cx="6264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Sol spent three days and nights in the </a:t>
              </a:r>
            </a:p>
          </p:txBody>
        </p:sp>
        <p:sp>
          <p:nvSpPr>
            <p:cNvPr id="512" name="he had brought and drinking from his condenser"/>
            <p:cNvSpPr txBox="1"/>
            <p:nvPr/>
          </p:nvSpPr>
          <p:spPr>
            <a:xfrm>
              <a:off x="0" y="1727200"/>
              <a:ext cx="77771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had brought and drinking from his condenser </a:t>
              </a:r>
            </a:p>
          </p:txBody>
        </p:sp>
      </p:grpSp>
      <p:sp>
        <p:nvSpPr>
          <p:cNvPr id="514" name="arid,"/>
          <p:cNvSpPr txBox="1"/>
          <p:nvPr/>
        </p:nvSpPr>
        <p:spPr>
          <a:xfrm>
            <a:off x="1187450" y="2708275"/>
            <a:ext cx="12239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arid,</a:t>
            </a:r>
          </a:p>
        </p:txBody>
      </p:sp>
      <p:grpSp>
        <p:nvGrpSpPr>
          <p:cNvPr id="519" name="Group"/>
          <p:cNvGrpSpPr/>
          <p:nvPr/>
        </p:nvGrpSpPr>
        <p:grpSpPr>
          <a:xfrm>
            <a:off x="323849" y="2708275"/>
            <a:ext cx="8496301" cy="1888118"/>
            <a:chOff x="0" y="0"/>
            <a:chExt cx="8496299" cy="1888117"/>
          </a:xfrm>
        </p:grpSpPr>
        <p:sp>
          <p:nvSpPr>
            <p:cNvPr id="515" name="The"/>
            <p:cNvSpPr txBox="1"/>
            <p:nvPr/>
          </p:nvSpPr>
          <p:spPr>
            <a:xfrm>
              <a:off x="0" y="0"/>
              <a:ext cx="8636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516" name="Khaled Hosseini, The Kite Runner"/>
            <p:cNvSpPr txBox="1"/>
            <p:nvPr/>
          </p:nvSpPr>
          <p:spPr>
            <a:xfrm>
              <a:off x="3816350" y="1512887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Khaled Hosseini, </a:t>
              </a:r>
              <a:r>
                <a:rPr i="1"/>
                <a:t>The Kite Runner</a:t>
              </a:r>
            </a:p>
          </p:txBody>
        </p:sp>
        <p:sp>
          <p:nvSpPr>
            <p:cNvPr id="517" name="imposing mountains sat along deep"/>
            <p:cNvSpPr txBox="1"/>
            <p:nvPr/>
          </p:nvSpPr>
          <p:spPr>
            <a:xfrm>
              <a:off x="2087562" y="0"/>
              <a:ext cx="64087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imposing mountains sat along deep</a:t>
              </a:r>
            </a:p>
          </p:txBody>
        </p:sp>
        <p:sp>
          <p:nvSpPr>
            <p:cNvPr id="518" name="gorges and soared to jagged peaks."/>
            <p:cNvSpPr txBox="1"/>
            <p:nvPr/>
          </p:nvSpPr>
          <p:spPr>
            <a:xfrm>
              <a:off x="0" y="792162"/>
              <a:ext cx="59039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gorges and soared to jagged peaks.</a:t>
              </a:r>
            </a:p>
          </p:txBody>
        </p:sp>
      </p:grpSp>
      <p:sp>
        <p:nvSpPr>
          <p:cNvPr id="520" name="arid"/>
          <p:cNvSpPr txBox="1"/>
          <p:nvPr/>
        </p:nvSpPr>
        <p:spPr>
          <a:xfrm>
            <a:off x="5292725" y="1773237"/>
            <a:ext cx="7921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arid</a:t>
            </a:r>
          </a:p>
        </p:txBody>
      </p:sp>
      <p:grpSp>
        <p:nvGrpSpPr>
          <p:cNvPr id="526" name="Group"/>
          <p:cNvGrpSpPr/>
          <p:nvPr/>
        </p:nvGrpSpPr>
        <p:grpSpPr>
          <a:xfrm>
            <a:off x="250825" y="1773237"/>
            <a:ext cx="8424863" cy="3039056"/>
            <a:chOff x="0" y="0"/>
            <a:chExt cx="8424862" cy="3039055"/>
          </a:xfrm>
        </p:grpSpPr>
        <p:sp>
          <p:nvSpPr>
            <p:cNvPr id="521" name="months, when"/>
            <p:cNvSpPr txBox="1"/>
            <p:nvPr/>
          </p:nvSpPr>
          <p:spPr>
            <a:xfrm>
              <a:off x="5834062" y="0"/>
              <a:ext cx="25908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months, when</a:t>
              </a:r>
            </a:p>
          </p:txBody>
        </p:sp>
        <p:sp>
          <p:nvSpPr>
            <p:cNvPr id="522" name="Tracy Kidder, Strength in What Remains"/>
            <p:cNvSpPr txBox="1"/>
            <p:nvPr/>
          </p:nvSpPr>
          <p:spPr>
            <a:xfrm>
              <a:off x="2881312" y="2663825"/>
              <a:ext cx="48958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Tracy Kidder, Strength in What Remains</a:t>
              </a:r>
            </a:p>
          </p:txBody>
        </p:sp>
        <p:sp>
          <p:nvSpPr>
            <p:cNvPr id="523" name="hardly anything grew, and one ate mostly beans"/>
            <p:cNvSpPr txBox="1"/>
            <p:nvPr/>
          </p:nvSpPr>
          <p:spPr>
            <a:xfrm>
              <a:off x="0" y="863600"/>
              <a:ext cx="8137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hardly anything grew, and one ate mostly beans</a:t>
              </a:r>
            </a:p>
          </p:txBody>
        </p:sp>
        <p:sp>
          <p:nvSpPr>
            <p:cNvPr id="524" name="August and September were"/>
            <p:cNvSpPr txBox="1"/>
            <p:nvPr/>
          </p:nvSpPr>
          <p:spPr>
            <a:xfrm>
              <a:off x="73025" y="0"/>
              <a:ext cx="49688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August and September were  </a:t>
              </a:r>
            </a:p>
          </p:txBody>
        </p:sp>
        <p:sp>
          <p:nvSpPr>
            <p:cNvPr id="525" name="that had been dried and stored."/>
            <p:cNvSpPr txBox="1"/>
            <p:nvPr/>
          </p:nvSpPr>
          <p:spPr>
            <a:xfrm>
              <a:off x="0" y="1727200"/>
              <a:ext cx="8137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had been dried and stored.</a:t>
              </a:r>
            </a:p>
          </p:txBody>
        </p:sp>
      </p:grpSp>
      <p:sp>
        <p:nvSpPr>
          <p:cNvPr id="527" name="arid,"/>
          <p:cNvSpPr txBox="1"/>
          <p:nvPr/>
        </p:nvSpPr>
        <p:spPr>
          <a:xfrm>
            <a:off x="2916237" y="2781300"/>
            <a:ext cx="93503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arid, </a:t>
            </a:r>
          </a:p>
        </p:txBody>
      </p:sp>
      <p:grpSp>
        <p:nvGrpSpPr>
          <p:cNvPr id="532" name="Group"/>
          <p:cNvGrpSpPr/>
          <p:nvPr/>
        </p:nvGrpSpPr>
        <p:grpSpPr>
          <a:xfrm>
            <a:off x="323849" y="1989137"/>
            <a:ext cx="8820152" cy="2030994"/>
            <a:chOff x="0" y="0"/>
            <a:chExt cx="8820150" cy="2030992"/>
          </a:xfrm>
        </p:grpSpPr>
        <p:sp>
          <p:nvSpPr>
            <p:cNvPr id="528" name="detached professional voice."/>
            <p:cNvSpPr txBox="1"/>
            <p:nvPr/>
          </p:nvSpPr>
          <p:spPr>
            <a:xfrm>
              <a:off x="3527425" y="792162"/>
              <a:ext cx="50419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detached professional voice.</a:t>
              </a:r>
            </a:p>
          </p:txBody>
        </p:sp>
        <p:sp>
          <p:nvSpPr>
            <p:cNvPr id="529" name="Harper Lee, To Kill a Mockingbird"/>
            <p:cNvSpPr txBox="1"/>
            <p:nvPr/>
          </p:nvSpPr>
          <p:spPr>
            <a:xfrm>
              <a:off x="3527425" y="1655762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Harper Lee</a:t>
              </a:r>
              <a:r>
                <a:rPr i="1"/>
                <a:t>, To Kill a Mockingbird</a:t>
              </a:r>
            </a:p>
          </p:txBody>
        </p:sp>
        <p:sp>
          <p:nvSpPr>
            <p:cNvPr id="530" name="speaking in his"/>
            <p:cNvSpPr txBox="1"/>
            <p:nvPr/>
          </p:nvSpPr>
          <p:spPr>
            <a:xfrm>
              <a:off x="0" y="792162"/>
              <a:ext cx="25923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speaking in his </a:t>
              </a:r>
            </a:p>
          </p:txBody>
        </p:sp>
        <p:sp>
          <p:nvSpPr>
            <p:cNvPr id="531" name="Atticus’s voice had lost its comfortableness; he was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Atticus’s voice had lost its comfortableness; he was </a:t>
              </a:r>
            </a:p>
          </p:txBody>
        </p:sp>
      </p:grpSp>
      <p:sp>
        <p:nvSpPr>
          <p:cNvPr id="533" name="Any form of the word arid will appear once in every 1,424 pages of text."/>
          <p:cNvSpPr txBox="1"/>
          <p:nvPr/>
        </p:nvSpPr>
        <p:spPr>
          <a:xfrm>
            <a:off x="468312" y="6021387"/>
            <a:ext cx="730894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arid </a:t>
            </a:r>
            <a:r>
              <a:t>will appear once in every 1,424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7" grpId="12"/>
      <p:bldP build="whole" bldLvl="1" animBg="1" rev="0" advAuto="0" spid="532" grpId="13"/>
      <p:bldP build="whole" bldLvl="1" animBg="1" rev="0" advAuto="0" spid="526" grpId="9"/>
      <p:bldP build="whole" bldLvl="1" animBg="1" rev="0" advAuto="0" spid="520" grpId="8"/>
      <p:bldP build="whole" bldLvl="1" animBg="1" rev="0" advAuto="0" spid="526" grpId="11"/>
      <p:bldP build="whole" bldLvl="1" animBg="1" rev="0" advAuto="0" spid="520" grpId="10"/>
      <p:bldP build="whole" bldLvl="1" animBg="1" rev="0" advAuto="0" spid="507" grpId="2"/>
      <p:bldP build="whole" bldLvl="1" animBg="1" rev="0" advAuto="0" spid="505" grpId="14"/>
      <p:bldP build="whole" bldLvl="1" animBg="1" rev="0" advAuto="0" spid="519" grpId="5"/>
      <p:bldP build="whole" bldLvl="1" animBg="1" rev="0" advAuto="0" spid="514" grpId="4"/>
      <p:bldP build="whole" bldLvl="1" animBg="1" rev="0" advAuto="0" spid="519" grpId="7"/>
      <p:bldP build="whole" bldLvl="1" animBg="1" rev="0" advAuto="0" spid="513" grpId="1"/>
      <p:bldP build="whole" bldLvl="1" animBg="1" rev="0" advAuto="0" spid="514" grpId="6"/>
      <p:bldP build="whole" bldLvl="1" animBg="1" rev="0" advAuto="0" spid="513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" name="ANd9GcRVWmaRQPTakVkuCjB1qKx1qZHzDKZ802cneTRX4kxZfbZJvhPVgg" descr="ANd9GcRVWmaRQPTakVkuCjB1qKx1qZHzDKZ802cneTRX4kxZfbZJvhPVg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12875" cy="2303463"/>
          </a:xfrm>
          <a:prstGeom prst="rect">
            <a:avLst/>
          </a:prstGeom>
          <a:ln w="12700">
            <a:miter lim="400000"/>
          </a:ln>
        </p:spPr>
      </p:pic>
      <p:sp>
        <p:nvSpPr>
          <p:cNvPr id="536" name="Beckon: to make an inviting gesture; to call forth…"/>
          <p:cNvSpPr txBox="1"/>
          <p:nvPr/>
        </p:nvSpPr>
        <p:spPr>
          <a:xfrm>
            <a:off x="1816100" y="423862"/>
            <a:ext cx="5413509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Beckon: to make an inviting gesture; to call forth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Near synonyms: summon, invite, ignore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Near antonyms: reject, dismiss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word: beacon (guiding light) 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	</a:t>
            </a:r>
          </a:p>
        </p:txBody>
      </p:sp>
      <p:sp>
        <p:nvSpPr>
          <p:cNvPr id="537" name="beckoned"/>
          <p:cNvSpPr txBox="1"/>
          <p:nvPr/>
        </p:nvSpPr>
        <p:spPr>
          <a:xfrm>
            <a:off x="0" y="3284537"/>
            <a:ext cx="233997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beckoned</a:t>
            </a:r>
          </a:p>
        </p:txBody>
      </p:sp>
      <p:grpSp>
        <p:nvGrpSpPr>
          <p:cNvPr id="541" name="Group"/>
          <p:cNvGrpSpPr/>
          <p:nvPr/>
        </p:nvGrpSpPr>
        <p:grpSpPr>
          <a:xfrm>
            <a:off x="-1" y="2565400"/>
            <a:ext cx="8964614" cy="1743656"/>
            <a:chOff x="0" y="0"/>
            <a:chExt cx="8964612" cy="1743655"/>
          </a:xfrm>
        </p:grpSpPr>
        <p:sp>
          <p:nvSpPr>
            <p:cNvPr id="538" name="them all inside."/>
            <p:cNvSpPr txBox="1"/>
            <p:nvPr/>
          </p:nvSpPr>
          <p:spPr>
            <a:xfrm>
              <a:off x="2339975" y="719137"/>
              <a:ext cx="25923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them all inside.</a:t>
              </a:r>
            </a:p>
          </p:txBody>
        </p:sp>
        <p:sp>
          <p:nvSpPr>
            <p:cNvPr id="539" name="J.K. Rowling, HP and the Goblet of Fire"/>
            <p:cNvSpPr txBox="1"/>
            <p:nvPr/>
          </p:nvSpPr>
          <p:spPr>
            <a:xfrm>
              <a:off x="4211637" y="1368425"/>
              <a:ext cx="47529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Goblet of Fire</a:t>
              </a:r>
            </a:p>
          </p:txBody>
        </p:sp>
        <p:sp>
          <p:nvSpPr>
            <p:cNvPr id="540" name="At that moment, the door opened, and Snap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that moment, the door opened, and Snape </a:t>
              </a:r>
            </a:p>
          </p:txBody>
        </p:sp>
      </p:grpSp>
      <p:sp>
        <p:nvSpPr>
          <p:cNvPr id="542" name="beckoning."/>
          <p:cNvSpPr txBox="1"/>
          <p:nvPr/>
        </p:nvSpPr>
        <p:spPr>
          <a:xfrm>
            <a:off x="4067175" y="2565400"/>
            <a:ext cx="201771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beckoning.</a:t>
            </a:r>
          </a:p>
        </p:txBody>
      </p:sp>
      <p:grpSp>
        <p:nvGrpSpPr>
          <p:cNvPr id="547" name="Group"/>
          <p:cNvGrpSpPr/>
          <p:nvPr/>
        </p:nvGrpSpPr>
        <p:grpSpPr>
          <a:xfrm>
            <a:off x="684212" y="3357562"/>
            <a:ext cx="8459788" cy="1526169"/>
            <a:chOff x="0" y="0"/>
            <a:chExt cx="8459787" cy="1526167"/>
          </a:xfrm>
        </p:grpSpPr>
        <p:sp>
          <p:nvSpPr>
            <p:cNvPr id="543" name="again, this time"/>
            <p:cNvSpPr txBox="1"/>
            <p:nvPr/>
          </p:nvSpPr>
          <p:spPr>
            <a:xfrm>
              <a:off x="4319587" y="0"/>
              <a:ext cx="31686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again, this time</a:t>
              </a:r>
            </a:p>
          </p:txBody>
        </p:sp>
        <p:sp>
          <p:nvSpPr>
            <p:cNvPr id="544" name="J.K. Rowling, HP and the Deathly Hollows"/>
            <p:cNvSpPr txBox="1"/>
            <p:nvPr/>
          </p:nvSpPr>
          <p:spPr>
            <a:xfrm>
              <a:off x="3455987" y="1150937"/>
              <a:ext cx="500380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Deathly Hollows</a:t>
              </a:r>
            </a:p>
          </p:txBody>
        </p:sp>
        <p:sp>
          <p:nvSpPr>
            <p:cNvPr id="545" name="The woman"/>
            <p:cNvSpPr txBox="1"/>
            <p:nvPr/>
          </p:nvSpPr>
          <p:spPr>
            <a:xfrm>
              <a:off x="0" y="0"/>
              <a:ext cx="23749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woman</a:t>
              </a:r>
            </a:p>
          </p:txBody>
        </p:sp>
        <p:sp>
          <p:nvSpPr>
            <p:cNvPr id="546" name="more vigorously."/>
            <p:cNvSpPr txBox="1"/>
            <p:nvPr/>
          </p:nvSpPr>
          <p:spPr>
            <a:xfrm>
              <a:off x="0" y="576262"/>
              <a:ext cx="30241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more vigorously.</a:t>
              </a:r>
            </a:p>
          </p:txBody>
        </p:sp>
      </p:grpSp>
      <p:grpSp>
        <p:nvGrpSpPr>
          <p:cNvPr id="550" name="Group"/>
          <p:cNvGrpSpPr/>
          <p:nvPr/>
        </p:nvGrpSpPr>
        <p:grpSpPr>
          <a:xfrm>
            <a:off x="0" y="2565400"/>
            <a:ext cx="8101013" cy="1167393"/>
            <a:chOff x="0" y="0"/>
            <a:chExt cx="8101012" cy="1167392"/>
          </a:xfrm>
        </p:grpSpPr>
        <p:sp>
          <p:nvSpPr>
            <p:cNvPr id="548" name="Henry H. Neff, The Fiend and the Forge"/>
            <p:cNvSpPr txBox="1"/>
            <p:nvPr/>
          </p:nvSpPr>
          <p:spPr>
            <a:xfrm>
              <a:off x="3203575" y="792162"/>
              <a:ext cx="48974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Henry H. Neff, </a:t>
              </a:r>
              <a:r>
                <a:rPr i="1"/>
                <a:t>The Fiend and the Forge</a:t>
              </a:r>
            </a:p>
          </p:txBody>
        </p:sp>
        <p:sp>
          <p:nvSpPr>
            <p:cNvPr id="549" name="“Gather round,” he said,"/>
            <p:cNvSpPr txBox="1"/>
            <p:nvPr/>
          </p:nvSpPr>
          <p:spPr>
            <a:xfrm>
              <a:off x="0" y="0"/>
              <a:ext cx="40671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“Gather round,” he said,  </a:t>
              </a:r>
            </a:p>
          </p:txBody>
        </p:sp>
      </p:grpSp>
      <p:sp>
        <p:nvSpPr>
          <p:cNvPr id="551" name="beckoned"/>
          <p:cNvSpPr txBox="1"/>
          <p:nvPr/>
        </p:nvSpPr>
        <p:spPr>
          <a:xfrm>
            <a:off x="3059112" y="3357562"/>
            <a:ext cx="201771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beckoned</a:t>
            </a:r>
          </a:p>
        </p:txBody>
      </p:sp>
      <p:sp>
        <p:nvSpPr>
          <p:cNvPr id="552" name="beckons."/>
          <p:cNvSpPr txBox="1"/>
          <p:nvPr/>
        </p:nvSpPr>
        <p:spPr>
          <a:xfrm>
            <a:off x="4211637" y="3357562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beckons.</a:t>
            </a:r>
          </a:p>
        </p:txBody>
      </p:sp>
      <p:grpSp>
        <p:nvGrpSpPr>
          <p:cNvPr id="555" name="Group"/>
          <p:cNvGrpSpPr/>
          <p:nvPr/>
        </p:nvGrpSpPr>
        <p:grpSpPr>
          <a:xfrm>
            <a:off x="684212" y="3357562"/>
            <a:ext cx="7991476" cy="951494"/>
            <a:chOff x="0" y="0"/>
            <a:chExt cx="7991475" cy="951492"/>
          </a:xfrm>
        </p:grpSpPr>
        <p:sp>
          <p:nvSpPr>
            <p:cNvPr id="553" name="Libba Bray, Sweet Far Thing"/>
            <p:cNvSpPr txBox="1"/>
            <p:nvPr/>
          </p:nvSpPr>
          <p:spPr>
            <a:xfrm>
              <a:off x="3527425" y="576262"/>
              <a:ext cx="44640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Libba Bray, </a:t>
              </a:r>
              <a:r>
                <a:rPr i="1"/>
                <a:t>Sweet Far Thing</a:t>
              </a:r>
            </a:p>
          </p:txBody>
        </p:sp>
        <p:sp>
          <p:nvSpPr>
            <p:cNvPr id="554" name="April is upon us; May"/>
            <p:cNvSpPr txBox="1"/>
            <p:nvPr/>
          </p:nvSpPr>
          <p:spPr>
            <a:xfrm>
              <a:off x="0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April is upon us; May</a:t>
              </a:r>
            </a:p>
          </p:txBody>
        </p:sp>
      </p:grpSp>
      <p:sp>
        <p:nvSpPr>
          <p:cNvPr id="556" name="Any form of the word beckon will appear once in every 617 pages of text."/>
          <p:cNvSpPr txBox="1"/>
          <p:nvPr/>
        </p:nvSpPr>
        <p:spPr>
          <a:xfrm>
            <a:off x="395287" y="5300662"/>
            <a:ext cx="747425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beckon </a:t>
            </a:r>
            <a:r>
              <a:t>will appear once in every 617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2" grpId="12"/>
      <p:bldP build="whole" bldLvl="1" animBg="1" rev="0" advAuto="0" spid="536" grpId="14"/>
      <p:bldP build="whole" bldLvl="1" animBg="1" rev="0" advAuto="0" spid="551" grpId="8"/>
      <p:bldP build="whole" bldLvl="1" animBg="1" rev="0" advAuto="0" spid="551" grpId="10"/>
      <p:bldP build="whole" bldLvl="1" animBg="1" rev="0" advAuto="0" spid="550" grpId="5"/>
      <p:bldP build="whole" bldLvl="1" animBg="1" rev="0" advAuto="0" spid="541" grpId="1"/>
      <p:bldP build="whole" bldLvl="1" animBg="1" rev="0" advAuto="0" spid="550" grpId="7"/>
      <p:bldP build="whole" bldLvl="1" animBg="1" rev="0" advAuto="0" spid="547" grpId="9"/>
      <p:bldP build="whole" bldLvl="1" animBg="1" rev="0" advAuto="0" spid="542" grpId="6"/>
      <p:bldP build="whole" bldLvl="1" animBg="1" rev="0" advAuto="0" spid="537" grpId="2"/>
      <p:bldP build="whole" bldLvl="1" animBg="1" rev="0" advAuto="0" spid="547" grpId="11"/>
      <p:bldP build="whole" bldLvl="1" animBg="1" rev="0" advAuto="0" spid="541" grpId="3"/>
      <p:bldP build="whole" bldLvl="1" animBg="1" rev="0" advAuto="0" spid="542" grpId="4"/>
      <p:bldP build="whole" bldLvl="1" animBg="1" rev="0" advAuto="0" spid="555" grpId="1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8" name="ANd9GcR_ywtAreH_2rS4A1CWxB1hcUIKzHkxk75roWpQczO_2ZGl9U3Ttw" descr="ANd9GcR_ywtAreH_2rS4A1CWxB1hcUIKzHkxk75roWpQczO_2ZGl9U3Ttw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90650" cy="328612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2" name="Group"/>
          <p:cNvGrpSpPr/>
          <p:nvPr/>
        </p:nvGrpSpPr>
        <p:grpSpPr>
          <a:xfrm>
            <a:off x="2247900" y="280987"/>
            <a:ext cx="5302250" cy="1681163"/>
            <a:chOff x="0" y="0"/>
            <a:chExt cx="5302250" cy="1681162"/>
          </a:xfrm>
        </p:grpSpPr>
        <p:sp>
          <p:nvSpPr>
            <p:cNvPr id="559" name="Cease: to stop doing something"/>
            <p:cNvSpPr/>
            <p:nvPr/>
          </p:nvSpPr>
          <p:spPr>
            <a:xfrm>
              <a:off x="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r>
                <a:t>Cease:</a:t>
              </a:r>
              <a:r>
                <a:rPr b="0"/>
                <a:t> to stop doing something</a:t>
              </a:r>
            </a:p>
          </p:txBody>
        </p:sp>
        <p:sp>
          <p:nvSpPr>
            <p:cNvPr id="560" name="Synonym: discontinue, desist…"/>
            <p:cNvSpPr/>
            <p:nvPr/>
          </p:nvSpPr>
          <p:spPr>
            <a:xfrm>
              <a:off x="20637" y="41116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r>
                <a:t>Synonym:</a:t>
              </a:r>
              <a:r>
                <a:rPr b="0"/>
                <a:t> discontinue, desist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Antonym:</a:t>
              </a:r>
              <a:r>
                <a:rPr b="0"/>
                <a:t> continue, proceed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Related word</a:t>
              </a:r>
              <a:r>
                <a:rPr b="0"/>
                <a:t>: deceased</a:t>
              </a:r>
            </a:p>
          </p:txBody>
        </p:sp>
        <p:sp>
          <p:nvSpPr>
            <p:cNvPr id="561" name="Forms:…"/>
            <p:cNvSpPr/>
            <p:nvPr/>
          </p:nvSpPr>
          <p:spPr>
            <a:xfrm>
              <a:off x="4032250" y="21590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r>
                <a:t>Forms:</a:t>
              </a:r>
              <a:r>
                <a:rPr b="0"/>
                <a:t> 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Noun:</a:t>
              </a:r>
              <a:r>
                <a:rPr b="0"/>
                <a:t> cessation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Verb</a:t>
              </a:r>
              <a:r>
                <a:rPr b="0"/>
                <a:t>: cease, ceases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    ceased, ceasing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Adj:</a:t>
              </a:r>
              <a:r>
                <a:rPr b="0"/>
                <a:t> 00      </a:t>
              </a:r>
              <a:r>
                <a:t>Adv:</a:t>
              </a:r>
              <a:r>
                <a:rPr b="0"/>
                <a:t> 00</a:t>
              </a:r>
            </a:p>
          </p:txBody>
        </p:sp>
      </p:grpSp>
      <p:sp>
        <p:nvSpPr>
          <p:cNvPr id="563" name="ceased"/>
          <p:cNvSpPr txBox="1"/>
          <p:nvPr/>
        </p:nvSpPr>
        <p:spPr>
          <a:xfrm>
            <a:off x="5795962" y="2565400"/>
            <a:ext cx="1250812" cy="486207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solidFill>
                  <a:srgbClr val="000000"/>
                </a:solidFill>
              </a:defRPr>
            </a:lvl1pPr>
          </a:lstStyle>
          <a:p>
            <a:pPr/>
            <a:r>
              <a:t>ceased</a:t>
            </a:r>
          </a:p>
        </p:txBody>
      </p:sp>
      <p:grpSp>
        <p:nvGrpSpPr>
          <p:cNvPr id="567" name="Group"/>
          <p:cNvGrpSpPr/>
          <p:nvPr/>
        </p:nvGrpSpPr>
        <p:grpSpPr>
          <a:xfrm>
            <a:off x="0" y="2565400"/>
            <a:ext cx="8712200" cy="1238831"/>
            <a:chOff x="0" y="0"/>
            <a:chExt cx="8712200" cy="1238830"/>
          </a:xfrm>
        </p:grpSpPr>
        <p:sp>
          <p:nvSpPr>
            <p:cNvPr id="564" name="snarling."/>
            <p:cNvSpPr txBox="1"/>
            <p:nvPr/>
          </p:nvSpPr>
          <p:spPr>
            <a:xfrm>
              <a:off x="7164387" y="0"/>
              <a:ext cx="1547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snarling.</a:t>
              </a:r>
            </a:p>
          </p:txBody>
        </p:sp>
        <p:sp>
          <p:nvSpPr>
            <p:cNvPr id="565" name="Jack London, White Fang"/>
            <p:cNvSpPr txBox="1"/>
            <p:nvPr/>
          </p:nvSpPr>
          <p:spPr>
            <a:xfrm>
              <a:off x="3924300" y="863600"/>
              <a:ext cx="32400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Jack London, </a:t>
              </a:r>
              <a:r>
                <a:rPr i="1"/>
                <a:t>White Fang</a:t>
              </a:r>
            </a:p>
          </p:txBody>
        </p:sp>
        <p:sp>
          <p:nvSpPr>
            <p:cNvPr id="566" name="White Fang had quieted down and"/>
            <p:cNvSpPr txBox="1"/>
            <p:nvPr/>
          </p:nvSpPr>
          <p:spPr>
            <a:xfrm>
              <a:off x="0" y="0"/>
              <a:ext cx="5724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White Fang had quieted down and  </a:t>
              </a:r>
            </a:p>
          </p:txBody>
        </p:sp>
      </p:grpSp>
      <p:sp>
        <p:nvSpPr>
          <p:cNvPr id="568" name="ceased,"/>
          <p:cNvSpPr txBox="1"/>
          <p:nvPr/>
        </p:nvSpPr>
        <p:spPr>
          <a:xfrm>
            <a:off x="5148262" y="2492375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ceased, </a:t>
            </a:r>
          </a:p>
        </p:txBody>
      </p:sp>
      <p:grpSp>
        <p:nvGrpSpPr>
          <p:cNvPr id="572" name="Group"/>
          <p:cNvGrpSpPr/>
          <p:nvPr/>
        </p:nvGrpSpPr>
        <p:grpSpPr>
          <a:xfrm>
            <a:off x="684212" y="2492375"/>
            <a:ext cx="6192838" cy="2464381"/>
            <a:chOff x="0" y="0"/>
            <a:chExt cx="6192837" cy="2464380"/>
          </a:xfrm>
        </p:grpSpPr>
        <p:sp>
          <p:nvSpPr>
            <p:cNvPr id="569" name="Jack London, Sea Wolf"/>
            <p:cNvSpPr txBox="1"/>
            <p:nvPr/>
          </p:nvSpPr>
          <p:spPr>
            <a:xfrm>
              <a:off x="3311525" y="2089150"/>
              <a:ext cx="2881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Jack London, </a:t>
              </a:r>
              <a:r>
                <a:rPr i="1"/>
                <a:t>Sea Wolf</a:t>
              </a:r>
            </a:p>
          </p:txBody>
        </p:sp>
        <p:sp>
          <p:nvSpPr>
            <p:cNvPr id="570" name="and we saw that the fight was over."/>
            <p:cNvSpPr txBox="1"/>
            <p:nvPr/>
          </p:nvSpPr>
          <p:spPr>
            <a:xfrm>
              <a:off x="0" y="865187"/>
              <a:ext cx="57594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we saw that the fight was over.</a:t>
              </a:r>
            </a:p>
          </p:txBody>
        </p:sp>
        <p:sp>
          <p:nvSpPr>
            <p:cNvPr id="571" name="As we drew near, the firing"/>
            <p:cNvSpPr txBox="1"/>
            <p:nvPr/>
          </p:nvSpPr>
          <p:spPr>
            <a:xfrm>
              <a:off x="0" y="0"/>
              <a:ext cx="4500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As we drew near, the firing  </a:t>
              </a:r>
            </a:p>
          </p:txBody>
        </p:sp>
      </p:grpSp>
      <p:sp>
        <p:nvSpPr>
          <p:cNvPr id="573" name="cease"/>
          <p:cNvSpPr txBox="1"/>
          <p:nvPr/>
        </p:nvSpPr>
        <p:spPr>
          <a:xfrm>
            <a:off x="1384300" y="2532062"/>
            <a:ext cx="1053044" cy="486208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>
                <a:solidFill>
                  <a:srgbClr val="000000"/>
                </a:solidFill>
              </a:defRPr>
            </a:lvl1pPr>
          </a:lstStyle>
          <a:p>
            <a:pPr/>
            <a:r>
              <a:t>cease</a:t>
            </a:r>
          </a:p>
        </p:txBody>
      </p:sp>
      <p:grpSp>
        <p:nvGrpSpPr>
          <p:cNvPr id="578" name="Group"/>
          <p:cNvGrpSpPr/>
          <p:nvPr/>
        </p:nvGrpSpPr>
        <p:grpSpPr>
          <a:xfrm>
            <a:off x="-1" y="2565400"/>
            <a:ext cx="8891589" cy="2678693"/>
            <a:chOff x="0" y="0"/>
            <a:chExt cx="8891587" cy="2678692"/>
          </a:xfrm>
        </p:grpSpPr>
        <p:sp>
          <p:nvSpPr>
            <p:cNvPr id="574" name="gone out of a prisoner."/>
            <p:cNvSpPr txBox="1"/>
            <p:nvPr/>
          </p:nvSpPr>
          <p:spPr>
            <a:xfrm>
              <a:off x="0" y="792162"/>
              <a:ext cx="39243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gone out of a prisoner.</a:t>
              </a:r>
            </a:p>
          </p:txBody>
        </p:sp>
        <p:sp>
          <p:nvSpPr>
            <p:cNvPr id="575" name="Mark Twain, A Connecticut Yankee in King Arthur’s Court"/>
            <p:cNvSpPr txBox="1"/>
            <p:nvPr/>
          </p:nvSpPr>
          <p:spPr>
            <a:xfrm>
              <a:off x="2051050" y="2303462"/>
              <a:ext cx="68405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Mark Twain, </a:t>
              </a:r>
              <a:r>
                <a:rPr i="1"/>
                <a:t>A Connecticut Yankee in King Arthur’s Court</a:t>
              </a:r>
            </a:p>
          </p:txBody>
        </p:sp>
        <p:sp>
          <p:nvSpPr>
            <p:cNvPr id="576" name="to be necessary after the spirit has"/>
            <p:cNvSpPr txBox="1"/>
            <p:nvPr/>
          </p:nvSpPr>
          <p:spPr>
            <a:xfrm>
              <a:off x="2627312" y="0"/>
              <a:ext cx="6192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to be necessary after the spirit has </a:t>
              </a:r>
            </a:p>
          </p:txBody>
        </p:sp>
        <p:sp>
          <p:nvSpPr>
            <p:cNvPr id="577" name="Chains"/>
            <p:cNvSpPr txBox="1"/>
            <p:nvPr/>
          </p:nvSpPr>
          <p:spPr>
            <a:xfrm>
              <a:off x="0" y="0"/>
              <a:ext cx="14033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Chains  </a:t>
              </a:r>
            </a:p>
          </p:txBody>
        </p:sp>
      </p:grpSp>
      <p:sp>
        <p:nvSpPr>
          <p:cNvPr id="579" name="ceased"/>
          <p:cNvSpPr txBox="1"/>
          <p:nvPr/>
        </p:nvSpPr>
        <p:spPr>
          <a:xfrm>
            <a:off x="6516687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ceased</a:t>
            </a:r>
          </a:p>
        </p:txBody>
      </p:sp>
      <p:grpSp>
        <p:nvGrpSpPr>
          <p:cNvPr id="583" name="Group"/>
          <p:cNvGrpSpPr/>
          <p:nvPr/>
        </p:nvGrpSpPr>
        <p:grpSpPr>
          <a:xfrm>
            <a:off x="0" y="2565400"/>
            <a:ext cx="7740650" cy="1238831"/>
            <a:chOff x="0" y="0"/>
            <a:chExt cx="7740650" cy="1238830"/>
          </a:xfrm>
        </p:grpSpPr>
        <p:sp>
          <p:nvSpPr>
            <p:cNvPr id="580" name="Cormac McCarthy, All the Pretty Horses"/>
            <p:cNvSpPr txBox="1"/>
            <p:nvPr/>
          </p:nvSpPr>
          <p:spPr>
            <a:xfrm>
              <a:off x="2843212" y="863600"/>
              <a:ext cx="48974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Cormac McCarthy, </a:t>
              </a:r>
              <a:r>
                <a:rPr i="1"/>
                <a:t>All the Pretty Horses</a:t>
              </a:r>
            </a:p>
          </p:txBody>
        </p:sp>
        <p:sp>
          <p:nvSpPr>
            <p:cNvPr id="581" name="being children."/>
            <p:cNvSpPr txBox="1"/>
            <p:nvPr/>
          </p:nvSpPr>
          <p:spPr>
            <a:xfrm>
              <a:off x="0" y="719137"/>
              <a:ext cx="25558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being children.</a:t>
              </a:r>
            </a:p>
          </p:txBody>
        </p:sp>
        <p:sp>
          <p:nvSpPr>
            <p:cNvPr id="582" name="At the age of eleven or twelve, they had"/>
            <p:cNvSpPr txBox="1"/>
            <p:nvPr/>
          </p:nvSpPr>
          <p:spPr>
            <a:xfrm>
              <a:off x="0" y="0"/>
              <a:ext cx="65166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the age of eleven or twelve, they had </a:t>
              </a:r>
            </a:p>
          </p:txBody>
        </p:sp>
      </p:grpSp>
      <p:sp>
        <p:nvSpPr>
          <p:cNvPr id="584" name="Any form of the word cease will appear once in every 64 pages of text."/>
          <p:cNvSpPr txBox="1"/>
          <p:nvPr/>
        </p:nvSpPr>
        <p:spPr>
          <a:xfrm>
            <a:off x="395287" y="5300662"/>
            <a:ext cx="721998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cease </a:t>
            </a:r>
            <a:r>
              <a:t>will appear once in every 64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8" grpId="9"/>
      <p:bldP build="whole" bldLvl="1" animBg="1" rev="0" advAuto="0" spid="583" grpId="13"/>
      <p:bldP build="whole" bldLvl="1" animBg="1" rev="0" advAuto="0" spid="578" grpId="11"/>
      <p:bldP build="whole" bldLvl="1" animBg="1" rev="0" advAuto="0" spid="567" grpId="1"/>
      <p:bldP build="whole" bldLvl="1" animBg="1" rev="0" advAuto="0" spid="572" grpId="5"/>
      <p:bldP build="whole" bldLvl="1" animBg="1" rev="0" advAuto="0" spid="572" grpId="7"/>
      <p:bldP build="whole" bldLvl="1" animBg="1" rev="0" advAuto="0" spid="579" grpId="12"/>
      <p:bldP build="whole" bldLvl="1" animBg="1" rev="0" advAuto="0" spid="573" grpId="8"/>
      <p:bldP build="whole" bldLvl="1" animBg="1" rev="0" advAuto="0" spid="568" grpId="4"/>
      <p:bldP build="whole" bldLvl="1" animBg="1" rev="0" advAuto="0" spid="573" grpId="10"/>
      <p:bldP build="whole" bldLvl="1" animBg="1" rev="0" advAuto="0" spid="568" grpId="6"/>
      <p:bldP build="whole" bldLvl="1" animBg="1" rev="0" advAuto="0" spid="563" grpId="2"/>
      <p:bldP build="whole" bldLvl="1" animBg="1" rev="0" advAuto="0" spid="567" grpId="3"/>
      <p:bldP build="whole" bldLvl="1" animBg="1" rev="0" advAuto="0" spid="562" grpId="1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8" name="Group"/>
          <p:cNvGrpSpPr/>
          <p:nvPr/>
        </p:nvGrpSpPr>
        <p:grpSpPr>
          <a:xfrm>
            <a:off x="2247900" y="280987"/>
            <a:ext cx="5302250" cy="1485901"/>
            <a:chOff x="0" y="0"/>
            <a:chExt cx="5302250" cy="1485900"/>
          </a:xfrm>
        </p:grpSpPr>
        <p:sp>
          <p:nvSpPr>
            <p:cNvPr id="586" name="Recite: to perform or say a memorized…"/>
            <p:cNvSpPr/>
            <p:nvPr/>
          </p:nvSpPr>
          <p:spPr>
            <a:xfrm>
              <a:off x="0" y="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r>
                <a:t>Recite:</a:t>
              </a:r>
              <a:r>
                <a:rPr b="0"/>
                <a:t> to perform or say a memorized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       or partially memorized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       text, pledge, or prayer</a:t>
              </a:r>
            </a:p>
          </p:txBody>
        </p:sp>
        <p:sp>
          <p:nvSpPr>
            <p:cNvPr id="587" name="Forms:…"/>
            <p:cNvSpPr/>
            <p:nvPr/>
          </p:nvSpPr>
          <p:spPr>
            <a:xfrm>
              <a:off x="4032250" y="215900"/>
              <a:ext cx="1270000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b="1">
                  <a:solidFill>
                    <a:srgbClr val="FFFFFF"/>
                  </a:solidFill>
                </a:defRPr>
              </a:pPr>
              <a:r>
                <a:t>Forms:</a:t>
              </a:r>
              <a:r>
                <a:rPr b="0"/>
                <a:t> 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Noun:</a:t>
              </a:r>
              <a:r>
                <a:rPr b="0"/>
                <a:t> recitation, recital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Verb</a:t>
              </a:r>
              <a:r>
                <a:rPr b="0"/>
                <a:t>: recite, recites,</a:t>
              </a:r>
            </a:p>
            <a:p>
              <a:pPr>
                <a:defRPr>
                  <a:solidFill>
                    <a:srgbClr val="FFFFFF"/>
                  </a:solidFill>
                </a:defRPr>
              </a:pPr>
              <a:r>
                <a:t>          recited, reciting</a:t>
              </a:r>
            </a:p>
            <a:p>
              <a:pPr>
                <a:defRPr b="1">
                  <a:solidFill>
                    <a:srgbClr val="FFFFFF"/>
                  </a:solidFill>
                </a:defRPr>
              </a:pPr>
              <a:r>
                <a:t>Adj:</a:t>
              </a:r>
              <a:r>
                <a:rPr b="0"/>
                <a:t> 00      </a:t>
              </a:r>
              <a:r>
                <a:t>Adv:</a:t>
              </a:r>
              <a:r>
                <a:rPr b="0"/>
                <a:t> 00</a:t>
              </a:r>
            </a:p>
          </p:txBody>
        </p:sp>
      </p:grpSp>
      <p:pic>
        <p:nvPicPr>
          <p:cNvPr id="589" name="ANd9GcRkAx4-4pxdyWlgEd2HxaeSPTeb4KiJaSZ92ax12zJ1cKP3m9sCHQ" descr="ANd9GcRkAx4-4pxdyWlgEd2HxaeSPTeb4KiJaSZ92ax12zJ1cKP3m9sCHQ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692150"/>
            <a:ext cx="2705101" cy="1685925"/>
          </a:xfrm>
          <a:prstGeom prst="rect">
            <a:avLst/>
          </a:prstGeom>
          <a:ln w="12700">
            <a:miter lim="400000"/>
          </a:ln>
        </p:spPr>
      </p:pic>
      <p:sp>
        <p:nvSpPr>
          <p:cNvPr id="590" name="reciting"/>
          <p:cNvSpPr txBox="1"/>
          <p:nvPr/>
        </p:nvSpPr>
        <p:spPr>
          <a:xfrm>
            <a:off x="7451725" y="2565400"/>
            <a:ext cx="13684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reciting</a:t>
            </a:r>
          </a:p>
        </p:txBody>
      </p:sp>
      <p:grpSp>
        <p:nvGrpSpPr>
          <p:cNvPr id="595" name="Group"/>
          <p:cNvGrpSpPr/>
          <p:nvPr/>
        </p:nvGrpSpPr>
        <p:grpSpPr>
          <a:xfrm>
            <a:off x="-1" y="2565400"/>
            <a:ext cx="8748714" cy="2141970"/>
            <a:chOff x="0" y="0"/>
            <a:chExt cx="8748712" cy="2141969"/>
          </a:xfrm>
        </p:grpSpPr>
        <p:sp>
          <p:nvSpPr>
            <p:cNvPr id="591" name="J.K. Rowling, HP and the Sorcerer’s Stone"/>
            <p:cNvSpPr txBox="1"/>
            <p:nvPr/>
          </p:nvSpPr>
          <p:spPr>
            <a:xfrm>
              <a:off x="3563937" y="1584325"/>
              <a:ext cx="5040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Sorcerer’s Stone</a:t>
              </a:r>
            </a:p>
          </p:txBody>
        </p:sp>
        <p:sp>
          <p:nvSpPr>
            <p:cNvPr id="592" name="the twelve uses of dragon’s blood or practicing wand"/>
            <p:cNvSpPr txBox="1"/>
            <p:nvPr/>
          </p:nvSpPr>
          <p:spPr>
            <a:xfrm>
              <a:off x="0" y="86360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twelve uses of dragon’s blood or practicing wand</a:t>
              </a:r>
            </a:p>
          </p:txBody>
        </p:sp>
        <p:sp>
          <p:nvSpPr>
            <p:cNvPr id="593" name="It was hard to relax with Hermione next to you"/>
            <p:cNvSpPr txBox="1"/>
            <p:nvPr/>
          </p:nvSpPr>
          <p:spPr>
            <a:xfrm>
              <a:off x="0" y="0"/>
              <a:ext cx="74517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was hard to relax with Hermione next to you</a:t>
              </a:r>
            </a:p>
          </p:txBody>
        </p:sp>
        <p:sp>
          <p:nvSpPr>
            <p:cNvPr id="594" name="movements."/>
            <p:cNvSpPr txBox="1"/>
            <p:nvPr/>
          </p:nvSpPr>
          <p:spPr>
            <a:xfrm>
              <a:off x="0" y="1655762"/>
              <a:ext cx="21955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movements.</a:t>
              </a:r>
            </a:p>
          </p:txBody>
        </p:sp>
      </p:grpSp>
      <p:sp>
        <p:nvSpPr>
          <p:cNvPr id="596" name="recite"/>
          <p:cNvSpPr txBox="1"/>
          <p:nvPr/>
        </p:nvSpPr>
        <p:spPr>
          <a:xfrm>
            <a:off x="3132137" y="3429000"/>
            <a:ext cx="11525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recite</a:t>
            </a:r>
          </a:p>
        </p:txBody>
      </p:sp>
      <p:grpSp>
        <p:nvGrpSpPr>
          <p:cNvPr id="601" name="Group"/>
          <p:cNvGrpSpPr/>
          <p:nvPr/>
        </p:nvGrpSpPr>
        <p:grpSpPr>
          <a:xfrm>
            <a:off x="-1" y="2565400"/>
            <a:ext cx="8820152" cy="2391356"/>
            <a:chOff x="0" y="0"/>
            <a:chExt cx="8820150" cy="2391355"/>
          </a:xfrm>
        </p:grpSpPr>
        <p:sp>
          <p:nvSpPr>
            <p:cNvPr id="597" name="charms and spells?"/>
            <p:cNvSpPr txBox="1"/>
            <p:nvPr/>
          </p:nvSpPr>
          <p:spPr>
            <a:xfrm>
              <a:off x="4284662" y="863600"/>
              <a:ext cx="36004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charms and spells?</a:t>
              </a:r>
            </a:p>
          </p:txBody>
        </p:sp>
        <p:sp>
          <p:nvSpPr>
            <p:cNvPr id="598" name="CS Lewis The Silver Chair"/>
            <p:cNvSpPr txBox="1"/>
            <p:nvPr/>
          </p:nvSpPr>
          <p:spPr>
            <a:xfrm>
              <a:off x="3276600" y="2016125"/>
              <a:ext cx="3240089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CS Lewis </a:t>
              </a:r>
              <a:r>
                <a:rPr i="1"/>
                <a:t>The Silver Chair</a:t>
              </a:r>
            </a:p>
          </p:txBody>
        </p:sp>
        <p:sp>
          <p:nvSpPr>
            <p:cNvPr id="599" name="stand inside it and"/>
            <p:cNvSpPr txBox="1"/>
            <p:nvPr/>
          </p:nvSpPr>
          <p:spPr>
            <a:xfrm>
              <a:off x="0" y="863600"/>
              <a:ext cx="32035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stand inside it and</a:t>
              </a:r>
            </a:p>
          </p:txBody>
        </p:sp>
        <p:sp>
          <p:nvSpPr>
            <p:cNvPr id="600" name="You mean we might draw a circle on the ground an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 mean we might draw a circle on the ground and </a:t>
              </a:r>
            </a:p>
          </p:txBody>
        </p:sp>
      </p:grpSp>
      <p:sp>
        <p:nvSpPr>
          <p:cNvPr id="602" name="reciting."/>
          <p:cNvSpPr txBox="1"/>
          <p:nvPr/>
        </p:nvSpPr>
        <p:spPr>
          <a:xfrm>
            <a:off x="0" y="32845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reciting.</a:t>
            </a:r>
          </a:p>
        </p:txBody>
      </p:sp>
      <p:grpSp>
        <p:nvGrpSpPr>
          <p:cNvPr id="605" name="Group"/>
          <p:cNvGrpSpPr/>
          <p:nvPr/>
        </p:nvGrpSpPr>
        <p:grpSpPr>
          <a:xfrm>
            <a:off x="-1" y="2565400"/>
            <a:ext cx="8820152" cy="1310268"/>
            <a:chOff x="0" y="0"/>
            <a:chExt cx="8820150" cy="1310267"/>
          </a:xfrm>
        </p:grpSpPr>
        <p:sp>
          <p:nvSpPr>
            <p:cNvPr id="603" name="Julia Alverez, How the Garcia Girls Lost Their Accent"/>
            <p:cNvSpPr txBox="1"/>
            <p:nvPr/>
          </p:nvSpPr>
          <p:spPr>
            <a:xfrm>
              <a:off x="2484437" y="935037"/>
              <a:ext cx="62642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Julia Alverez, </a:t>
              </a:r>
              <a:r>
                <a:rPr i="1"/>
                <a:t>How the Garcia Girls Lost Their Accent</a:t>
              </a:r>
            </a:p>
          </p:txBody>
        </p:sp>
        <p:sp>
          <p:nvSpPr>
            <p:cNvPr id="604" name="“Four score and once upon a time ago,” she began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“Four score and once upon a time ago,” she began </a:t>
              </a:r>
            </a:p>
          </p:txBody>
        </p:sp>
      </p:grpSp>
      <p:sp>
        <p:nvSpPr>
          <p:cNvPr id="606" name="recited"/>
          <p:cNvSpPr txBox="1"/>
          <p:nvPr/>
        </p:nvSpPr>
        <p:spPr>
          <a:xfrm>
            <a:off x="827087" y="2565400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recited</a:t>
            </a:r>
          </a:p>
        </p:txBody>
      </p:sp>
      <p:grpSp>
        <p:nvGrpSpPr>
          <p:cNvPr id="611" name="Group"/>
          <p:cNvGrpSpPr/>
          <p:nvPr/>
        </p:nvGrpSpPr>
        <p:grpSpPr>
          <a:xfrm>
            <a:off x="0" y="2565400"/>
            <a:ext cx="8893175" cy="1743656"/>
            <a:chOff x="0" y="0"/>
            <a:chExt cx="8893175" cy="1743655"/>
          </a:xfrm>
        </p:grpSpPr>
        <p:sp>
          <p:nvSpPr>
            <p:cNvPr id="607" name="the alphabet for Zero, then Zero repeated"/>
            <p:cNvSpPr txBox="1"/>
            <p:nvPr/>
          </p:nvSpPr>
          <p:spPr>
            <a:xfrm>
              <a:off x="2051050" y="0"/>
              <a:ext cx="68421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alphabet for Zero, then Zero repeated</a:t>
              </a:r>
            </a:p>
          </p:txBody>
        </p:sp>
        <p:sp>
          <p:nvSpPr>
            <p:cNvPr id="608" name="Louis Sacher, Holes"/>
            <p:cNvSpPr txBox="1"/>
            <p:nvPr/>
          </p:nvSpPr>
          <p:spPr>
            <a:xfrm>
              <a:off x="4211637" y="1368425"/>
              <a:ext cx="25209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Louis Sacher, </a:t>
              </a:r>
              <a:r>
                <a:rPr i="1"/>
                <a:t>Holes</a:t>
              </a:r>
            </a:p>
          </p:txBody>
        </p:sp>
        <p:sp>
          <p:nvSpPr>
            <p:cNvPr id="609" name="it without a single mistake."/>
            <p:cNvSpPr txBox="1"/>
            <p:nvPr/>
          </p:nvSpPr>
          <p:spPr>
            <a:xfrm>
              <a:off x="0" y="792162"/>
              <a:ext cx="43561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without a single mistake.</a:t>
              </a:r>
            </a:p>
          </p:txBody>
        </p:sp>
        <p:sp>
          <p:nvSpPr>
            <p:cNvPr id="610" name="He"/>
            <p:cNvSpPr txBox="1"/>
            <p:nvPr/>
          </p:nvSpPr>
          <p:spPr>
            <a:xfrm>
              <a:off x="0" y="0"/>
              <a:ext cx="8270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He</a:t>
              </a:r>
            </a:p>
          </p:txBody>
        </p:sp>
      </p:grpSp>
      <p:sp>
        <p:nvSpPr>
          <p:cNvPr id="612" name="Any form of the word recite will appear once in every 303 pages of text."/>
          <p:cNvSpPr txBox="1"/>
          <p:nvPr/>
        </p:nvSpPr>
        <p:spPr>
          <a:xfrm>
            <a:off x="395287" y="5300662"/>
            <a:ext cx="729611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recite </a:t>
            </a:r>
            <a:r>
              <a:t>will appear once in every 303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5" grpId="1"/>
      <p:bldP build="whole" bldLvl="1" animBg="1" rev="0" advAuto="0" spid="611" grpId="13"/>
      <p:bldP build="whole" bldLvl="1" animBg="1" rev="0" advAuto="0" spid="595" grpId="3"/>
      <p:bldP build="whole" bldLvl="1" animBg="1" rev="0" advAuto="0" spid="605" grpId="9"/>
      <p:bldP build="whole" bldLvl="1" animBg="1" rev="0" advAuto="0" spid="590" grpId="2"/>
      <p:bldP build="whole" bldLvl="1" animBg="1" rev="0" advAuto="0" spid="602" grpId="8"/>
      <p:bldP build="whole" bldLvl="1" animBg="1" rev="0" advAuto="0" spid="605" grpId="11"/>
      <p:bldP build="whole" bldLvl="1" animBg="1" rev="0" advAuto="0" spid="602" grpId="10"/>
      <p:bldP build="whole" bldLvl="1" animBg="1" rev="0" advAuto="0" spid="588" grpId="14"/>
      <p:bldP build="whole" bldLvl="1" animBg="1" rev="0" advAuto="0" spid="596" grpId="4"/>
      <p:bldP build="whole" bldLvl="1" animBg="1" rev="0" advAuto="0" spid="606" grpId="12"/>
      <p:bldP build="whole" bldLvl="1" animBg="1" rev="0" advAuto="0" spid="596" grpId="6"/>
      <p:bldP build="whole" bldLvl="1" animBg="1" rev="0" advAuto="0" spid="601" grpId="5"/>
      <p:bldP build="whole" bldLvl="1" animBg="1" rev="0" advAuto="0" spid="601" grpId="7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" name="ANd9GcRe3pW7GdpFu5fqG4VEo0pgXslaul2N5PV5WbEXABBnYRKU71rfJg" descr="ANd9GcRe3pW7GdpFu5fqG4VEo0pgXslaul2N5PV5WbEXABBnYRKU71rfJ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188912"/>
            <a:ext cx="2143125" cy="2143126"/>
          </a:xfrm>
          <a:prstGeom prst="rect">
            <a:avLst/>
          </a:prstGeom>
          <a:ln w="12700">
            <a:miter lim="400000"/>
          </a:ln>
        </p:spPr>
      </p:pic>
      <p:sp>
        <p:nvSpPr>
          <p:cNvPr id="615" name="Tranquil: calm and peaceful…"/>
          <p:cNvSpPr txBox="1"/>
          <p:nvPr/>
        </p:nvSpPr>
        <p:spPr>
          <a:xfrm>
            <a:off x="2843212" y="188912"/>
            <a:ext cx="5109677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Tranquil</a:t>
            </a:r>
            <a:r>
              <a:rPr b="0"/>
              <a:t>: calm and peaceful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</a:t>
            </a:r>
            <a:r>
              <a:rPr b="0"/>
              <a:t>: serene, gentle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</a:t>
            </a:r>
            <a:r>
              <a:rPr b="0"/>
              <a:t>: turbulent, tumultuous, riotous, stormy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tranquility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</a:t>
            </a:r>
            <a:r>
              <a:t>: tranquilize, tranquilizes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         tranquilized, tranquilizing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tranquil   </a:t>
            </a:r>
            <a:r>
              <a:rPr b="1"/>
              <a:t>Adverb</a:t>
            </a:r>
            <a:r>
              <a:t>: tranquilly</a:t>
            </a:r>
          </a:p>
        </p:txBody>
      </p:sp>
      <p:sp>
        <p:nvSpPr>
          <p:cNvPr id="616" name="tranquilly."/>
          <p:cNvSpPr txBox="1"/>
          <p:nvPr/>
        </p:nvSpPr>
        <p:spPr>
          <a:xfrm>
            <a:off x="4500562" y="3141662"/>
            <a:ext cx="18716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tranquilly.</a:t>
            </a:r>
          </a:p>
        </p:txBody>
      </p:sp>
      <p:grpSp>
        <p:nvGrpSpPr>
          <p:cNvPr id="619" name="Group"/>
          <p:cNvGrpSpPr/>
          <p:nvPr/>
        </p:nvGrpSpPr>
        <p:grpSpPr>
          <a:xfrm>
            <a:off x="971550" y="3141662"/>
            <a:ext cx="6084888" cy="1167394"/>
            <a:chOff x="0" y="0"/>
            <a:chExt cx="6084887" cy="1167392"/>
          </a:xfrm>
        </p:grpSpPr>
        <p:sp>
          <p:nvSpPr>
            <p:cNvPr id="617" name="Victor Hugo, Les Miserables"/>
            <p:cNvSpPr txBox="1"/>
            <p:nvPr/>
          </p:nvSpPr>
          <p:spPr>
            <a:xfrm>
              <a:off x="2700337" y="792162"/>
              <a:ext cx="33845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Victor Hugo, </a:t>
              </a:r>
              <a:r>
                <a:rPr i="1"/>
                <a:t>Les Miserables</a:t>
              </a:r>
            </a:p>
          </p:txBody>
        </p:sp>
        <p:sp>
          <p:nvSpPr>
            <p:cNvPr id="618" name="Go to bed and sleep"/>
            <p:cNvSpPr txBox="1"/>
            <p:nvPr/>
          </p:nvSpPr>
          <p:spPr>
            <a:xfrm>
              <a:off x="0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Go to bed and sleep </a:t>
              </a:r>
            </a:p>
          </p:txBody>
        </p:sp>
      </p:grpSp>
      <p:sp>
        <p:nvSpPr>
          <p:cNvPr id="620" name="tranquil"/>
          <p:cNvSpPr txBox="1"/>
          <p:nvPr/>
        </p:nvSpPr>
        <p:spPr>
          <a:xfrm>
            <a:off x="0" y="35004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tranquil</a:t>
            </a:r>
          </a:p>
        </p:txBody>
      </p:sp>
      <p:grpSp>
        <p:nvGrpSpPr>
          <p:cNvPr id="624" name="Group"/>
          <p:cNvGrpSpPr/>
          <p:nvPr/>
        </p:nvGrpSpPr>
        <p:grpSpPr>
          <a:xfrm>
            <a:off x="0" y="2636837"/>
            <a:ext cx="8748713" cy="1888119"/>
            <a:chOff x="0" y="0"/>
            <a:chExt cx="8748712" cy="1888117"/>
          </a:xfrm>
        </p:grpSpPr>
        <p:sp>
          <p:nvSpPr>
            <p:cNvPr id="621" name="that it seemed to be only a gloss of light."/>
            <p:cNvSpPr txBox="1"/>
            <p:nvPr/>
          </p:nvSpPr>
          <p:spPr>
            <a:xfrm>
              <a:off x="1692275" y="863600"/>
              <a:ext cx="68405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it seemed to be only a gloss of light.</a:t>
              </a:r>
            </a:p>
          </p:txBody>
        </p:sp>
        <p:sp>
          <p:nvSpPr>
            <p:cNvPr id="622" name="Mark Helprin, Soldier of the Great War"/>
            <p:cNvSpPr txBox="1"/>
            <p:nvPr/>
          </p:nvSpPr>
          <p:spPr>
            <a:xfrm>
              <a:off x="3924300" y="1512887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Mark Helprin, </a:t>
              </a:r>
              <a:r>
                <a:rPr i="1"/>
                <a:t>Soldier of the Great War</a:t>
              </a:r>
            </a:p>
          </p:txBody>
        </p:sp>
        <p:sp>
          <p:nvSpPr>
            <p:cNvPr id="623" name="The air at two thousand meters was so thin and"/>
            <p:cNvSpPr txBox="1"/>
            <p:nvPr/>
          </p:nvSpPr>
          <p:spPr>
            <a:xfrm>
              <a:off x="0" y="0"/>
              <a:ext cx="7740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air at two thousand meters was so thin and</a:t>
              </a:r>
            </a:p>
          </p:txBody>
        </p:sp>
      </p:grpSp>
      <p:sp>
        <p:nvSpPr>
          <p:cNvPr id="625" name="tranquil"/>
          <p:cNvSpPr txBox="1"/>
          <p:nvPr/>
        </p:nvSpPr>
        <p:spPr>
          <a:xfrm>
            <a:off x="4500562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tranquil</a:t>
            </a:r>
          </a:p>
        </p:txBody>
      </p:sp>
      <p:grpSp>
        <p:nvGrpSpPr>
          <p:cNvPr id="630" name="Group"/>
          <p:cNvGrpSpPr/>
          <p:nvPr/>
        </p:nvGrpSpPr>
        <p:grpSpPr>
          <a:xfrm>
            <a:off x="0" y="2565400"/>
            <a:ext cx="8604251" cy="1743656"/>
            <a:chOff x="0" y="0"/>
            <a:chExt cx="8604250" cy="1743655"/>
          </a:xfrm>
        </p:grpSpPr>
        <p:sp>
          <p:nvSpPr>
            <p:cNvPr id="626" name="mood for the"/>
            <p:cNvSpPr txBox="1"/>
            <p:nvPr/>
          </p:nvSpPr>
          <p:spPr>
            <a:xfrm>
              <a:off x="6227762" y="0"/>
              <a:ext cx="2376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mood for the</a:t>
              </a:r>
            </a:p>
          </p:txBody>
        </p:sp>
        <p:sp>
          <p:nvSpPr>
            <p:cNvPr id="627" name="Hakuri Murikami, After Dark"/>
            <p:cNvSpPr txBox="1"/>
            <p:nvPr/>
          </p:nvSpPr>
          <p:spPr>
            <a:xfrm>
              <a:off x="4211637" y="1368425"/>
              <a:ext cx="33845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Hakuri Murikami, </a:t>
              </a:r>
              <a:r>
                <a:rPr i="1"/>
                <a:t>After Dark</a:t>
              </a:r>
            </a:p>
          </p:txBody>
        </p:sp>
        <p:sp>
          <p:nvSpPr>
            <p:cNvPr id="628" name="first time in quite a while."/>
            <p:cNvSpPr txBox="1"/>
            <p:nvPr/>
          </p:nvSpPr>
          <p:spPr>
            <a:xfrm>
              <a:off x="684212" y="792162"/>
              <a:ext cx="42481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first time in quite a while.</a:t>
              </a:r>
            </a:p>
          </p:txBody>
        </p:sp>
        <p:sp>
          <p:nvSpPr>
            <p:cNvPr id="629" name="She notices that she is in a"/>
            <p:cNvSpPr txBox="1"/>
            <p:nvPr/>
          </p:nvSpPr>
          <p:spPr>
            <a:xfrm>
              <a:off x="0" y="0"/>
              <a:ext cx="4500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notices that she is in a </a:t>
              </a:r>
            </a:p>
          </p:txBody>
        </p:sp>
      </p:grpSp>
      <p:sp>
        <p:nvSpPr>
          <p:cNvPr id="631" name="tranquil,"/>
          <p:cNvSpPr txBox="1"/>
          <p:nvPr/>
        </p:nvSpPr>
        <p:spPr>
          <a:xfrm>
            <a:off x="3563937" y="3284537"/>
            <a:ext cx="1476376" cy="486208"/>
          </a:xfrm>
          <a:prstGeom prst="rect">
            <a:avLst/>
          </a:prstGeom>
          <a:solidFill>
            <a:srgbClr val="CCE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000000"/>
                </a:solidFill>
              </a:defRPr>
            </a:lvl1pPr>
          </a:lstStyle>
          <a:p>
            <a:pPr/>
            <a:r>
              <a:t>tranquil,</a:t>
            </a:r>
          </a:p>
        </p:txBody>
      </p:sp>
      <p:grpSp>
        <p:nvGrpSpPr>
          <p:cNvPr id="637" name="Group"/>
          <p:cNvGrpSpPr/>
          <p:nvPr/>
        </p:nvGrpSpPr>
        <p:grpSpPr>
          <a:xfrm>
            <a:off x="-1" y="2565400"/>
            <a:ext cx="9144002" cy="2030993"/>
            <a:chOff x="0" y="0"/>
            <a:chExt cx="9144000" cy="2030992"/>
          </a:xfrm>
        </p:grpSpPr>
        <p:sp>
          <p:nvSpPr>
            <p:cNvPr id="632" name="its water as blue"/>
            <p:cNvSpPr txBox="1"/>
            <p:nvPr/>
          </p:nvSpPr>
          <p:spPr>
            <a:xfrm>
              <a:off x="5292725" y="719137"/>
              <a:ext cx="30241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its water as blue</a:t>
              </a:r>
            </a:p>
          </p:txBody>
        </p:sp>
        <p:sp>
          <p:nvSpPr>
            <p:cNvPr id="633" name="Ernest Gaines, A Lesson Before Dying"/>
            <p:cNvSpPr txBox="1"/>
            <p:nvPr/>
          </p:nvSpPr>
          <p:spPr>
            <a:xfrm>
              <a:off x="2339975" y="1655762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Ernest Gaines, </a:t>
              </a:r>
              <a:r>
                <a:rPr i="1"/>
                <a:t>A Lesson Before Dying</a:t>
              </a:r>
            </a:p>
          </p:txBody>
        </p:sp>
        <p:sp>
          <p:nvSpPr>
            <p:cNvPr id="634" name="across the river, so"/>
            <p:cNvSpPr txBox="1"/>
            <p:nvPr/>
          </p:nvSpPr>
          <p:spPr>
            <a:xfrm>
              <a:off x="0" y="719137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across the river, so</a:t>
              </a:r>
            </a:p>
          </p:txBody>
        </p:sp>
        <p:sp>
          <p:nvSpPr>
            <p:cNvPr id="635" name="I stood up and stretched and looked across the highway"/>
            <p:cNvSpPr txBox="1"/>
            <p:nvPr/>
          </p:nvSpPr>
          <p:spPr>
            <a:xfrm>
              <a:off x="0" y="0"/>
              <a:ext cx="91440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stood up and stretched and looked across the highway </a:t>
              </a:r>
            </a:p>
          </p:txBody>
        </p:sp>
        <p:sp>
          <p:nvSpPr>
            <p:cNvPr id="636" name="as the sky."/>
            <p:cNvSpPr txBox="1"/>
            <p:nvPr/>
          </p:nvSpPr>
          <p:spPr>
            <a:xfrm>
              <a:off x="0" y="1439862"/>
              <a:ext cx="19796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as the sky.</a:t>
              </a:r>
            </a:p>
          </p:txBody>
        </p:sp>
      </p:grpSp>
      <p:sp>
        <p:nvSpPr>
          <p:cNvPr id="638" name="Any form of the word tranquil will appear once in every 321 pages of text."/>
          <p:cNvSpPr txBox="1"/>
          <p:nvPr/>
        </p:nvSpPr>
        <p:spPr>
          <a:xfrm>
            <a:off x="395287" y="5300662"/>
            <a:ext cx="74868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tranquil </a:t>
            </a:r>
            <a:r>
              <a:t>will appear once in every 321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1" grpId="11"/>
      <p:bldP build="whole" bldLvl="1" animBg="1" rev="0" advAuto="0" spid="625" grpId="8"/>
      <p:bldP build="whole" bldLvl="1" animBg="1" rev="0" advAuto="0" spid="620" grpId="4"/>
      <p:bldP build="whole" bldLvl="1" animBg="1" rev="0" advAuto="0" spid="619" grpId="1"/>
      <p:bldP build="whole" bldLvl="1" animBg="1" rev="0" advAuto="0" spid="615" grpId="13"/>
      <p:bldP build="whole" bldLvl="1" animBg="1" rev="0" advAuto="0" spid="620" grpId="7"/>
      <p:bldP build="whole" bldLvl="1" animBg="1" rev="0" advAuto="0" spid="619" grpId="3"/>
      <p:bldP build="whole" bldLvl="1" animBg="1" rev="0" advAuto="0" spid="630" grpId="9"/>
      <p:bldP build="whole" bldLvl="1" animBg="1" rev="0" advAuto="0" spid="637" grpId="12"/>
      <p:bldP build="whole" bldLvl="1" animBg="1" rev="0" advAuto="0" spid="630" grpId="10"/>
      <p:bldP build="whole" bldLvl="1" animBg="1" rev="0" advAuto="0" spid="624" grpId="5"/>
      <p:bldP build="whole" bldLvl="1" animBg="1" rev="0" advAuto="0" spid="624" grpId="6"/>
      <p:bldP build="whole" bldLvl="1" animBg="1" rev="0" advAuto="0" spid="616" grpId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Jubilant: joyful…"/>
          <p:cNvSpPr txBox="1"/>
          <p:nvPr/>
        </p:nvSpPr>
        <p:spPr>
          <a:xfrm>
            <a:off x="2967037" y="423862"/>
            <a:ext cx="4665314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Jubilant</a:t>
            </a:r>
            <a:r>
              <a:rPr b="0"/>
              <a:t>: joyful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</a:t>
            </a:r>
            <a:r>
              <a:rPr b="0"/>
              <a:t>: exuberant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</a:t>
            </a:r>
            <a:r>
              <a:rPr b="0"/>
              <a:t>: morose, sullen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jubilance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</a:t>
            </a:r>
            <a:r>
              <a:t>: OO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jubilant  </a:t>
            </a:r>
            <a:r>
              <a:rPr b="1"/>
              <a:t>Adverb</a:t>
            </a:r>
            <a:r>
              <a:t>: jubilantly</a:t>
            </a:r>
          </a:p>
        </p:txBody>
      </p:sp>
      <p:pic>
        <p:nvPicPr>
          <p:cNvPr id="641" name="ANd9GcTKzyuUFqqE-PlpVhIzU6aCirggsONIA_tcqOH9DUec0OoTbSW62Q" descr="ANd9GcTKzyuUFqqE-PlpVhIzU6aCirggsONIA_tcqOH9DUec0OoTbSW62Q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4445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642" name="jubilant."/>
          <p:cNvSpPr txBox="1"/>
          <p:nvPr/>
        </p:nvSpPr>
        <p:spPr>
          <a:xfrm>
            <a:off x="5292725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jubilant.</a:t>
            </a:r>
          </a:p>
        </p:txBody>
      </p:sp>
      <p:grpSp>
        <p:nvGrpSpPr>
          <p:cNvPr id="645" name="Group"/>
          <p:cNvGrpSpPr/>
          <p:nvPr/>
        </p:nvGrpSpPr>
        <p:grpSpPr>
          <a:xfrm>
            <a:off x="0" y="2565400"/>
            <a:ext cx="6877051" cy="1743656"/>
            <a:chOff x="0" y="0"/>
            <a:chExt cx="6877050" cy="1743655"/>
          </a:xfrm>
        </p:grpSpPr>
        <p:sp>
          <p:nvSpPr>
            <p:cNvPr id="643" name="Yan Martel, Life of Pi"/>
            <p:cNvSpPr txBox="1"/>
            <p:nvPr/>
          </p:nvSpPr>
          <p:spPr>
            <a:xfrm>
              <a:off x="4211637" y="1368425"/>
              <a:ext cx="2665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Yan Martel, </a:t>
              </a:r>
              <a:r>
                <a:rPr i="1"/>
                <a:t>Life of Pi</a:t>
              </a:r>
            </a:p>
          </p:txBody>
        </p:sp>
        <p:sp>
          <p:nvSpPr>
            <p:cNvPr id="644" name="I would fall back, exhausted but"/>
            <p:cNvSpPr txBox="1"/>
            <p:nvPr/>
          </p:nvSpPr>
          <p:spPr>
            <a:xfrm>
              <a:off x="0" y="0"/>
              <a:ext cx="52927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would fall back, exhausted but </a:t>
              </a:r>
            </a:p>
          </p:txBody>
        </p:sp>
      </p:grpSp>
      <p:sp>
        <p:nvSpPr>
          <p:cNvPr id="646" name="jubilation"/>
          <p:cNvSpPr txBox="1"/>
          <p:nvPr/>
        </p:nvSpPr>
        <p:spPr>
          <a:xfrm>
            <a:off x="0" y="32845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jubilation</a:t>
            </a:r>
          </a:p>
        </p:txBody>
      </p:sp>
      <p:grpSp>
        <p:nvGrpSpPr>
          <p:cNvPr id="650" name="Group"/>
          <p:cNvGrpSpPr/>
          <p:nvPr/>
        </p:nvGrpSpPr>
        <p:grpSpPr>
          <a:xfrm>
            <a:off x="-1" y="2565400"/>
            <a:ext cx="8820152" cy="2102431"/>
            <a:chOff x="0" y="0"/>
            <a:chExt cx="8820150" cy="2102430"/>
          </a:xfrm>
        </p:grpSpPr>
        <p:sp>
          <p:nvSpPr>
            <p:cNvPr id="647" name="J.K. Rowling, HP and the Deathly Hollows"/>
            <p:cNvSpPr txBox="1"/>
            <p:nvPr/>
          </p:nvSpPr>
          <p:spPr>
            <a:xfrm>
              <a:off x="3059112" y="1727200"/>
              <a:ext cx="54006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Deathly Hollows</a:t>
              </a:r>
            </a:p>
          </p:txBody>
        </p:sp>
        <p:sp>
          <p:nvSpPr>
            <p:cNvPr id="648" name="at his death."/>
            <p:cNvSpPr txBox="1"/>
            <p:nvPr/>
          </p:nvSpPr>
          <p:spPr>
            <a:xfrm>
              <a:off x="1619250" y="719137"/>
              <a:ext cx="22685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his death.</a:t>
              </a:r>
            </a:p>
          </p:txBody>
        </p:sp>
        <p:sp>
          <p:nvSpPr>
            <p:cNvPr id="649" name="He had expected to hear the cheer of triumph an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had expected to hear the cheer of triumph and</a:t>
              </a:r>
            </a:p>
          </p:txBody>
        </p:sp>
      </p:grpSp>
      <p:sp>
        <p:nvSpPr>
          <p:cNvPr id="651" name="jubilant"/>
          <p:cNvSpPr txBox="1"/>
          <p:nvPr/>
        </p:nvSpPr>
        <p:spPr>
          <a:xfrm>
            <a:off x="478790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jubilant</a:t>
            </a:r>
          </a:p>
        </p:txBody>
      </p:sp>
      <p:grpSp>
        <p:nvGrpSpPr>
          <p:cNvPr id="655" name="Group"/>
          <p:cNvGrpSpPr/>
          <p:nvPr/>
        </p:nvGrpSpPr>
        <p:grpSpPr>
          <a:xfrm>
            <a:off x="0" y="2565400"/>
            <a:ext cx="8820150" cy="1743656"/>
            <a:chOff x="0" y="0"/>
            <a:chExt cx="8820150" cy="1743655"/>
          </a:xfrm>
        </p:grpSpPr>
        <p:sp>
          <p:nvSpPr>
            <p:cNvPr id="652" name="gala."/>
            <p:cNvSpPr txBox="1"/>
            <p:nvPr/>
          </p:nvSpPr>
          <p:spPr>
            <a:xfrm>
              <a:off x="6516687" y="0"/>
              <a:ext cx="10080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gala.</a:t>
              </a:r>
            </a:p>
          </p:txBody>
        </p:sp>
        <p:sp>
          <p:nvSpPr>
            <p:cNvPr id="653" name="Frank Beddor, The Looking Glass War"/>
            <p:cNvSpPr txBox="1"/>
            <p:nvPr/>
          </p:nvSpPr>
          <p:spPr>
            <a:xfrm>
              <a:off x="4211637" y="1368425"/>
              <a:ext cx="46085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Frank Beddor, </a:t>
              </a:r>
              <a:r>
                <a:rPr i="1"/>
                <a:t>The Looking Glass War</a:t>
              </a:r>
            </a:p>
          </p:txBody>
        </p:sp>
        <p:sp>
          <p:nvSpPr>
            <p:cNvPr id="654" name="The city was in the midst of a"/>
            <p:cNvSpPr txBox="1"/>
            <p:nvPr/>
          </p:nvSpPr>
          <p:spPr>
            <a:xfrm>
              <a:off x="0" y="0"/>
              <a:ext cx="47879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city was in the midst of a </a:t>
              </a:r>
            </a:p>
          </p:txBody>
        </p:sp>
      </p:grpSp>
      <p:sp>
        <p:nvSpPr>
          <p:cNvPr id="656" name="jubilant"/>
          <p:cNvSpPr txBox="1"/>
          <p:nvPr/>
        </p:nvSpPr>
        <p:spPr>
          <a:xfrm>
            <a:off x="2232025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jubilant</a:t>
            </a:r>
          </a:p>
        </p:txBody>
      </p:sp>
      <p:grpSp>
        <p:nvGrpSpPr>
          <p:cNvPr id="661" name="Group"/>
          <p:cNvGrpSpPr/>
          <p:nvPr/>
        </p:nvGrpSpPr>
        <p:grpSpPr>
          <a:xfrm>
            <a:off x="0" y="3357562"/>
            <a:ext cx="8064500" cy="1886531"/>
            <a:chOff x="0" y="0"/>
            <a:chExt cx="8064500" cy="1886530"/>
          </a:xfrm>
        </p:grpSpPr>
        <p:sp>
          <p:nvSpPr>
            <p:cNvPr id="657" name="scene, one that I would"/>
            <p:cNvSpPr txBox="1"/>
            <p:nvPr/>
          </p:nvSpPr>
          <p:spPr>
            <a:xfrm>
              <a:off x="3959225" y="0"/>
              <a:ext cx="4105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scene, one that I would</a:t>
              </a:r>
            </a:p>
          </p:txBody>
        </p:sp>
        <p:sp>
          <p:nvSpPr>
            <p:cNvPr id="658" name="James Patterson, Kiss the Girls"/>
            <p:cNvSpPr txBox="1"/>
            <p:nvPr/>
          </p:nvSpPr>
          <p:spPr>
            <a:xfrm>
              <a:off x="4140200" y="1511300"/>
              <a:ext cx="38163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James Patterson, </a:t>
              </a:r>
              <a:r>
                <a:rPr i="1"/>
                <a:t>Kiss the Girls</a:t>
              </a:r>
            </a:p>
          </p:txBody>
        </p:sp>
        <p:sp>
          <p:nvSpPr>
            <p:cNvPr id="659" name="It was a wild,"/>
            <p:cNvSpPr txBox="1"/>
            <p:nvPr/>
          </p:nvSpPr>
          <p:spPr>
            <a:xfrm>
              <a:off x="0" y="0"/>
              <a:ext cx="22320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was a wild, </a:t>
              </a:r>
            </a:p>
          </p:txBody>
        </p:sp>
        <p:sp>
          <p:nvSpPr>
            <p:cNvPr id="660" name="never be able to forget."/>
            <p:cNvSpPr txBox="1"/>
            <p:nvPr/>
          </p:nvSpPr>
          <p:spPr>
            <a:xfrm>
              <a:off x="0" y="792162"/>
              <a:ext cx="38512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never be able to forget. </a:t>
              </a:r>
            </a:p>
          </p:txBody>
        </p:sp>
      </p:grpSp>
      <p:sp>
        <p:nvSpPr>
          <p:cNvPr id="662" name="Any form of the word jubilant will appear once in every 2,232 pages of text."/>
          <p:cNvSpPr txBox="1"/>
          <p:nvPr/>
        </p:nvSpPr>
        <p:spPr>
          <a:xfrm>
            <a:off x="323850" y="5734050"/>
            <a:ext cx="765218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jubilant </a:t>
            </a:r>
            <a:r>
              <a:t>will appear once in every 2,232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6" grpId="7"/>
      <p:bldP build="whole" bldLvl="1" animBg="1" rev="0" advAuto="0" spid="656" grpId="12"/>
      <p:bldP build="whole" bldLvl="1" animBg="1" rev="0" advAuto="0" spid="642" grpId="2"/>
      <p:bldP build="whole" bldLvl="1" animBg="1" rev="0" advAuto="0" spid="661" grpId="13"/>
      <p:bldP build="whole" bldLvl="1" animBg="1" rev="0" advAuto="0" spid="655" grpId="9"/>
      <p:bldP build="whole" bldLvl="1" animBg="1" rev="0" advAuto="0" spid="650" grpId="5"/>
      <p:bldP build="whole" bldLvl="1" animBg="1" rev="0" advAuto="0" spid="655" grpId="11"/>
      <p:bldP build="whole" bldLvl="1" animBg="1" rev="0" advAuto="0" spid="645" grpId="3"/>
      <p:bldP build="whole" bldLvl="1" animBg="1" rev="0" advAuto="0" spid="650" grpId="6"/>
      <p:bldP build="whole" bldLvl="1" animBg="1" rev="0" advAuto="0" spid="651" grpId="8"/>
      <p:bldP build="whole" bldLvl="1" animBg="1" rev="0" advAuto="0" spid="645" grpId="1"/>
      <p:bldP build="whole" bldLvl="1" animBg="1" rev="0" advAuto="0" spid="651" grpId="10"/>
      <p:bldP build="whole" bldLvl="1" animBg="1" rev="0" advAuto="0" spid="646" grpId="4"/>
      <p:bldP build="whole" bldLvl="1" animBg="1" rev="0" advAuto="0" spid="640" grpId="14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Chaos: disorder; state of confusion…"/>
          <p:cNvSpPr txBox="1"/>
          <p:nvPr/>
        </p:nvSpPr>
        <p:spPr>
          <a:xfrm>
            <a:off x="2987675" y="333375"/>
            <a:ext cx="5487291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Chaos</a:t>
            </a:r>
            <a:r>
              <a:rPr b="0"/>
              <a:t>: disorder; state of confusion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</a:t>
            </a:r>
            <a:r>
              <a:rPr b="0"/>
              <a:t>: disorganization, disarray, pandemonium,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anarchy, lawlessness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</a:t>
            </a:r>
            <a:r>
              <a:rPr b="0"/>
              <a:t>: order, orderliness, organization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chaos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</a:t>
            </a:r>
            <a:r>
              <a:t>: OO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chaotic </a:t>
            </a:r>
            <a:r>
              <a:rPr b="1"/>
              <a:t>Adverb</a:t>
            </a:r>
            <a:r>
              <a:t>: OO</a:t>
            </a:r>
          </a:p>
        </p:txBody>
      </p:sp>
      <p:pic>
        <p:nvPicPr>
          <p:cNvPr id="665" name="chaos1" descr="chaos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188912"/>
            <a:ext cx="2287588" cy="1687513"/>
          </a:xfrm>
          <a:prstGeom prst="rect">
            <a:avLst/>
          </a:prstGeom>
          <a:ln w="12700">
            <a:miter lim="400000"/>
          </a:ln>
        </p:spPr>
      </p:pic>
      <p:sp>
        <p:nvSpPr>
          <p:cNvPr id="666" name="chaos."/>
          <p:cNvSpPr txBox="1"/>
          <p:nvPr/>
        </p:nvSpPr>
        <p:spPr>
          <a:xfrm>
            <a:off x="5724525" y="3357562"/>
            <a:ext cx="13684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chaos.</a:t>
            </a:r>
          </a:p>
        </p:txBody>
      </p:sp>
      <p:grpSp>
        <p:nvGrpSpPr>
          <p:cNvPr id="670" name="Group"/>
          <p:cNvGrpSpPr/>
          <p:nvPr/>
        </p:nvGrpSpPr>
        <p:grpSpPr>
          <a:xfrm>
            <a:off x="0" y="2565400"/>
            <a:ext cx="8101013" cy="1743656"/>
            <a:chOff x="0" y="0"/>
            <a:chExt cx="8101012" cy="1743655"/>
          </a:xfrm>
        </p:grpSpPr>
        <p:sp>
          <p:nvSpPr>
            <p:cNvPr id="667" name="Rick Riordan, The Titan’s Curse"/>
            <p:cNvSpPr txBox="1"/>
            <p:nvPr/>
          </p:nvSpPr>
          <p:spPr>
            <a:xfrm>
              <a:off x="4211637" y="1368425"/>
              <a:ext cx="38893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Rick Riordan, </a:t>
              </a:r>
              <a:r>
                <a:rPr i="1"/>
                <a:t>The Titan’s Curse</a:t>
              </a:r>
            </a:p>
          </p:txBody>
        </p:sp>
        <p:sp>
          <p:nvSpPr>
            <p:cNvPr id="668" name="screeching of birds and the general"/>
            <p:cNvSpPr txBox="1"/>
            <p:nvPr/>
          </p:nvSpPr>
          <p:spPr>
            <a:xfrm>
              <a:off x="0" y="792162"/>
              <a:ext cx="57959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screeching of birds and the general</a:t>
              </a:r>
            </a:p>
          </p:txBody>
        </p:sp>
        <p:sp>
          <p:nvSpPr>
            <p:cNvPr id="669" name="But I wasn’t sure anyone could hear her over the"/>
            <p:cNvSpPr txBox="1"/>
            <p:nvPr/>
          </p:nvSpPr>
          <p:spPr>
            <a:xfrm>
              <a:off x="0" y="0"/>
              <a:ext cx="7956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But I wasn’t sure anyone could hear her over the </a:t>
              </a:r>
            </a:p>
          </p:txBody>
        </p:sp>
      </p:grpSp>
      <p:sp>
        <p:nvSpPr>
          <p:cNvPr id="671" name="chaos."/>
          <p:cNvSpPr txBox="1"/>
          <p:nvPr/>
        </p:nvSpPr>
        <p:spPr>
          <a:xfrm>
            <a:off x="6659562" y="2565400"/>
            <a:ext cx="165735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chaos.</a:t>
            </a:r>
          </a:p>
        </p:txBody>
      </p:sp>
      <p:grpSp>
        <p:nvGrpSpPr>
          <p:cNvPr id="674" name="Group"/>
          <p:cNvGrpSpPr/>
          <p:nvPr/>
        </p:nvGrpSpPr>
        <p:grpSpPr>
          <a:xfrm>
            <a:off x="0" y="2565400"/>
            <a:ext cx="7885113" cy="1743656"/>
            <a:chOff x="0" y="0"/>
            <a:chExt cx="7885112" cy="1743655"/>
          </a:xfrm>
        </p:grpSpPr>
        <p:sp>
          <p:nvSpPr>
            <p:cNvPr id="672" name="Nicole Krauss, History of Love"/>
            <p:cNvSpPr txBox="1"/>
            <p:nvPr/>
          </p:nvSpPr>
          <p:spPr>
            <a:xfrm>
              <a:off x="4211637" y="1368425"/>
              <a:ext cx="36734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Nicole Krauss, </a:t>
              </a:r>
              <a:r>
                <a:rPr i="1"/>
                <a:t>History of Love</a:t>
              </a:r>
            </a:p>
          </p:txBody>
        </p:sp>
        <p:sp>
          <p:nvSpPr>
            <p:cNvPr id="673" name="Without her, our lives would dissolve into"/>
            <p:cNvSpPr txBox="1"/>
            <p:nvPr/>
          </p:nvSpPr>
          <p:spPr>
            <a:xfrm>
              <a:off x="0" y="0"/>
              <a:ext cx="6659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Without her, our lives would dissolve into</a:t>
              </a:r>
            </a:p>
          </p:txBody>
        </p:sp>
      </p:grpSp>
      <p:sp>
        <p:nvSpPr>
          <p:cNvPr id="675" name="chaos"/>
          <p:cNvSpPr txBox="1"/>
          <p:nvPr/>
        </p:nvSpPr>
        <p:spPr>
          <a:xfrm>
            <a:off x="3203575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chaos</a:t>
            </a:r>
          </a:p>
        </p:txBody>
      </p:sp>
      <p:grpSp>
        <p:nvGrpSpPr>
          <p:cNvPr id="681" name="Group"/>
          <p:cNvGrpSpPr/>
          <p:nvPr/>
        </p:nvGrpSpPr>
        <p:grpSpPr>
          <a:xfrm>
            <a:off x="-1" y="2565400"/>
            <a:ext cx="8893176" cy="2823156"/>
            <a:chOff x="0" y="0"/>
            <a:chExt cx="8893175" cy="2823155"/>
          </a:xfrm>
        </p:grpSpPr>
        <p:sp>
          <p:nvSpPr>
            <p:cNvPr id="676" name="of Cherry Hill, Northwood"/>
            <p:cNvSpPr txBox="1"/>
            <p:nvPr/>
          </p:nvSpPr>
          <p:spPr>
            <a:xfrm>
              <a:off x="4500562" y="0"/>
              <a:ext cx="4392614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Cherry Hill, Northwood</a:t>
              </a:r>
            </a:p>
          </p:txBody>
        </p:sp>
        <p:sp>
          <p:nvSpPr>
            <p:cNvPr id="677" name="Wes Moore, The Other Wes Moore"/>
            <p:cNvSpPr txBox="1"/>
            <p:nvPr/>
          </p:nvSpPr>
          <p:spPr>
            <a:xfrm>
              <a:off x="4284662" y="2447925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Wes Moore, </a:t>
              </a:r>
              <a:r>
                <a:rPr i="1"/>
                <a:t>The Other Wes Moore</a:t>
              </a:r>
            </a:p>
          </p:txBody>
        </p:sp>
        <p:sp>
          <p:nvSpPr>
            <p:cNvPr id="678" name="was a paradise of neat houses and fastidiously"/>
            <p:cNvSpPr txBox="1"/>
            <p:nvPr/>
          </p:nvSpPr>
          <p:spPr>
            <a:xfrm>
              <a:off x="0" y="792162"/>
              <a:ext cx="88201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was a paradise of neat houses and fastidiously</a:t>
              </a:r>
            </a:p>
          </p:txBody>
        </p:sp>
        <p:sp>
          <p:nvSpPr>
            <p:cNvPr id="679" name="Compared with the"/>
            <p:cNvSpPr txBox="1"/>
            <p:nvPr/>
          </p:nvSpPr>
          <p:spPr>
            <a:xfrm>
              <a:off x="0" y="0"/>
              <a:ext cx="32035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Compared with the</a:t>
              </a:r>
            </a:p>
          </p:txBody>
        </p:sp>
        <p:sp>
          <p:nvSpPr>
            <p:cNvPr id="680" name="maintained lawns."/>
            <p:cNvSpPr txBox="1"/>
            <p:nvPr/>
          </p:nvSpPr>
          <p:spPr>
            <a:xfrm>
              <a:off x="0" y="1511300"/>
              <a:ext cx="34194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maintained lawns.</a:t>
              </a:r>
            </a:p>
          </p:txBody>
        </p:sp>
      </p:grpSp>
      <p:sp>
        <p:nvSpPr>
          <p:cNvPr id="682" name="chaos,"/>
          <p:cNvSpPr txBox="1"/>
          <p:nvPr/>
        </p:nvSpPr>
        <p:spPr>
          <a:xfrm>
            <a:off x="7019925" y="2565400"/>
            <a:ext cx="14398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chaos, </a:t>
            </a:r>
          </a:p>
        </p:txBody>
      </p:sp>
      <p:grpSp>
        <p:nvGrpSpPr>
          <p:cNvPr id="686" name="Group"/>
          <p:cNvGrpSpPr/>
          <p:nvPr/>
        </p:nvGrpSpPr>
        <p:grpSpPr>
          <a:xfrm>
            <a:off x="0" y="2565400"/>
            <a:ext cx="8675688" cy="1743656"/>
            <a:chOff x="0" y="0"/>
            <a:chExt cx="8675687" cy="1743655"/>
          </a:xfrm>
        </p:grpSpPr>
        <p:sp>
          <p:nvSpPr>
            <p:cNvPr id="683" name="Rick Riordan, The Battle of the Labyrinth"/>
            <p:cNvSpPr txBox="1"/>
            <p:nvPr/>
          </p:nvSpPr>
          <p:spPr>
            <a:xfrm>
              <a:off x="3851275" y="13684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Rick Riordan, </a:t>
              </a:r>
              <a:r>
                <a:rPr i="1"/>
                <a:t>The Battle of the Labyrinth</a:t>
              </a:r>
            </a:p>
          </p:txBody>
        </p:sp>
        <p:sp>
          <p:nvSpPr>
            <p:cNvPr id="684" name="and keep believing."/>
            <p:cNvSpPr txBox="1"/>
            <p:nvPr/>
          </p:nvSpPr>
          <p:spPr>
            <a:xfrm>
              <a:off x="0" y="792162"/>
              <a:ext cx="3563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keep believing.</a:t>
              </a:r>
            </a:p>
          </p:txBody>
        </p:sp>
        <p:sp>
          <p:nvSpPr>
            <p:cNvPr id="685" name="You have to rise above the squabbling and"/>
            <p:cNvSpPr txBox="1"/>
            <p:nvPr/>
          </p:nvSpPr>
          <p:spPr>
            <a:xfrm>
              <a:off x="0" y="0"/>
              <a:ext cx="70199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 have to rise above the squabbling and </a:t>
              </a:r>
            </a:p>
          </p:txBody>
        </p:sp>
      </p:grpSp>
      <p:sp>
        <p:nvSpPr>
          <p:cNvPr id="687" name="Any form of the word chaos will appear once in every 698 pages of text."/>
          <p:cNvSpPr txBox="1"/>
          <p:nvPr/>
        </p:nvSpPr>
        <p:spPr>
          <a:xfrm>
            <a:off x="1095375" y="5681662"/>
            <a:ext cx="734712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chaos</a:t>
            </a:r>
            <a:r>
              <a:t> will appear once in every 698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5" grpId="8"/>
      <p:bldP build="whole" bldLvl="1" animBg="1" rev="0" advAuto="0" spid="681" grpId="9"/>
      <p:bldP build="whole" bldLvl="1" animBg="1" rev="0" advAuto="0" spid="681" grpId="11"/>
      <p:bldP build="whole" bldLvl="1" animBg="1" rev="0" advAuto="0" spid="670" grpId="1"/>
      <p:bldP build="whole" bldLvl="1" animBg="1" rev="0" advAuto="0" spid="675" grpId="10"/>
      <p:bldP build="whole" bldLvl="1" animBg="1" rev="0" advAuto="0" spid="670" grpId="3"/>
      <p:bldP build="whole" bldLvl="1" animBg="1" rev="0" advAuto="0" spid="674" grpId="5"/>
      <p:bldP build="whole" bldLvl="1" animBg="1" rev="0" advAuto="0" spid="686" grpId="13"/>
      <p:bldP build="whole" bldLvl="1" animBg="1" rev="0" advAuto="0" spid="674" grpId="7"/>
      <p:bldP build="whole" bldLvl="1" animBg="1" rev="0" advAuto="0" spid="664" grpId="14"/>
      <p:bldP build="whole" bldLvl="1" animBg="1" rev="0" advAuto="0" spid="682" grpId="12"/>
      <p:bldP build="whole" bldLvl="1" animBg="1" rev="0" advAuto="0" spid="671" grpId="4"/>
      <p:bldP build="whole" bldLvl="1" animBg="1" rev="0" advAuto="0" spid="671" grpId="6"/>
      <p:bldP build="whole" bldLvl="1" animBg="1" rev="0" advAuto="0" spid="66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fugee"/>
          <p:cNvSpPr txBox="1"/>
          <p:nvPr/>
        </p:nvSpPr>
        <p:spPr>
          <a:xfrm>
            <a:off x="6732587" y="2205037"/>
            <a:ext cx="131019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refugee</a:t>
            </a:r>
          </a:p>
        </p:txBody>
      </p:sp>
      <p:pic>
        <p:nvPicPr>
          <p:cNvPr id="54" name="ANd9GcQLBg5g3qqisRn608jcwGwrr5zaVlGznk7q3cEVbClDhavvcBNcGw" descr="ANd9GcQLBg5g3qqisRn608jcwGwrr5zaVlGznk7q3cEVbClDhavvcBNcGw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90750" cy="20859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8" name="Group"/>
          <p:cNvGrpSpPr/>
          <p:nvPr/>
        </p:nvGrpSpPr>
        <p:grpSpPr>
          <a:xfrm>
            <a:off x="1619249" y="2205037"/>
            <a:ext cx="5149852" cy="1386469"/>
            <a:chOff x="0" y="0"/>
            <a:chExt cx="5149850" cy="1386467"/>
          </a:xfrm>
        </p:grpSpPr>
        <p:sp>
          <p:nvSpPr>
            <p:cNvPr id="55" name="Milkweed  by…"/>
            <p:cNvSpPr txBox="1"/>
            <p:nvPr/>
          </p:nvSpPr>
          <p:spPr>
            <a:xfrm>
              <a:off x="2592387" y="719137"/>
              <a:ext cx="2557464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Milkweed  </a:t>
              </a:r>
              <a:r>
                <a:rPr i="0"/>
                <a:t>by</a:t>
              </a:r>
            </a:p>
            <a:p>
              <a:pPr>
                <a:defRPr sz="2000"/>
              </a:pPr>
              <a:r>
                <a:t>Jerry Spinelli</a:t>
              </a:r>
            </a:p>
          </p:txBody>
        </p:sp>
        <p:sp>
          <p:nvSpPr>
            <p:cNvPr id="56" name="Maybe she saw me as a needy"/>
            <p:cNvSpPr txBox="1"/>
            <p:nvPr/>
          </p:nvSpPr>
          <p:spPr>
            <a:xfrm>
              <a:off x="0" y="0"/>
              <a:ext cx="5006142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Maybe she saw me as a needy</a:t>
              </a:r>
            </a:p>
          </p:txBody>
        </p:sp>
        <p:sp>
          <p:nvSpPr>
            <p:cNvPr id="57" name="from the war."/>
            <p:cNvSpPr txBox="1"/>
            <p:nvPr/>
          </p:nvSpPr>
          <p:spPr>
            <a:xfrm>
              <a:off x="0" y="719137"/>
              <a:ext cx="2159432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from the war.</a:t>
              </a:r>
            </a:p>
          </p:txBody>
        </p:sp>
      </p:grpSp>
      <p:sp>
        <p:nvSpPr>
          <p:cNvPr id="59" name="refugee: person who is forced to…"/>
          <p:cNvSpPr txBox="1"/>
          <p:nvPr/>
        </p:nvSpPr>
        <p:spPr>
          <a:xfrm>
            <a:off x="4284662" y="0"/>
            <a:ext cx="4409491" cy="1251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refugee: person who is forced to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seek safety in another country,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usually because of war or poverty</a:t>
            </a:r>
          </a:p>
          <a:p>
            <a:pPr>
              <a:defRPr b="1" sz="2000"/>
            </a:pPr>
            <a:r>
              <a:t>                        </a:t>
            </a:r>
          </a:p>
        </p:txBody>
      </p:sp>
      <p:grpSp>
        <p:nvGrpSpPr>
          <p:cNvPr id="63" name="Group"/>
          <p:cNvGrpSpPr/>
          <p:nvPr/>
        </p:nvGrpSpPr>
        <p:grpSpPr>
          <a:xfrm>
            <a:off x="684212" y="2205037"/>
            <a:ext cx="5895837" cy="1678569"/>
            <a:chOff x="0" y="0"/>
            <a:chExt cx="5895836" cy="1678567"/>
          </a:xfrm>
        </p:grpSpPr>
        <p:sp>
          <p:nvSpPr>
            <p:cNvPr id="60" name="After the First Death  by…"/>
            <p:cNvSpPr txBox="1"/>
            <p:nvPr/>
          </p:nvSpPr>
          <p:spPr>
            <a:xfrm>
              <a:off x="2592387" y="719137"/>
              <a:ext cx="2557464" cy="9594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After the First Death  </a:t>
              </a:r>
              <a:r>
                <a:rPr i="0"/>
                <a:t>by</a:t>
              </a:r>
            </a:p>
            <a:p>
              <a:pPr>
                <a:defRPr sz="2000"/>
              </a:pPr>
              <a:r>
                <a:t>Robert Cormier</a:t>
              </a:r>
            </a:p>
          </p:txBody>
        </p:sp>
        <p:sp>
          <p:nvSpPr>
            <p:cNvPr id="61" name="He took them to a school in a nearby"/>
            <p:cNvSpPr txBox="1"/>
            <p:nvPr/>
          </p:nvSpPr>
          <p:spPr>
            <a:xfrm>
              <a:off x="0" y="0"/>
              <a:ext cx="5895837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took them to a school in a nearby</a:t>
              </a:r>
            </a:p>
          </p:txBody>
        </p:sp>
        <p:sp>
          <p:nvSpPr>
            <p:cNvPr id="62" name="camp."/>
            <p:cNvSpPr txBox="1"/>
            <p:nvPr/>
          </p:nvSpPr>
          <p:spPr>
            <a:xfrm>
              <a:off x="0" y="719137"/>
              <a:ext cx="107249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camp.</a:t>
              </a:r>
            </a:p>
          </p:txBody>
        </p:sp>
      </p:grpSp>
      <p:grpSp>
        <p:nvGrpSpPr>
          <p:cNvPr id="67" name="Group"/>
          <p:cNvGrpSpPr/>
          <p:nvPr/>
        </p:nvGrpSpPr>
        <p:grpSpPr>
          <a:xfrm>
            <a:off x="250825" y="2205037"/>
            <a:ext cx="7995529" cy="1386469"/>
            <a:chOff x="0" y="0"/>
            <a:chExt cx="7995528" cy="1386467"/>
          </a:xfrm>
        </p:grpSpPr>
        <p:sp>
          <p:nvSpPr>
            <p:cNvPr id="64" name="refugees."/>
            <p:cNvSpPr txBox="1"/>
            <p:nvPr/>
          </p:nvSpPr>
          <p:spPr>
            <a:xfrm>
              <a:off x="6408737" y="0"/>
              <a:ext cx="1586792" cy="486207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refugees.</a:t>
              </a:r>
            </a:p>
          </p:txBody>
        </p:sp>
        <p:sp>
          <p:nvSpPr>
            <p:cNvPr id="65" name="Lone Survivor by Marcus Luttrell"/>
            <p:cNvSpPr txBox="1"/>
            <p:nvPr/>
          </p:nvSpPr>
          <p:spPr>
            <a:xfrm>
              <a:off x="4968874" y="719137"/>
              <a:ext cx="2557464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Lone Survivor </a:t>
              </a:r>
              <a:r>
                <a:rPr i="0"/>
                <a:t>by Marcus Luttrell</a:t>
              </a:r>
            </a:p>
          </p:txBody>
        </p:sp>
        <p:sp>
          <p:nvSpPr>
            <p:cNvPr id="66" name="One million Afghans fled the country as"/>
            <p:cNvSpPr txBox="1"/>
            <p:nvPr/>
          </p:nvSpPr>
          <p:spPr>
            <a:xfrm>
              <a:off x="0" y="0"/>
              <a:ext cx="64817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One million Afghans fled the country as </a:t>
              </a:r>
            </a:p>
          </p:txBody>
        </p:sp>
      </p:grpSp>
      <p:grpSp>
        <p:nvGrpSpPr>
          <p:cNvPr id="73" name="Group"/>
          <p:cNvGrpSpPr/>
          <p:nvPr/>
        </p:nvGrpSpPr>
        <p:grpSpPr>
          <a:xfrm>
            <a:off x="250825" y="2205037"/>
            <a:ext cx="8067675" cy="1386469"/>
            <a:chOff x="0" y="0"/>
            <a:chExt cx="8067675" cy="1386467"/>
          </a:xfrm>
        </p:grpSpPr>
        <p:sp>
          <p:nvSpPr>
            <p:cNvPr id="68" name="refugees"/>
            <p:cNvSpPr txBox="1"/>
            <p:nvPr/>
          </p:nvSpPr>
          <p:spPr>
            <a:xfrm>
              <a:off x="3241675" y="0"/>
              <a:ext cx="1487994" cy="486207"/>
            </a:xfrm>
            <a:prstGeom prst="rect">
              <a:avLst/>
            </a:prstGeom>
            <a:solidFill>
              <a:srgbClr val="E1E0F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refugees</a:t>
              </a:r>
            </a:p>
          </p:txBody>
        </p:sp>
        <p:sp>
          <p:nvSpPr>
            <p:cNvPr id="69" name="Maelstrom by…"/>
            <p:cNvSpPr txBox="1"/>
            <p:nvPr/>
          </p:nvSpPr>
          <p:spPr>
            <a:xfrm>
              <a:off x="4968875" y="719137"/>
              <a:ext cx="2557463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Maelstrom </a:t>
              </a:r>
              <a:r>
                <a:rPr i="0"/>
                <a:t>by </a:t>
              </a:r>
            </a:p>
            <a:p>
              <a:pPr>
                <a:defRPr sz="2000"/>
              </a:pPr>
              <a:r>
                <a:t>Harry H. Neff</a:t>
              </a:r>
            </a:p>
          </p:txBody>
        </p:sp>
        <p:sp>
          <p:nvSpPr>
            <p:cNvPr id="70" name="Rowan welcomes"/>
            <p:cNvSpPr txBox="1"/>
            <p:nvPr/>
          </p:nvSpPr>
          <p:spPr>
            <a:xfrm>
              <a:off x="0" y="0"/>
              <a:ext cx="3241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Rowan welcomes </a:t>
              </a:r>
            </a:p>
          </p:txBody>
        </p:sp>
        <p:sp>
          <p:nvSpPr>
            <p:cNvPr id="71" name="and new arrivals"/>
            <p:cNvSpPr txBox="1"/>
            <p:nvPr/>
          </p:nvSpPr>
          <p:spPr>
            <a:xfrm>
              <a:off x="4826000" y="0"/>
              <a:ext cx="3241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new arrivals</a:t>
              </a:r>
            </a:p>
          </p:txBody>
        </p:sp>
        <p:sp>
          <p:nvSpPr>
            <p:cNvPr id="72" name="every day."/>
            <p:cNvSpPr txBox="1"/>
            <p:nvPr/>
          </p:nvSpPr>
          <p:spPr>
            <a:xfrm>
              <a:off x="0" y="576262"/>
              <a:ext cx="18732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every day.</a:t>
              </a:r>
            </a:p>
          </p:txBody>
        </p:sp>
      </p:grpSp>
      <p:sp>
        <p:nvSpPr>
          <p:cNvPr id="74" name="Related words:…"/>
          <p:cNvSpPr txBox="1"/>
          <p:nvPr/>
        </p:nvSpPr>
        <p:spPr>
          <a:xfrm>
            <a:off x="1116012" y="3933825"/>
            <a:ext cx="6945993" cy="2712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Related words: 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</a:t>
            </a:r>
            <a:r>
              <a:rPr i="1"/>
              <a:t>refuge:</a:t>
            </a:r>
            <a:r>
              <a:t> a place of safety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</a:t>
            </a:r>
            <a:r>
              <a:rPr i="1"/>
              <a:t>fugitive:</a:t>
            </a:r>
            <a:r>
              <a:t> person who runs away from the law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</a:t>
            </a:r>
            <a:r>
              <a:rPr i="1"/>
              <a:t>immigrant:</a:t>
            </a:r>
            <a:r>
              <a:t> person who moves to a new country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  	</a:t>
            </a:r>
            <a:r>
              <a:rPr i="1"/>
              <a:t>to seek asylum</a:t>
            </a:r>
            <a:r>
              <a:t>: to go to another country in order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to be safe from a law that is considered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cruel or unfair</a:t>
            </a:r>
          </a:p>
        </p:txBody>
      </p:sp>
      <p:sp>
        <p:nvSpPr>
          <p:cNvPr id="75" name="Any form of refugee will appear once in every 527 pages of text."/>
          <p:cNvSpPr txBox="1"/>
          <p:nvPr/>
        </p:nvSpPr>
        <p:spPr>
          <a:xfrm>
            <a:off x="2195512" y="1341437"/>
            <a:ext cx="657213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</a:t>
            </a:r>
            <a:r>
              <a:rPr i="1"/>
              <a:t>refugee</a:t>
            </a:r>
            <a:r>
              <a:t> will appear once in every 527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8" grpId="1"/>
      <p:bldP build="whole" bldLvl="1" animBg="1" rev="0" advAuto="0" spid="58" grpId="2"/>
      <p:bldP build="whole" bldLvl="1" animBg="1" rev="0" advAuto="0" spid="59" grpId="8"/>
      <p:bldP build="whole" bldLvl="1" animBg="1" rev="0" advAuto="0" spid="73" grpId="7"/>
      <p:bldP build="whole" bldLvl="1" animBg="1" rev="0" advAuto="0" spid="67" grpId="6"/>
      <p:bldP build="whole" bldLvl="1" animBg="1" rev="0" advAuto="0" spid="63" grpId="3"/>
      <p:bldP build="whole" bldLvl="1" animBg="1" rev="0" advAuto="0" spid="63" grpId="4"/>
      <p:bldP build="whole" bldLvl="1" animBg="1" rev="0" advAuto="0" spid="67" grpId="5"/>
      <p:bldP build="whole" bldLvl="1" animBg="1" rev="0" advAuto="0" spid="74" grpId="9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Apparent: clear to see         Related word: appear…"/>
          <p:cNvSpPr txBox="1"/>
          <p:nvPr/>
        </p:nvSpPr>
        <p:spPr>
          <a:xfrm>
            <a:off x="2828925" y="0"/>
            <a:ext cx="6315075" cy="2712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Apparent: clear to see         Related word: appear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Syn: obvious, overt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Ant:  obscure, covert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Forms: 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Noun: 00  Verb: 00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Adjective: apparent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Adverb: apparently</a:t>
            </a:r>
          </a:p>
          <a:p>
            <a:pPr>
              <a:defRPr b="1" sz="2000"/>
            </a:pPr>
            <a:r>
              <a:t>                        </a:t>
            </a:r>
          </a:p>
        </p:txBody>
      </p:sp>
      <p:sp>
        <p:nvSpPr>
          <p:cNvPr id="78" name="apparently"/>
          <p:cNvSpPr txBox="1"/>
          <p:nvPr/>
        </p:nvSpPr>
        <p:spPr>
          <a:xfrm>
            <a:off x="5076825" y="2924175"/>
            <a:ext cx="176476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apparently</a:t>
            </a:r>
          </a:p>
        </p:txBody>
      </p:sp>
      <p:grpSp>
        <p:nvGrpSpPr>
          <p:cNvPr id="82" name="Group"/>
          <p:cNvGrpSpPr/>
          <p:nvPr/>
        </p:nvGrpSpPr>
        <p:grpSpPr>
          <a:xfrm>
            <a:off x="250825" y="2924175"/>
            <a:ext cx="6878638" cy="2467556"/>
            <a:chOff x="0" y="0"/>
            <a:chExt cx="6878637" cy="2467555"/>
          </a:xfrm>
        </p:grpSpPr>
        <p:sp>
          <p:nvSpPr>
            <p:cNvPr id="79" name="Artemis Fowl by…"/>
            <p:cNvSpPr txBox="1"/>
            <p:nvPr/>
          </p:nvSpPr>
          <p:spPr>
            <a:xfrm>
              <a:off x="4321175" y="1800225"/>
              <a:ext cx="2557463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Artemis Fowl </a:t>
              </a:r>
              <a:r>
                <a:rPr i="0"/>
                <a:t>by </a:t>
              </a:r>
            </a:p>
            <a:p>
              <a:pPr>
                <a:defRPr sz="2000"/>
              </a:pPr>
              <a:r>
                <a:t>Eoin Colfer</a:t>
              </a:r>
            </a:p>
          </p:txBody>
        </p:sp>
        <p:sp>
          <p:nvSpPr>
            <p:cNvPr id="80" name="Incredible as it seemed, he"/>
            <p:cNvSpPr txBox="1"/>
            <p:nvPr/>
          </p:nvSpPr>
          <p:spPr>
            <a:xfrm>
              <a:off x="0" y="0"/>
              <a:ext cx="47529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Incredible as it seemed, he </a:t>
              </a:r>
            </a:p>
          </p:txBody>
        </p:sp>
        <p:sp>
          <p:nvSpPr>
            <p:cNvPr id="81" name="intended going toe to toe with the troll."/>
            <p:cNvSpPr txBox="1"/>
            <p:nvPr/>
          </p:nvSpPr>
          <p:spPr>
            <a:xfrm>
              <a:off x="0" y="649287"/>
              <a:ext cx="66976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intended going toe to toe with the troll.</a:t>
              </a:r>
            </a:p>
          </p:txBody>
        </p:sp>
      </p:grpSp>
      <p:pic>
        <p:nvPicPr>
          <p:cNvPr id="83" name="11275314apparent-magnification" descr="11275314apparent-magnificatio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755900" cy="19177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7" name="Group"/>
          <p:cNvGrpSpPr/>
          <p:nvPr/>
        </p:nvGrpSpPr>
        <p:grpSpPr>
          <a:xfrm>
            <a:off x="1403350" y="2924175"/>
            <a:ext cx="5726113" cy="2467556"/>
            <a:chOff x="0" y="0"/>
            <a:chExt cx="5726112" cy="2467555"/>
          </a:xfrm>
        </p:grpSpPr>
        <p:sp>
          <p:nvSpPr>
            <p:cNvPr id="84" name="New Moon by…"/>
            <p:cNvSpPr txBox="1"/>
            <p:nvPr/>
          </p:nvSpPr>
          <p:spPr>
            <a:xfrm>
              <a:off x="3168650" y="1800225"/>
              <a:ext cx="2557463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New Moon </a:t>
              </a:r>
              <a:r>
                <a:rPr i="0"/>
                <a:t>by </a:t>
              </a:r>
            </a:p>
            <a:p>
              <a:pPr>
                <a:defRPr sz="2000"/>
              </a:pPr>
              <a:r>
                <a:t>Stepenie Meyer</a:t>
              </a:r>
            </a:p>
          </p:txBody>
        </p:sp>
        <p:sp>
          <p:nvSpPr>
            <p:cNvPr id="85" name="The anesthetic was"/>
            <p:cNvSpPr txBox="1"/>
            <p:nvPr/>
          </p:nvSpPr>
          <p:spPr>
            <a:xfrm>
              <a:off x="0" y="0"/>
              <a:ext cx="36734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anesthetic was </a:t>
              </a:r>
            </a:p>
          </p:txBody>
        </p:sp>
        <p:sp>
          <p:nvSpPr>
            <p:cNvPr id="86" name="losing its effectiveness."/>
            <p:cNvSpPr txBox="1"/>
            <p:nvPr/>
          </p:nvSpPr>
          <p:spPr>
            <a:xfrm>
              <a:off x="0" y="649287"/>
              <a:ext cx="38893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losing its effectiveness.</a:t>
              </a:r>
            </a:p>
          </p:txBody>
        </p:sp>
      </p:grpSp>
      <p:sp>
        <p:nvSpPr>
          <p:cNvPr id="88" name="Apparently"/>
          <p:cNvSpPr txBox="1"/>
          <p:nvPr/>
        </p:nvSpPr>
        <p:spPr>
          <a:xfrm>
            <a:off x="250825" y="2924175"/>
            <a:ext cx="180417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Apparently</a:t>
            </a:r>
          </a:p>
        </p:txBody>
      </p:sp>
      <p:grpSp>
        <p:nvGrpSpPr>
          <p:cNvPr id="92" name="Group"/>
          <p:cNvGrpSpPr/>
          <p:nvPr/>
        </p:nvGrpSpPr>
        <p:grpSpPr>
          <a:xfrm>
            <a:off x="1763712" y="2924175"/>
            <a:ext cx="7380288" cy="2467556"/>
            <a:chOff x="0" y="0"/>
            <a:chExt cx="7380287" cy="2467555"/>
          </a:xfrm>
        </p:grpSpPr>
        <p:sp>
          <p:nvSpPr>
            <p:cNvPr id="89" name="The Hound of Rowan by Harry H. Neff"/>
            <p:cNvSpPr txBox="1"/>
            <p:nvPr/>
          </p:nvSpPr>
          <p:spPr>
            <a:xfrm>
              <a:off x="2808287" y="1800225"/>
              <a:ext cx="29527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 The Hound of Rowan </a:t>
              </a:r>
              <a:r>
                <a:rPr i="0"/>
                <a:t>by Harry H. Neff</a:t>
              </a:r>
            </a:p>
          </p:txBody>
        </p:sp>
        <p:sp>
          <p:nvSpPr>
            <p:cNvPr id="90" name="satisfied, he pressed a button and"/>
            <p:cNvSpPr txBox="1"/>
            <p:nvPr/>
          </p:nvSpPr>
          <p:spPr>
            <a:xfrm>
              <a:off x="431800" y="0"/>
              <a:ext cx="6948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satisfied, he pressed a button and   </a:t>
              </a:r>
            </a:p>
          </p:txBody>
        </p:sp>
        <p:sp>
          <p:nvSpPr>
            <p:cNvPr id="91" name="rolled down the window."/>
            <p:cNvSpPr txBox="1"/>
            <p:nvPr/>
          </p:nvSpPr>
          <p:spPr>
            <a:xfrm>
              <a:off x="0" y="649287"/>
              <a:ext cx="48244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       rolled down the window.</a:t>
              </a:r>
            </a:p>
          </p:txBody>
        </p:sp>
      </p:grpSp>
      <p:sp>
        <p:nvSpPr>
          <p:cNvPr id="93" name="apparent"/>
          <p:cNvSpPr txBox="1"/>
          <p:nvPr/>
        </p:nvSpPr>
        <p:spPr>
          <a:xfrm>
            <a:off x="6516687" y="2924175"/>
            <a:ext cx="1507962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apparent</a:t>
            </a:r>
          </a:p>
        </p:txBody>
      </p:sp>
      <p:grpSp>
        <p:nvGrpSpPr>
          <p:cNvPr id="97" name="Group"/>
          <p:cNvGrpSpPr/>
          <p:nvPr/>
        </p:nvGrpSpPr>
        <p:grpSpPr>
          <a:xfrm>
            <a:off x="323850" y="2924175"/>
            <a:ext cx="7200900" cy="2467556"/>
            <a:chOff x="0" y="0"/>
            <a:chExt cx="7200900" cy="2467555"/>
          </a:xfrm>
        </p:grpSpPr>
        <p:sp>
          <p:nvSpPr>
            <p:cNvPr id="94" name="Twilight by…"/>
            <p:cNvSpPr txBox="1"/>
            <p:nvPr/>
          </p:nvSpPr>
          <p:spPr>
            <a:xfrm>
              <a:off x="4248150" y="1800225"/>
              <a:ext cx="2952750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 Twilight </a:t>
              </a:r>
              <a:r>
                <a:rPr i="0"/>
                <a:t>by </a:t>
              </a:r>
            </a:p>
            <a:p>
              <a:pPr>
                <a:defRPr sz="2000"/>
              </a:pPr>
              <a:r>
                <a:t>Stephanie Meyer</a:t>
              </a:r>
            </a:p>
          </p:txBody>
        </p:sp>
        <p:sp>
          <p:nvSpPr>
            <p:cNvPr id="95" name="I hoped my disappointment wasn’t too"/>
            <p:cNvSpPr txBox="1"/>
            <p:nvPr/>
          </p:nvSpPr>
          <p:spPr>
            <a:xfrm>
              <a:off x="0" y="0"/>
              <a:ext cx="6192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hoped my disappointment wasn’t too   </a:t>
              </a:r>
            </a:p>
          </p:txBody>
        </p:sp>
        <p:sp>
          <p:nvSpPr>
            <p:cNvPr id="96" name="in my voice."/>
            <p:cNvSpPr txBox="1"/>
            <p:nvPr/>
          </p:nvSpPr>
          <p:spPr>
            <a:xfrm>
              <a:off x="1079500" y="649287"/>
              <a:ext cx="25923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my voice.</a:t>
              </a:r>
            </a:p>
          </p:txBody>
        </p:sp>
      </p:grpSp>
      <p:sp>
        <p:nvSpPr>
          <p:cNvPr id="98" name="Any form of the word apparent will appear…"/>
          <p:cNvSpPr txBox="1"/>
          <p:nvPr/>
        </p:nvSpPr>
        <p:spPr>
          <a:xfrm>
            <a:off x="3132137" y="5949950"/>
            <a:ext cx="4335473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apparent </a:t>
            </a:r>
            <a:r>
              <a:t>will appear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once in every 56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xit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" grpId="12"/>
      <p:bldP build="whole" bldLvl="1" animBg="1" rev="0" advAuto="0" spid="88" grpId="6"/>
      <p:bldP build="whole" bldLvl="1" animBg="1" rev="0" advAuto="0" spid="88" grpId="9"/>
      <p:bldP build="whole" bldLvl="1" animBg="1" rev="0" advAuto="0" spid="97" grpId="11"/>
      <p:bldP build="whole" bldLvl="1" animBg="1" rev="0" advAuto="0" spid="92" grpId="7"/>
      <p:bldP build="whole" bldLvl="1" animBg="1" rev="0" advAuto="0" spid="92" grpId="8"/>
      <p:bldP build="whole" bldLvl="1" animBg="1" rev="0" advAuto="0" spid="78" grpId="5"/>
      <p:bldP build="whole" bldLvl="1" animBg="1" rev="0" advAuto="0" spid="82" grpId="1"/>
      <p:bldP build="whole" bldLvl="1" animBg="1" rev="0" advAuto="0" spid="82" grpId="2"/>
      <p:bldP build="whole" bldLvl="1" animBg="1" rev="0" advAuto="0" spid="87" grpId="3"/>
      <p:bldP build="whole" bldLvl="1" animBg="1" rev="0" advAuto="0" spid="87" grpId="4"/>
      <p:bldP build="whole" bldLvl="1" animBg="1" rev="0" advAuto="0" spid="93" grpId="1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Elaborate (adjective): detailed; fancy…"/>
          <p:cNvSpPr txBox="1"/>
          <p:nvPr/>
        </p:nvSpPr>
        <p:spPr>
          <a:xfrm>
            <a:off x="2828925" y="0"/>
            <a:ext cx="6315075" cy="3880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Elaborate (adjective): detailed; fancy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elaborate (verb): to provide many details when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         describing something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Related word: labor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Syn: ornate, fancy, fanciful, decked out, complex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Ant: simple, elegant, bare; simplify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Forms: Noun: elaboration    Verb: elaborate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		       elaborates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Adjective: elaborate                elaborating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Adverb: elaborately	       elaborated			      				       </a:t>
            </a:r>
          </a:p>
        </p:txBody>
      </p:sp>
      <p:sp>
        <p:nvSpPr>
          <p:cNvPr id="101" name="elaborate"/>
          <p:cNvSpPr txBox="1"/>
          <p:nvPr/>
        </p:nvSpPr>
        <p:spPr>
          <a:xfrm>
            <a:off x="4787900" y="2565400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elaborate</a:t>
            </a:r>
          </a:p>
        </p:txBody>
      </p:sp>
      <p:pic>
        <p:nvPicPr>
          <p:cNvPr id="102" name="ANd9GcQIJaYwk88boyyVPMAtmrbsvVrR69xCYKWqY_s5goFHxfC2Q2Ov" descr="ANd9GcQIJaYwk88boyyVPMAtmrbsvVrR69xCYKWqY_s5goFHxfC2Q2Ov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130175"/>
            <a:ext cx="2376488" cy="20748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6" name="Group"/>
          <p:cNvGrpSpPr/>
          <p:nvPr/>
        </p:nvGrpSpPr>
        <p:grpSpPr>
          <a:xfrm>
            <a:off x="0" y="2565400"/>
            <a:ext cx="7019925" cy="1602368"/>
            <a:chOff x="0" y="0"/>
            <a:chExt cx="7019925" cy="1602367"/>
          </a:xfrm>
        </p:grpSpPr>
        <p:sp>
          <p:nvSpPr>
            <p:cNvPr id="103" name="HP and the Chamber of Secrets by JK Rowling"/>
            <p:cNvSpPr txBox="1"/>
            <p:nvPr/>
          </p:nvSpPr>
          <p:spPr>
            <a:xfrm>
              <a:off x="4067175" y="935037"/>
              <a:ext cx="2952750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HP and the Chamber of Secrets </a:t>
              </a:r>
              <a:r>
                <a:rPr i="0"/>
                <a:t>by JK Rowling</a:t>
              </a:r>
            </a:p>
          </p:txBody>
        </p:sp>
        <p:sp>
          <p:nvSpPr>
            <p:cNvPr id="104" name="A fire was crackling under an"/>
            <p:cNvSpPr txBox="1"/>
            <p:nvPr/>
          </p:nvSpPr>
          <p:spPr>
            <a:xfrm>
              <a:off x="0" y="0"/>
              <a:ext cx="47879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fire was crackling under an</a:t>
              </a:r>
            </a:p>
          </p:txBody>
        </p:sp>
        <p:sp>
          <p:nvSpPr>
            <p:cNvPr id="105" name="carved mantlepiece."/>
            <p:cNvSpPr txBox="1"/>
            <p:nvPr/>
          </p:nvSpPr>
          <p:spPr>
            <a:xfrm>
              <a:off x="0" y="576262"/>
              <a:ext cx="37798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carved mantlepiece.</a:t>
              </a:r>
            </a:p>
          </p:txBody>
        </p:sp>
      </p:grpSp>
      <p:sp>
        <p:nvSpPr>
          <p:cNvPr id="107" name="elaborately"/>
          <p:cNvSpPr txBox="1"/>
          <p:nvPr/>
        </p:nvSpPr>
        <p:spPr>
          <a:xfrm>
            <a:off x="3779837" y="44370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elaborately</a:t>
            </a:r>
          </a:p>
        </p:txBody>
      </p:sp>
      <p:grpSp>
        <p:nvGrpSpPr>
          <p:cNvPr id="111" name="Group"/>
          <p:cNvGrpSpPr/>
          <p:nvPr/>
        </p:nvGrpSpPr>
        <p:grpSpPr>
          <a:xfrm>
            <a:off x="179387" y="4437062"/>
            <a:ext cx="9144001" cy="2180219"/>
            <a:chOff x="0" y="0"/>
            <a:chExt cx="9144000" cy="2180217"/>
          </a:xfrm>
        </p:grpSpPr>
        <p:sp>
          <p:nvSpPr>
            <p:cNvPr id="108" name="He was mad, as if I’d"/>
            <p:cNvSpPr txBox="1"/>
            <p:nvPr/>
          </p:nvSpPr>
          <p:spPr>
            <a:xfrm>
              <a:off x="0" y="0"/>
              <a:ext cx="3635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He was mad, as if I’d </a:t>
              </a:r>
            </a:p>
          </p:txBody>
        </p:sp>
        <p:sp>
          <p:nvSpPr>
            <p:cNvPr id="109" name="planned getting sick."/>
            <p:cNvSpPr txBox="1"/>
            <p:nvPr/>
          </p:nvSpPr>
          <p:spPr>
            <a:xfrm>
              <a:off x="5543550" y="0"/>
              <a:ext cx="36004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planned getting sick.</a:t>
              </a:r>
            </a:p>
          </p:txBody>
        </p:sp>
        <p:sp>
          <p:nvSpPr>
            <p:cNvPr id="110" name="Some Like You  by Sarah Dessen"/>
            <p:cNvSpPr txBox="1"/>
            <p:nvPr/>
          </p:nvSpPr>
          <p:spPr>
            <a:xfrm>
              <a:off x="5292725" y="1512887"/>
              <a:ext cx="32400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Some Like You  </a:t>
              </a:r>
              <a:r>
                <a:rPr i="0"/>
                <a:t>by Sarah Dessen</a:t>
              </a:r>
            </a:p>
          </p:txBody>
        </p:sp>
      </p:grpSp>
      <p:sp>
        <p:nvSpPr>
          <p:cNvPr id="112" name="elaborate"/>
          <p:cNvSpPr txBox="1"/>
          <p:nvPr/>
        </p:nvSpPr>
        <p:spPr>
          <a:xfrm>
            <a:off x="3059112" y="1196975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elaborate</a:t>
            </a:r>
          </a:p>
        </p:txBody>
      </p:sp>
      <p:grpSp>
        <p:nvGrpSpPr>
          <p:cNvPr id="117" name="Group"/>
          <p:cNvGrpSpPr/>
          <p:nvPr/>
        </p:nvGrpSpPr>
        <p:grpSpPr>
          <a:xfrm>
            <a:off x="539750" y="476250"/>
            <a:ext cx="8604250" cy="2442156"/>
            <a:chOff x="0" y="0"/>
            <a:chExt cx="8604250" cy="2442155"/>
          </a:xfrm>
        </p:grpSpPr>
        <p:sp>
          <p:nvSpPr>
            <p:cNvPr id="113" name="The Secret Life of Bees…"/>
            <p:cNvSpPr txBox="1"/>
            <p:nvPr/>
          </p:nvSpPr>
          <p:spPr>
            <a:xfrm>
              <a:off x="5003800" y="1774825"/>
              <a:ext cx="2952750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Secret Life of Bees</a:t>
              </a:r>
            </a:p>
            <a:p>
              <a:pPr>
                <a:defRPr sz="2000"/>
              </a:pPr>
              <a:r>
                <a:t>by Sue Monk Kidd</a:t>
              </a:r>
            </a:p>
          </p:txBody>
        </p:sp>
        <p:sp>
          <p:nvSpPr>
            <p:cNvPr id="114" name="Have you ever noticed that the more you try not to"/>
            <p:cNvSpPr txBox="1"/>
            <p:nvPr/>
          </p:nvSpPr>
          <p:spPr>
            <a:xfrm>
              <a:off x="0" y="0"/>
              <a:ext cx="8604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Have you ever noticed that the more you try not to   </a:t>
              </a:r>
            </a:p>
          </p:txBody>
        </p:sp>
        <p:sp>
          <p:nvSpPr>
            <p:cNvPr id="115" name="think, the more"/>
            <p:cNvSpPr txBox="1"/>
            <p:nvPr/>
          </p:nvSpPr>
          <p:spPr>
            <a:xfrm>
              <a:off x="0" y="720725"/>
              <a:ext cx="25558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think, the more</a:t>
              </a:r>
            </a:p>
          </p:txBody>
        </p:sp>
        <p:sp>
          <p:nvSpPr>
            <p:cNvPr id="116" name="your thoughts become?"/>
            <p:cNvSpPr txBox="1"/>
            <p:nvPr/>
          </p:nvSpPr>
          <p:spPr>
            <a:xfrm>
              <a:off x="4500562" y="720725"/>
              <a:ext cx="39592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your thoughts become?</a:t>
              </a:r>
            </a:p>
          </p:txBody>
        </p:sp>
      </p:grpSp>
      <p:sp>
        <p:nvSpPr>
          <p:cNvPr id="118" name="elaborate."/>
          <p:cNvSpPr txBox="1"/>
          <p:nvPr/>
        </p:nvSpPr>
        <p:spPr>
          <a:xfrm>
            <a:off x="4643437" y="4797425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elaborate.</a:t>
            </a:r>
          </a:p>
        </p:txBody>
      </p:sp>
      <p:grpSp>
        <p:nvGrpSpPr>
          <p:cNvPr id="122" name="Group"/>
          <p:cNvGrpSpPr/>
          <p:nvPr/>
        </p:nvGrpSpPr>
        <p:grpSpPr>
          <a:xfrm>
            <a:off x="323849" y="4076700"/>
            <a:ext cx="8820152" cy="2180218"/>
            <a:chOff x="0" y="0"/>
            <a:chExt cx="8820150" cy="2180217"/>
          </a:xfrm>
        </p:grpSpPr>
        <p:sp>
          <p:nvSpPr>
            <p:cNvPr id="119" name="Only when I swallowed did I realize they were looking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Only when I swallowed did I realize they were looking</a:t>
              </a:r>
            </a:p>
          </p:txBody>
        </p:sp>
        <p:sp>
          <p:nvSpPr>
            <p:cNvPr id="120" name="at me, waiting for me to"/>
            <p:cNvSpPr txBox="1"/>
            <p:nvPr/>
          </p:nvSpPr>
          <p:spPr>
            <a:xfrm>
              <a:off x="179387" y="720725"/>
              <a:ext cx="4176714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me, waiting for me to</a:t>
              </a:r>
            </a:p>
          </p:txBody>
        </p:sp>
        <p:sp>
          <p:nvSpPr>
            <p:cNvPr id="121" name="The Truth About Forever by Sarah Dessen"/>
            <p:cNvSpPr txBox="1"/>
            <p:nvPr/>
          </p:nvSpPr>
          <p:spPr>
            <a:xfrm>
              <a:off x="5292725" y="1512887"/>
              <a:ext cx="3240089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Truth About Forever </a:t>
              </a:r>
              <a:r>
                <a:rPr i="0"/>
                <a:t>by Sarah Dessen</a:t>
              </a:r>
            </a:p>
          </p:txBody>
        </p:sp>
      </p:grpSp>
      <p:sp>
        <p:nvSpPr>
          <p:cNvPr id="123" name="Any form of the word elaborate will appear…"/>
          <p:cNvSpPr txBox="1"/>
          <p:nvPr/>
        </p:nvSpPr>
        <p:spPr>
          <a:xfrm>
            <a:off x="323850" y="5589587"/>
            <a:ext cx="4386261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elaborate </a:t>
            </a:r>
            <a:r>
              <a:t>will appear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once in every 246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2" grpId="13"/>
      <p:bldP build="whole" bldLvl="1" animBg="1" rev="0" advAuto="0" spid="118" grpId="12"/>
      <p:bldP build="whole" bldLvl="1" animBg="1" rev="0" advAuto="0" spid="111" grpId="5"/>
      <p:bldP build="whole" bldLvl="1" animBg="1" rev="0" advAuto="0" spid="106" grpId="1"/>
      <p:bldP build="whole" bldLvl="1" animBg="1" rev="0" advAuto="0" spid="111" grpId="7"/>
      <p:bldP build="whole" bldLvl="1" animBg="1" rev="0" advAuto="0" spid="106" grpId="3"/>
      <p:bldP build="whole" bldLvl="1" animBg="1" rev="0" advAuto="0" spid="101" grpId="2"/>
      <p:bldP build="whole" bldLvl="1" animBg="1" rev="0" advAuto="0" spid="112" grpId="8"/>
      <p:bldP build="whole" bldLvl="1" animBg="1" rev="0" advAuto="0" spid="112" grpId="10"/>
      <p:bldP build="whole" bldLvl="1" animBg="1" rev="0" advAuto="0" spid="117" grpId="9"/>
      <p:bldP build="whole" bldLvl="1" animBg="1" rev="0" advAuto="0" spid="100" grpId="14"/>
      <p:bldP build="whole" bldLvl="1" animBg="1" rev="0" advAuto="0" spid="117" grpId="11"/>
      <p:bldP build="whole" bldLvl="1" animBg="1" rev="0" advAuto="0" spid="107" grpId="4"/>
      <p:bldP build="whole" bldLvl="1" animBg="1" rev="0" advAuto="0" spid="107" grpId="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Bewildered: completely confused; in a fog…"/>
          <p:cNvSpPr txBox="1"/>
          <p:nvPr/>
        </p:nvSpPr>
        <p:spPr>
          <a:xfrm>
            <a:off x="2828925" y="0"/>
            <a:ext cx="6315075" cy="1835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Bewildered: completely confused; in a fog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Related word: wild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Syn: befuddled, bemused, dumbfounded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Ant: certain, sure, confident, poised, prepared			      				       </a:t>
            </a:r>
          </a:p>
        </p:txBody>
      </p:sp>
      <p:sp>
        <p:nvSpPr>
          <p:cNvPr id="126" name="bewildered,"/>
          <p:cNvSpPr txBox="1"/>
          <p:nvPr/>
        </p:nvSpPr>
        <p:spPr>
          <a:xfrm>
            <a:off x="1692275" y="3068637"/>
            <a:ext cx="21605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bewildered,</a:t>
            </a:r>
          </a:p>
        </p:txBody>
      </p:sp>
      <p:pic>
        <p:nvPicPr>
          <p:cNvPr id="127" name="ANd9GcR_uS9tJou9p8n8WlZK71EH_0X6GBZCUSEKlOlqm8kgX4Sh5tHS" descr="ANd9GcR_uS9tJou9p8n8WlZK71EH_0X6GBZCUSEKlOlqm8kgX4Sh5tH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9387" y="404812"/>
            <a:ext cx="2017713" cy="1806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2" name="Group"/>
          <p:cNvGrpSpPr/>
          <p:nvPr/>
        </p:nvGrpSpPr>
        <p:grpSpPr>
          <a:xfrm>
            <a:off x="179387" y="3068637"/>
            <a:ext cx="8569326" cy="1675394"/>
            <a:chOff x="0" y="0"/>
            <a:chExt cx="8569325" cy="1675392"/>
          </a:xfrm>
        </p:grpSpPr>
        <p:sp>
          <p:nvSpPr>
            <p:cNvPr id="128" name="He was"/>
            <p:cNvSpPr txBox="1"/>
            <p:nvPr/>
          </p:nvSpPr>
          <p:spPr>
            <a:xfrm>
              <a:off x="0" y="0"/>
              <a:ext cx="1476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was</a:t>
              </a:r>
            </a:p>
          </p:txBody>
        </p:sp>
        <p:sp>
          <p:nvSpPr>
            <p:cNvPr id="129" name="not thinking in that direction"/>
            <p:cNvSpPr txBox="1"/>
            <p:nvPr/>
          </p:nvSpPr>
          <p:spPr>
            <a:xfrm>
              <a:off x="3671887" y="0"/>
              <a:ext cx="48974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not thinking in that direction</a:t>
              </a:r>
            </a:p>
          </p:txBody>
        </p:sp>
        <p:sp>
          <p:nvSpPr>
            <p:cNvPr id="130" name="at all."/>
            <p:cNvSpPr txBox="1"/>
            <p:nvPr/>
          </p:nvSpPr>
          <p:spPr>
            <a:xfrm>
              <a:off x="71437" y="865187"/>
              <a:ext cx="10810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all.</a:t>
              </a:r>
            </a:p>
          </p:txBody>
        </p:sp>
        <p:sp>
          <p:nvSpPr>
            <p:cNvPr id="131" name="Twilight  by…"/>
            <p:cNvSpPr txBox="1"/>
            <p:nvPr/>
          </p:nvSpPr>
          <p:spPr>
            <a:xfrm>
              <a:off x="2879725" y="1008062"/>
              <a:ext cx="32400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Twilight  </a:t>
              </a:r>
              <a:r>
                <a:rPr i="0"/>
                <a:t>by </a:t>
              </a:r>
            </a:p>
            <a:p>
              <a:pPr>
                <a:defRPr sz="2000"/>
              </a:pPr>
              <a:r>
                <a:t>Stephenie Meyer</a:t>
              </a:r>
            </a:p>
          </p:txBody>
        </p:sp>
      </p:grpSp>
      <p:sp>
        <p:nvSpPr>
          <p:cNvPr id="133" name="bewildered."/>
          <p:cNvSpPr txBox="1"/>
          <p:nvPr/>
        </p:nvSpPr>
        <p:spPr>
          <a:xfrm>
            <a:off x="395287" y="4221162"/>
            <a:ext cx="21605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bewildered.</a:t>
            </a:r>
          </a:p>
        </p:txBody>
      </p:sp>
      <p:grpSp>
        <p:nvGrpSpPr>
          <p:cNvPr id="136" name="Group"/>
          <p:cNvGrpSpPr/>
          <p:nvPr/>
        </p:nvGrpSpPr>
        <p:grpSpPr>
          <a:xfrm>
            <a:off x="395287" y="3644900"/>
            <a:ext cx="7740651" cy="1675393"/>
            <a:chOff x="0" y="0"/>
            <a:chExt cx="7740650" cy="1675392"/>
          </a:xfrm>
        </p:grpSpPr>
        <p:sp>
          <p:nvSpPr>
            <p:cNvPr id="134" name="The man was still there, trying to smile, looking"/>
            <p:cNvSpPr txBox="1"/>
            <p:nvPr/>
          </p:nvSpPr>
          <p:spPr>
            <a:xfrm>
              <a:off x="0" y="0"/>
              <a:ext cx="7740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man was still there, trying to smile, looking </a:t>
              </a:r>
            </a:p>
          </p:txBody>
        </p:sp>
        <p:sp>
          <p:nvSpPr>
            <p:cNvPr id="135" name="The Martian Chronicles  by Ray Bradbury"/>
            <p:cNvSpPr txBox="1"/>
            <p:nvPr/>
          </p:nvSpPr>
          <p:spPr>
            <a:xfrm>
              <a:off x="2447925" y="1008062"/>
              <a:ext cx="32400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Martian Chronicles  </a:t>
              </a:r>
              <a:r>
                <a:rPr i="0"/>
                <a:t>by Ray Bradbury</a:t>
              </a:r>
            </a:p>
          </p:txBody>
        </p:sp>
      </p:grpSp>
      <p:sp>
        <p:nvSpPr>
          <p:cNvPr id="137" name="bewildered"/>
          <p:cNvSpPr txBox="1"/>
          <p:nvPr/>
        </p:nvSpPr>
        <p:spPr>
          <a:xfrm>
            <a:off x="2700337" y="32845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bewildered</a:t>
            </a:r>
          </a:p>
        </p:txBody>
      </p:sp>
      <p:grpSp>
        <p:nvGrpSpPr>
          <p:cNvPr id="143" name="Group"/>
          <p:cNvGrpSpPr/>
          <p:nvPr/>
        </p:nvGrpSpPr>
        <p:grpSpPr>
          <a:xfrm>
            <a:off x="0" y="2420937"/>
            <a:ext cx="8532813" cy="2612019"/>
            <a:chOff x="0" y="0"/>
            <a:chExt cx="8532812" cy="2612017"/>
          </a:xfrm>
        </p:grpSpPr>
        <p:sp>
          <p:nvSpPr>
            <p:cNvPr id="138" name="was completely"/>
            <p:cNvSpPr txBox="1"/>
            <p:nvPr/>
          </p:nvSpPr>
          <p:spPr>
            <a:xfrm>
              <a:off x="0" y="863600"/>
              <a:ext cx="2700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was completely</a:t>
              </a:r>
            </a:p>
          </p:txBody>
        </p:sp>
        <p:sp>
          <p:nvSpPr>
            <p:cNvPr id="139" name="Lou Ann had forgotten it was Halloween, and"/>
            <p:cNvSpPr txBox="1"/>
            <p:nvPr/>
          </p:nvSpPr>
          <p:spPr>
            <a:xfrm>
              <a:off x="0" y="0"/>
              <a:ext cx="7740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Lou Ann had forgotten it was Halloween, and  </a:t>
              </a:r>
            </a:p>
          </p:txBody>
        </p:sp>
        <p:sp>
          <p:nvSpPr>
            <p:cNvPr id="140" name="when a mob of children"/>
            <p:cNvSpPr txBox="1"/>
            <p:nvPr/>
          </p:nvSpPr>
          <p:spPr>
            <a:xfrm>
              <a:off x="4643437" y="863600"/>
              <a:ext cx="38893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when a mob of children</a:t>
              </a:r>
            </a:p>
          </p:txBody>
        </p:sp>
        <p:sp>
          <p:nvSpPr>
            <p:cNvPr id="141" name="The Bean Trees  by…"/>
            <p:cNvSpPr txBox="1"/>
            <p:nvPr/>
          </p:nvSpPr>
          <p:spPr>
            <a:xfrm>
              <a:off x="4572000" y="1944687"/>
              <a:ext cx="32400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Bean Trees  </a:t>
              </a:r>
              <a:r>
                <a:rPr i="0"/>
                <a:t>by</a:t>
              </a:r>
            </a:p>
            <a:p>
              <a:pPr>
                <a:defRPr sz="2000"/>
              </a:pPr>
              <a:r>
                <a:t>Barbara Kingsolver</a:t>
              </a:r>
            </a:p>
          </p:txBody>
        </p:sp>
        <p:sp>
          <p:nvSpPr>
            <p:cNvPr id="142" name="came to the door."/>
            <p:cNvSpPr txBox="1"/>
            <p:nvPr/>
          </p:nvSpPr>
          <p:spPr>
            <a:xfrm>
              <a:off x="0" y="1800225"/>
              <a:ext cx="3889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came to the door.</a:t>
              </a:r>
            </a:p>
          </p:txBody>
        </p:sp>
      </p:grpSp>
      <p:sp>
        <p:nvSpPr>
          <p:cNvPr id="144" name="bewildered"/>
          <p:cNvSpPr txBox="1"/>
          <p:nvPr/>
        </p:nvSpPr>
        <p:spPr>
          <a:xfrm>
            <a:off x="3708400" y="24209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bewildered</a:t>
            </a:r>
          </a:p>
        </p:txBody>
      </p:sp>
      <p:grpSp>
        <p:nvGrpSpPr>
          <p:cNvPr id="149" name="Group"/>
          <p:cNvGrpSpPr/>
          <p:nvPr/>
        </p:nvGrpSpPr>
        <p:grpSpPr>
          <a:xfrm>
            <a:off x="0" y="2420937"/>
            <a:ext cx="8388350" cy="2612019"/>
            <a:chOff x="0" y="0"/>
            <a:chExt cx="8388350" cy="2612017"/>
          </a:xfrm>
        </p:grpSpPr>
        <p:sp>
          <p:nvSpPr>
            <p:cNvPr id="145" name="and said, “I don’t know what you’re talking about.”"/>
            <p:cNvSpPr txBox="1"/>
            <p:nvPr/>
          </p:nvSpPr>
          <p:spPr>
            <a:xfrm>
              <a:off x="0" y="863600"/>
              <a:ext cx="7956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said, “I don’t know what you’re talking about.”</a:t>
              </a:r>
            </a:p>
          </p:txBody>
        </p:sp>
        <p:sp>
          <p:nvSpPr>
            <p:cNvPr id="146" name="Jason returned with a"/>
            <p:cNvSpPr txBox="1"/>
            <p:nvPr/>
          </p:nvSpPr>
          <p:spPr>
            <a:xfrm>
              <a:off x="0" y="0"/>
              <a:ext cx="37084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Jason returned with a  </a:t>
              </a:r>
            </a:p>
          </p:txBody>
        </p:sp>
        <p:sp>
          <p:nvSpPr>
            <p:cNvPr id="147" name="look on his face"/>
            <p:cNvSpPr txBox="1"/>
            <p:nvPr/>
          </p:nvSpPr>
          <p:spPr>
            <a:xfrm>
              <a:off x="5580062" y="0"/>
              <a:ext cx="28082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look on his face</a:t>
              </a:r>
            </a:p>
          </p:txBody>
        </p:sp>
        <p:sp>
          <p:nvSpPr>
            <p:cNvPr id="148" name="The Ultimate Gift by…"/>
            <p:cNvSpPr txBox="1"/>
            <p:nvPr/>
          </p:nvSpPr>
          <p:spPr>
            <a:xfrm>
              <a:off x="4572000" y="1944687"/>
              <a:ext cx="32400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Ultimate Gift </a:t>
              </a:r>
              <a:r>
                <a:rPr i="0"/>
                <a:t>by</a:t>
              </a:r>
            </a:p>
            <a:p>
              <a:pPr>
                <a:defRPr sz="2000"/>
              </a:pPr>
              <a:r>
                <a:t>Jim Stovall</a:t>
              </a:r>
            </a:p>
          </p:txBody>
        </p:sp>
      </p:grpSp>
      <p:sp>
        <p:nvSpPr>
          <p:cNvPr id="150" name="Any form of the word bewildered will appear once in every 264 pages of text."/>
          <p:cNvSpPr txBox="1"/>
          <p:nvPr/>
        </p:nvSpPr>
        <p:spPr>
          <a:xfrm>
            <a:off x="539750" y="6237287"/>
            <a:ext cx="784271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bewildered </a:t>
            </a:r>
            <a:r>
              <a:t>will appear once in every 264 pages of text.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8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6" grpId="3"/>
      <p:bldP build="whole" bldLvl="1" animBg="1" rev="0" advAuto="0" spid="143" grpId="9"/>
      <p:bldP build="whole" bldLvl="1" animBg="1" rev="0" advAuto="0" spid="133" grpId="7"/>
      <p:bldP build="whole" bldLvl="1" animBg="1" rev="0" advAuto="0" spid="143" grpId="10"/>
      <p:bldP build="whole" bldLvl="1" animBg="1" rev="0" advAuto="0" spid="149" grpId="12"/>
      <p:bldP build="whole" bldLvl="1" animBg="1" rev="0" advAuto="0" spid="125" grpId="13"/>
      <p:bldP build="whole" bldLvl="1" animBg="1" rev="0" advAuto="0" spid="132" grpId="1"/>
      <p:bldP build="whole" bldLvl="1" animBg="1" rev="0" advAuto="0" spid="132" grpId="2"/>
      <p:bldP build="whole" bldLvl="1" animBg="1" rev="0" advAuto="0" spid="144" grpId="11"/>
      <p:bldP build="whole" bldLvl="1" animBg="1" rev="0" advAuto="0" spid="137" grpId="8"/>
      <p:bldP build="whole" bldLvl="1" animBg="1" rev="0" advAuto="0" spid="136" grpId="5"/>
      <p:bldP build="whole" bldLvl="1" animBg="1" rev="0" advAuto="0" spid="136" grpId="6"/>
      <p:bldP build="whole" bldLvl="1" animBg="1" rev="0" advAuto="0" spid="133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gregated"/>
          <p:cNvSpPr txBox="1"/>
          <p:nvPr/>
        </p:nvSpPr>
        <p:spPr>
          <a:xfrm>
            <a:off x="3563937" y="1916112"/>
            <a:ext cx="24479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congregated</a:t>
            </a:r>
          </a:p>
        </p:txBody>
      </p:sp>
      <p:sp>
        <p:nvSpPr>
          <p:cNvPr id="153" name="Congregate: form a group (of people or animals)…"/>
          <p:cNvSpPr txBox="1"/>
          <p:nvPr/>
        </p:nvSpPr>
        <p:spPr>
          <a:xfrm>
            <a:off x="2828925" y="0"/>
            <a:ext cx="6315075" cy="1543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Congregate: form a group (of people or animals)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Syn: cluster, flock together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Ant: segregate, disperse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	       </a:t>
            </a:r>
          </a:p>
        </p:txBody>
      </p:sp>
      <p:pic>
        <p:nvPicPr>
          <p:cNvPr id="154" name="ANd9GcTVuUQfQn8f5_e8uSPeyMzIweoOO3_Y8TeUT_AedHTLusi1kJS8-Q" descr="ANd9GcTVuUQfQn8f5_e8uSPeyMzIweoOO3_Y8TeUT_AedHTLusi1kJS8-Q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9" name="Group"/>
          <p:cNvGrpSpPr/>
          <p:nvPr/>
        </p:nvGrpSpPr>
        <p:grpSpPr>
          <a:xfrm>
            <a:off x="-1" y="3284537"/>
            <a:ext cx="8820152" cy="2324681"/>
            <a:chOff x="0" y="0"/>
            <a:chExt cx="8820150" cy="2324680"/>
          </a:xfrm>
        </p:grpSpPr>
        <p:sp>
          <p:nvSpPr>
            <p:cNvPr id="155" name="He and his groupmates"/>
            <p:cNvSpPr txBox="1"/>
            <p:nvPr/>
          </p:nvSpPr>
          <p:spPr>
            <a:xfrm>
              <a:off x="0" y="0"/>
              <a:ext cx="39243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and his groupmates </a:t>
              </a:r>
            </a:p>
          </p:txBody>
        </p:sp>
        <p:sp>
          <p:nvSpPr>
            <p:cNvPr id="156" name="packaged food."/>
            <p:cNvSpPr txBox="1"/>
            <p:nvPr/>
          </p:nvSpPr>
          <p:spPr>
            <a:xfrm>
              <a:off x="0" y="1728787"/>
              <a:ext cx="28082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packaged food.</a:t>
              </a:r>
            </a:p>
          </p:txBody>
        </p:sp>
        <p:sp>
          <p:nvSpPr>
            <p:cNvPr id="157" name="The Giver by…"/>
            <p:cNvSpPr txBox="1"/>
            <p:nvPr/>
          </p:nvSpPr>
          <p:spPr>
            <a:xfrm>
              <a:off x="4211637" y="1657350"/>
              <a:ext cx="3240089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Giver </a:t>
              </a:r>
              <a:r>
                <a:rPr i="0"/>
                <a:t>by</a:t>
              </a:r>
            </a:p>
            <a:p>
              <a:pPr>
                <a:defRPr sz="2000"/>
              </a:pPr>
              <a:r>
                <a:t>Lois Lowry</a:t>
              </a:r>
            </a:p>
          </p:txBody>
        </p:sp>
        <p:sp>
          <p:nvSpPr>
            <p:cNvPr id="158" name="by the tables in front of the auditorium and took their"/>
            <p:cNvSpPr txBox="1"/>
            <p:nvPr/>
          </p:nvSpPr>
          <p:spPr>
            <a:xfrm>
              <a:off x="0" y="936625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by the tables in front of the auditorium and took their  </a:t>
              </a:r>
            </a:p>
          </p:txBody>
        </p:sp>
      </p:grpSp>
      <p:sp>
        <p:nvSpPr>
          <p:cNvPr id="160" name="congregated"/>
          <p:cNvSpPr txBox="1"/>
          <p:nvPr/>
        </p:nvSpPr>
        <p:spPr>
          <a:xfrm>
            <a:off x="3924300" y="3284537"/>
            <a:ext cx="25923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congregated</a:t>
            </a:r>
          </a:p>
        </p:txBody>
      </p:sp>
      <p:sp>
        <p:nvSpPr>
          <p:cNvPr id="161" name="congregate"/>
          <p:cNvSpPr txBox="1"/>
          <p:nvPr/>
        </p:nvSpPr>
        <p:spPr>
          <a:xfrm>
            <a:off x="1908175" y="3284537"/>
            <a:ext cx="20161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congregate</a:t>
            </a:r>
          </a:p>
        </p:txBody>
      </p:sp>
      <p:grpSp>
        <p:nvGrpSpPr>
          <p:cNvPr id="166" name="Group"/>
          <p:cNvGrpSpPr/>
          <p:nvPr/>
        </p:nvGrpSpPr>
        <p:grpSpPr>
          <a:xfrm>
            <a:off x="-1" y="2636837"/>
            <a:ext cx="8820152" cy="2972381"/>
            <a:chOff x="0" y="0"/>
            <a:chExt cx="8820150" cy="2972380"/>
          </a:xfrm>
        </p:grpSpPr>
        <p:sp>
          <p:nvSpPr>
            <p:cNvPr id="162" name="It’s just that it’s very difficult for a large number of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It’s just that it’s very difficult for a large number of  </a:t>
              </a:r>
            </a:p>
          </p:txBody>
        </p:sp>
        <p:sp>
          <p:nvSpPr>
            <p:cNvPr id="163" name="without attracting attention."/>
            <p:cNvSpPr txBox="1"/>
            <p:nvPr/>
          </p:nvSpPr>
          <p:spPr>
            <a:xfrm>
              <a:off x="3924300" y="647700"/>
              <a:ext cx="48958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without attracting attention.</a:t>
              </a:r>
            </a:p>
          </p:txBody>
        </p:sp>
        <p:sp>
          <p:nvSpPr>
            <p:cNvPr id="164" name="HP and the Goblet of Fire…"/>
            <p:cNvSpPr txBox="1"/>
            <p:nvPr/>
          </p:nvSpPr>
          <p:spPr>
            <a:xfrm>
              <a:off x="4211637" y="2305050"/>
              <a:ext cx="3240089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HP and the Goblet of Fire </a:t>
              </a:r>
            </a:p>
            <a:p>
              <a:pPr>
                <a:defRPr sz="2000"/>
              </a:pPr>
              <a:r>
                <a:t>J.K. Rowling</a:t>
              </a:r>
            </a:p>
          </p:txBody>
        </p:sp>
        <p:sp>
          <p:nvSpPr>
            <p:cNvPr id="165" name="wizards to"/>
            <p:cNvSpPr txBox="1"/>
            <p:nvPr/>
          </p:nvSpPr>
          <p:spPr>
            <a:xfrm>
              <a:off x="0" y="647700"/>
              <a:ext cx="19081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wizards to  </a:t>
              </a:r>
            </a:p>
          </p:txBody>
        </p:sp>
      </p:grpSp>
      <p:sp>
        <p:nvSpPr>
          <p:cNvPr id="167" name="congregated"/>
          <p:cNvSpPr txBox="1"/>
          <p:nvPr/>
        </p:nvSpPr>
        <p:spPr>
          <a:xfrm>
            <a:off x="4787900" y="2636837"/>
            <a:ext cx="23764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congregated</a:t>
            </a:r>
          </a:p>
        </p:txBody>
      </p:sp>
      <p:grpSp>
        <p:nvGrpSpPr>
          <p:cNvPr id="171" name="Group"/>
          <p:cNvGrpSpPr/>
          <p:nvPr/>
        </p:nvGrpSpPr>
        <p:grpSpPr>
          <a:xfrm>
            <a:off x="0" y="2636837"/>
            <a:ext cx="7451726" cy="2972381"/>
            <a:chOff x="0" y="0"/>
            <a:chExt cx="7451725" cy="2972380"/>
          </a:xfrm>
        </p:grpSpPr>
        <p:sp>
          <p:nvSpPr>
            <p:cNvPr id="168" name="In front of the truck, workers"/>
            <p:cNvSpPr txBox="1"/>
            <p:nvPr/>
          </p:nvSpPr>
          <p:spPr>
            <a:xfrm>
              <a:off x="0" y="0"/>
              <a:ext cx="47879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front of the truck, workers</a:t>
              </a:r>
            </a:p>
          </p:txBody>
        </p:sp>
        <p:sp>
          <p:nvSpPr>
            <p:cNvPr id="169" name="The Wedding…"/>
            <p:cNvSpPr txBox="1"/>
            <p:nvPr/>
          </p:nvSpPr>
          <p:spPr>
            <a:xfrm>
              <a:off x="4211637" y="2305050"/>
              <a:ext cx="3240089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Wedding</a:t>
              </a:r>
            </a:p>
            <a:p>
              <a:pPr>
                <a:defRPr sz="2000"/>
              </a:pPr>
              <a:r>
                <a:t>Nicholas Sparks</a:t>
              </a:r>
            </a:p>
          </p:txBody>
        </p:sp>
        <p:sp>
          <p:nvSpPr>
            <p:cNvPr id="170" name="in groups of five or six."/>
            <p:cNvSpPr txBox="1"/>
            <p:nvPr/>
          </p:nvSpPr>
          <p:spPr>
            <a:xfrm>
              <a:off x="0" y="647700"/>
              <a:ext cx="39243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groups of five or six.  </a:t>
              </a:r>
            </a:p>
          </p:txBody>
        </p:sp>
      </p:grpSp>
      <p:sp>
        <p:nvSpPr>
          <p:cNvPr id="172" name="Any form of the word congregate will appear once in every 306 pages of text."/>
          <p:cNvSpPr txBox="1"/>
          <p:nvPr/>
        </p:nvSpPr>
        <p:spPr>
          <a:xfrm>
            <a:off x="539750" y="6237287"/>
            <a:ext cx="788100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congregate </a:t>
            </a:r>
            <a:r>
              <a:t>will appear once in every 306 pages of text.</a:t>
            </a:r>
          </a:p>
        </p:txBody>
      </p:sp>
      <p:grpSp>
        <p:nvGrpSpPr>
          <p:cNvPr id="176" name="Group"/>
          <p:cNvGrpSpPr/>
          <p:nvPr/>
        </p:nvGrpSpPr>
        <p:grpSpPr>
          <a:xfrm>
            <a:off x="1116012" y="1916112"/>
            <a:ext cx="7704139" cy="2091170"/>
            <a:chOff x="0" y="0"/>
            <a:chExt cx="7704137" cy="2091169"/>
          </a:xfrm>
        </p:grpSpPr>
        <p:sp>
          <p:nvSpPr>
            <p:cNvPr id="173" name="in her room."/>
            <p:cNvSpPr txBox="1"/>
            <p:nvPr/>
          </p:nvSpPr>
          <p:spPr>
            <a:xfrm>
              <a:off x="4824412" y="0"/>
              <a:ext cx="2447926" cy="486207"/>
            </a:xfrm>
            <a:prstGeom prst="rect">
              <a:avLst/>
            </a:prstGeom>
            <a:solidFill>
              <a:srgbClr val="FFFFB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her room.</a:t>
              </a:r>
            </a:p>
          </p:txBody>
        </p:sp>
        <p:sp>
          <p:nvSpPr>
            <p:cNvPr id="174" name="The girls had"/>
            <p:cNvSpPr txBox="1"/>
            <p:nvPr/>
          </p:nvSpPr>
          <p:spPr>
            <a:xfrm>
              <a:off x="0" y="0"/>
              <a:ext cx="2447925" cy="486207"/>
            </a:xfrm>
            <a:prstGeom prst="rect">
              <a:avLst/>
            </a:prstGeom>
            <a:solidFill>
              <a:srgbClr val="FFFFB7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girls had</a:t>
              </a:r>
            </a:p>
          </p:txBody>
        </p:sp>
        <p:sp>
          <p:nvSpPr>
            <p:cNvPr id="175" name="Julia Alverez,…"/>
            <p:cNvSpPr txBox="1"/>
            <p:nvPr/>
          </p:nvSpPr>
          <p:spPr>
            <a:xfrm>
              <a:off x="3024187" y="792162"/>
              <a:ext cx="4679951" cy="1299008"/>
            </a:xfrm>
            <a:prstGeom prst="rect">
              <a:avLst/>
            </a:prstGeom>
            <a:solidFill>
              <a:srgbClr val="FDB9F3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800"/>
              </a:pPr>
              <a:r>
                <a:t>Julia Alverez,</a:t>
              </a:r>
            </a:p>
            <a:p>
              <a:pPr>
                <a:defRPr i="1" sz="2800"/>
              </a:pPr>
              <a:r>
                <a:t>How the Garcia Girls Lost</a:t>
              </a:r>
            </a:p>
            <a:p>
              <a:pPr>
                <a:defRPr i="1" sz="2800"/>
              </a:pPr>
              <a:r>
                <a:t>Their Accent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8"/>
      <p:bldP build="whole" bldLvl="1" animBg="1" rev="0" advAuto="0" spid="161" grpId="11"/>
      <p:bldP build="whole" bldLvl="1" animBg="1" rev="0" advAuto="0" spid="152" grpId="2"/>
      <p:bldP build="whole" bldLvl="1" animBg="1" rev="0" advAuto="0" spid="159" grpId="5"/>
      <p:bldP build="whole" bldLvl="1" animBg="1" rev="0" advAuto="0" spid="166" grpId="9"/>
      <p:bldP build="whole" bldLvl="1" animBg="1" rev="0" advAuto="0" spid="166" grpId="10"/>
      <p:bldP build="whole" bldLvl="1" animBg="1" rev="0" advAuto="0" spid="160" grpId="4"/>
      <p:bldP build="whole" bldLvl="1" animBg="1" rev="0" advAuto="0" spid="167" grpId="12"/>
      <p:bldP build="whole" bldLvl="1" animBg="1" rev="0" advAuto="0" spid="159" grpId="6"/>
      <p:bldP build="whole" bldLvl="1" animBg="1" rev="0" advAuto="0" spid="160" grpId="7"/>
      <p:bldP build="whole" bldLvl="1" animBg="1" rev="0" advAuto="0" spid="176" grpId="1"/>
      <p:bldP build="whole" bldLvl="1" animBg="1" rev="0" advAuto="0" spid="176" grpId="3"/>
      <p:bldP build="whole" bldLvl="1" animBg="1" rev="0" advAuto="0" spid="171" grpId="13"/>
      <p:bldP build="whole" bldLvl="1" animBg="1" rev="0" advAuto="0" spid="153" grpId="1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Haughty: acting with a superior attitude…"/>
          <p:cNvSpPr txBox="1"/>
          <p:nvPr/>
        </p:nvSpPr>
        <p:spPr>
          <a:xfrm>
            <a:off x="2828925" y="0"/>
            <a:ext cx="6315075" cy="2712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Haughty: acting with a superior attitude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Syn: snobby, snobbish, supercilious, 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condescending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Ant: humble, modest, unassuming, demure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Forms: noun: haughtiness    verb: 00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adjective: haughty     adverb: haughtily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	       </a:t>
            </a:r>
          </a:p>
        </p:txBody>
      </p:sp>
      <p:pic>
        <p:nvPicPr>
          <p:cNvPr id="179" name="haughty1" descr="haughty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88912"/>
            <a:ext cx="2659063" cy="1768476"/>
          </a:xfrm>
          <a:prstGeom prst="rect">
            <a:avLst/>
          </a:prstGeom>
          <a:ln w="12700">
            <a:miter lim="400000"/>
          </a:ln>
        </p:spPr>
      </p:pic>
      <p:sp>
        <p:nvSpPr>
          <p:cNvPr id="180" name="haughty"/>
          <p:cNvSpPr txBox="1"/>
          <p:nvPr/>
        </p:nvSpPr>
        <p:spPr>
          <a:xfrm>
            <a:off x="1547812" y="4005262"/>
            <a:ext cx="15128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haughty</a:t>
            </a:r>
          </a:p>
        </p:txBody>
      </p:sp>
      <p:grpSp>
        <p:nvGrpSpPr>
          <p:cNvPr id="186" name="Group"/>
          <p:cNvGrpSpPr/>
          <p:nvPr/>
        </p:nvGrpSpPr>
        <p:grpSpPr>
          <a:xfrm>
            <a:off x="-1" y="2636837"/>
            <a:ext cx="8820152" cy="2972381"/>
            <a:chOff x="0" y="0"/>
            <a:chExt cx="8820150" cy="2972380"/>
          </a:xfrm>
        </p:grpSpPr>
        <p:sp>
          <p:nvSpPr>
            <p:cNvPr id="181" name="looked"/>
            <p:cNvSpPr txBox="1"/>
            <p:nvPr/>
          </p:nvSpPr>
          <p:spPr>
            <a:xfrm>
              <a:off x="0" y="1368425"/>
              <a:ext cx="15843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looked  </a:t>
              </a:r>
            </a:p>
          </p:txBody>
        </p:sp>
        <p:sp>
          <p:nvSpPr>
            <p:cNvPr id="182" name="Harry supposed that she was beautiful, with her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Harry supposed that she was beautiful, with her</a:t>
              </a:r>
            </a:p>
          </p:txBody>
        </p:sp>
        <p:sp>
          <p:nvSpPr>
            <p:cNvPr id="183" name="HP and the Deathly Hollows…"/>
            <p:cNvSpPr txBox="1"/>
            <p:nvPr/>
          </p:nvSpPr>
          <p:spPr>
            <a:xfrm>
              <a:off x="4211637" y="2305050"/>
              <a:ext cx="4105276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HP and the Deathly Hollows</a:t>
              </a:r>
            </a:p>
            <a:p>
              <a:pPr>
                <a:defRPr sz="2000"/>
              </a:pPr>
              <a:r>
                <a:t>  --J.K. Rowling</a:t>
              </a:r>
            </a:p>
          </p:txBody>
        </p:sp>
        <p:sp>
          <p:nvSpPr>
            <p:cNvPr id="184" name="waist-length hair and floor-length cloak, but she also"/>
            <p:cNvSpPr txBox="1"/>
            <p:nvPr/>
          </p:nvSpPr>
          <p:spPr>
            <a:xfrm>
              <a:off x="0" y="64770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waist-length hair and floor-length cloak, but she also  </a:t>
              </a:r>
            </a:p>
          </p:txBody>
        </p:sp>
        <p:sp>
          <p:nvSpPr>
            <p:cNvPr id="185" name="and proud."/>
            <p:cNvSpPr txBox="1"/>
            <p:nvPr/>
          </p:nvSpPr>
          <p:spPr>
            <a:xfrm>
              <a:off x="3059112" y="1368425"/>
              <a:ext cx="23050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proud.  </a:t>
              </a:r>
            </a:p>
          </p:txBody>
        </p:sp>
      </p:grpSp>
      <p:sp>
        <p:nvSpPr>
          <p:cNvPr id="187" name="haughtily,"/>
          <p:cNvSpPr txBox="1"/>
          <p:nvPr/>
        </p:nvSpPr>
        <p:spPr>
          <a:xfrm>
            <a:off x="3851275" y="26368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haughtily, </a:t>
            </a:r>
          </a:p>
        </p:txBody>
      </p:sp>
      <p:grpSp>
        <p:nvGrpSpPr>
          <p:cNvPr id="191" name="Group"/>
          <p:cNvGrpSpPr/>
          <p:nvPr/>
        </p:nvGrpSpPr>
        <p:grpSpPr>
          <a:xfrm>
            <a:off x="0" y="2636837"/>
            <a:ext cx="9144000" cy="2972381"/>
            <a:chOff x="0" y="0"/>
            <a:chExt cx="9144000" cy="2972380"/>
          </a:xfrm>
        </p:grpSpPr>
        <p:sp>
          <p:nvSpPr>
            <p:cNvPr id="188" name="“Fine,” said Hermione"/>
            <p:cNvSpPr txBox="1"/>
            <p:nvPr/>
          </p:nvSpPr>
          <p:spPr>
            <a:xfrm>
              <a:off x="0" y="0"/>
              <a:ext cx="38512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“Fine,” said Hermione</a:t>
              </a:r>
            </a:p>
          </p:txBody>
        </p:sp>
        <p:sp>
          <p:nvSpPr>
            <p:cNvPr id="189" name="and she marched off."/>
            <p:cNvSpPr txBox="1"/>
            <p:nvPr/>
          </p:nvSpPr>
          <p:spPr>
            <a:xfrm>
              <a:off x="5508625" y="0"/>
              <a:ext cx="3635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she marched off.</a:t>
              </a:r>
            </a:p>
          </p:txBody>
        </p:sp>
        <p:sp>
          <p:nvSpPr>
            <p:cNvPr id="190" name="HP and the Prisoner of Azkaban…"/>
            <p:cNvSpPr txBox="1"/>
            <p:nvPr/>
          </p:nvSpPr>
          <p:spPr>
            <a:xfrm>
              <a:off x="4211637" y="2305050"/>
              <a:ext cx="4105276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HP and the Prisoner of Azkaban</a:t>
              </a:r>
            </a:p>
            <a:p>
              <a:pPr>
                <a:defRPr sz="2000"/>
              </a:pPr>
              <a:r>
                <a:t>  --J.K. Rowling</a:t>
              </a:r>
            </a:p>
          </p:txBody>
        </p:sp>
      </p:grpSp>
      <p:sp>
        <p:nvSpPr>
          <p:cNvPr id="192" name="haughty,"/>
          <p:cNvSpPr txBox="1"/>
          <p:nvPr/>
        </p:nvSpPr>
        <p:spPr>
          <a:xfrm>
            <a:off x="2700337" y="26368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haughty, </a:t>
            </a:r>
          </a:p>
        </p:txBody>
      </p:sp>
      <p:grpSp>
        <p:nvGrpSpPr>
          <p:cNvPr id="196" name="Group"/>
          <p:cNvGrpSpPr/>
          <p:nvPr/>
        </p:nvGrpSpPr>
        <p:grpSpPr>
          <a:xfrm>
            <a:off x="0" y="2636837"/>
            <a:ext cx="7885113" cy="2972381"/>
            <a:chOff x="0" y="0"/>
            <a:chExt cx="7885112" cy="2972380"/>
          </a:xfrm>
        </p:grpSpPr>
        <p:sp>
          <p:nvSpPr>
            <p:cNvPr id="193" name="They were also"/>
            <p:cNvSpPr txBox="1"/>
            <p:nvPr/>
          </p:nvSpPr>
          <p:spPr>
            <a:xfrm>
              <a:off x="0" y="0"/>
              <a:ext cx="2700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They were also</a:t>
              </a:r>
            </a:p>
          </p:txBody>
        </p:sp>
        <p:sp>
          <p:nvSpPr>
            <p:cNvPr id="194" name="The Maelstrom…"/>
            <p:cNvSpPr txBox="1"/>
            <p:nvPr/>
          </p:nvSpPr>
          <p:spPr>
            <a:xfrm>
              <a:off x="4211637" y="2305050"/>
              <a:ext cx="2305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Maelstrom</a:t>
              </a:r>
            </a:p>
            <a:p>
              <a:pPr>
                <a:defRPr sz="2000"/>
              </a:pPr>
              <a:r>
                <a:t>  --Henry H. Neff</a:t>
              </a:r>
            </a:p>
          </p:txBody>
        </p:sp>
        <p:sp>
          <p:nvSpPr>
            <p:cNvPr id="195" name="brutal, and selfish."/>
            <p:cNvSpPr txBox="1"/>
            <p:nvPr/>
          </p:nvSpPr>
          <p:spPr>
            <a:xfrm>
              <a:off x="4572000" y="0"/>
              <a:ext cx="3313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brutal, and selfish. </a:t>
              </a:r>
            </a:p>
          </p:txBody>
        </p:sp>
      </p:grpSp>
      <p:sp>
        <p:nvSpPr>
          <p:cNvPr id="197" name="haughty"/>
          <p:cNvSpPr txBox="1"/>
          <p:nvPr/>
        </p:nvSpPr>
        <p:spPr>
          <a:xfrm>
            <a:off x="6588125" y="26368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haughty </a:t>
            </a:r>
          </a:p>
        </p:txBody>
      </p:sp>
      <p:grpSp>
        <p:nvGrpSpPr>
          <p:cNvPr id="202" name="Group"/>
          <p:cNvGrpSpPr/>
          <p:nvPr/>
        </p:nvGrpSpPr>
        <p:grpSpPr>
          <a:xfrm>
            <a:off x="-1" y="2636837"/>
            <a:ext cx="8748714" cy="2972381"/>
            <a:chOff x="0" y="0"/>
            <a:chExt cx="8748712" cy="2972380"/>
          </a:xfrm>
        </p:grpSpPr>
        <p:sp>
          <p:nvSpPr>
            <p:cNvPr id="198" name="eyes."/>
            <p:cNvSpPr txBox="1"/>
            <p:nvPr/>
          </p:nvSpPr>
          <p:spPr>
            <a:xfrm>
              <a:off x="0" y="1368425"/>
              <a:ext cx="15843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eyes.  </a:t>
              </a:r>
            </a:p>
          </p:txBody>
        </p:sp>
        <p:sp>
          <p:nvSpPr>
            <p:cNvPr id="199" name="laughter, and, as I myself have often done, with evil"/>
            <p:cNvSpPr txBox="1"/>
            <p:nvPr/>
          </p:nvSpPr>
          <p:spPr>
            <a:xfrm>
              <a:off x="0" y="64770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laughter, and, as I myself have often done, with evil  </a:t>
              </a:r>
            </a:p>
          </p:txBody>
        </p:sp>
        <p:sp>
          <p:nvSpPr>
            <p:cNvPr id="200" name="Girls responded with pointed whispers,"/>
            <p:cNvSpPr txBox="1"/>
            <p:nvPr/>
          </p:nvSpPr>
          <p:spPr>
            <a:xfrm>
              <a:off x="0" y="0"/>
              <a:ext cx="6659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Girls responded with pointed whispers,  </a:t>
              </a:r>
            </a:p>
          </p:txBody>
        </p:sp>
        <p:sp>
          <p:nvSpPr>
            <p:cNvPr id="201" name="Crank…"/>
            <p:cNvSpPr txBox="1"/>
            <p:nvPr/>
          </p:nvSpPr>
          <p:spPr>
            <a:xfrm>
              <a:off x="4211637" y="2305050"/>
              <a:ext cx="2305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Crank</a:t>
              </a:r>
            </a:p>
            <a:p>
              <a:pPr>
                <a:defRPr sz="2000"/>
              </a:pPr>
              <a:r>
                <a:t>  --Ellen Clark</a:t>
              </a:r>
            </a:p>
          </p:txBody>
        </p:sp>
      </p:grpSp>
      <p:sp>
        <p:nvSpPr>
          <p:cNvPr id="203" name="Any form of the word haughty will appear once in every 399 pages of text."/>
          <p:cNvSpPr txBox="1"/>
          <p:nvPr/>
        </p:nvSpPr>
        <p:spPr>
          <a:xfrm>
            <a:off x="539750" y="6237287"/>
            <a:ext cx="755060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haughty </a:t>
            </a:r>
            <a:r>
              <a:t>will appear once in every 399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8"/>
      <p:bldP build="whole" bldLvl="1" animBg="1" rev="0" advAuto="0" spid="186" grpId="1"/>
      <p:bldP build="whole" bldLvl="1" animBg="1" rev="0" advAuto="0" spid="186" grpId="2"/>
      <p:bldP build="whole" bldLvl="1" animBg="1" rev="0" advAuto="0" spid="192" grpId="11"/>
      <p:bldP build="whole" bldLvl="1" animBg="1" rev="0" advAuto="0" spid="196" grpId="9"/>
      <p:bldP build="whole" bldLvl="1" animBg="1" rev="0" advAuto="0" spid="196" grpId="10"/>
      <p:bldP build="whole" bldLvl="1" animBg="1" rev="0" advAuto="0" spid="180" grpId="3"/>
      <p:bldP build="whole" bldLvl="1" animBg="1" rev="0" advAuto="0" spid="197" grpId="12"/>
      <p:bldP build="whole" bldLvl="1" animBg="1" rev="0" advAuto="0" spid="187" grpId="4"/>
      <p:bldP build="whole" bldLvl="1" animBg="1" rev="0" advAuto="0" spid="178" grpId="14"/>
      <p:bldP build="whole" bldLvl="1" animBg="1" rev="0" advAuto="0" spid="187" grpId="7"/>
      <p:bldP build="whole" bldLvl="1" animBg="1" rev="0" advAuto="0" spid="202" grpId="13"/>
      <p:bldP build="whole" bldLvl="1" animBg="1" rev="0" advAuto="0" spid="191" grpId="5"/>
      <p:bldP build="whole" bldLvl="1" animBg="1" rev="0" advAuto="0" spid="191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ANd9GcTUx7wmh_2lj37nduxaGF-LNpxJeNOgGcJyzqH7pceK566r1Bvx" descr="ANd9GcTUx7wmh_2lj37nduxaGF-LNpxJeNOgGcJyzqH7pceK566r1Bvx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4317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Persist: to keep going, despite hardships…"/>
          <p:cNvSpPr txBox="1"/>
          <p:nvPr/>
        </p:nvSpPr>
        <p:spPr>
          <a:xfrm>
            <a:off x="2613025" y="0"/>
            <a:ext cx="6530975" cy="3296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000">
                <a:solidFill>
                  <a:srgbClr val="FFFFFF"/>
                </a:solidFill>
              </a:defRPr>
            </a:pPr>
            <a:r>
              <a:t>Persist: to keep going, despite hardships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Syn: continue, stick with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Ant: resign, give up, surrender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Forms: Noun: persistence      Verb: persist, persists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                                                persisting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		    persisted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              Adjective: persistent   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 Adverb: persistently</a:t>
            </a:r>
          </a:p>
          <a:p>
            <a:pPr>
              <a:defRPr b="1" sz="2000">
                <a:solidFill>
                  <a:srgbClr val="FFFFFF"/>
                </a:solidFill>
              </a:defRPr>
            </a:pPr>
            <a:r>
              <a:t>			       </a:t>
            </a:r>
          </a:p>
        </p:txBody>
      </p:sp>
      <p:sp>
        <p:nvSpPr>
          <p:cNvPr id="207" name="persist"/>
          <p:cNvSpPr txBox="1"/>
          <p:nvPr/>
        </p:nvSpPr>
        <p:spPr>
          <a:xfrm>
            <a:off x="1908175" y="3644900"/>
            <a:ext cx="12954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persist</a:t>
            </a:r>
          </a:p>
        </p:txBody>
      </p:sp>
      <p:grpSp>
        <p:nvGrpSpPr>
          <p:cNvPr id="211" name="Group"/>
          <p:cNvGrpSpPr/>
          <p:nvPr/>
        </p:nvGrpSpPr>
        <p:grpSpPr>
          <a:xfrm>
            <a:off x="179387" y="3644900"/>
            <a:ext cx="8640763" cy="1964318"/>
            <a:chOff x="0" y="0"/>
            <a:chExt cx="8640762" cy="1964317"/>
          </a:xfrm>
        </p:grpSpPr>
        <p:sp>
          <p:nvSpPr>
            <p:cNvPr id="208" name="And yet I"/>
            <p:cNvSpPr txBox="1"/>
            <p:nvPr/>
          </p:nvSpPr>
          <p:spPr>
            <a:xfrm>
              <a:off x="0" y="0"/>
              <a:ext cx="1728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yet I  </a:t>
              </a:r>
            </a:p>
          </p:txBody>
        </p:sp>
        <p:sp>
          <p:nvSpPr>
            <p:cNvPr id="209" name="like a stubborn mule in my efforts."/>
            <p:cNvSpPr txBox="1"/>
            <p:nvPr/>
          </p:nvSpPr>
          <p:spPr>
            <a:xfrm>
              <a:off x="3024187" y="0"/>
              <a:ext cx="56165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like a stubborn mule in my efforts. </a:t>
              </a:r>
            </a:p>
          </p:txBody>
        </p:sp>
        <p:sp>
          <p:nvSpPr>
            <p:cNvPr id="210" name="The History of Love…"/>
            <p:cNvSpPr txBox="1"/>
            <p:nvPr/>
          </p:nvSpPr>
          <p:spPr>
            <a:xfrm>
              <a:off x="4032250" y="1296987"/>
              <a:ext cx="3024188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History of Love</a:t>
              </a:r>
            </a:p>
            <a:p>
              <a:pPr>
                <a:defRPr sz="2000"/>
              </a:pPr>
              <a:r>
                <a:t>  --Nicholas Krauss</a:t>
              </a:r>
            </a:p>
          </p:txBody>
        </p:sp>
      </p:grpSp>
      <p:sp>
        <p:nvSpPr>
          <p:cNvPr id="212" name="persisted"/>
          <p:cNvSpPr txBox="1"/>
          <p:nvPr/>
        </p:nvSpPr>
        <p:spPr>
          <a:xfrm>
            <a:off x="2700337" y="42211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persisted </a:t>
            </a:r>
          </a:p>
        </p:txBody>
      </p:sp>
      <p:grpSp>
        <p:nvGrpSpPr>
          <p:cNvPr id="217" name="Group"/>
          <p:cNvGrpSpPr/>
          <p:nvPr/>
        </p:nvGrpSpPr>
        <p:grpSpPr>
          <a:xfrm>
            <a:off x="-1" y="4221162"/>
            <a:ext cx="8820151" cy="1315031"/>
            <a:chOff x="0" y="0"/>
            <a:chExt cx="8820150" cy="1315030"/>
          </a:xfrm>
        </p:grpSpPr>
        <p:sp>
          <p:nvSpPr>
            <p:cNvPr id="213" name="But the old man"/>
            <p:cNvSpPr txBox="1"/>
            <p:nvPr/>
          </p:nvSpPr>
          <p:spPr>
            <a:xfrm>
              <a:off x="0" y="0"/>
              <a:ext cx="2700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But the old man  </a:t>
              </a:r>
            </a:p>
          </p:txBody>
        </p:sp>
        <p:sp>
          <p:nvSpPr>
            <p:cNvPr id="214" name="in his attempts to strike"/>
            <p:cNvSpPr txBox="1"/>
            <p:nvPr/>
          </p:nvSpPr>
          <p:spPr>
            <a:xfrm>
              <a:off x="4643437" y="0"/>
              <a:ext cx="4176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his attempts to strike</a:t>
              </a:r>
            </a:p>
          </p:txBody>
        </p:sp>
        <p:sp>
          <p:nvSpPr>
            <p:cNvPr id="215" name="up a conversation."/>
            <p:cNvSpPr txBox="1"/>
            <p:nvPr/>
          </p:nvSpPr>
          <p:spPr>
            <a:xfrm>
              <a:off x="0" y="647700"/>
              <a:ext cx="32035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up a conversation.   </a:t>
              </a:r>
            </a:p>
          </p:txBody>
        </p:sp>
        <p:sp>
          <p:nvSpPr>
            <p:cNvPr id="216" name="The Alchemist…"/>
            <p:cNvSpPr txBox="1"/>
            <p:nvPr/>
          </p:nvSpPr>
          <p:spPr>
            <a:xfrm>
              <a:off x="3203575" y="647700"/>
              <a:ext cx="2305050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Alchemist</a:t>
              </a:r>
            </a:p>
            <a:p>
              <a:pPr>
                <a:defRPr sz="2000"/>
              </a:pPr>
              <a:r>
                <a:t>  --Paul Coelho</a:t>
              </a:r>
            </a:p>
          </p:txBody>
        </p:sp>
      </p:grpSp>
      <p:sp>
        <p:nvSpPr>
          <p:cNvPr id="218" name="persisted."/>
          <p:cNvSpPr txBox="1"/>
          <p:nvPr/>
        </p:nvSpPr>
        <p:spPr>
          <a:xfrm>
            <a:off x="3059112" y="42211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persisted. </a:t>
            </a:r>
          </a:p>
        </p:txBody>
      </p:sp>
      <p:grpSp>
        <p:nvGrpSpPr>
          <p:cNvPr id="222" name="Group"/>
          <p:cNvGrpSpPr/>
          <p:nvPr/>
        </p:nvGrpSpPr>
        <p:grpSpPr>
          <a:xfrm>
            <a:off x="-1" y="3573462"/>
            <a:ext cx="8820152" cy="2035756"/>
            <a:chOff x="0" y="0"/>
            <a:chExt cx="8820150" cy="2035755"/>
          </a:xfrm>
        </p:grpSpPr>
        <p:sp>
          <p:nvSpPr>
            <p:cNvPr id="219" name="…he had tried in every way to keep the Indian from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…he had tried in every way to keep the Indian from   </a:t>
              </a:r>
            </a:p>
          </p:txBody>
        </p:sp>
        <p:sp>
          <p:nvSpPr>
            <p:cNvPr id="220" name="him, but the Indian"/>
            <p:cNvSpPr txBox="1"/>
            <p:nvPr/>
          </p:nvSpPr>
          <p:spPr>
            <a:xfrm>
              <a:off x="0" y="647700"/>
              <a:ext cx="31321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him, but the Indian </a:t>
              </a:r>
            </a:p>
          </p:txBody>
        </p:sp>
        <p:sp>
          <p:nvSpPr>
            <p:cNvPr id="221" name="Bless Me Ultimia…"/>
            <p:cNvSpPr txBox="1"/>
            <p:nvPr/>
          </p:nvSpPr>
          <p:spPr>
            <a:xfrm>
              <a:off x="4643437" y="1368425"/>
              <a:ext cx="2305051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Bless Me Ultimia</a:t>
              </a:r>
            </a:p>
            <a:p>
              <a:pPr>
                <a:defRPr sz="2000"/>
              </a:pPr>
              <a:r>
                <a:t>  --Rudolfo Anaya</a:t>
              </a:r>
            </a:p>
          </p:txBody>
        </p:sp>
      </p:grpSp>
      <p:sp>
        <p:nvSpPr>
          <p:cNvPr id="223" name="persisted."/>
          <p:cNvSpPr txBox="1"/>
          <p:nvPr/>
        </p:nvSpPr>
        <p:spPr>
          <a:xfrm>
            <a:off x="4500562" y="33575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persisted. </a:t>
            </a:r>
          </a:p>
        </p:txBody>
      </p:sp>
      <p:grpSp>
        <p:nvGrpSpPr>
          <p:cNvPr id="226" name="Group"/>
          <p:cNvGrpSpPr/>
          <p:nvPr/>
        </p:nvGrpSpPr>
        <p:grpSpPr>
          <a:xfrm>
            <a:off x="395287" y="3357562"/>
            <a:ext cx="6626226" cy="1243594"/>
            <a:chOff x="0" y="0"/>
            <a:chExt cx="6626225" cy="1243592"/>
          </a:xfrm>
        </p:grpSpPr>
        <p:sp>
          <p:nvSpPr>
            <p:cNvPr id="224" name="Tuck Everlasting…"/>
            <p:cNvSpPr txBox="1"/>
            <p:nvPr/>
          </p:nvSpPr>
          <p:spPr>
            <a:xfrm>
              <a:off x="4321175" y="576262"/>
              <a:ext cx="2305050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Tuck Everlasting</a:t>
              </a:r>
            </a:p>
            <a:p>
              <a:pPr>
                <a:defRPr sz="2000"/>
              </a:pPr>
              <a:r>
                <a:t>  --Natalie Babbitt</a:t>
              </a:r>
            </a:p>
          </p:txBody>
        </p:sp>
        <p:sp>
          <p:nvSpPr>
            <p:cNvPr id="225" name="“No, I mean, really,” she"/>
            <p:cNvSpPr txBox="1"/>
            <p:nvPr/>
          </p:nvSpPr>
          <p:spPr>
            <a:xfrm>
              <a:off x="0" y="0"/>
              <a:ext cx="40671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“No, I mean, really,” she   </a:t>
              </a:r>
            </a:p>
          </p:txBody>
        </p:sp>
      </p:grpSp>
      <p:sp>
        <p:nvSpPr>
          <p:cNvPr id="227" name="Any form of the word persist will appear once in every 154 pages of text."/>
          <p:cNvSpPr txBox="1"/>
          <p:nvPr/>
        </p:nvSpPr>
        <p:spPr>
          <a:xfrm>
            <a:off x="539750" y="6237287"/>
            <a:ext cx="741041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persist </a:t>
            </a:r>
            <a:r>
              <a:t>will appear once in every 154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2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xit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8"/>
      <p:bldP build="whole" bldLvl="1" animBg="1" rev="0" advAuto="0" spid="218" grpId="11"/>
      <p:bldP build="whole" bldLvl="1" animBg="1" rev="0" advAuto="0" spid="223" grpId="12"/>
      <p:bldP build="whole" bldLvl="1" animBg="1" rev="0" advAuto="0" spid="211" grpId="1"/>
      <p:bldP build="whole" bldLvl="1" animBg="1" rev="0" advAuto="0" spid="211" grpId="2"/>
      <p:bldP build="whole" bldLvl="1" animBg="1" rev="0" advAuto="0" spid="212" grpId="4"/>
      <p:bldP build="whole" bldLvl="1" animBg="1" rev="0" advAuto="0" spid="206" grpId="14"/>
      <p:bldP build="whole" bldLvl="1" animBg="1" rev="0" advAuto="0" spid="212" grpId="7"/>
      <p:bldP build="whole" bldLvl="1" animBg="1" rev="0" advAuto="0" spid="217" grpId="5"/>
      <p:bldP build="whole" bldLvl="1" animBg="1" rev="0" advAuto="0" spid="217" grpId="6"/>
      <p:bldP build="whole" bldLvl="1" animBg="1" rev="0" advAuto="0" spid="226" grpId="13"/>
      <p:bldP build="whole" bldLvl="1" animBg="1" rev="0" advAuto="0" spid="207" grpId="3"/>
      <p:bldP build="whole" bldLvl="1" animBg="1" rev="0" advAuto="0" spid="222" grpId="9"/>
      <p:bldP build="whole" bldLvl="1" animBg="1" rev="0" advAuto="0" spid="222" grpId="10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808080"/>
      </a:dk1>
      <a:lt1>
        <a:srgbClr val="008000"/>
      </a:lt1>
      <a:dk2>
        <a:srgbClr val="A7A7A7"/>
      </a:dk2>
      <a:lt2>
        <a:srgbClr val="535353"/>
      </a:lt2>
      <a:accent1>
        <a:srgbClr val="99CC00"/>
      </a:accent1>
      <a:accent2>
        <a:srgbClr val="00CC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Glass Layers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lass Layer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9CC00"/>
      </a:accent1>
      <a:accent2>
        <a:srgbClr val="00CC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Glass Layers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lass Layer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