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  <Override PartName="/ppt/media/image26.jpeg" ContentType="image/jpeg"/>
  <Override PartName="/ppt/media/image27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oogle.com/imgres?q=buttress&amp;num=10&amp;hl=en&amp;biw=1093&amp;bih=599&amp;tbm=isch&amp;imgrefurl=http://passport2design.com/this-buttress-is-flying/&amp;tbnid=AajqSCkxb6SsdM&amp;docid=BnzncmgV_MB02M&amp;ved=0CFkQhRYoAg&amp;ei=8joYUKuhOoXX6wG6r4Eg&amp;dur=NaN" TargetMode="External"/><Relationship Id="rId3" Type="http://schemas.openxmlformats.org/officeDocument/2006/relationships/image" Target="../media/image10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9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1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3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4.jpe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5.jpe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6.jpe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7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ndignant  (Slide 2)…"/>
          <p:cNvSpPr txBox="1"/>
          <p:nvPr/>
        </p:nvSpPr>
        <p:spPr>
          <a:xfrm>
            <a:off x="250825" y="1196975"/>
            <a:ext cx="2665413" cy="3832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>
                <a:solidFill>
                  <a:srgbClr val="3F5CAF"/>
                </a:solidFill>
              </a:defRPr>
            </a:pPr>
            <a:r>
              <a:t>indignant  (Slide 2)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usurp (Slide 3)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tremulous (Slide 4)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deride (Slide 5)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insolent (Slide 6)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revere (Slide 7)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petulant (Slide 8)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complacent (Slide 9)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amiable (Slide 10)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buttress (Slide 11)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knell (Slide 12)</a:t>
            </a:r>
            <a:endParaRPr i="1" sz="1400">
              <a:solidFill>
                <a:srgbClr val="808080"/>
              </a:solidFill>
            </a:endParaRPr>
          </a:p>
          <a:p>
            <a:pPr>
              <a:defRPr b="1" sz="1400">
                <a:solidFill>
                  <a:srgbClr val="3F5CAF"/>
                </a:solidFill>
              </a:defRPr>
            </a:pPr>
          </a:p>
          <a:p>
            <a:pPr>
              <a:defRPr b="1" sz="1400">
                <a:solidFill>
                  <a:srgbClr val="3F5CAF"/>
                </a:solidFill>
              </a:defRPr>
            </a:pPr>
          </a:p>
          <a:p>
            <a:pPr/>
            <a:endParaRPr b="1" sz="1400">
              <a:solidFill>
                <a:srgbClr val="3F5CAF"/>
              </a:solidFill>
            </a:endParaRPr>
          </a:p>
        </p:txBody>
      </p:sp>
      <p:sp>
        <p:nvSpPr>
          <p:cNvPr id="21" name="covet (Slide 13)…"/>
          <p:cNvSpPr txBox="1"/>
          <p:nvPr/>
        </p:nvSpPr>
        <p:spPr>
          <a:xfrm>
            <a:off x="3635375" y="998537"/>
            <a:ext cx="3168650" cy="5951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>
                <a:solidFill>
                  <a:srgbClr val="3F5CAF"/>
                </a:solidFill>
              </a:defRPr>
            </a:pPr>
            <a:r>
              <a:t>covet (Slide 13)</a:t>
            </a:r>
          </a:p>
          <a:p>
            <a:pPr>
              <a:defRPr b="1">
                <a:solidFill>
                  <a:srgbClr val="3F5CAF"/>
                </a:solidFill>
              </a:defRPr>
            </a:pPr>
            <a:r>
              <a:t>entreat (Slide 14)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chastise (Slide 15)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discreet (Slide 16)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lucid (Slide 17)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obstinate (Slide 18)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vacuous (Slide 19)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enigma (Slide 20)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aversion (Slide 21)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avert (Slide 22)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nonchalant (Slide 23)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frugal (Slide 24)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zeal (Slide 25)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pious (Slide 26)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astute (Slide 27)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  <a:r>
              <a:t>opulent (Slide 28)</a:t>
            </a:r>
            <a:endParaRPr i="1" sz="1400">
              <a:solidFill>
                <a:srgbClr val="808080"/>
              </a:solidFill>
            </a:endParaRPr>
          </a:p>
          <a:p>
            <a:pPr>
              <a:defRPr b="1">
                <a:solidFill>
                  <a:srgbClr val="3F5CAF"/>
                </a:solidFill>
              </a:defRPr>
            </a:pPr>
          </a:p>
          <a:p>
            <a:pPr>
              <a:defRPr b="1">
                <a:solidFill>
                  <a:srgbClr val="3F5CAF"/>
                </a:solidFill>
              </a:defRPr>
            </a:pPr>
          </a:p>
          <a:p>
            <a:pPr/>
            <a:endParaRPr b="1">
              <a:solidFill>
                <a:srgbClr val="3F5CAF"/>
              </a:solidFill>
            </a:endParaRPr>
          </a:p>
          <a:p>
            <a:pPr/>
            <a:endParaRPr b="1">
              <a:solidFill>
                <a:srgbClr val="3F5CAF"/>
              </a:solidFill>
            </a:endParaRPr>
          </a:p>
          <a:p>
            <a:pPr/>
            <a:endParaRPr b="1">
              <a:solidFill>
                <a:srgbClr val="3F5CAF"/>
              </a:solidFill>
            </a:endParaRPr>
          </a:p>
        </p:txBody>
      </p:sp>
      <p:sp>
        <p:nvSpPr>
          <p:cNvPr id="22" name="Welcome to Decent Exposure High School Volume III:"/>
          <p:cNvSpPr txBox="1"/>
          <p:nvPr/>
        </p:nvSpPr>
        <p:spPr>
          <a:xfrm>
            <a:off x="2339975" y="476250"/>
            <a:ext cx="5976749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solidFill>
                  <a:srgbClr val="3F5CAF"/>
                </a:solidFill>
              </a:defRPr>
            </a:lvl1pPr>
          </a:lstStyle>
          <a:p>
            <a:pPr/>
            <a:r>
              <a:t>Welcome to Decent Exposure High School Volume III: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ANd9GcSoYaA3cR2a_ilc82-hHpufM6JT42QwhwrCYsCq2IgkSjr4Sia7Fg.jpg" descr="ANd9GcSoYaA3cR2a_ilc82-hHpufM6JT42QwhwrCYsCq2IgkSjr4Sia7F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188912"/>
            <a:ext cx="2124075" cy="2152651"/>
          </a:xfrm>
          <a:prstGeom prst="rect">
            <a:avLst/>
          </a:prstGeom>
          <a:ln w="12700">
            <a:miter lim="400000"/>
          </a:ln>
        </p:spPr>
      </p:pic>
      <p:sp>
        <p:nvSpPr>
          <p:cNvPr id="265" name="Amiable: friendly; sociably pleasant"/>
          <p:cNvSpPr txBox="1"/>
          <p:nvPr/>
        </p:nvSpPr>
        <p:spPr>
          <a:xfrm>
            <a:off x="4119562" y="207962"/>
            <a:ext cx="373807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/>
            </a:pPr>
            <a:r>
              <a:t>Amiable</a:t>
            </a:r>
            <a:r>
              <a:rPr b="0"/>
              <a:t>: friendly; sociably pleasant</a:t>
            </a:r>
          </a:p>
        </p:txBody>
      </p:sp>
      <p:grpSp>
        <p:nvGrpSpPr>
          <p:cNvPr id="270" name="Group"/>
          <p:cNvGrpSpPr/>
          <p:nvPr/>
        </p:nvGrpSpPr>
        <p:grpSpPr>
          <a:xfrm>
            <a:off x="3348037" y="836612"/>
            <a:ext cx="5795963" cy="1966102"/>
            <a:chOff x="0" y="0"/>
            <a:chExt cx="5795962" cy="1966101"/>
          </a:xfrm>
        </p:grpSpPr>
        <p:sp>
          <p:nvSpPr>
            <p:cNvPr id="266" name="Forms:…"/>
            <p:cNvSpPr txBox="1"/>
            <p:nvPr/>
          </p:nvSpPr>
          <p:spPr>
            <a:xfrm>
              <a:off x="2808287" y="0"/>
              <a:ext cx="2987676" cy="1966102"/>
            </a:xfrm>
            <a:prstGeom prst="rect">
              <a:avLst/>
            </a:prstGeom>
            <a:solidFill>
              <a:srgbClr val="DDDDD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spcBef>
                  <a:spcPts val="1000"/>
                </a:spcBef>
              </a:pPr>
              <a:r>
                <a:t>Forms: </a:t>
              </a:r>
            </a:p>
            <a:p>
              <a:pPr>
                <a:spcBef>
                  <a:spcPts val="1000"/>
                </a:spcBef>
              </a:pPr>
              <a:r>
                <a:t>N: amiability</a:t>
              </a:r>
            </a:p>
            <a:p>
              <a:pPr>
                <a:spcBef>
                  <a:spcPts val="1000"/>
                </a:spcBef>
              </a:pPr>
              <a:r>
                <a:t>V: 00</a:t>
              </a:r>
            </a:p>
            <a:p>
              <a:pPr>
                <a:spcBef>
                  <a:spcPts val="1000"/>
                </a:spcBef>
              </a:pPr>
              <a:r>
                <a:t>Adj: amiable</a:t>
              </a:r>
            </a:p>
            <a:p>
              <a:pPr>
                <a:spcBef>
                  <a:spcPts val="1000"/>
                </a:spcBef>
              </a:pPr>
              <a:r>
                <a:t>Adv: amiably</a:t>
              </a:r>
            </a:p>
          </p:txBody>
        </p:sp>
        <p:sp>
          <p:nvSpPr>
            <p:cNvPr id="267" name="Related: amor"/>
            <p:cNvSpPr txBox="1"/>
            <p:nvPr/>
          </p:nvSpPr>
          <p:spPr>
            <a:xfrm>
              <a:off x="0" y="1079500"/>
              <a:ext cx="2305050" cy="350662"/>
            </a:xfrm>
            <a:prstGeom prst="rect">
              <a:avLst/>
            </a:prstGeom>
            <a:solidFill>
              <a:srgbClr val="A4FEA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t>Related: </a:t>
              </a:r>
              <a:r>
                <a:rPr i="1"/>
                <a:t>amor</a:t>
              </a:r>
            </a:p>
          </p:txBody>
        </p:sp>
        <p:sp>
          <p:nvSpPr>
            <p:cNvPr id="268" name="Syn: gregarious, affable"/>
            <p:cNvSpPr txBox="1"/>
            <p:nvPr/>
          </p:nvSpPr>
          <p:spPr>
            <a:xfrm>
              <a:off x="0" y="0"/>
              <a:ext cx="2808288" cy="350662"/>
            </a:xfrm>
            <a:prstGeom prst="rect">
              <a:avLst/>
            </a:prstGeom>
            <a:solidFill>
              <a:srgbClr val="EEFEA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t>Syn: gregarious, affable</a:t>
              </a:r>
            </a:p>
          </p:txBody>
        </p:sp>
        <p:sp>
          <p:nvSpPr>
            <p:cNvPr id="269" name="Ant: hostile, aloof"/>
            <p:cNvSpPr txBox="1"/>
            <p:nvPr/>
          </p:nvSpPr>
          <p:spPr>
            <a:xfrm>
              <a:off x="0" y="504825"/>
              <a:ext cx="2592388" cy="350662"/>
            </a:xfrm>
            <a:prstGeom prst="rect">
              <a:avLst/>
            </a:prstGeom>
            <a:solidFill>
              <a:srgbClr val="FFB6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1000"/>
                </a:spcBef>
              </a:lvl1pPr>
            </a:lstStyle>
            <a:p>
              <a:pPr/>
              <a:r>
                <a:t>Ant: hostile, aloof</a:t>
              </a:r>
            </a:p>
          </p:txBody>
        </p:sp>
      </p:grpSp>
      <p:sp>
        <p:nvSpPr>
          <p:cNvPr id="271" name="amiably."/>
          <p:cNvSpPr txBox="1"/>
          <p:nvPr/>
        </p:nvSpPr>
        <p:spPr>
          <a:xfrm>
            <a:off x="3635375" y="3500437"/>
            <a:ext cx="1439863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amiably.</a:t>
            </a:r>
          </a:p>
        </p:txBody>
      </p:sp>
      <p:grpSp>
        <p:nvGrpSpPr>
          <p:cNvPr id="274" name="Group"/>
          <p:cNvGrpSpPr/>
          <p:nvPr/>
        </p:nvGrpSpPr>
        <p:grpSpPr>
          <a:xfrm>
            <a:off x="1187450" y="3500437"/>
            <a:ext cx="4392613" cy="1266650"/>
            <a:chOff x="0" y="0"/>
            <a:chExt cx="4392612" cy="1266648"/>
          </a:xfrm>
        </p:grpSpPr>
        <p:sp>
          <p:nvSpPr>
            <p:cNvPr id="272" name="The Killer Angels…"/>
            <p:cNvSpPr txBox="1"/>
            <p:nvPr/>
          </p:nvSpPr>
          <p:spPr>
            <a:xfrm>
              <a:off x="1439862" y="649287"/>
              <a:ext cx="2952751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r>
                <a:t>The Killer Angels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--Michael Shaara</a:t>
              </a:r>
            </a:p>
          </p:txBody>
        </p:sp>
        <p:sp>
          <p:nvSpPr>
            <p:cNvPr id="273" name="The spy chatted"/>
            <p:cNvSpPr txBox="1"/>
            <p:nvPr/>
          </p:nvSpPr>
          <p:spPr>
            <a:xfrm>
              <a:off x="0" y="0"/>
              <a:ext cx="24495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 spy chatted</a:t>
              </a:r>
            </a:p>
          </p:txBody>
        </p:sp>
      </p:grpSp>
      <p:sp>
        <p:nvSpPr>
          <p:cNvPr id="275" name="amiable"/>
          <p:cNvSpPr txBox="1"/>
          <p:nvPr/>
        </p:nvSpPr>
        <p:spPr>
          <a:xfrm>
            <a:off x="3779837" y="3500437"/>
            <a:ext cx="1584326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amiable</a:t>
            </a:r>
          </a:p>
        </p:txBody>
      </p:sp>
      <p:grpSp>
        <p:nvGrpSpPr>
          <p:cNvPr id="280" name="Group"/>
          <p:cNvGrpSpPr/>
          <p:nvPr/>
        </p:nvGrpSpPr>
        <p:grpSpPr>
          <a:xfrm>
            <a:off x="395287" y="3500437"/>
            <a:ext cx="8207376" cy="1193625"/>
            <a:chOff x="0" y="0"/>
            <a:chExt cx="8207375" cy="1193623"/>
          </a:xfrm>
        </p:grpSpPr>
        <p:sp>
          <p:nvSpPr>
            <p:cNvPr id="276" name="Varia did not try to look"/>
            <p:cNvSpPr txBox="1"/>
            <p:nvPr/>
          </p:nvSpPr>
          <p:spPr>
            <a:xfrm>
              <a:off x="71437" y="0"/>
              <a:ext cx="3311526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Varia did not try to look</a:t>
              </a:r>
            </a:p>
          </p:txBody>
        </p:sp>
        <p:sp>
          <p:nvSpPr>
            <p:cNvPr id="277" name="and kept her gloomy"/>
            <p:cNvSpPr txBox="1"/>
            <p:nvPr/>
          </p:nvSpPr>
          <p:spPr>
            <a:xfrm>
              <a:off x="4895850" y="0"/>
              <a:ext cx="33115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and kept her gloomy</a:t>
              </a:r>
            </a:p>
          </p:txBody>
        </p:sp>
        <p:sp>
          <p:nvSpPr>
            <p:cNvPr id="278" name="expression."/>
            <p:cNvSpPr txBox="1"/>
            <p:nvPr/>
          </p:nvSpPr>
          <p:spPr>
            <a:xfrm>
              <a:off x="0" y="647700"/>
              <a:ext cx="18002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expression.</a:t>
              </a:r>
            </a:p>
          </p:txBody>
        </p:sp>
        <p:sp>
          <p:nvSpPr>
            <p:cNvPr id="279" name="The Idiot…"/>
            <p:cNvSpPr txBox="1"/>
            <p:nvPr/>
          </p:nvSpPr>
          <p:spPr>
            <a:xfrm>
              <a:off x="3168650" y="576262"/>
              <a:ext cx="2952750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r>
                <a:t>The Idiot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--Fyodor Dostoevsky</a:t>
              </a:r>
            </a:p>
          </p:txBody>
        </p:sp>
      </p:grpSp>
      <p:sp>
        <p:nvSpPr>
          <p:cNvPr id="281" name="amiable"/>
          <p:cNvSpPr txBox="1"/>
          <p:nvPr/>
        </p:nvSpPr>
        <p:spPr>
          <a:xfrm>
            <a:off x="5940425" y="3141662"/>
            <a:ext cx="1584325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amiable</a:t>
            </a:r>
          </a:p>
        </p:txBody>
      </p:sp>
      <p:grpSp>
        <p:nvGrpSpPr>
          <p:cNvPr id="285" name="Group"/>
          <p:cNvGrpSpPr/>
          <p:nvPr/>
        </p:nvGrpSpPr>
        <p:grpSpPr>
          <a:xfrm>
            <a:off x="719137" y="3141662"/>
            <a:ext cx="8424863" cy="1409525"/>
            <a:chOff x="0" y="0"/>
            <a:chExt cx="8424862" cy="1409523"/>
          </a:xfrm>
        </p:grpSpPr>
        <p:sp>
          <p:nvSpPr>
            <p:cNvPr id="282" name="Little Dorrit…"/>
            <p:cNvSpPr txBox="1"/>
            <p:nvPr/>
          </p:nvSpPr>
          <p:spPr>
            <a:xfrm>
              <a:off x="5040312" y="792162"/>
              <a:ext cx="2952751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r>
                <a:t>Little Dorrit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--Charles Dickens</a:t>
              </a:r>
            </a:p>
          </p:txBody>
        </p:sp>
        <p:sp>
          <p:nvSpPr>
            <p:cNvPr id="283" name="I am playful; playfulness is part of my"/>
            <p:cNvSpPr txBox="1"/>
            <p:nvPr/>
          </p:nvSpPr>
          <p:spPr>
            <a:xfrm>
              <a:off x="0" y="0"/>
              <a:ext cx="52562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 am playful; playfulness is part of my</a:t>
              </a:r>
            </a:p>
          </p:txBody>
        </p:sp>
        <p:sp>
          <p:nvSpPr>
            <p:cNvPr id="284" name="character."/>
            <p:cNvSpPr txBox="1"/>
            <p:nvPr/>
          </p:nvSpPr>
          <p:spPr>
            <a:xfrm>
              <a:off x="6840537" y="0"/>
              <a:ext cx="1584326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character.</a:t>
              </a:r>
            </a:p>
          </p:txBody>
        </p:sp>
      </p:grpSp>
      <p:grpSp>
        <p:nvGrpSpPr>
          <p:cNvPr id="289" name="Group"/>
          <p:cNvGrpSpPr/>
          <p:nvPr/>
        </p:nvGrpSpPr>
        <p:grpSpPr>
          <a:xfrm>
            <a:off x="179387" y="4868862"/>
            <a:ext cx="8964613" cy="1409525"/>
            <a:chOff x="0" y="0"/>
            <a:chExt cx="8964612" cy="1409523"/>
          </a:xfrm>
        </p:grpSpPr>
        <p:sp>
          <p:nvSpPr>
            <p:cNvPr id="286" name="The Book Thief…"/>
            <p:cNvSpPr txBox="1"/>
            <p:nvPr/>
          </p:nvSpPr>
          <p:spPr>
            <a:xfrm>
              <a:off x="5040312" y="792162"/>
              <a:ext cx="2952751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r>
                <a:t>The Book Thief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--Markus Zusak</a:t>
              </a:r>
            </a:p>
          </p:txBody>
        </p:sp>
        <p:sp>
          <p:nvSpPr>
            <p:cNvPr id="287" name="I can be"/>
            <p:cNvSpPr txBox="1"/>
            <p:nvPr/>
          </p:nvSpPr>
          <p:spPr>
            <a:xfrm>
              <a:off x="0" y="0"/>
              <a:ext cx="12969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 can be</a:t>
              </a:r>
            </a:p>
          </p:txBody>
        </p:sp>
        <p:sp>
          <p:nvSpPr>
            <p:cNvPr id="288" name="Agreeable. Affable. And that’s only the A’s."/>
            <p:cNvSpPr txBox="1"/>
            <p:nvPr/>
          </p:nvSpPr>
          <p:spPr>
            <a:xfrm>
              <a:off x="2736850" y="0"/>
              <a:ext cx="62277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Agreeable. Affable. And that’s only the A’s. </a:t>
              </a:r>
            </a:p>
          </p:txBody>
        </p:sp>
      </p:grpSp>
      <p:sp>
        <p:nvSpPr>
          <p:cNvPr id="290" name="amiable."/>
          <p:cNvSpPr txBox="1"/>
          <p:nvPr/>
        </p:nvSpPr>
        <p:spPr>
          <a:xfrm>
            <a:off x="1476375" y="4868862"/>
            <a:ext cx="1439863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amiable.</a:t>
            </a:r>
          </a:p>
        </p:txBody>
      </p:sp>
      <p:sp>
        <p:nvSpPr>
          <p:cNvPr id="291" name="Any form of this word will appear once in every 920 pages of text."/>
          <p:cNvSpPr txBox="1"/>
          <p:nvPr/>
        </p:nvSpPr>
        <p:spPr>
          <a:xfrm>
            <a:off x="1116012" y="6308725"/>
            <a:ext cx="671155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920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5" grpId="9"/>
      <p:bldP build="whole" bldLvl="1" animBg="1" rev="0" advAuto="0" spid="285" grpId="10"/>
      <p:bldP build="whole" bldLvl="1" animBg="1" rev="0" advAuto="0" spid="275" grpId="7"/>
      <p:bldP build="whole" bldLvl="1" animBg="1" rev="0" advAuto="0" spid="270" grpId="15"/>
      <p:bldP build="whole" bldLvl="1" animBg="1" rev="0" advAuto="0" spid="280" grpId="5"/>
      <p:bldP build="whole" bldLvl="1" animBg="1" rev="0" advAuto="0" spid="280" grpId="6"/>
      <p:bldP build="whole" bldLvl="1" animBg="1" rev="0" advAuto="0" spid="281" grpId="8"/>
      <p:bldP build="whole" bldLvl="1" animBg="1" rev="0" advAuto="0" spid="271" grpId="3"/>
      <p:bldP build="whole" bldLvl="1" animBg="1" rev="0" advAuto="0" spid="274" grpId="1"/>
      <p:bldP build="whole" bldLvl="1" animBg="1" rev="0" advAuto="0" spid="274" grpId="2"/>
      <p:bldP build="whole" bldLvl="1" animBg="1" rev="0" advAuto="0" spid="281" grpId="11"/>
      <p:bldP build="whole" bldLvl="1" animBg="1" rev="0" advAuto="0" spid="290" grpId="12"/>
      <p:bldP build="whole" bldLvl="1" animBg="1" rev="0" advAuto="0" spid="289" grpId="13"/>
      <p:bldP build="whole" bldLvl="1" animBg="1" rev="0" advAuto="0" spid="265" grpId="14"/>
      <p:bldP build="whole" bldLvl="1" animBg="1" rev="0" advAuto="0" spid="275" grpId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ANd9GcTgJTDfN8tpA-htTD4V4htzDLp_hCihypVJKrvhMVXbluuyqyzo.jpg" descr="ANd9GcTgJTDfN8tpA-htTD4V4htzDLp_hCihypVJKrvhMVXbluuyqyzo.jpg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0825" y="115887"/>
            <a:ext cx="2303463" cy="22352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9" name="Group"/>
          <p:cNvGrpSpPr/>
          <p:nvPr/>
        </p:nvGrpSpPr>
        <p:grpSpPr>
          <a:xfrm>
            <a:off x="2843212" y="260350"/>
            <a:ext cx="6300788" cy="2542364"/>
            <a:chOff x="0" y="0"/>
            <a:chExt cx="6300787" cy="2542363"/>
          </a:xfrm>
        </p:grpSpPr>
        <p:sp>
          <p:nvSpPr>
            <p:cNvPr id="294" name="Buttress: (n. or v.) support, as in an architectural…"/>
            <p:cNvSpPr txBox="1"/>
            <p:nvPr/>
          </p:nvSpPr>
          <p:spPr>
            <a:xfrm>
              <a:off x="0" y="0"/>
              <a:ext cx="5262598" cy="6173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Buttress:</a:t>
              </a:r>
              <a:r>
                <a:rPr b="0"/>
                <a:t> (n. or v.) support, as in an architectural</a:t>
              </a:r>
              <a:endParaRPr b="0"/>
            </a:p>
            <a:p>
              <a:pPr/>
              <a:r>
                <a:t>                             structure that supports a building</a:t>
              </a:r>
            </a:p>
          </p:txBody>
        </p:sp>
        <p:grpSp>
          <p:nvGrpSpPr>
            <p:cNvPr id="298" name="Group"/>
            <p:cNvGrpSpPr/>
            <p:nvPr/>
          </p:nvGrpSpPr>
          <p:grpSpPr>
            <a:xfrm>
              <a:off x="433387" y="576262"/>
              <a:ext cx="5867401" cy="1966102"/>
              <a:chOff x="0" y="0"/>
              <a:chExt cx="5867400" cy="1966101"/>
            </a:xfrm>
          </p:grpSpPr>
          <p:sp>
            <p:nvSpPr>
              <p:cNvPr id="295" name="Forms:…"/>
              <p:cNvSpPr txBox="1"/>
              <p:nvPr/>
            </p:nvSpPr>
            <p:spPr>
              <a:xfrm>
                <a:off x="2879725" y="0"/>
                <a:ext cx="2987675" cy="196610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</a:t>
                </a:r>
              </a:p>
              <a:p>
                <a:pPr>
                  <a:spcBef>
                    <a:spcPts val="1000"/>
                  </a:spcBef>
                </a:pPr>
                <a:r>
                  <a:t>N: buttress, buttresses</a:t>
                </a:r>
              </a:p>
              <a:p>
                <a:pPr>
                  <a:spcBef>
                    <a:spcPts val="1000"/>
                  </a:spcBef>
                </a:pPr>
                <a:r>
                  <a:t>V: buttress, buttresses</a:t>
                </a:r>
              </a:p>
              <a:p>
                <a:pPr>
                  <a:spcBef>
                    <a:spcPts val="1000"/>
                  </a:spcBef>
                </a:pPr>
                <a:r>
                  <a:t>   buttressed, buttressing</a:t>
                </a:r>
              </a:p>
              <a:p>
                <a:pPr>
                  <a:spcBef>
                    <a:spcPts val="1000"/>
                  </a:spcBef>
                </a:pPr>
                <a:r>
                  <a:t>Adj: 00   Adv: 00</a:t>
                </a:r>
              </a:p>
            </p:txBody>
          </p:sp>
          <p:sp>
            <p:nvSpPr>
              <p:cNvPr id="296" name="Syn: reinforce, fortify"/>
              <p:cNvSpPr txBox="1"/>
              <p:nvPr/>
            </p:nvSpPr>
            <p:spPr>
              <a:xfrm>
                <a:off x="0" y="504825"/>
                <a:ext cx="2808288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Syn: reinforce, fortify</a:t>
                </a:r>
              </a:p>
            </p:txBody>
          </p:sp>
          <p:sp>
            <p:nvSpPr>
              <p:cNvPr id="297" name="Ant: undermine"/>
              <p:cNvSpPr txBox="1"/>
              <p:nvPr/>
            </p:nvSpPr>
            <p:spPr>
              <a:xfrm>
                <a:off x="0" y="1152525"/>
                <a:ext cx="2592388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undermine</a:t>
                </a:r>
              </a:p>
            </p:txBody>
          </p:sp>
        </p:grpSp>
      </p:grpSp>
      <p:sp>
        <p:nvSpPr>
          <p:cNvPr id="300" name="buttresses"/>
          <p:cNvSpPr txBox="1"/>
          <p:nvPr/>
        </p:nvSpPr>
        <p:spPr>
          <a:xfrm>
            <a:off x="4572000" y="3500437"/>
            <a:ext cx="1657350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buttresses</a:t>
            </a:r>
          </a:p>
        </p:txBody>
      </p:sp>
      <p:grpSp>
        <p:nvGrpSpPr>
          <p:cNvPr id="304" name="Group"/>
          <p:cNvGrpSpPr/>
          <p:nvPr/>
        </p:nvGrpSpPr>
        <p:grpSpPr>
          <a:xfrm>
            <a:off x="0" y="3500437"/>
            <a:ext cx="8135938" cy="1513394"/>
            <a:chOff x="0" y="0"/>
            <a:chExt cx="8135937" cy="1513393"/>
          </a:xfrm>
        </p:grpSpPr>
        <p:sp>
          <p:nvSpPr>
            <p:cNvPr id="301" name="It’s got all these turrets and flying"/>
            <p:cNvSpPr txBox="1"/>
            <p:nvPr/>
          </p:nvSpPr>
          <p:spPr>
            <a:xfrm>
              <a:off x="0" y="0"/>
              <a:ext cx="46434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It’s got all these turrets and flying </a:t>
              </a:r>
            </a:p>
          </p:txBody>
        </p:sp>
        <p:sp>
          <p:nvSpPr>
            <p:cNvPr id="302" name="and stuff."/>
            <p:cNvSpPr txBox="1"/>
            <p:nvPr/>
          </p:nvSpPr>
          <p:spPr>
            <a:xfrm>
              <a:off x="6227762" y="0"/>
              <a:ext cx="1441451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and stuff.</a:t>
              </a:r>
            </a:p>
          </p:txBody>
        </p:sp>
        <p:sp>
          <p:nvSpPr>
            <p:cNvPr id="303" name="The Princess Diaries…"/>
            <p:cNvSpPr txBox="1"/>
            <p:nvPr/>
          </p:nvSpPr>
          <p:spPr>
            <a:xfrm>
              <a:off x="4500562" y="720725"/>
              <a:ext cx="3635376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Princess Diaries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 --Meg Cabot</a:t>
              </a:r>
            </a:p>
          </p:txBody>
        </p:sp>
      </p:grpSp>
      <p:sp>
        <p:nvSpPr>
          <p:cNvPr id="305" name="buttresses"/>
          <p:cNvSpPr txBox="1"/>
          <p:nvPr/>
        </p:nvSpPr>
        <p:spPr>
          <a:xfrm>
            <a:off x="3059112" y="2852737"/>
            <a:ext cx="1657351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buttresses</a:t>
            </a:r>
          </a:p>
        </p:txBody>
      </p:sp>
      <p:grpSp>
        <p:nvGrpSpPr>
          <p:cNvPr id="310" name="Group"/>
          <p:cNvGrpSpPr/>
          <p:nvPr/>
        </p:nvGrpSpPr>
        <p:grpSpPr>
          <a:xfrm>
            <a:off x="323850" y="2205037"/>
            <a:ext cx="7993063" cy="2232532"/>
            <a:chOff x="0" y="0"/>
            <a:chExt cx="7993062" cy="2232531"/>
          </a:xfrm>
        </p:grpSpPr>
        <p:sp>
          <p:nvSpPr>
            <p:cNvPr id="306" name="There was a soldier standing with his girl in the shadow"/>
            <p:cNvSpPr txBox="1"/>
            <p:nvPr/>
          </p:nvSpPr>
          <p:spPr>
            <a:xfrm>
              <a:off x="0" y="0"/>
              <a:ext cx="77771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There was a soldier standing with his girl in the shadow</a:t>
              </a:r>
            </a:p>
          </p:txBody>
        </p:sp>
        <p:sp>
          <p:nvSpPr>
            <p:cNvPr id="307" name="of one of the stone"/>
            <p:cNvSpPr txBox="1"/>
            <p:nvPr/>
          </p:nvSpPr>
          <p:spPr>
            <a:xfrm>
              <a:off x="0" y="647700"/>
              <a:ext cx="27352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of one of the stone</a:t>
              </a:r>
            </a:p>
          </p:txBody>
        </p:sp>
        <p:sp>
          <p:nvSpPr>
            <p:cNvPr id="308" name="ahead of us."/>
            <p:cNvSpPr txBox="1"/>
            <p:nvPr/>
          </p:nvSpPr>
          <p:spPr>
            <a:xfrm>
              <a:off x="4392612" y="647700"/>
              <a:ext cx="27352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ahead of us.</a:t>
              </a:r>
            </a:p>
          </p:txBody>
        </p:sp>
        <p:sp>
          <p:nvSpPr>
            <p:cNvPr id="309" name="A Farewell to Arms…"/>
            <p:cNvSpPr txBox="1"/>
            <p:nvPr/>
          </p:nvSpPr>
          <p:spPr>
            <a:xfrm>
              <a:off x="4608512" y="1439862"/>
              <a:ext cx="3384551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A Farewell to Arms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--Ernest Hemingway</a:t>
              </a:r>
            </a:p>
          </p:txBody>
        </p:sp>
      </p:grpSp>
      <p:sp>
        <p:nvSpPr>
          <p:cNvPr id="311" name="buttresses"/>
          <p:cNvSpPr txBox="1"/>
          <p:nvPr/>
        </p:nvSpPr>
        <p:spPr>
          <a:xfrm>
            <a:off x="3851275" y="2852737"/>
            <a:ext cx="1657350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buttresses</a:t>
            </a:r>
          </a:p>
        </p:txBody>
      </p:sp>
      <p:grpSp>
        <p:nvGrpSpPr>
          <p:cNvPr id="316" name="Group"/>
          <p:cNvGrpSpPr/>
          <p:nvPr/>
        </p:nvGrpSpPr>
        <p:grpSpPr>
          <a:xfrm>
            <a:off x="323850" y="2205037"/>
            <a:ext cx="8640763" cy="2232532"/>
            <a:chOff x="0" y="0"/>
            <a:chExt cx="8640762" cy="2232531"/>
          </a:xfrm>
        </p:grpSpPr>
        <p:sp>
          <p:nvSpPr>
            <p:cNvPr id="312" name="There was a soldier standing with his girl in the shadow"/>
            <p:cNvSpPr txBox="1"/>
            <p:nvPr/>
          </p:nvSpPr>
          <p:spPr>
            <a:xfrm>
              <a:off x="0" y="0"/>
              <a:ext cx="77771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There was a soldier standing with his girl in the shadow</a:t>
              </a:r>
            </a:p>
          </p:txBody>
        </p:sp>
        <p:sp>
          <p:nvSpPr>
            <p:cNvPr id="313" name="He could see the arched"/>
            <p:cNvSpPr txBox="1"/>
            <p:nvPr/>
          </p:nvSpPr>
          <p:spPr>
            <a:xfrm>
              <a:off x="0" y="647700"/>
              <a:ext cx="35274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He could see the arched</a:t>
              </a:r>
            </a:p>
          </p:txBody>
        </p:sp>
        <p:sp>
          <p:nvSpPr>
            <p:cNvPr id="314" name="of the cathedral dome."/>
            <p:cNvSpPr txBox="1"/>
            <p:nvPr/>
          </p:nvSpPr>
          <p:spPr>
            <a:xfrm>
              <a:off x="5184775" y="647700"/>
              <a:ext cx="34559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of the cathedral dome.</a:t>
              </a:r>
            </a:p>
          </p:txBody>
        </p:sp>
        <p:sp>
          <p:nvSpPr>
            <p:cNvPr id="315" name="All the Pretty Horses…"/>
            <p:cNvSpPr txBox="1"/>
            <p:nvPr/>
          </p:nvSpPr>
          <p:spPr>
            <a:xfrm>
              <a:off x="4608512" y="1439862"/>
              <a:ext cx="3384551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All the Pretty Horses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--Cormac McCarthy</a:t>
              </a:r>
            </a:p>
          </p:txBody>
        </p:sp>
      </p:grpSp>
      <p:sp>
        <p:nvSpPr>
          <p:cNvPr id="317" name="buttresses"/>
          <p:cNvSpPr txBox="1"/>
          <p:nvPr/>
        </p:nvSpPr>
        <p:spPr>
          <a:xfrm>
            <a:off x="4067175" y="4221162"/>
            <a:ext cx="1657350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buttresses</a:t>
            </a:r>
          </a:p>
        </p:txBody>
      </p:sp>
      <p:grpSp>
        <p:nvGrpSpPr>
          <p:cNvPr id="322" name="Group"/>
          <p:cNvGrpSpPr/>
          <p:nvPr/>
        </p:nvGrpSpPr>
        <p:grpSpPr>
          <a:xfrm>
            <a:off x="250825" y="3573462"/>
            <a:ext cx="7993063" cy="2232532"/>
            <a:chOff x="0" y="0"/>
            <a:chExt cx="7993062" cy="2232531"/>
          </a:xfrm>
        </p:grpSpPr>
        <p:sp>
          <p:nvSpPr>
            <p:cNvPr id="318" name="They behaved like people who do not want to be seen;"/>
            <p:cNvSpPr txBox="1"/>
            <p:nvPr/>
          </p:nvSpPr>
          <p:spPr>
            <a:xfrm>
              <a:off x="0" y="0"/>
              <a:ext cx="77771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They behaved like people who do not want to be seen;</a:t>
              </a:r>
            </a:p>
          </p:txBody>
        </p:sp>
        <p:sp>
          <p:nvSpPr>
            <p:cNvPr id="319" name="lurking in shadow behind"/>
            <p:cNvSpPr txBox="1"/>
            <p:nvPr/>
          </p:nvSpPr>
          <p:spPr>
            <a:xfrm>
              <a:off x="0" y="647700"/>
              <a:ext cx="38163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lurking in shadow behind</a:t>
              </a:r>
            </a:p>
          </p:txBody>
        </p:sp>
        <p:sp>
          <p:nvSpPr>
            <p:cNvPr id="320" name="The Silver Chair…"/>
            <p:cNvSpPr txBox="1"/>
            <p:nvPr/>
          </p:nvSpPr>
          <p:spPr>
            <a:xfrm>
              <a:off x="4608512" y="1439862"/>
              <a:ext cx="3384551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Silver Chair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--C.S. Lewis</a:t>
              </a:r>
            </a:p>
          </p:txBody>
        </p:sp>
        <p:sp>
          <p:nvSpPr>
            <p:cNvPr id="321" name="or in doorways."/>
            <p:cNvSpPr txBox="1"/>
            <p:nvPr/>
          </p:nvSpPr>
          <p:spPr>
            <a:xfrm>
              <a:off x="5472112" y="647700"/>
              <a:ext cx="2305051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or in doorways.</a:t>
              </a:r>
            </a:p>
          </p:txBody>
        </p:sp>
      </p:grpSp>
      <p:sp>
        <p:nvSpPr>
          <p:cNvPr id="323" name="Any form of this word will appear once in every 1,929 pages of text."/>
          <p:cNvSpPr txBox="1"/>
          <p:nvPr/>
        </p:nvSpPr>
        <p:spPr>
          <a:xfrm>
            <a:off x="1239837" y="6040437"/>
            <a:ext cx="690220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1,929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5" grpId="4"/>
      <p:bldP build="whole" bldLvl="1" animBg="1" rev="0" advAuto="0" spid="322" grpId="13"/>
      <p:bldP build="whole" bldLvl="1" animBg="1" rev="0" advAuto="0" spid="305" grpId="7"/>
      <p:bldP build="whole" bldLvl="1" animBg="1" rev="0" advAuto="0" spid="304" grpId="1"/>
      <p:bldP build="whole" bldLvl="1" animBg="1" rev="0" advAuto="0" spid="304" grpId="2"/>
      <p:bldP build="whole" bldLvl="1" animBg="1" rev="0" advAuto="0" spid="316" grpId="9"/>
      <p:bldP build="whole" bldLvl="1" animBg="1" rev="0" advAuto="0" spid="316" grpId="10"/>
      <p:bldP build="whole" bldLvl="1" animBg="1" rev="0" advAuto="0" spid="300" grpId="3"/>
      <p:bldP build="whole" bldLvl="1" animBg="1" rev="0" advAuto="0" spid="311" grpId="8"/>
      <p:bldP build="whole" bldLvl="1" animBg="1" rev="0" advAuto="0" spid="317" grpId="12"/>
      <p:bldP build="whole" bldLvl="1" animBg="1" rev="0" advAuto="0" spid="311" grpId="11"/>
      <p:bldP build="whole" bldLvl="1" animBg="1" rev="0" advAuto="0" spid="299" grpId="14"/>
      <p:bldP build="whole" bldLvl="1" animBg="1" rev="0" advAuto="0" spid="310" grpId="5"/>
      <p:bldP build="whole" bldLvl="1" animBg="1" rev="0" advAuto="0" spid="310" grpId="6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Knell: the sound of a bell, esp. a bell that informs…"/>
          <p:cNvSpPr txBox="1"/>
          <p:nvPr/>
        </p:nvSpPr>
        <p:spPr>
          <a:xfrm>
            <a:off x="3832225" y="207962"/>
            <a:ext cx="5097845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/>
            </a:pPr>
            <a:r>
              <a:t>Knell:</a:t>
            </a:r>
            <a:r>
              <a:rPr b="0"/>
              <a:t> the sound of a bell, esp. a bell that informs</a:t>
            </a:r>
            <a:endParaRPr b="0"/>
          </a:p>
          <a:p>
            <a:pPr/>
            <a:r>
              <a:t>         of a death </a:t>
            </a:r>
          </a:p>
        </p:txBody>
      </p:sp>
      <p:pic>
        <p:nvPicPr>
          <p:cNvPr id="326" name="ANd9GcTd7UQebJYBTSS3eCHzaJHc5mS5h6kaq_mTuumnbC4eUyaL8eOA-w.jpg" descr="ANd9GcTd7UQebJYBTSS3eCHzaJHc5mS5h6kaq_mTuumnbC4eUyaL8eOA-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750" y="333375"/>
            <a:ext cx="1419225" cy="1419225"/>
          </a:xfrm>
          <a:prstGeom prst="rect">
            <a:avLst/>
          </a:prstGeom>
          <a:ln w="12700">
            <a:miter lim="400000"/>
          </a:ln>
        </p:spPr>
      </p:pic>
      <p:sp>
        <p:nvSpPr>
          <p:cNvPr id="327" name="knell"/>
          <p:cNvSpPr txBox="1"/>
          <p:nvPr/>
        </p:nvSpPr>
        <p:spPr>
          <a:xfrm>
            <a:off x="1403350" y="2852737"/>
            <a:ext cx="1008063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knell</a:t>
            </a:r>
          </a:p>
        </p:txBody>
      </p:sp>
      <p:grpSp>
        <p:nvGrpSpPr>
          <p:cNvPr id="332" name="Group"/>
          <p:cNvGrpSpPr/>
          <p:nvPr/>
        </p:nvGrpSpPr>
        <p:grpSpPr>
          <a:xfrm>
            <a:off x="323850" y="2205037"/>
            <a:ext cx="7777163" cy="2088069"/>
            <a:chOff x="0" y="0"/>
            <a:chExt cx="7777162" cy="2088068"/>
          </a:xfrm>
        </p:grpSpPr>
        <p:sp>
          <p:nvSpPr>
            <p:cNvPr id="328" name="His manner was so casual when he was sounding the"/>
            <p:cNvSpPr txBox="1"/>
            <p:nvPr/>
          </p:nvSpPr>
          <p:spPr>
            <a:xfrm>
              <a:off x="0" y="0"/>
              <a:ext cx="77771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His manner was so casual when he was sounding the</a:t>
              </a:r>
            </a:p>
          </p:txBody>
        </p:sp>
        <p:sp>
          <p:nvSpPr>
            <p:cNvPr id="329" name="death"/>
            <p:cNvSpPr txBox="1"/>
            <p:nvPr/>
          </p:nvSpPr>
          <p:spPr>
            <a:xfrm>
              <a:off x="0" y="647700"/>
              <a:ext cx="107950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death</a:t>
              </a:r>
            </a:p>
          </p:txBody>
        </p:sp>
        <p:sp>
          <p:nvSpPr>
            <p:cNvPr id="330" name="Gone with the Wind…"/>
            <p:cNvSpPr txBox="1"/>
            <p:nvPr/>
          </p:nvSpPr>
          <p:spPr>
            <a:xfrm>
              <a:off x="3455987" y="1295400"/>
              <a:ext cx="3384551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Gone with the Wind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--Margaret Mitchell</a:t>
              </a:r>
            </a:p>
          </p:txBody>
        </p:sp>
        <p:sp>
          <p:nvSpPr>
            <p:cNvPr id="331" name="of Tara."/>
            <p:cNvSpPr txBox="1"/>
            <p:nvPr/>
          </p:nvSpPr>
          <p:spPr>
            <a:xfrm>
              <a:off x="2087562" y="647700"/>
              <a:ext cx="15128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of Tara.</a:t>
              </a:r>
            </a:p>
          </p:txBody>
        </p:sp>
      </p:grpSp>
      <p:sp>
        <p:nvSpPr>
          <p:cNvPr id="333" name="knelled."/>
          <p:cNvSpPr txBox="1"/>
          <p:nvPr/>
        </p:nvSpPr>
        <p:spPr>
          <a:xfrm>
            <a:off x="5148262" y="2924175"/>
            <a:ext cx="1368426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knelled. </a:t>
            </a:r>
          </a:p>
        </p:txBody>
      </p:sp>
      <p:grpSp>
        <p:nvGrpSpPr>
          <p:cNvPr id="336" name="Group"/>
          <p:cNvGrpSpPr/>
          <p:nvPr/>
        </p:nvGrpSpPr>
        <p:grpSpPr>
          <a:xfrm>
            <a:off x="1979612" y="2924175"/>
            <a:ext cx="5184776" cy="1368931"/>
            <a:chOff x="0" y="0"/>
            <a:chExt cx="5184775" cy="1368931"/>
          </a:xfrm>
        </p:grpSpPr>
        <p:sp>
          <p:nvSpPr>
            <p:cNvPr id="334" name="The bell clanged and"/>
            <p:cNvSpPr txBox="1"/>
            <p:nvPr/>
          </p:nvSpPr>
          <p:spPr>
            <a:xfrm>
              <a:off x="0" y="0"/>
              <a:ext cx="31686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 bell clanged and</a:t>
              </a:r>
            </a:p>
          </p:txBody>
        </p:sp>
        <p:sp>
          <p:nvSpPr>
            <p:cNvPr id="335" name="Sea Wolf…"/>
            <p:cNvSpPr txBox="1"/>
            <p:nvPr/>
          </p:nvSpPr>
          <p:spPr>
            <a:xfrm>
              <a:off x="1800225" y="576262"/>
              <a:ext cx="3384550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Sea Wolf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--Jack London</a:t>
              </a:r>
            </a:p>
          </p:txBody>
        </p:sp>
      </p:grpSp>
      <p:sp>
        <p:nvSpPr>
          <p:cNvPr id="337" name="knell"/>
          <p:cNvSpPr txBox="1"/>
          <p:nvPr/>
        </p:nvSpPr>
        <p:spPr>
          <a:xfrm>
            <a:off x="4859337" y="2205037"/>
            <a:ext cx="1079501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knell </a:t>
            </a:r>
          </a:p>
        </p:txBody>
      </p:sp>
      <p:grpSp>
        <p:nvGrpSpPr>
          <p:cNvPr id="341" name="Group"/>
          <p:cNvGrpSpPr/>
          <p:nvPr/>
        </p:nvGrpSpPr>
        <p:grpSpPr>
          <a:xfrm>
            <a:off x="0" y="2205037"/>
            <a:ext cx="8928101" cy="1511807"/>
            <a:chOff x="0" y="0"/>
            <a:chExt cx="8928099" cy="1511806"/>
          </a:xfrm>
        </p:grpSpPr>
        <p:sp>
          <p:nvSpPr>
            <p:cNvPr id="338" name="There seemed to be an ominous"/>
            <p:cNvSpPr txBox="1"/>
            <p:nvPr/>
          </p:nvSpPr>
          <p:spPr>
            <a:xfrm>
              <a:off x="0" y="0"/>
              <a:ext cx="48958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There seemed to be an ominous</a:t>
              </a:r>
            </a:p>
          </p:txBody>
        </p:sp>
        <p:sp>
          <p:nvSpPr>
            <p:cNvPr id="339" name="The Idiot…"/>
            <p:cNvSpPr txBox="1"/>
            <p:nvPr/>
          </p:nvSpPr>
          <p:spPr>
            <a:xfrm>
              <a:off x="3851275" y="719137"/>
              <a:ext cx="3384550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The Idiot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--Fyodor Dostoevsky</a:t>
              </a:r>
            </a:p>
          </p:txBody>
        </p:sp>
        <p:sp>
          <p:nvSpPr>
            <p:cNvPr id="340" name="of some evil to come."/>
            <p:cNvSpPr txBox="1"/>
            <p:nvPr/>
          </p:nvSpPr>
          <p:spPr>
            <a:xfrm>
              <a:off x="5724524" y="0"/>
              <a:ext cx="3203576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of some evil to come.</a:t>
              </a:r>
            </a:p>
          </p:txBody>
        </p:sp>
      </p:grpSp>
      <p:sp>
        <p:nvSpPr>
          <p:cNvPr id="342" name="knell"/>
          <p:cNvSpPr txBox="1"/>
          <p:nvPr/>
        </p:nvSpPr>
        <p:spPr>
          <a:xfrm>
            <a:off x="250825" y="2781300"/>
            <a:ext cx="1079500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knell </a:t>
            </a:r>
          </a:p>
        </p:txBody>
      </p:sp>
      <p:grpSp>
        <p:nvGrpSpPr>
          <p:cNvPr id="346" name="Group"/>
          <p:cNvGrpSpPr/>
          <p:nvPr/>
        </p:nvGrpSpPr>
        <p:grpSpPr>
          <a:xfrm>
            <a:off x="0" y="2205037"/>
            <a:ext cx="8243888" cy="1729294"/>
            <a:chOff x="0" y="0"/>
            <a:chExt cx="8243887" cy="1729293"/>
          </a:xfrm>
        </p:grpSpPr>
        <p:sp>
          <p:nvSpPr>
            <p:cNvPr id="343" name="It could just as well have been himself for whom the death"/>
            <p:cNvSpPr txBox="1"/>
            <p:nvPr/>
          </p:nvSpPr>
          <p:spPr>
            <a:xfrm>
              <a:off x="0" y="0"/>
              <a:ext cx="82438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It could just as well have been himself for whom the death</a:t>
              </a:r>
            </a:p>
          </p:txBody>
        </p:sp>
        <p:sp>
          <p:nvSpPr>
            <p:cNvPr id="344" name="Love in the Time of Cholera…"/>
            <p:cNvSpPr txBox="1"/>
            <p:nvPr/>
          </p:nvSpPr>
          <p:spPr>
            <a:xfrm>
              <a:off x="3851275" y="936625"/>
              <a:ext cx="4105275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Love in the Time of Cholera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--Gabriel Garcia Marquez</a:t>
              </a:r>
            </a:p>
          </p:txBody>
        </p:sp>
        <p:sp>
          <p:nvSpPr>
            <p:cNvPr id="345" name="was tolling."/>
            <p:cNvSpPr txBox="1"/>
            <p:nvPr/>
          </p:nvSpPr>
          <p:spPr>
            <a:xfrm>
              <a:off x="1331912" y="576262"/>
              <a:ext cx="1800226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was tolling.</a:t>
              </a:r>
            </a:p>
          </p:txBody>
        </p:sp>
      </p:grpSp>
      <p:grpSp>
        <p:nvGrpSpPr>
          <p:cNvPr id="350" name="Group"/>
          <p:cNvGrpSpPr/>
          <p:nvPr/>
        </p:nvGrpSpPr>
        <p:grpSpPr>
          <a:xfrm>
            <a:off x="395287" y="4508500"/>
            <a:ext cx="5867401" cy="1966102"/>
            <a:chOff x="0" y="0"/>
            <a:chExt cx="5867400" cy="1966101"/>
          </a:xfrm>
        </p:grpSpPr>
        <p:sp>
          <p:nvSpPr>
            <p:cNvPr id="347" name="Forms:…"/>
            <p:cNvSpPr txBox="1"/>
            <p:nvPr/>
          </p:nvSpPr>
          <p:spPr>
            <a:xfrm>
              <a:off x="2879725" y="0"/>
              <a:ext cx="2987675" cy="1966102"/>
            </a:xfrm>
            <a:prstGeom prst="rect">
              <a:avLst/>
            </a:prstGeom>
            <a:solidFill>
              <a:srgbClr val="DDDDD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spcBef>
                  <a:spcPts val="1000"/>
                </a:spcBef>
              </a:pPr>
              <a:r>
                <a:t>Forms: </a:t>
              </a:r>
            </a:p>
            <a:p>
              <a:pPr>
                <a:spcBef>
                  <a:spcPts val="1000"/>
                </a:spcBef>
              </a:pPr>
              <a:r>
                <a:t>N: knell, knells</a:t>
              </a:r>
            </a:p>
            <a:p>
              <a:pPr>
                <a:spcBef>
                  <a:spcPts val="1000"/>
                </a:spcBef>
              </a:pPr>
              <a:r>
                <a:t>V: knell, knells, knelled,</a:t>
              </a:r>
            </a:p>
            <a:p>
              <a:pPr>
                <a:spcBef>
                  <a:spcPts val="1000"/>
                </a:spcBef>
              </a:pPr>
              <a:r>
                <a:t>    knelling</a:t>
              </a:r>
            </a:p>
            <a:p>
              <a:pPr>
                <a:spcBef>
                  <a:spcPts val="1000"/>
                </a:spcBef>
              </a:pPr>
              <a:r>
                <a:t>Adj: 00      Adv: 00</a:t>
              </a:r>
            </a:p>
          </p:txBody>
        </p:sp>
        <p:sp>
          <p:nvSpPr>
            <p:cNvPr id="348" name="Expression: death knell"/>
            <p:cNvSpPr txBox="1"/>
            <p:nvPr/>
          </p:nvSpPr>
          <p:spPr>
            <a:xfrm>
              <a:off x="0" y="863600"/>
              <a:ext cx="2663825" cy="350662"/>
            </a:xfrm>
            <a:prstGeom prst="rect">
              <a:avLst/>
            </a:prstGeom>
            <a:solidFill>
              <a:srgbClr val="A4FEA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t>Expression: death knell</a:t>
              </a:r>
            </a:p>
          </p:txBody>
        </p:sp>
        <p:sp>
          <p:nvSpPr>
            <p:cNvPr id="349" name="Syn: toll, peal"/>
            <p:cNvSpPr txBox="1"/>
            <p:nvPr/>
          </p:nvSpPr>
          <p:spPr>
            <a:xfrm>
              <a:off x="0" y="360362"/>
              <a:ext cx="2808288" cy="350662"/>
            </a:xfrm>
            <a:prstGeom prst="rect">
              <a:avLst/>
            </a:prstGeom>
            <a:solidFill>
              <a:srgbClr val="EEFEA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t>Syn: toll, peal</a:t>
              </a:r>
            </a:p>
          </p:txBody>
        </p:sp>
      </p:grpSp>
      <p:sp>
        <p:nvSpPr>
          <p:cNvPr id="351" name="Any form of this word will appear once in every 4,220 pages of text."/>
          <p:cNvSpPr txBox="1"/>
          <p:nvPr/>
        </p:nvSpPr>
        <p:spPr>
          <a:xfrm>
            <a:off x="1692275" y="1484312"/>
            <a:ext cx="690220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4,220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0" grpId="15"/>
      <p:bldP build="whole" bldLvl="1" animBg="1" rev="0" advAuto="0" spid="337" grpId="8"/>
      <p:bldP build="whole" bldLvl="1" animBg="1" rev="0" advAuto="0" spid="337" grpId="11"/>
      <p:bldP build="whole" bldLvl="1" animBg="1" rev="0" advAuto="0" spid="336" grpId="5"/>
      <p:bldP build="whole" bldLvl="1" animBg="1" rev="0" advAuto="0" spid="336" grpId="6"/>
      <p:bldP build="whole" bldLvl="1" animBg="1" rev="0" advAuto="0" spid="333" grpId="4"/>
      <p:bldP build="whole" bldLvl="1" animBg="1" rev="0" advAuto="0" spid="333" grpId="7"/>
      <p:bldP build="whole" bldLvl="1" animBg="1" rev="0" advAuto="0" spid="342" grpId="12"/>
      <p:bldP build="whole" bldLvl="1" animBg="1" rev="0" advAuto="0" spid="327" grpId="3"/>
      <p:bldP build="whole" bldLvl="1" animBg="1" rev="0" advAuto="0" spid="341" grpId="9"/>
      <p:bldP build="whole" bldLvl="1" animBg="1" rev="0" advAuto="0" spid="341" grpId="10"/>
      <p:bldP build="whole" bldLvl="1" animBg="1" rev="0" advAuto="0" spid="332" grpId="1"/>
      <p:bldP build="whole" bldLvl="1" animBg="1" rev="0" advAuto="0" spid="332" grpId="2"/>
      <p:bldP build="whole" bldLvl="1" animBg="1" rev="0" advAuto="0" spid="346" grpId="13"/>
      <p:bldP build="whole" bldLvl="1" animBg="1" rev="0" advAuto="0" spid="325" grpId="1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" name="ANd9GcQi7V7NEkGycm5_5GZuiq346VadMBChrSIV1Vs8OqNLSJAZantyQg.jpg" descr="ANd9GcQi7V7NEkGycm5_5GZuiq346VadMBChrSIV1Vs8OqNLSJAZantyQ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188912"/>
            <a:ext cx="2466975" cy="184785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60" name="Group"/>
          <p:cNvGrpSpPr/>
          <p:nvPr/>
        </p:nvGrpSpPr>
        <p:grpSpPr>
          <a:xfrm>
            <a:off x="2771774" y="260350"/>
            <a:ext cx="6372226" cy="2801762"/>
            <a:chOff x="0" y="0"/>
            <a:chExt cx="6372225" cy="2801761"/>
          </a:xfrm>
        </p:grpSpPr>
        <p:grpSp>
          <p:nvGrpSpPr>
            <p:cNvPr id="358" name="Group"/>
            <p:cNvGrpSpPr/>
            <p:nvPr/>
          </p:nvGrpSpPr>
          <p:grpSpPr>
            <a:xfrm>
              <a:off x="576262" y="431800"/>
              <a:ext cx="5795963" cy="2369962"/>
              <a:chOff x="0" y="0"/>
              <a:chExt cx="5795962" cy="2369961"/>
            </a:xfrm>
          </p:grpSpPr>
          <p:sp>
            <p:nvSpPr>
              <p:cNvPr id="354" name="Forms:…"/>
              <p:cNvSpPr txBox="1"/>
              <p:nvPr/>
            </p:nvSpPr>
            <p:spPr>
              <a:xfrm>
                <a:off x="2808287" y="0"/>
                <a:ext cx="2987676" cy="236996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</a:t>
                </a:r>
              </a:p>
              <a:p>
                <a:pPr>
                  <a:spcBef>
                    <a:spcPts val="1000"/>
                  </a:spcBef>
                </a:pPr>
                <a:r>
                  <a:t>N: 00</a:t>
                </a:r>
              </a:p>
              <a:p>
                <a:pPr>
                  <a:spcBef>
                    <a:spcPts val="1000"/>
                  </a:spcBef>
                </a:pPr>
                <a:r>
                  <a:t>V: covet, covets, coveted</a:t>
                </a:r>
              </a:p>
              <a:p>
                <a:pPr>
                  <a:spcBef>
                    <a:spcPts val="1000"/>
                  </a:spcBef>
                </a:pPr>
                <a:r>
                  <a:t>    coveting</a:t>
                </a:r>
              </a:p>
              <a:p>
                <a:pPr>
                  <a:spcBef>
                    <a:spcPts val="1000"/>
                  </a:spcBef>
                </a:pPr>
                <a:r>
                  <a:t>Adj: covetous</a:t>
                </a:r>
              </a:p>
              <a:p>
                <a:pPr>
                  <a:spcBef>
                    <a:spcPts val="1000"/>
                  </a:spcBef>
                </a:pPr>
                <a:r>
                  <a:t>Adv: covetously</a:t>
                </a:r>
              </a:p>
            </p:txBody>
          </p:sp>
          <p:sp>
            <p:nvSpPr>
              <p:cNvPr id="355" name="“Thou shalt not covet thy neighbor’s wife.”"/>
              <p:cNvSpPr txBox="1"/>
              <p:nvPr/>
            </p:nvSpPr>
            <p:spPr>
              <a:xfrm>
                <a:off x="0" y="1079500"/>
                <a:ext cx="2736850" cy="617362"/>
              </a:xfrm>
              <a:prstGeom prst="rect">
                <a:avLst/>
              </a:prstGeom>
              <a:solidFill>
                <a:srgbClr val="A4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 i="1"/>
                </a:lvl1pPr>
              </a:lstStyle>
              <a:p>
                <a:pPr/>
                <a:r>
                  <a:t>“Thou shalt not covet thy neighbor’s wife.”</a:t>
                </a:r>
              </a:p>
            </p:txBody>
          </p:sp>
          <p:sp>
            <p:nvSpPr>
              <p:cNvPr id="356" name="Syn: begrudge, envy"/>
              <p:cNvSpPr txBox="1"/>
              <p:nvPr/>
            </p:nvSpPr>
            <p:spPr>
              <a:xfrm>
                <a:off x="0" y="0"/>
                <a:ext cx="2808288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Syn: begrudge, envy</a:t>
                </a:r>
              </a:p>
            </p:txBody>
          </p:sp>
          <p:sp>
            <p:nvSpPr>
              <p:cNvPr id="357" name="Ant: bestow, bequeath"/>
              <p:cNvSpPr txBox="1"/>
              <p:nvPr/>
            </p:nvSpPr>
            <p:spPr>
              <a:xfrm>
                <a:off x="0" y="504825"/>
                <a:ext cx="2592388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bestow, bequeath</a:t>
                </a:r>
              </a:p>
            </p:txBody>
          </p:sp>
        </p:grpSp>
        <p:sp>
          <p:nvSpPr>
            <p:cNvPr id="359" name="Covet: to want something that you have no right to want"/>
            <p:cNvSpPr txBox="1"/>
            <p:nvPr/>
          </p:nvSpPr>
          <p:spPr>
            <a:xfrm>
              <a:off x="0" y="0"/>
              <a:ext cx="5784203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Covet</a:t>
              </a:r>
              <a:r>
                <a:rPr b="0"/>
                <a:t>: to want something that you have no right to want</a:t>
              </a:r>
            </a:p>
          </p:txBody>
        </p:sp>
      </p:grpSp>
      <p:sp>
        <p:nvSpPr>
          <p:cNvPr id="361" name="coveted"/>
          <p:cNvSpPr txBox="1"/>
          <p:nvPr/>
        </p:nvSpPr>
        <p:spPr>
          <a:xfrm>
            <a:off x="1835150" y="3357562"/>
            <a:ext cx="1295400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coveted </a:t>
            </a:r>
          </a:p>
        </p:txBody>
      </p:sp>
      <p:grpSp>
        <p:nvGrpSpPr>
          <p:cNvPr id="365" name="Group"/>
          <p:cNvGrpSpPr/>
          <p:nvPr/>
        </p:nvGrpSpPr>
        <p:grpSpPr>
          <a:xfrm>
            <a:off x="684212" y="3357562"/>
            <a:ext cx="8135939" cy="1513394"/>
            <a:chOff x="0" y="0"/>
            <a:chExt cx="8135937" cy="1513393"/>
          </a:xfrm>
        </p:grpSpPr>
        <p:sp>
          <p:nvSpPr>
            <p:cNvPr id="362" name="He’s"/>
            <p:cNvSpPr txBox="1"/>
            <p:nvPr/>
          </p:nvSpPr>
          <p:spPr>
            <a:xfrm>
              <a:off x="0" y="0"/>
              <a:ext cx="107950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He’s</a:t>
              </a:r>
            </a:p>
          </p:txBody>
        </p:sp>
        <p:sp>
          <p:nvSpPr>
            <p:cNvPr id="363" name="The Alchemist…"/>
            <p:cNvSpPr txBox="1"/>
            <p:nvPr/>
          </p:nvSpPr>
          <p:spPr>
            <a:xfrm>
              <a:off x="3240087" y="720725"/>
              <a:ext cx="2592388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Alchemist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--Michael Scott</a:t>
              </a:r>
            </a:p>
          </p:txBody>
        </p:sp>
        <p:sp>
          <p:nvSpPr>
            <p:cNvPr id="364" name="that for a long time, and now he has it."/>
            <p:cNvSpPr txBox="1"/>
            <p:nvPr/>
          </p:nvSpPr>
          <p:spPr>
            <a:xfrm>
              <a:off x="2374899" y="0"/>
              <a:ext cx="5761039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that for a long time, and now he has it.</a:t>
              </a:r>
            </a:p>
          </p:txBody>
        </p:sp>
      </p:grpSp>
      <p:sp>
        <p:nvSpPr>
          <p:cNvPr id="366" name="coveted."/>
          <p:cNvSpPr txBox="1"/>
          <p:nvPr/>
        </p:nvSpPr>
        <p:spPr>
          <a:xfrm>
            <a:off x="7019925" y="3573462"/>
            <a:ext cx="1584325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coveted.</a:t>
            </a:r>
          </a:p>
        </p:txBody>
      </p:sp>
      <p:grpSp>
        <p:nvGrpSpPr>
          <p:cNvPr id="369" name="Group"/>
          <p:cNvGrpSpPr/>
          <p:nvPr/>
        </p:nvGrpSpPr>
        <p:grpSpPr>
          <a:xfrm>
            <a:off x="179387" y="3573462"/>
            <a:ext cx="8424863" cy="1511807"/>
            <a:chOff x="0" y="0"/>
            <a:chExt cx="8424862" cy="1511806"/>
          </a:xfrm>
        </p:grpSpPr>
        <p:sp>
          <p:nvSpPr>
            <p:cNvPr id="367" name="He put on his hat and the dark cordovan gloves I"/>
            <p:cNvSpPr txBox="1"/>
            <p:nvPr/>
          </p:nvSpPr>
          <p:spPr>
            <a:xfrm>
              <a:off x="0" y="0"/>
              <a:ext cx="68405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He put on his hat and the dark cordovan gloves I </a:t>
              </a:r>
            </a:p>
          </p:txBody>
        </p:sp>
        <p:sp>
          <p:nvSpPr>
            <p:cNvPr id="368" name="The Lovely Bones…"/>
            <p:cNvSpPr txBox="1"/>
            <p:nvPr/>
          </p:nvSpPr>
          <p:spPr>
            <a:xfrm>
              <a:off x="5472112" y="719137"/>
              <a:ext cx="2952751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Lovely Bones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--Alice Sebold</a:t>
              </a:r>
            </a:p>
          </p:txBody>
        </p:sp>
      </p:grpSp>
      <p:sp>
        <p:nvSpPr>
          <p:cNvPr id="370" name="coveted."/>
          <p:cNvSpPr txBox="1"/>
          <p:nvPr/>
        </p:nvSpPr>
        <p:spPr>
          <a:xfrm>
            <a:off x="4572000" y="4005262"/>
            <a:ext cx="1584325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coveted.</a:t>
            </a:r>
          </a:p>
        </p:txBody>
      </p:sp>
      <p:grpSp>
        <p:nvGrpSpPr>
          <p:cNvPr id="374" name="Group"/>
          <p:cNvGrpSpPr/>
          <p:nvPr/>
        </p:nvGrpSpPr>
        <p:grpSpPr>
          <a:xfrm>
            <a:off x="179387" y="3357562"/>
            <a:ext cx="8424863" cy="1945194"/>
            <a:chOff x="0" y="0"/>
            <a:chExt cx="8424862" cy="1945193"/>
          </a:xfrm>
        </p:grpSpPr>
        <p:sp>
          <p:nvSpPr>
            <p:cNvPr id="371" name="between him and the land he"/>
            <p:cNvSpPr txBox="1"/>
            <p:nvPr/>
          </p:nvSpPr>
          <p:spPr>
            <a:xfrm>
              <a:off x="0" y="649287"/>
              <a:ext cx="4392613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between him and the land he</a:t>
              </a:r>
            </a:p>
          </p:txBody>
        </p:sp>
        <p:sp>
          <p:nvSpPr>
            <p:cNvPr id="372" name="Snow Falling on Cedars…"/>
            <p:cNvSpPr txBox="1"/>
            <p:nvPr/>
          </p:nvSpPr>
          <p:spPr>
            <a:xfrm>
              <a:off x="4608512" y="1152525"/>
              <a:ext cx="3816351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Snow Falling on Cedars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--David Guterson</a:t>
              </a:r>
            </a:p>
          </p:txBody>
        </p:sp>
        <p:sp>
          <p:nvSpPr>
            <p:cNvPr id="373" name="He decided to end the life of another man who stood"/>
            <p:cNvSpPr txBox="1"/>
            <p:nvPr/>
          </p:nvSpPr>
          <p:spPr>
            <a:xfrm>
              <a:off x="71437" y="0"/>
              <a:ext cx="8353426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He decided to end the life of another man who stood</a:t>
              </a:r>
            </a:p>
          </p:txBody>
        </p:sp>
      </p:grpSp>
      <p:sp>
        <p:nvSpPr>
          <p:cNvPr id="375" name="Any form of this word will appear once in every 816 pages of text."/>
          <p:cNvSpPr txBox="1"/>
          <p:nvPr/>
        </p:nvSpPr>
        <p:spPr>
          <a:xfrm>
            <a:off x="395287" y="5373687"/>
            <a:ext cx="671155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816 pages of text.</a:t>
            </a:r>
          </a:p>
        </p:txBody>
      </p:sp>
      <p:sp>
        <p:nvSpPr>
          <p:cNvPr id="376" name="covets"/>
          <p:cNvSpPr txBox="1"/>
          <p:nvPr/>
        </p:nvSpPr>
        <p:spPr>
          <a:xfrm>
            <a:off x="3563937" y="2708275"/>
            <a:ext cx="956331" cy="459740"/>
          </a:xfrm>
          <a:prstGeom prst="rect">
            <a:avLst/>
          </a:prstGeom>
          <a:solidFill>
            <a:srgbClr val="FF33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covets</a:t>
            </a:r>
          </a:p>
        </p:txBody>
      </p:sp>
      <p:grpSp>
        <p:nvGrpSpPr>
          <p:cNvPr id="380" name="Group"/>
          <p:cNvGrpSpPr/>
          <p:nvPr/>
        </p:nvGrpSpPr>
        <p:grpSpPr>
          <a:xfrm>
            <a:off x="1331912" y="2708275"/>
            <a:ext cx="5934781" cy="2633028"/>
            <a:chOff x="0" y="0"/>
            <a:chExt cx="5934779" cy="2633027"/>
          </a:xfrm>
        </p:grpSpPr>
        <p:sp>
          <p:nvSpPr>
            <p:cNvPr id="377" name="When someone"/>
            <p:cNvSpPr txBox="1"/>
            <p:nvPr/>
          </p:nvSpPr>
          <p:spPr>
            <a:xfrm>
              <a:off x="0" y="0"/>
              <a:ext cx="2188478" cy="459740"/>
            </a:xfrm>
            <a:prstGeom prst="rect">
              <a:avLst/>
            </a:prstGeom>
            <a:solidFill>
              <a:srgbClr val="0066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When someone</a:t>
              </a:r>
            </a:p>
          </p:txBody>
        </p:sp>
        <p:sp>
          <p:nvSpPr>
            <p:cNvPr id="378" name="something, they desire and lust after it."/>
            <p:cNvSpPr txBox="1"/>
            <p:nvPr/>
          </p:nvSpPr>
          <p:spPr>
            <a:xfrm>
              <a:off x="144462" y="720725"/>
              <a:ext cx="5423109" cy="459740"/>
            </a:xfrm>
            <a:prstGeom prst="rect">
              <a:avLst/>
            </a:prstGeom>
            <a:solidFill>
              <a:srgbClr val="0066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something, they desire and lust after it.</a:t>
              </a:r>
            </a:p>
          </p:txBody>
        </p:sp>
        <p:sp>
          <p:nvSpPr>
            <p:cNvPr id="379" name="Sara Shepherd, Pretty Little Liars"/>
            <p:cNvSpPr txBox="1"/>
            <p:nvPr/>
          </p:nvSpPr>
          <p:spPr>
            <a:xfrm>
              <a:off x="1419225" y="2173287"/>
              <a:ext cx="4515555" cy="459741"/>
            </a:xfrm>
            <a:prstGeom prst="rect">
              <a:avLst/>
            </a:prstGeom>
            <a:solidFill>
              <a:srgbClr val="33CC33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Sara Shepherd, Pretty Little Liars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6" grpId="6"/>
      <p:bldP build="whole" bldLvl="1" animBg="1" rev="0" advAuto="0" spid="365" grpId="1"/>
      <p:bldP build="whole" bldLvl="1" animBg="1" rev="0" advAuto="0" spid="370" grpId="12"/>
      <p:bldP build="whole" bldLvl="1" animBg="1" rev="0" advAuto="0" spid="365" grpId="2"/>
      <p:bldP build="whole" bldLvl="1" animBg="1" rev="0" advAuto="0" spid="360" grpId="14"/>
      <p:bldP build="whole" bldLvl="1" animBg="1" rev="0" advAuto="0" spid="374" grpId="13"/>
      <p:bldP build="whole" bldLvl="1" animBg="1" rev="0" advAuto="0" spid="361" grpId="3"/>
      <p:bldP build="whole" bldLvl="1" animBg="1" rev="0" advAuto="0" spid="380" grpId="5"/>
      <p:bldP build="whole" bldLvl="1" animBg="1" rev="0" advAuto="0" spid="380" grpId="7"/>
      <p:bldP build="whole" bldLvl="1" animBg="1" rev="0" advAuto="0" spid="366" grpId="8"/>
      <p:bldP build="whole" bldLvl="1" animBg="1" rev="0" advAuto="0" spid="369" grpId="9"/>
      <p:bldP build="whole" bldLvl="1" animBg="1" rev="0" advAuto="0" spid="366" grpId="11"/>
      <p:bldP build="whole" bldLvl="1" animBg="1" rev="0" advAuto="0" spid="369" grpId="10"/>
      <p:bldP build="whole" bldLvl="1" animBg="1" rev="0" advAuto="0" spid="376" grpId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2" name="ANd9GcSW-it9IMUKZOlziwmOrVuFFIeLW3sQ9xio3Tcr441bQQtZR8fqbQ.jpg" descr="ANd9GcSW-it9IMUKZOlziwmOrVuFFIeLW3sQ9xio3Tcr441bQQtZR8fqbQ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750" y="188912"/>
            <a:ext cx="1628775" cy="172561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88" name="Group"/>
          <p:cNvGrpSpPr/>
          <p:nvPr/>
        </p:nvGrpSpPr>
        <p:grpSpPr>
          <a:xfrm>
            <a:off x="827087" y="207962"/>
            <a:ext cx="8316913" cy="6195202"/>
            <a:chOff x="0" y="0"/>
            <a:chExt cx="8316912" cy="6195201"/>
          </a:xfrm>
        </p:grpSpPr>
        <p:sp>
          <p:nvSpPr>
            <p:cNvPr id="383" name="Entreat: plead with"/>
            <p:cNvSpPr txBox="1"/>
            <p:nvPr/>
          </p:nvSpPr>
          <p:spPr>
            <a:xfrm>
              <a:off x="2428875" y="0"/>
              <a:ext cx="3187700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Entreat</a:t>
              </a:r>
              <a:r>
                <a:rPr b="0"/>
                <a:t>: plead with</a:t>
              </a:r>
            </a:p>
          </p:txBody>
        </p:sp>
        <p:grpSp>
          <p:nvGrpSpPr>
            <p:cNvPr id="387" name="Group"/>
            <p:cNvGrpSpPr/>
            <p:nvPr/>
          </p:nvGrpSpPr>
          <p:grpSpPr>
            <a:xfrm>
              <a:off x="0" y="484187"/>
              <a:ext cx="8316913" cy="5711015"/>
              <a:chOff x="0" y="0"/>
              <a:chExt cx="8316912" cy="5711013"/>
            </a:xfrm>
          </p:grpSpPr>
          <p:sp>
            <p:nvSpPr>
              <p:cNvPr id="384" name="Forms:…"/>
              <p:cNvSpPr txBox="1"/>
              <p:nvPr/>
            </p:nvSpPr>
            <p:spPr>
              <a:xfrm>
                <a:off x="0" y="3744912"/>
                <a:ext cx="2987675" cy="196610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</a:t>
                </a:r>
              </a:p>
              <a:p>
                <a:pPr>
                  <a:spcBef>
                    <a:spcPts val="1000"/>
                  </a:spcBef>
                </a:pPr>
                <a:r>
                  <a:t>N: entreaty, entreaties</a:t>
                </a:r>
              </a:p>
              <a:p>
                <a:pPr>
                  <a:spcBef>
                    <a:spcPts val="1000"/>
                  </a:spcBef>
                </a:pPr>
                <a:r>
                  <a:t>V: entreat, entreats,</a:t>
                </a:r>
              </a:p>
              <a:p>
                <a:pPr>
                  <a:spcBef>
                    <a:spcPts val="1000"/>
                  </a:spcBef>
                </a:pPr>
                <a:r>
                  <a:t>    entreated, entreating</a:t>
                </a:r>
              </a:p>
              <a:p>
                <a:pPr>
                  <a:spcBef>
                    <a:spcPts val="1000"/>
                  </a:spcBef>
                </a:pPr>
                <a:r>
                  <a:t>Adj: 00    Adv: 00</a:t>
                </a:r>
              </a:p>
            </p:txBody>
          </p:sp>
          <p:sp>
            <p:nvSpPr>
              <p:cNvPr id="385" name="Syn: beseech"/>
              <p:cNvSpPr txBox="1"/>
              <p:nvPr/>
            </p:nvSpPr>
            <p:spPr>
              <a:xfrm>
                <a:off x="2952750" y="0"/>
                <a:ext cx="2808288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Syn: beseech</a:t>
                </a:r>
              </a:p>
            </p:txBody>
          </p:sp>
          <p:sp>
            <p:nvSpPr>
              <p:cNvPr id="386" name="Ant: reject"/>
              <p:cNvSpPr txBox="1"/>
              <p:nvPr/>
            </p:nvSpPr>
            <p:spPr>
              <a:xfrm>
                <a:off x="5724525" y="0"/>
                <a:ext cx="2592388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reject</a:t>
                </a:r>
              </a:p>
            </p:txBody>
          </p:sp>
        </p:grpSp>
      </p:grpSp>
      <p:sp>
        <p:nvSpPr>
          <p:cNvPr id="389" name="entreat"/>
          <p:cNvSpPr txBox="1"/>
          <p:nvPr/>
        </p:nvSpPr>
        <p:spPr>
          <a:xfrm>
            <a:off x="684212" y="2852737"/>
            <a:ext cx="1225551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entreat</a:t>
            </a:r>
          </a:p>
        </p:txBody>
      </p:sp>
      <p:grpSp>
        <p:nvGrpSpPr>
          <p:cNvPr id="394" name="Group"/>
          <p:cNvGrpSpPr/>
          <p:nvPr/>
        </p:nvGrpSpPr>
        <p:grpSpPr>
          <a:xfrm>
            <a:off x="323850" y="2852737"/>
            <a:ext cx="7308850" cy="1800732"/>
            <a:chOff x="0" y="0"/>
            <a:chExt cx="7308850" cy="1800731"/>
          </a:xfrm>
        </p:grpSpPr>
        <p:sp>
          <p:nvSpPr>
            <p:cNvPr id="390" name="I"/>
            <p:cNvSpPr txBox="1"/>
            <p:nvPr/>
          </p:nvSpPr>
          <p:spPr>
            <a:xfrm>
              <a:off x="0" y="0"/>
              <a:ext cx="3603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 </a:t>
              </a:r>
            </a:p>
          </p:txBody>
        </p:sp>
        <p:sp>
          <p:nvSpPr>
            <p:cNvPr id="391" name="you not to suppose that I moved this way"/>
            <p:cNvSpPr txBox="1"/>
            <p:nvPr/>
          </p:nvSpPr>
          <p:spPr>
            <a:xfrm>
              <a:off x="1511300" y="0"/>
              <a:ext cx="57975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you not to suppose that I moved this way  </a:t>
              </a:r>
            </a:p>
          </p:txBody>
        </p:sp>
        <p:sp>
          <p:nvSpPr>
            <p:cNvPr id="392" name="in order to beg for a partner."/>
            <p:cNvSpPr txBox="1"/>
            <p:nvPr/>
          </p:nvSpPr>
          <p:spPr>
            <a:xfrm>
              <a:off x="0" y="504825"/>
              <a:ext cx="40322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in order to beg for a partner.</a:t>
              </a:r>
            </a:p>
          </p:txBody>
        </p:sp>
        <p:sp>
          <p:nvSpPr>
            <p:cNvPr id="393" name="Pride and Prejudice…"/>
            <p:cNvSpPr txBox="1"/>
            <p:nvPr/>
          </p:nvSpPr>
          <p:spPr>
            <a:xfrm>
              <a:off x="3816350" y="1008062"/>
              <a:ext cx="3095625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Pride and Prejudice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--Jane Austen</a:t>
              </a:r>
            </a:p>
          </p:txBody>
        </p:sp>
      </p:grpSp>
      <p:sp>
        <p:nvSpPr>
          <p:cNvPr id="395" name="entreat"/>
          <p:cNvSpPr txBox="1"/>
          <p:nvPr/>
        </p:nvSpPr>
        <p:spPr>
          <a:xfrm>
            <a:off x="1619250" y="3357562"/>
            <a:ext cx="1296988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entreat</a:t>
            </a:r>
          </a:p>
        </p:txBody>
      </p:sp>
      <p:grpSp>
        <p:nvGrpSpPr>
          <p:cNvPr id="400" name="Group"/>
          <p:cNvGrpSpPr/>
          <p:nvPr/>
        </p:nvGrpSpPr>
        <p:grpSpPr>
          <a:xfrm>
            <a:off x="323850" y="3357562"/>
            <a:ext cx="8280400" cy="1511807"/>
            <a:chOff x="0" y="0"/>
            <a:chExt cx="8280400" cy="1511806"/>
          </a:xfrm>
        </p:grpSpPr>
        <p:sp>
          <p:nvSpPr>
            <p:cNvPr id="396" name="Let me"/>
            <p:cNvSpPr txBox="1"/>
            <p:nvPr/>
          </p:nvSpPr>
          <p:spPr>
            <a:xfrm>
              <a:off x="71437" y="0"/>
              <a:ext cx="12239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Let me </a:t>
              </a:r>
            </a:p>
          </p:txBody>
        </p:sp>
        <p:sp>
          <p:nvSpPr>
            <p:cNvPr id="397" name="you, for your own sake and for hers,"/>
            <p:cNvSpPr txBox="1"/>
            <p:nvPr/>
          </p:nvSpPr>
          <p:spPr>
            <a:xfrm>
              <a:off x="2592387" y="0"/>
              <a:ext cx="5400676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you, for your own sake and for hers, </a:t>
              </a:r>
            </a:p>
          </p:txBody>
        </p:sp>
        <p:sp>
          <p:nvSpPr>
            <p:cNvPr id="398" name="to be more quiet."/>
            <p:cNvSpPr txBox="1"/>
            <p:nvPr/>
          </p:nvSpPr>
          <p:spPr>
            <a:xfrm>
              <a:off x="0" y="431800"/>
              <a:ext cx="26638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to be more quiet.</a:t>
              </a:r>
            </a:p>
          </p:txBody>
        </p:sp>
        <p:sp>
          <p:nvSpPr>
            <p:cNvPr id="399" name="Hard Times…"/>
            <p:cNvSpPr txBox="1"/>
            <p:nvPr/>
          </p:nvSpPr>
          <p:spPr>
            <a:xfrm>
              <a:off x="4464050" y="719137"/>
              <a:ext cx="3816350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Hard Times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--Charles Dickens</a:t>
              </a:r>
            </a:p>
          </p:txBody>
        </p:sp>
      </p:grpSp>
      <p:sp>
        <p:nvSpPr>
          <p:cNvPr id="401" name="entreat"/>
          <p:cNvSpPr txBox="1"/>
          <p:nvPr/>
        </p:nvSpPr>
        <p:spPr>
          <a:xfrm>
            <a:off x="4572000" y="3573462"/>
            <a:ext cx="1584325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entreat</a:t>
            </a:r>
          </a:p>
        </p:txBody>
      </p:sp>
      <p:grpSp>
        <p:nvGrpSpPr>
          <p:cNvPr id="405" name="Group"/>
          <p:cNvGrpSpPr/>
          <p:nvPr/>
        </p:nvGrpSpPr>
        <p:grpSpPr>
          <a:xfrm>
            <a:off x="1116012" y="3573462"/>
            <a:ext cx="6264276" cy="1295907"/>
            <a:chOff x="0" y="0"/>
            <a:chExt cx="6264274" cy="1295906"/>
          </a:xfrm>
        </p:grpSpPr>
        <p:sp>
          <p:nvSpPr>
            <p:cNvPr id="402" name="you."/>
            <p:cNvSpPr txBox="1"/>
            <p:nvPr/>
          </p:nvSpPr>
          <p:spPr>
            <a:xfrm>
              <a:off x="5040312" y="0"/>
              <a:ext cx="12239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you. </a:t>
              </a:r>
            </a:p>
          </p:txBody>
        </p:sp>
        <p:sp>
          <p:nvSpPr>
            <p:cNvPr id="403" name="Say no more against it, I"/>
            <p:cNvSpPr txBox="1"/>
            <p:nvPr/>
          </p:nvSpPr>
          <p:spPr>
            <a:xfrm>
              <a:off x="0" y="0"/>
              <a:ext cx="35290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Say no more against it, I</a:t>
              </a:r>
            </a:p>
          </p:txBody>
        </p:sp>
        <p:sp>
          <p:nvSpPr>
            <p:cNvPr id="404" name="Mansfield Park…"/>
            <p:cNvSpPr txBox="1"/>
            <p:nvPr/>
          </p:nvSpPr>
          <p:spPr>
            <a:xfrm>
              <a:off x="3671887" y="503237"/>
              <a:ext cx="2520951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Mansfield Park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--Jane Austen</a:t>
              </a:r>
            </a:p>
          </p:txBody>
        </p:sp>
      </p:grpSp>
      <p:sp>
        <p:nvSpPr>
          <p:cNvPr id="406" name="entreat"/>
          <p:cNvSpPr txBox="1"/>
          <p:nvPr/>
        </p:nvSpPr>
        <p:spPr>
          <a:xfrm>
            <a:off x="971550" y="3429000"/>
            <a:ext cx="1584325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entreat</a:t>
            </a:r>
          </a:p>
        </p:txBody>
      </p:sp>
      <p:grpSp>
        <p:nvGrpSpPr>
          <p:cNvPr id="411" name="Group"/>
          <p:cNvGrpSpPr/>
          <p:nvPr/>
        </p:nvGrpSpPr>
        <p:grpSpPr>
          <a:xfrm>
            <a:off x="395287" y="2924175"/>
            <a:ext cx="8281988" cy="1945194"/>
            <a:chOff x="0" y="0"/>
            <a:chExt cx="8281987" cy="1945193"/>
          </a:xfrm>
        </p:grpSpPr>
        <p:sp>
          <p:nvSpPr>
            <p:cNvPr id="407" name="you to accept me as a husband."/>
            <p:cNvSpPr txBox="1"/>
            <p:nvPr/>
          </p:nvSpPr>
          <p:spPr>
            <a:xfrm>
              <a:off x="2233612" y="504825"/>
              <a:ext cx="45354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you to accept me as a husband.</a:t>
              </a:r>
            </a:p>
          </p:txBody>
        </p:sp>
        <p:sp>
          <p:nvSpPr>
            <p:cNvPr id="408" name="I"/>
            <p:cNvSpPr txBox="1"/>
            <p:nvPr/>
          </p:nvSpPr>
          <p:spPr>
            <a:xfrm>
              <a:off x="0" y="504825"/>
              <a:ext cx="6492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</a:t>
              </a:r>
            </a:p>
          </p:txBody>
        </p:sp>
        <p:sp>
          <p:nvSpPr>
            <p:cNvPr id="409" name="Jane Eyre…"/>
            <p:cNvSpPr txBox="1"/>
            <p:nvPr/>
          </p:nvSpPr>
          <p:spPr>
            <a:xfrm>
              <a:off x="4537075" y="1152525"/>
              <a:ext cx="2879725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Jane Eyre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--Charlotte Bronte</a:t>
              </a:r>
            </a:p>
          </p:txBody>
        </p:sp>
        <p:sp>
          <p:nvSpPr>
            <p:cNvPr id="410" name="You—poor and obscure, and small and plain as you are--"/>
            <p:cNvSpPr txBox="1"/>
            <p:nvPr/>
          </p:nvSpPr>
          <p:spPr>
            <a:xfrm>
              <a:off x="0" y="0"/>
              <a:ext cx="82819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You—poor and obscure, and small and plain as you are--</a:t>
              </a:r>
            </a:p>
          </p:txBody>
        </p:sp>
      </p:grpSp>
      <p:sp>
        <p:nvSpPr>
          <p:cNvPr id="412" name="Any form of this word will appear once in every 1,094 pages of text."/>
          <p:cNvSpPr txBox="1"/>
          <p:nvPr/>
        </p:nvSpPr>
        <p:spPr>
          <a:xfrm>
            <a:off x="684212" y="2060575"/>
            <a:ext cx="690220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1,094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1" grpId="13"/>
      <p:bldP build="whole" bldLvl="1" animBg="1" rev="0" advAuto="0" spid="401" grpId="8"/>
      <p:bldP build="whole" bldLvl="1" animBg="1" rev="0" advAuto="0" spid="401" grpId="11"/>
      <p:bldP build="whole" bldLvl="1" animBg="1" rev="0" advAuto="0" spid="394" grpId="1"/>
      <p:bldP build="whole" bldLvl="1" animBg="1" rev="0" advAuto="0" spid="394" grpId="2"/>
      <p:bldP build="whole" bldLvl="1" animBg="1" rev="0" advAuto="0" spid="400" grpId="5"/>
      <p:bldP build="whole" bldLvl="1" animBg="1" rev="0" advAuto="0" spid="400" grpId="6"/>
      <p:bldP build="whole" bldLvl="1" animBg="1" rev="0" advAuto="0" spid="406" grpId="12"/>
      <p:bldP build="whole" bldLvl="1" animBg="1" rev="0" advAuto="0" spid="389" grpId="3"/>
      <p:bldP build="whole" bldLvl="1" animBg="1" rev="0" advAuto="0" spid="395" grpId="4"/>
      <p:bldP build="whole" bldLvl="1" animBg="1" rev="0" advAuto="0" spid="405" grpId="9"/>
      <p:bldP build="whole" bldLvl="1" animBg="1" rev="0" advAuto="0" spid="405" grpId="10"/>
      <p:bldP build="whole" bldLvl="1" animBg="1" rev="0" advAuto="0" spid="395" grpId="7"/>
      <p:bldP build="whole" bldLvl="1" animBg="1" rev="0" advAuto="0" spid="388" grpId="1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ANd9GcQ1_E2b6dv0JEopXG7078Hilx4qiKZnwSv2kWA5LAqvbPUSogL2.jpg" descr="ANd9GcQ1_E2b6dv0JEopXG7078Hilx4qiKZnwSv2kWA5LAqvbPUSogL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43125" cy="2143125"/>
          </a:xfrm>
          <a:prstGeom prst="rect">
            <a:avLst/>
          </a:prstGeom>
          <a:ln w="12700">
            <a:miter lim="400000"/>
          </a:ln>
        </p:spPr>
      </p:pic>
      <p:sp>
        <p:nvSpPr>
          <p:cNvPr id="415" name="Chastise: punish"/>
          <p:cNvSpPr txBox="1"/>
          <p:nvPr/>
        </p:nvSpPr>
        <p:spPr>
          <a:xfrm>
            <a:off x="2124075" y="0"/>
            <a:ext cx="185770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/>
            </a:pPr>
            <a:r>
              <a:t>Chastise</a:t>
            </a:r>
            <a:r>
              <a:rPr b="0"/>
              <a:t>: punish</a:t>
            </a:r>
          </a:p>
        </p:txBody>
      </p:sp>
      <p:grpSp>
        <p:nvGrpSpPr>
          <p:cNvPr id="419" name="Group"/>
          <p:cNvGrpSpPr/>
          <p:nvPr/>
        </p:nvGrpSpPr>
        <p:grpSpPr>
          <a:xfrm>
            <a:off x="3995737" y="0"/>
            <a:ext cx="5148263" cy="2947177"/>
            <a:chOff x="0" y="0"/>
            <a:chExt cx="5148262" cy="2947176"/>
          </a:xfrm>
        </p:grpSpPr>
        <p:sp>
          <p:nvSpPr>
            <p:cNvPr id="416" name="Forms:…"/>
            <p:cNvSpPr txBox="1"/>
            <p:nvPr/>
          </p:nvSpPr>
          <p:spPr>
            <a:xfrm>
              <a:off x="2160587" y="981075"/>
              <a:ext cx="2987676" cy="1966102"/>
            </a:xfrm>
            <a:prstGeom prst="rect">
              <a:avLst/>
            </a:prstGeom>
            <a:solidFill>
              <a:srgbClr val="DDDDD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spcBef>
                  <a:spcPts val="1000"/>
                </a:spcBef>
              </a:pPr>
              <a:r>
                <a:t>Forms: </a:t>
              </a:r>
            </a:p>
            <a:p>
              <a:pPr>
                <a:spcBef>
                  <a:spcPts val="1000"/>
                </a:spcBef>
              </a:pPr>
              <a:r>
                <a:t>N: chastisement</a:t>
              </a:r>
            </a:p>
            <a:p>
              <a:pPr>
                <a:spcBef>
                  <a:spcPts val="1000"/>
                </a:spcBef>
              </a:pPr>
              <a:r>
                <a:t>V: chastise, chastises,</a:t>
              </a:r>
            </a:p>
            <a:p>
              <a:pPr>
                <a:spcBef>
                  <a:spcPts val="1000"/>
                </a:spcBef>
              </a:pPr>
              <a:r>
                <a:t>chastised, chastising</a:t>
              </a:r>
            </a:p>
            <a:p>
              <a:pPr>
                <a:spcBef>
                  <a:spcPts val="1000"/>
                </a:spcBef>
              </a:pPr>
              <a:r>
                <a:t>Adj: 00    Adv: 00</a:t>
              </a:r>
            </a:p>
          </p:txBody>
        </p:sp>
        <p:sp>
          <p:nvSpPr>
            <p:cNvPr id="417" name="Syn: castigate; reproach; reprove; rebuke;…"/>
            <p:cNvSpPr txBox="1"/>
            <p:nvPr/>
          </p:nvSpPr>
          <p:spPr>
            <a:xfrm>
              <a:off x="0" y="0"/>
              <a:ext cx="5148263" cy="617362"/>
            </a:xfrm>
            <a:prstGeom prst="rect">
              <a:avLst/>
            </a:prstGeom>
            <a:solidFill>
              <a:srgbClr val="EEFEA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t>Syn: castigate; reproach; reprove; rebuke;</a:t>
              </a:r>
            </a:p>
            <a:p>
              <a:pPr/>
              <a:r>
                <a:t>censure; reprimand; penalize</a:t>
              </a:r>
            </a:p>
          </p:txBody>
        </p:sp>
        <p:sp>
          <p:nvSpPr>
            <p:cNvPr id="418" name="Ant: reward; laud; praise; extol; fawn over"/>
            <p:cNvSpPr txBox="1"/>
            <p:nvPr/>
          </p:nvSpPr>
          <p:spPr>
            <a:xfrm>
              <a:off x="0" y="620712"/>
              <a:ext cx="5148263" cy="350662"/>
            </a:xfrm>
            <a:prstGeom prst="rect">
              <a:avLst/>
            </a:prstGeom>
            <a:solidFill>
              <a:srgbClr val="FFB6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1000"/>
                </a:spcBef>
              </a:lvl1pPr>
            </a:lstStyle>
            <a:p>
              <a:pPr/>
              <a:r>
                <a:t>Ant: reward; laud; praise; extol; fawn over</a:t>
              </a:r>
            </a:p>
          </p:txBody>
        </p:sp>
      </p:grpSp>
      <p:sp>
        <p:nvSpPr>
          <p:cNvPr id="420" name="chastisement."/>
          <p:cNvSpPr txBox="1"/>
          <p:nvPr/>
        </p:nvSpPr>
        <p:spPr>
          <a:xfrm>
            <a:off x="250825" y="3429000"/>
            <a:ext cx="2160588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chastisement.</a:t>
            </a:r>
          </a:p>
        </p:txBody>
      </p:sp>
      <p:grpSp>
        <p:nvGrpSpPr>
          <p:cNvPr id="423" name="Group"/>
          <p:cNvGrpSpPr/>
          <p:nvPr/>
        </p:nvGrpSpPr>
        <p:grpSpPr>
          <a:xfrm>
            <a:off x="250825" y="2997200"/>
            <a:ext cx="8642350" cy="1945194"/>
            <a:chOff x="0" y="0"/>
            <a:chExt cx="8642350" cy="1945193"/>
          </a:xfrm>
        </p:grpSpPr>
        <p:sp>
          <p:nvSpPr>
            <p:cNvPr id="421" name="The Giver…"/>
            <p:cNvSpPr txBox="1"/>
            <p:nvPr/>
          </p:nvSpPr>
          <p:spPr>
            <a:xfrm>
              <a:off x="4537075" y="1152525"/>
              <a:ext cx="2160588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Giver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--Lois Lowry</a:t>
              </a:r>
            </a:p>
          </p:txBody>
        </p:sp>
        <p:sp>
          <p:nvSpPr>
            <p:cNvPr id="422" name="It was a minor rule, rather like rudeness, punishable by gentle"/>
            <p:cNvSpPr txBox="1"/>
            <p:nvPr/>
          </p:nvSpPr>
          <p:spPr>
            <a:xfrm>
              <a:off x="0" y="0"/>
              <a:ext cx="86423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It was a minor rule, rather like rudeness, punishable by gentle</a:t>
              </a:r>
            </a:p>
          </p:txBody>
        </p:sp>
      </p:grpSp>
      <p:sp>
        <p:nvSpPr>
          <p:cNvPr id="424" name="chastise"/>
          <p:cNvSpPr txBox="1"/>
          <p:nvPr/>
        </p:nvSpPr>
        <p:spPr>
          <a:xfrm>
            <a:off x="5364162" y="2924175"/>
            <a:ext cx="1512888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chastise</a:t>
            </a:r>
          </a:p>
        </p:txBody>
      </p:sp>
      <p:grpSp>
        <p:nvGrpSpPr>
          <p:cNvPr id="428" name="Group"/>
          <p:cNvGrpSpPr/>
          <p:nvPr/>
        </p:nvGrpSpPr>
        <p:grpSpPr>
          <a:xfrm>
            <a:off x="250825" y="2924175"/>
            <a:ext cx="7993063" cy="1945194"/>
            <a:chOff x="0" y="0"/>
            <a:chExt cx="7993062" cy="1945193"/>
          </a:xfrm>
        </p:grpSpPr>
        <p:sp>
          <p:nvSpPr>
            <p:cNvPr id="425" name="Eldest…"/>
            <p:cNvSpPr txBox="1"/>
            <p:nvPr/>
          </p:nvSpPr>
          <p:spPr>
            <a:xfrm>
              <a:off x="4537075" y="1152525"/>
              <a:ext cx="3455988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Eldest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--Christopher Paolini</a:t>
              </a:r>
            </a:p>
          </p:txBody>
        </p:sp>
        <p:sp>
          <p:nvSpPr>
            <p:cNvPr id="426" name="Now I didn’t bring you in here just to"/>
            <p:cNvSpPr txBox="1"/>
            <p:nvPr/>
          </p:nvSpPr>
          <p:spPr>
            <a:xfrm>
              <a:off x="0" y="0"/>
              <a:ext cx="51133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Now I didn’t bring you in here just to</a:t>
              </a:r>
            </a:p>
          </p:txBody>
        </p:sp>
        <p:sp>
          <p:nvSpPr>
            <p:cNvPr id="427" name="you."/>
            <p:cNvSpPr txBox="1"/>
            <p:nvPr/>
          </p:nvSpPr>
          <p:spPr>
            <a:xfrm>
              <a:off x="6626225" y="0"/>
              <a:ext cx="9366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you.</a:t>
              </a:r>
            </a:p>
          </p:txBody>
        </p:sp>
      </p:grpSp>
      <p:sp>
        <p:nvSpPr>
          <p:cNvPr id="429" name="chastise"/>
          <p:cNvSpPr txBox="1"/>
          <p:nvPr/>
        </p:nvSpPr>
        <p:spPr>
          <a:xfrm>
            <a:off x="3995737" y="2924175"/>
            <a:ext cx="1512888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chastise</a:t>
            </a:r>
          </a:p>
        </p:txBody>
      </p:sp>
      <p:grpSp>
        <p:nvGrpSpPr>
          <p:cNvPr id="433" name="Group"/>
          <p:cNvGrpSpPr/>
          <p:nvPr/>
        </p:nvGrpSpPr>
        <p:grpSpPr>
          <a:xfrm>
            <a:off x="250825" y="2924175"/>
            <a:ext cx="8713788" cy="1945194"/>
            <a:chOff x="0" y="0"/>
            <a:chExt cx="8713787" cy="1945193"/>
          </a:xfrm>
        </p:grpSpPr>
        <p:sp>
          <p:nvSpPr>
            <p:cNvPr id="430" name="The Kite Runner…"/>
            <p:cNvSpPr txBox="1"/>
            <p:nvPr/>
          </p:nvSpPr>
          <p:spPr>
            <a:xfrm>
              <a:off x="4537075" y="1152525"/>
              <a:ext cx="3455988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Kite Runner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--Khaled Hosseini</a:t>
              </a:r>
            </a:p>
          </p:txBody>
        </p:sp>
        <p:sp>
          <p:nvSpPr>
            <p:cNvPr id="431" name="How could I, of all people,"/>
            <p:cNvSpPr txBox="1"/>
            <p:nvPr/>
          </p:nvSpPr>
          <p:spPr>
            <a:xfrm>
              <a:off x="0" y="0"/>
              <a:ext cx="37449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How could I, of all people, </a:t>
              </a:r>
            </a:p>
          </p:txBody>
        </p:sp>
        <p:sp>
          <p:nvSpPr>
            <p:cNvPr id="432" name="someone for their past?"/>
            <p:cNvSpPr txBox="1"/>
            <p:nvPr/>
          </p:nvSpPr>
          <p:spPr>
            <a:xfrm>
              <a:off x="5113337" y="0"/>
              <a:ext cx="3600451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someone for their past? </a:t>
              </a:r>
            </a:p>
          </p:txBody>
        </p:sp>
      </p:grpSp>
      <p:grpSp>
        <p:nvGrpSpPr>
          <p:cNvPr id="437" name="Group"/>
          <p:cNvGrpSpPr/>
          <p:nvPr/>
        </p:nvGrpSpPr>
        <p:grpSpPr>
          <a:xfrm>
            <a:off x="2555875" y="2924175"/>
            <a:ext cx="5688013" cy="1945194"/>
            <a:chOff x="0" y="0"/>
            <a:chExt cx="5688012" cy="1945193"/>
          </a:xfrm>
        </p:grpSpPr>
        <p:sp>
          <p:nvSpPr>
            <p:cNvPr id="434" name="The Shining…"/>
            <p:cNvSpPr txBox="1"/>
            <p:nvPr/>
          </p:nvSpPr>
          <p:spPr>
            <a:xfrm>
              <a:off x="2303462" y="1152525"/>
              <a:ext cx="2808288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Shining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--Stephen King</a:t>
              </a:r>
            </a:p>
          </p:txBody>
        </p:sp>
        <p:sp>
          <p:nvSpPr>
            <p:cNvPr id="435" name="He would"/>
            <p:cNvSpPr txBox="1"/>
            <p:nvPr/>
          </p:nvSpPr>
          <p:spPr>
            <a:xfrm>
              <a:off x="0" y="0"/>
              <a:ext cx="15128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He would</a:t>
              </a:r>
            </a:p>
          </p:txBody>
        </p:sp>
        <p:sp>
          <p:nvSpPr>
            <p:cNvPr id="436" name="them both, harshly."/>
            <p:cNvSpPr txBox="1"/>
            <p:nvPr/>
          </p:nvSpPr>
          <p:spPr>
            <a:xfrm>
              <a:off x="2879725" y="0"/>
              <a:ext cx="28082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them both, harshly. </a:t>
              </a:r>
            </a:p>
          </p:txBody>
        </p:sp>
      </p:grpSp>
      <p:sp>
        <p:nvSpPr>
          <p:cNvPr id="438" name="Any form of this word will appear once in every 1,031 pages of text."/>
          <p:cNvSpPr txBox="1"/>
          <p:nvPr/>
        </p:nvSpPr>
        <p:spPr>
          <a:xfrm>
            <a:off x="323850" y="5157787"/>
            <a:ext cx="690220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1,031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5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0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3" grpId="1"/>
      <p:bldP build="whole" bldLvl="1" animBg="1" rev="0" advAuto="0" spid="423" grpId="2"/>
      <p:bldP build="whole" bldLvl="1" animBg="1" rev="0" advAuto="0" spid="437" grpId="11"/>
      <p:bldP build="whole" bldLvl="1" animBg="1" rev="0" advAuto="0" spid="424" grpId="4"/>
      <p:bldP build="whole" bldLvl="1" animBg="1" rev="0" advAuto="0" spid="415" grpId="12"/>
      <p:bldP build="whole" bldLvl="1" animBg="1" rev="0" advAuto="0" spid="424" grpId="7"/>
      <p:bldP build="whole" bldLvl="1" animBg="1" rev="0" advAuto="0" spid="428" grpId="5"/>
      <p:bldP build="whole" bldLvl="1" animBg="1" rev="0" advAuto="0" spid="428" grpId="6"/>
      <p:bldP build="whole" bldLvl="1" animBg="1" rev="0" advAuto="0" spid="419" grpId="13"/>
      <p:bldP build="whole" bldLvl="1" animBg="1" rev="0" advAuto="0" spid="420" grpId="3"/>
      <p:bldP build="whole" bldLvl="1" animBg="1" rev="0" advAuto="0" spid="429" grpId="8"/>
      <p:bldP build="whole" bldLvl="1" animBg="1" rev="0" advAuto="0" spid="433" grpId="9"/>
      <p:bldP build="whole" bldLvl="1" animBg="1" rev="0" advAuto="0" spid="433" grpId="1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Group"/>
          <p:cNvGrpSpPr/>
          <p:nvPr/>
        </p:nvGrpSpPr>
        <p:grpSpPr>
          <a:xfrm>
            <a:off x="2339975" y="0"/>
            <a:ext cx="6804025" cy="2947177"/>
            <a:chOff x="0" y="0"/>
            <a:chExt cx="6804025" cy="2947176"/>
          </a:xfrm>
        </p:grpSpPr>
        <p:sp>
          <p:nvSpPr>
            <p:cNvPr id="440" name="Discreet: kept secret or private"/>
            <p:cNvSpPr txBox="1"/>
            <p:nvPr/>
          </p:nvSpPr>
          <p:spPr>
            <a:xfrm>
              <a:off x="0" y="1052512"/>
              <a:ext cx="3621088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Discreet</a:t>
              </a:r>
              <a:r>
                <a:rPr b="0"/>
                <a:t>: kept secret or private </a:t>
              </a:r>
            </a:p>
          </p:txBody>
        </p:sp>
        <p:grpSp>
          <p:nvGrpSpPr>
            <p:cNvPr id="444" name="Group"/>
            <p:cNvGrpSpPr/>
            <p:nvPr/>
          </p:nvGrpSpPr>
          <p:grpSpPr>
            <a:xfrm>
              <a:off x="1655762" y="0"/>
              <a:ext cx="5148263" cy="2947177"/>
              <a:chOff x="0" y="0"/>
              <a:chExt cx="5148262" cy="2947176"/>
            </a:xfrm>
          </p:grpSpPr>
          <p:sp>
            <p:nvSpPr>
              <p:cNvPr id="441" name="Forms:…"/>
              <p:cNvSpPr txBox="1"/>
              <p:nvPr/>
            </p:nvSpPr>
            <p:spPr>
              <a:xfrm>
                <a:off x="2160587" y="981075"/>
                <a:ext cx="2987676" cy="196610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</a:t>
                </a:r>
              </a:p>
              <a:p>
                <a:pPr>
                  <a:spcBef>
                    <a:spcPts val="1000"/>
                  </a:spcBef>
                </a:pPr>
                <a:r>
                  <a:t>N: discretion, indiscretion</a:t>
                </a:r>
              </a:p>
              <a:p>
                <a:pPr>
                  <a:spcBef>
                    <a:spcPts val="1000"/>
                  </a:spcBef>
                </a:pPr>
                <a:r>
                  <a:t>V: 00</a:t>
                </a:r>
              </a:p>
              <a:p>
                <a:pPr>
                  <a:spcBef>
                    <a:spcPts val="1000"/>
                  </a:spcBef>
                </a:pPr>
                <a:r>
                  <a:t>Adj: discreet, indiscreet</a:t>
                </a:r>
              </a:p>
              <a:p>
                <a:pPr>
                  <a:spcBef>
                    <a:spcPts val="1000"/>
                  </a:spcBef>
                </a:pPr>
                <a:r>
                  <a:t>Adv: discreetly, indiscretely</a:t>
                </a:r>
              </a:p>
            </p:txBody>
          </p:sp>
          <p:sp>
            <p:nvSpPr>
              <p:cNvPr id="442" name="Syn: subtle, covert, modest"/>
              <p:cNvSpPr txBox="1"/>
              <p:nvPr/>
            </p:nvSpPr>
            <p:spPr>
              <a:xfrm>
                <a:off x="0" y="0"/>
                <a:ext cx="5148263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Syn: subtle, covert, modest</a:t>
                </a:r>
              </a:p>
            </p:txBody>
          </p:sp>
          <p:sp>
            <p:nvSpPr>
              <p:cNvPr id="443" name="Ant: overt, immodest, obvious, indiscreet"/>
              <p:cNvSpPr txBox="1"/>
              <p:nvPr/>
            </p:nvSpPr>
            <p:spPr>
              <a:xfrm>
                <a:off x="0" y="620712"/>
                <a:ext cx="5148263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overt, immodest, obvious, indiscreet</a:t>
                </a:r>
              </a:p>
            </p:txBody>
          </p:sp>
        </p:grpSp>
      </p:grpSp>
      <p:pic>
        <p:nvPicPr>
          <p:cNvPr id="446" name="ANd9GcSMuwZ6PQWEQD5KjpJTAZDDhsUAunDGpydmPInSKUBnuWVYa97N.jpg" descr="ANd9GcSMuwZ6PQWEQD5KjpJTAZDDhsUAunDGpydmPInSKUBnuWVYa97N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38325" cy="2286000"/>
          </a:xfrm>
          <a:prstGeom prst="rect">
            <a:avLst/>
          </a:prstGeom>
          <a:ln w="12700">
            <a:miter lim="400000"/>
          </a:ln>
        </p:spPr>
      </p:pic>
      <p:sp>
        <p:nvSpPr>
          <p:cNvPr id="447" name="indiscretion."/>
          <p:cNvSpPr txBox="1"/>
          <p:nvPr/>
        </p:nvSpPr>
        <p:spPr>
          <a:xfrm>
            <a:off x="4427537" y="3573462"/>
            <a:ext cx="1873251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indiscretion.</a:t>
            </a:r>
          </a:p>
        </p:txBody>
      </p:sp>
      <p:grpSp>
        <p:nvGrpSpPr>
          <p:cNvPr id="451" name="Group"/>
          <p:cNvGrpSpPr/>
          <p:nvPr/>
        </p:nvGrpSpPr>
        <p:grpSpPr>
          <a:xfrm>
            <a:off x="323850" y="2924175"/>
            <a:ext cx="8496300" cy="1945194"/>
            <a:chOff x="0" y="0"/>
            <a:chExt cx="8496300" cy="1945193"/>
          </a:xfrm>
        </p:grpSpPr>
        <p:sp>
          <p:nvSpPr>
            <p:cNvPr id="448" name="The Doll’s House…"/>
            <p:cNvSpPr txBox="1"/>
            <p:nvPr/>
          </p:nvSpPr>
          <p:spPr>
            <a:xfrm>
              <a:off x="4464050" y="1152525"/>
              <a:ext cx="2808288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Doll’s House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--Henrik Ibsen</a:t>
              </a:r>
            </a:p>
          </p:txBody>
        </p:sp>
        <p:sp>
          <p:nvSpPr>
            <p:cNvPr id="449" name="I daresay you know, like everybody else, that once, many"/>
            <p:cNvSpPr txBox="1"/>
            <p:nvPr/>
          </p:nvSpPr>
          <p:spPr>
            <a:xfrm>
              <a:off x="0" y="0"/>
              <a:ext cx="849630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 daresay you know, like everybody else, that once, many</a:t>
              </a:r>
            </a:p>
          </p:txBody>
        </p:sp>
        <p:sp>
          <p:nvSpPr>
            <p:cNvPr id="450" name="years ago, I was guilty of an"/>
            <p:cNvSpPr txBox="1"/>
            <p:nvPr/>
          </p:nvSpPr>
          <p:spPr>
            <a:xfrm>
              <a:off x="0" y="649287"/>
              <a:ext cx="4103688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years ago, I was guilty of an </a:t>
              </a:r>
            </a:p>
          </p:txBody>
        </p:sp>
      </p:grpSp>
      <p:grpSp>
        <p:nvGrpSpPr>
          <p:cNvPr id="455" name="Group"/>
          <p:cNvGrpSpPr/>
          <p:nvPr/>
        </p:nvGrpSpPr>
        <p:grpSpPr>
          <a:xfrm>
            <a:off x="539750" y="3140075"/>
            <a:ext cx="8496300" cy="1945194"/>
            <a:chOff x="0" y="0"/>
            <a:chExt cx="8496300" cy="1945193"/>
          </a:xfrm>
        </p:grpSpPr>
        <p:sp>
          <p:nvSpPr>
            <p:cNvPr id="452" name="A Streetcar Named Desire…"/>
            <p:cNvSpPr txBox="1"/>
            <p:nvPr/>
          </p:nvSpPr>
          <p:spPr>
            <a:xfrm>
              <a:off x="4464050" y="1152525"/>
              <a:ext cx="3960813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A Streetcar Named Desire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--Tennessee Williams</a:t>
              </a:r>
            </a:p>
          </p:txBody>
        </p:sp>
        <p:sp>
          <p:nvSpPr>
            <p:cNvPr id="453" name="I think I impressed upon him how important it is to handle"/>
            <p:cNvSpPr txBox="1"/>
            <p:nvPr/>
          </p:nvSpPr>
          <p:spPr>
            <a:xfrm>
              <a:off x="0" y="0"/>
              <a:ext cx="849630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 think I impressed upon him how important it is to handle</a:t>
              </a:r>
            </a:p>
          </p:txBody>
        </p:sp>
        <p:sp>
          <p:nvSpPr>
            <p:cNvPr id="454" name="this thing"/>
            <p:cNvSpPr txBox="1"/>
            <p:nvPr/>
          </p:nvSpPr>
          <p:spPr>
            <a:xfrm>
              <a:off x="0" y="649287"/>
              <a:ext cx="1800225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this thing </a:t>
              </a:r>
            </a:p>
          </p:txBody>
        </p:sp>
      </p:grpSp>
      <p:sp>
        <p:nvSpPr>
          <p:cNvPr id="456" name="discreetly."/>
          <p:cNvSpPr txBox="1"/>
          <p:nvPr/>
        </p:nvSpPr>
        <p:spPr>
          <a:xfrm>
            <a:off x="2124075" y="3789362"/>
            <a:ext cx="1873250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discreetly.</a:t>
            </a:r>
          </a:p>
        </p:txBody>
      </p:sp>
      <p:sp>
        <p:nvSpPr>
          <p:cNvPr id="457" name="discretion"/>
          <p:cNvSpPr txBox="1"/>
          <p:nvPr/>
        </p:nvSpPr>
        <p:spPr>
          <a:xfrm>
            <a:off x="3995737" y="2924175"/>
            <a:ext cx="1873251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discretion</a:t>
            </a:r>
          </a:p>
        </p:txBody>
      </p:sp>
      <p:grpSp>
        <p:nvGrpSpPr>
          <p:cNvPr id="461" name="Group"/>
          <p:cNvGrpSpPr/>
          <p:nvPr/>
        </p:nvGrpSpPr>
        <p:grpSpPr>
          <a:xfrm>
            <a:off x="323850" y="2924175"/>
            <a:ext cx="8640763" cy="1945194"/>
            <a:chOff x="0" y="0"/>
            <a:chExt cx="8640762" cy="1945193"/>
          </a:xfrm>
        </p:grpSpPr>
        <p:sp>
          <p:nvSpPr>
            <p:cNvPr id="458" name="The Merry Wives of Windsor…"/>
            <p:cNvSpPr txBox="1"/>
            <p:nvPr/>
          </p:nvSpPr>
          <p:spPr>
            <a:xfrm>
              <a:off x="4464050" y="1152525"/>
              <a:ext cx="4176713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Merry Wives of Windsor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--William Shakespeare</a:t>
              </a:r>
            </a:p>
          </p:txBody>
        </p:sp>
        <p:sp>
          <p:nvSpPr>
            <p:cNvPr id="459" name="Old folks, you know, have"/>
            <p:cNvSpPr txBox="1"/>
            <p:nvPr/>
          </p:nvSpPr>
          <p:spPr>
            <a:xfrm>
              <a:off x="0" y="0"/>
              <a:ext cx="36718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Old folks, you know, have</a:t>
              </a:r>
            </a:p>
          </p:txBody>
        </p:sp>
        <p:sp>
          <p:nvSpPr>
            <p:cNvPr id="460" name="and know the world."/>
            <p:cNvSpPr txBox="1"/>
            <p:nvPr/>
          </p:nvSpPr>
          <p:spPr>
            <a:xfrm>
              <a:off x="5543550" y="0"/>
              <a:ext cx="30972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and know the world. </a:t>
              </a:r>
            </a:p>
          </p:txBody>
        </p:sp>
      </p:grpSp>
      <p:sp>
        <p:nvSpPr>
          <p:cNvPr id="462" name="discreetly"/>
          <p:cNvSpPr txBox="1"/>
          <p:nvPr/>
        </p:nvSpPr>
        <p:spPr>
          <a:xfrm>
            <a:off x="4427537" y="2924175"/>
            <a:ext cx="1873251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discreetly</a:t>
            </a:r>
          </a:p>
        </p:txBody>
      </p:sp>
      <p:grpSp>
        <p:nvGrpSpPr>
          <p:cNvPr id="467" name="Group"/>
          <p:cNvGrpSpPr/>
          <p:nvPr/>
        </p:nvGrpSpPr>
        <p:grpSpPr>
          <a:xfrm>
            <a:off x="323850" y="2924175"/>
            <a:ext cx="8424863" cy="1945194"/>
            <a:chOff x="0" y="0"/>
            <a:chExt cx="8424862" cy="1945193"/>
          </a:xfrm>
        </p:grpSpPr>
        <p:sp>
          <p:nvSpPr>
            <p:cNvPr id="463" name="unsentimental in letters."/>
            <p:cNvSpPr txBox="1"/>
            <p:nvPr/>
          </p:nvSpPr>
          <p:spPr>
            <a:xfrm>
              <a:off x="0" y="649287"/>
              <a:ext cx="3457575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unsentimental in letters.</a:t>
              </a:r>
            </a:p>
          </p:txBody>
        </p:sp>
        <p:sp>
          <p:nvSpPr>
            <p:cNvPr id="464" name="This Side of Paradise…"/>
            <p:cNvSpPr txBox="1"/>
            <p:nvPr/>
          </p:nvSpPr>
          <p:spPr>
            <a:xfrm>
              <a:off x="3744912" y="1152525"/>
              <a:ext cx="3313113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This Side of Paradise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--F. Scott Fitzgerald</a:t>
              </a:r>
            </a:p>
          </p:txBody>
        </p:sp>
        <p:sp>
          <p:nvSpPr>
            <p:cNvPr id="465" name="He discovered Isabelle to be"/>
            <p:cNvSpPr txBox="1"/>
            <p:nvPr/>
          </p:nvSpPr>
          <p:spPr>
            <a:xfrm>
              <a:off x="73025" y="0"/>
              <a:ext cx="41036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He discovered Isabelle to be</a:t>
              </a:r>
            </a:p>
          </p:txBody>
        </p:sp>
        <p:sp>
          <p:nvSpPr>
            <p:cNvPr id="466" name="and aggravatingly"/>
            <p:cNvSpPr txBox="1"/>
            <p:nvPr/>
          </p:nvSpPr>
          <p:spPr>
            <a:xfrm>
              <a:off x="5795962" y="0"/>
              <a:ext cx="2628901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and aggravatingly</a:t>
              </a:r>
            </a:p>
          </p:txBody>
        </p:sp>
      </p:grpSp>
      <p:sp>
        <p:nvSpPr>
          <p:cNvPr id="468" name="Any form of this word will appear once in every 530 pages of text."/>
          <p:cNvSpPr txBox="1"/>
          <p:nvPr/>
        </p:nvSpPr>
        <p:spPr>
          <a:xfrm>
            <a:off x="684212" y="5516562"/>
            <a:ext cx="671155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530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5" grpId="5"/>
      <p:bldP build="whole" bldLvl="1" animBg="1" rev="0" advAuto="0" spid="456" grpId="4"/>
      <p:bldP build="whole" bldLvl="1" animBg="1" rev="0" advAuto="0" spid="455" grpId="6"/>
      <p:bldP build="whole" bldLvl="1" animBg="1" rev="0" advAuto="0" spid="447" grpId="3"/>
      <p:bldP build="whole" bldLvl="1" animBg="1" rev="0" advAuto="0" spid="451" grpId="1"/>
      <p:bldP build="whole" bldLvl="1" animBg="1" rev="0" advAuto="0" spid="462" grpId="12"/>
      <p:bldP build="whole" bldLvl="1" animBg="1" rev="0" advAuto="0" spid="451" grpId="2"/>
      <p:bldP build="whole" bldLvl="1" animBg="1" rev="0" advAuto="0" spid="456" grpId="7"/>
      <p:bldP build="whole" bldLvl="1" animBg="1" rev="0" advAuto="0" spid="445" grpId="14"/>
      <p:bldP build="whole" bldLvl="1" animBg="1" rev="0" advAuto="0" spid="467" grpId="13"/>
      <p:bldP build="whole" bldLvl="1" animBg="1" rev="0" advAuto="0" spid="457" grpId="8"/>
      <p:bldP build="whole" bldLvl="1" animBg="1" rev="0" advAuto="0" spid="457" grpId="11"/>
      <p:bldP build="whole" bldLvl="1" animBg="1" rev="0" advAuto="0" spid="461" grpId="9"/>
      <p:bldP build="whole" bldLvl="1" animBg="1" rev="0" advAuto="0" spid="461" grpId="1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0" name="ANd9GcQhrVSIOd4L3wNAVgPsCo1xJYTiaJWgZVkQptrYKGahAH1BQZzZ.jpg" descr="ANd9GcQhrVSIOd4L3wNAVgPsCo1xJYTiaJWgZVkQptrYKGahAH1BQZzZ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390775" cy="1905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76" name="Group"/>
          <p:cNvGrpSpPr/>
          <p:nvPr/>
        </p:nvGrpSpPr>
        <p:grpSpPr>
          <a:xfrm>
            <a:off x="2484437" y="0"/>
            <a:ext cx="6659564" cy="2947177"/>
            <a:chOff x="0" y="0"/>
            <a:chExt cx="6659562" cy="2947176"/>
          </a:xfrm>
        </p:grpSpPr>
        <p:sp>
          <p:nvSpPr>
            <p:cNvPr id="471" name="Lucid: clear"/>
            <p:cNvSpPr txBox="1"/>
            <p:nvPr/>
          </p:nvSpPr>
          <p:spPr>
            <a:xfrm>
              <a:off x="0" y="0"/>
              <a:ext cx="1348827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Lucid:</a:t>
              </a:r>
              <a:r>
                <a:rPr b="0"/>
                <a:t> clear</a:t>
              </a:r>
            </a:p>
          </p:txBody>
        </p:sp>
        <p:grpSp>
          <p:nvGrpSpPr>
            <p:cNvPr id="475" name="Group"/>
            <p:cNvGrpSpPr/>
            <p:nvPr/>
          </p:nvGrpSpPr>
          <p:grpSpPr>
            <a:xfrm>
              <a:off x="1511300" y="0"/>
              <a:ext cx="5148263" cy="2947177"/>
              <a:chOff x="0" y="0"/>
              <a:chExt cx="5148262" cy="2947176"/>
            </a:xfrm>
          </p:grpSpPr>
          <p:sp>
            <p:nvSpPr>
              <p:cNvPr id="472" name="Forms:…"/>
              <p:cNvSpPr txBox="1"/>
              <p:nvPr/>
            </p:nvSpPr>
            <p:spPr>
              <a:xfrm>
                <a:off x="3276600" y="981075"/>
                <a:ext cx="1871663" cy="196610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</a:t>
                </a:r>
              </a:p>
              <a:p>
                <a:pPr>
                  <a:spcBef>
                    <a:spcPts val="1000"/>
                  </a:spcBef>
                </a:pPr>
                <a:r>
                  <a:t>N: lucidity</a:t>
                </a:r>
              </a:p>
              <a:p>
                <a:pPr>
                  <a:spcBef>
                    <a:spcPts val="1000"/>
                  </a:spcBef>
                </a:pPr>
                <a:r>
                  <a:t>V: 00</a:t>
                </a:r>
              </a:p>
              <a:p>
                <a:pPr>
                  <a:spcBef>
                    <a:spcPts val="1000"/>
                  </a:spcBef>
                </a:pPr>
                <a:r>
                  <a:t>Adj: lucid</a:t>
                </a:r>
              </a:p>
              <a:p>
                <a:pPr>
                  <a:spcBef>
                    <a:spcPts val="1000"/>
                  </a:spcBef>
                </a:pPr>
                <a:r>
                  <a:t>Adv: 00</a:t>
                </a:r>
              </a:p>
            </p:txBody>
          </p:sp>
          <p:sp>
            <p:nvSpPr>
              <p:cNvPr id="473" name="Syn: comprehensible, coherent, limpid"/>
              <p:cNvSpPr txBox="1"/>
              <p:nvPr/>
            </p:nvSpPr>
            <p:spPr>
              <a:xfrm>
                <a:off x="0" y="0"/>
                <a:ext cx="5148263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Syn: comprehensible, coherent, limpid </a:t>
                </a:r>
              </a:p>
            </p:txBody>
          </p:sp>
          <p:sp>
            <p:nvSpPr>
              <p:cNvPr id="474" name="Ant: incomprehensible, incoherent, muddy"/>
              <p:cNvSpPr txBox="1"/>
              <p:nvPr/>
            </p:nvSpPr>
            <p:spPr>
              <a:xfrm>
                <a:off x="0" y="620712"/>
                <a:ext cx="5148263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incomprehensible, incoherent, muddy</a:t>
                </a:r>
              </a:p>
            </p:txBody>
          </p:sp>
        </p:grpSp>
      </p:grpSp>
      <p:sp>
        <p:nvSpPr>
          <p:cNvPr id="477" name="lucid"/>
          <p:cNvSpPr txBox="1"/>
          <p:nvPr/>
        </p:nvSpPr>
        <p:spPr>
          <a:xfrm>
            <a:off x="3059112" y="2924175"/>
            <a:ext cx="936626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lucid</a:t>
            </a:r>
          </a:p>
        </p:txBody>
      </p:sp>
      <p:grpSp>
        <p:nvGrpSpPr>
          <p:cNvPr id="482" name="Group"/>
          <p:cNvGrpSpPr/>
          <p:nvPr/>
        </p:nvGrpSpPr>
        <p:grpSpPr>
          <a:xfrm>
            <a:off x="250825" y="2924175"/>
            <a:ext cx="8642350" cy="1945194"/>
            <a:chOff x="0" y="0"/>
            <a:chExt cx="8642350" cy="1945193"/>
          </a:xfrm>
        </p:grpSpPr>
        <p:sp>
          <p:nvSpPr>
            <p:cNvPr id="478" name="despite her anxiety."/>
            <p:cNvSpPr txBox="1"/>
            <p:nvPr/>
          </p:nvSpPr>
          <p:spPr>
            <a:xfrm>
              <a:off x="0" y="649287"/>
              <a:ext cx="3457575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despite her anxiety.</a:t>
              </a:r>
            </a:p>
          </p:txBody>
        </p:sp>
        <p:sp>
          <p:nvSpPr>
            <p:cNvPr id="479" name="The Bourne Identity…"/>
            <p:cNvSpPr txBox="1"/>
            <p:nvPr/>
          </p:nvSpPr>
          <p:spPr>
            <a:xfrm>
              <a:off x="3744912" y="1152525"/>
              <a:ext cx="3313113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Bourne Identity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--Robert Ludlum</a:t>
              </a:r>
            </a:p>
          </p:txBody>
        </p:sp>
        <p:sp>
          <p:nvSpPr>
            <p:cNvPr id="480" name="She was perfectly"/>
            <p:cNvSpPr txBox="1"/>
            <p:nvPr/>
          </p:nvSpPr>
          <p:spPr>
            <a:xfrm>
              <a:off x="73025" y="0"/>
              <a:ext cx="27352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She was perfectly </a:t>
              </a:r>
            </a:p>
          </p:txBody>
        </p:sp>
        <p:sp>
          <p:nvSpPr>
            <p:cNvPr id="481" name=",you could even say controlled,"/>
            <p:cNvSpPr txBox="1"/>
            <p:nvPr/>
          </p:nvSpPr>
          <p:spPr>
            <a:xfrm>
              <a:off x="3744912" y="0"/>
              <a:ext cx="48974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,you could even say controlled,</a:t>
              </a:r>
            </a:p>
          </p:txBody>
        </p:sp>
      </p:grpSp>
      <p:sp>
        <p:nvSpPr>
          <p:cNvPr id="483" name="lucid."/>
          <p:cNvSpPr txBox="1"/>
          <p:nvPr/>
        </p:nvSpPr>
        <p:spPr>
          <a:xfrm>
            <a:off x="6227762" y="2924175"/>
            <a:ext cx="936626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lucid.</a:t>
            </a:r>
          </a:p>
        </p:txBody>
      </p:sp>
      <p:grpSp>
        <p:nvGrpSpPr>
          <p:cNvPr id="486" name="Group"/>
          <p:cNvGrpSpPr/>
          <p:nvPr/>
        </p:nvGrpSpPr>
        <p:grpSpPr>
          <a:xfrm>
            <a:off x="250825" y="2924175"/>
            <a:ext cx="7058025" cy="2016631"/>
            <a:chOff x="0" y="0"/>
            <a:chExt cx="7058025" cy="2016631"/>
          </a:xfrm>
        </p:grpSpPr>
        <p:sp>
          <p:nvSpPr>
            <p:cNvPr id="484" name="The Life of Pi…"/>
            <p:cNvSpPr txBox="1"/>
            <p:nvPr/>
          </p:nvSpPr>
          <p:spPr>
            <a:xfrm>
              <a:off x="3744912" y="1223962"/>
              <a:ext cx="3313113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Life of Pi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--Yan Martel</a:t>
              </a:r>
            </a:p>
          </p:txBody>
        </p:sp>
        <p:sp>
          <p:nvSpPr>
            <p:cNvPr id="485" name="My mind made a final attempt at being"/>
            <p:cNvSpPr txBox="1"/>
            <p:nvPr/>
          </p:nvSpPr>
          <p:spPr>
            <a:xfrm>
              <a:off x="0" y="0"/>
              <a:ext cx="59769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My mind made a final attempt at being</a:t>
              </a:r>
            </a:p>
          </p:txBody>
        </p:sp>
      </p:grpSp>
      <p:sp>
        <p:nvSpPr>
          <p:cNvPr id="487" name="lucid--"/>
          <p:cNvSpPr txBox="1"/>
          <p:nvPr/>
        </p:nvSpPr>
        <p:spPr>
          <a:xfrm>
            <a:off x="1476375" y="2852737"/>
            <a:ext cx="1150938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lucid--</a:t>
            </a:r>
          </a:p>
        </p:txBody>
      </p:sp>
      <p:grpSp>
        <p:nvGrpSpPr>
          <p:cNvPr id="492" name="Group"/>
          <p:cNvGrpSpPr/>
          <p:nvPr/>
        </p:nvGrpSpPr>
        <p:grpSpPr>
          <a:xfrm>
            <a:off x="250825" y="2852737"/>
            <a:ext cx="8642350" cy="2016632"/>
            <a:chOff x="0" y="0"/>
            <a:chExt cx="8642350" cy="2016631"/>
          </a:xfrm>
        </p:grpSpPr>
        <p:sp>
          <p:nvSpPr>
            <p:cNvPr id="488" name="fit around the words."/>
            <p:cNvSpPr txBox="1"/>
            <p:nvPr/>
          </p:nvSpPr>
          <p:spPr>
            <a:xfrm>
              <a:off x="0" y="720725"/>
              <a:ext cx="345757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fit around the words.</a:t>
              </a:r>
            </a:p>
          </p:txBody>
        </p:sp>
        <p:sp>
          <p:nvSpPr>
            <p:cNvPr id="489" name="things were clear– but my tongue wouldn’t"/>
            <p:cNvSpPr txBox="1"/>
            <p:nvPr/>
          </p:nvSpPr>
          <p:spPr>
            <a:xfrm>
              <a:off x="2376487" y="0"/>
              <a:ext cx="62658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things were clear– but my tongue wouldn’t</a:t>
              </a:r>
            </a:p>
          </p:txBody>
        </p:sp>
        <p:sp>
          <p:nvSpPr>
            <p:cNvPr id="490" name="The Things They Carried…"/>
            <p:cNvSpPr txBox="1"/>
            <p:nvPr/>
          </p:nvSpPr>
          <p:spPr>
            <a:xfrm>
              <a:off x="3744912" y="1223962"/>
              <a:ext cx="3960813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Things They Carried</a:t>
              </a:r>
              <a:r>
                <a:rPr i="0"/>
                <a:t> 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--Tim O’Brien</a:t>
              </a:r>
            </a:p>
          </p:txBody>
        </p:sp>
        <p:sp>
          <p:nvSpPr>
            <p:cNvPr id="491" name="I was"/>
            <p:cNvSpPr txBox="1"/>
            <p:nvPr/>
          </p:nvSpPr>
          <p:spPr>
            <a:xfrm>
              <a:off x="0" y="0"/>
              <a:ext cx="12255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I was</a:t>
              </a:r>
            </a:p>
          </p:txBody>
        </p:sp>
      </p:grpSp>
      <p:sp>
        <p:nvSpPr>
          <p:cNvPr id="493" name="lucid."/>
          <p:cNvSpPr txBox="1"/>
          <p:nvPr/>
        </p:nvSpPr>
        <p:spPr>
          <a:xfrm>
            <a:off x="4643437" y="2924175"/>
            <a:ext cx="1150938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lucid.</a:t>
            </a:r>
          </a:p>
        </p:txBody>
      </p:sp>
      <p:grpSp>
        <p:nvGrpSpPr>
          <p:cNvPr id="496" name="Group"/>
          <p:cNvGrpSpPr/>
          <p:nvPr/>
        </p:nvGrpSpPr>
        <p:grpSpPr>
          <a:xfrm>
            <a:off x="0" y="2924175"/>
            <a:ext cx="7956550" cy="1945194"/>
            <a:chOff x="0" y="0"/>
            <a:chExt cx="7956550" cy="1945193"/>
          </a:xfrm>
        </p:grpSpPr>
        <p:sp>
          <p:nvSpPr>
            <p:cNvPr id="494" name="A Soldier of the Great War…"/>
            <p:cNvSpPr txBox="1"/>
            <p:nvPr/>
          </p:nvSpPr>
          <p:spPr>
            <a:xfrm>
              <a:off x="3995737" y="1152525"/>
              <a:ext cx="3960813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A Soldier of the Great War</a:t>
              </a:r>
              <a:r>
                <a:rPr i="0"/>
                <a:t> 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--Mark Helprin</a:t>
              </a:r>
            </a:p>
          </p:txBody>
        </p:sp>
        <p:sp>
          <p:nvSpPr>
            <p:cNvPr id="495" name="Though drunk, Alessandro was"/>
            <p:cNvSpPr txBox="1"/>
            <p:nvPr/>
          </p:nvSpPr>
          <p:spPr>
            <a:xfrm>
              <a:off x="0" y="0"/>
              <a:ext cx="47164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Though drunk, Alessandro was</a:t>
              </a:r>
            </a:p>
          </p:txBody>
        </p:sp>
      </p:grpSp>
      <p:sp>
        <p:nvSpPr>
          <p:cNvPr id="497" name="Any form of this word will appear once in every 867 pages of text."/>
          <p:cNvSpPr txBox="1"/>
          <p:nvPr/>
        </p:nvSpPr>
        <p:spPr>
          <a:xfrm>
            <a:off x="684212" y="5516562"/>
            <a:ext cx="671155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867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7" grpId="8"/>
      <p:bldP build="whole" bldLvl="1" animBg="1" rev="0" advAuto="0" spid="487" grpId="11"/>
      <p:bldP build="whole" bldLvl="1" animBg="1" rev="0" advAuto="0" spid="492" grpId="10"/>
      <p:bldP build="whole" bldLvl="1" animBg="1" rev="0" advAuto="0" spid="492" grpId="9"/>
      <p:bldP build="whole" bldLvl="1" animBg="1" rev="0" advAuto="0" spid="482" grpId="1"/>
      <p:bldP build="whole" bldLvl="1" animBg="1" rev="0" advAuto="0" spid="482" grpId="2"/>
      <p:bldP build="whole" bldLvl="1" animBg="1" rev="0" advAuto="0" spid="496" grpId="13"/>
      <p:bldP build="whole" bldLvl="1" animBg="1" rev="0" advAuto="0" spid="477" grpId="3"/>
      <p:bldP build="whole" bldLvl="1" animBg="1" rev="0" advAuto="0" spid="493" grpId="12"/>
      <p:bldP build="whole" bldLvl="1" animBg="1" rev="0" advAuto="0" spid="483" grpId="4"/>
      <p:bldP build="whole" bldLvl="1" animBg="1" rev="0" advAuto="0" spid="483" grpId="7"/>
      <p:bldP build="whole" bldLvl="1" animBg="1" rev="0" advAuto="0" spid="486" grpId="5"/>
      <p:bldP build="whole" bldLvl="1" animBg="1" rev="0" advAuto="0" spid="486" grpId="6"/>
      <p:bldP build="whole" bldLvl="1" animBg="1" rev="0" advAuto="0" spid="476" grpId="1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9" name="ANd9GcQS0KR4HohmhNE987l-LEOdTUpbgIkO8gBx2IQmFrKNWXsVR3fW.jpg" descr="ANd9GcQS0KR4HohmhNE987l-LEOdTUpbgIkO8gBx2IQmFrKNWXsVR3f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90750" cy="20859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06" name="Group"/>
          <p:cNvGrpSpPr/>
          <p:nvPr/>
        </p:nvGrpSpPr>
        <p:grpSpPr>
          <a:xfrm>
            <a:off x="395287" y="49871"/>
            <a:ext cx="8748713" cy="6042802"/>
            <a:chOff x="0" y="0"/>
            <a:chExt cx="8748712" cy="6042801"/>
          </a:xfrm>
        </p:grpSpPr>
        <p:sp>
          <p:nvSpPr>
            <p:cNvPr id="500" name="Obstinate: stubborn"/>
            <p:cNvSpPr txBox="1"/>
            <p:nvPr/>
          </p:nvSpPr>
          <p:spPr>
            <a:xfrm>
              <a:off x="1873250" y="333375"/>
              <a:ext cx="2175047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Obstinate</a:t>
              </a:r>
              <a:r>
                <a:rPr b="0"/>
                <a:t>: stubborn</a:t>
              </a:r>
            </a:p>
          </p:txBody>
        </p:sp>
        <p:grpSp>
          <p:nvGrpSpPr>
            <p:cNvPr id="505" name="Group"/>
            <p:cNvGrpSpPr/>
            <p:nvPr/>
          </p:nvGrpSpPr>
          <p:grpSpPr>
            <a:xfrm>
              <a:off x="0" y="0"/>
              <a:ext cx="8748713" cy="6042802"/>
              <a:chOff x="0" y="0"/>
              <a:chExt cx="8748712" cy="6042801"/>
            </a:xfrm>
          </p:grpSpPr>
          <p:sp>
            <p:nvSpPr>
              <p:cNvPr id="501" name="Forms:…"/>
              <p:cNvSpPr txBox="1"/>
              <p:nvPr/>
            </p:nvSpPr>
            <p:spPr>
              <a:xfrm>
                <a:off x="0" y="4076700"/>
                <a:ext cx="1871663" cy="196610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</a:t>
                </a:r>
              </a:p>
              <a:p>
                <a:pPr>
                  <a:spcBef>
                    <a:spcPts val="1000"/>
                  </a:spcBef>
                </a:pPr>
                <a:r>
                  <a:t>N: obstinacy</a:t>
                </a:r>
              </a:p>
              <a:p>
                <a:pPr>
                  <a:spcBef>
                    <a:spcPts val="1000"/>
                  </a:spcBef>
                </a:pPr>
                <a:r>
                  <a:t>V: 00</a:t>
                </a:r>
              </a:p>
              <a:p>
                <a:pPr>
                  <a:spcBef>
                    <a:spcPts val="1000"/>
                  </a:spcBef>
                </a:pPr>
                <a:r>
                  <a:t>Adj: obstinate</a:t>
                </a:r>
              </a:p>
              <a:p>
                <a:pPr>
                  <a:spcBef>
                    <a:spcPts val="1000"/>
                  </a:spcBef>
                </a:pPr>
                <a:r>
                  <a:t>Adv: obstinately</a:t>
                </a:r>
              </a:p>
            </p:txBody>
          </p:sp>
          <p:sp>
            <p:nvSpPr>
              <p:cNvPr id="502" name="Syn: mulish, cantankerous"/>
              <p:cNvSpPr txBox="1"/>
              <p:nvPr/>
            </p:nvSpPr>
            <p:spPr>
              <a:xfrm>
                <a:off x="3600450" y="0"/>
                <a:ext cx="5148263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Syn: mulish, cantankerous</a:t>
                </a:r>
              </a:p>
            </p:txBody>
          </p:sp>
          <p:sp>
            <p:nvSpPr>
              <p:cNvPr id="503" name="Ant: agreeable, negotiable, flexible, conciliatory"/>
              <p:cNvSpPr txBox="1"/>
              <p:nvPr/>
            </p:nvSpPr>
            <p:spPr>
              <a:xfrm>
                <a:off x="3600450" y="620712"/>
                <a:ext cx="5148263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agreeable, negotiable, flexible, conciliatory</a:t>
                </a:r>
              </a:p>
            </p:txBody>
          </p:sp>
          <p:sp>
            <p:nvSpPr>
              <p:cNvPr id="504" name="ob: against or reverse:…"/>
              <p:cNvSpPr txBox="1"/>
              <p:nvPr/>
            </p:nvSpPr>
            <p:spPr>
              <a:xfrm>
                <a:off x="3671887" y="1844675"/>
                <a:ext cx="3168651" cy="884062"/>
              </a:xfrm>
              <a:prstGeom prst="rect">
                <a:avLst/>
              </a:prstGeom>
              <a:solidFill>
                <a:srgbClr val="A4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ob: against or reverse: </a:t>
                </a:r>
              </a:p>
              <a:p>
                <a:pPr/>
                <a:r>
                  <a:t>      obstruct, obnoxious,</a:t>
                </a:r>
              </a:p>
              <a:p>
                <a:pPr/>
                <a:r>
                  <a:t>      obvious, object</a:t>
                </a:r>
              </a:p>
            </p:txBody>
          </p:sp>
        </p:grpSp>
      </p:grpSp>
      <p:sp>
        <p:nvSpPr>
          <p:cNvPr id="507" name="obstinately."/>
          <p:cNvSpPr txBox="1"/>
          <p:nvPr/>
        </p:nvSpPr>
        <p:spPr>
          <a:xfrm>
            <a:off x="2700337" y="2852737"/>
            <a:ext cx="1800226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obstinately.</a:t>
            </a:r>
          </a:p>
        </p:txBody>
      </p:sp>
      <p:grpSp>
        <p:nvGrpSpPr>
          <p:cNvPr id="511" name="Group"/>
          <p:cNvGrpSpPr/>
          <p:nvPr/>
        </p:nvGrpSpPr>
        <p:grpSpPr>
          <a:xfrm>
            <a:off x="1042987" y="2349500"/>
            <a:ext cx="6842126" cy="2664331"/>
            <a:chOff x="0" y="0"/>
            <a:chExt cx="6842125" cy="2664331"/>
          </a:xfrm>
        </p:grpSpPr>
        <p:sp>
          <p:nvSpPr>
            <p:cNvPr id="508" name="The Hobbit…"/>
            <p:cNvSpPr txBox="1"/>
            <p:nvPr/>
          </p:nvSpPr>
          <p:spPr>
            <a:xfrm>
              <a:off x="2881312" y="1871662"/>
              <a:ext cx="3960813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Hobbit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--J.R.R. Tolkien</a:t>
              </a:r>
            </a:p>
          </p:txBody>
        </p:sp>
        <p:sp>
          <p:nvSpPr>
            <p:cNvPr id="509" name="“I’ll do as I choose and I go as I please,”"/>
            <p:cNvSpPr txBox="1"/>
            <p:nvPr/>
          </p:nvSpPr>
          <p:spPr>
            <a:xfrm>
              <a:off x="0" y="0"/>
              <a:ext cx="68040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“I’ll do as I choose and I go as I please,”</a:t>
              </a:r>
            </a:p>
          </p:txBody>
        </p:sp>
        <p:sp>
          <p:nvSpPr>
            <p:cNvPr id="510" name="said Bilbo"/>
            <p:cNvSpPr txBox="1"/>
            <p:nvPr/>
          </p:nvSpPr>
          <p:spPr>
            <a:xfrm>
              <a:off x="0" y="503237"/>
              <a:ext cx="1657350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said Bilbo</a:t>
              </a:r>
            </a:p>
          </p:txBody>
        </p:sp>
      </p:grpSp>
      <p:sp>
        <p:nvSpPr>
          <p:cNvPr id="512" name="obstinate"/>
          <p:cNvSpPr txBox="1"/>
          <p:nvPr/>
        </p:nvSpPr>
        <p:spPr>
          <a:xfrm>
            <a:off x="2700337" y="2852737"/>
            <a:ext cx="1439863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obstinate</a:t>
            </a:r>
          </a:p>
        </p:txBody>
      </p:sp>
      <p:grpSp>
        <p:nvGrpSpPr>
          <p:cNvPr id="517" name="Group"/>
          <p:cNvGrpSpPr/>
          <p:nvPr/>
        </p:nvGrpSpPr>
        <p:grpSpPr>
          <a:xfrm>
            <a:off x="1042987" y="2349500"/>
            <a:ext cx="6804026" cy="2664331"/>
            <a:chOff x="0" y="0"/>
            <a:chExt cx="6804025" cy="2664331"/>
          </a:xfrm>
        </p:grpSpPr>
        <p:sp>
          <p:nvSpPr>
            <p:cNvPr id="513" name="pig."/>
            <p:cNvSpPr txBox="1"/>
            <p:nvPr/>
          </p:nvSpPr>
          <p:spPr>
            <a:xfrm>
              <a:off x="3097212" y="503237"/>
              <a:ext cx="792163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pig.</a:t>
              </a:r>
            </a:p>
          </p:txBody>
        </p:sp>
        <p:sp>
          <p:nvSpPr>
            <p:cNvPr id="514" name="The Magician’s Nephew…"/>
            <p:cNvSpPr txBox="1"/>
            <p:nvPr/>
          </p:nvSpPr>
          <p:spPr>
            <a:xfrm>
              <a:off x="2881312" y="1871662"/>
              <a:ext cx="3527426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Magician’s Nephew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--C.S. Lewis</a:t>
              </a:r>
            </a:p>
          </p:txBody>
        </p:sp>
        <p:sp>
          <p:nvSpPr>
            <p:cNvPr id="515" name="And I’ve had enough of you too—you beastly,"/>
            <p:cNvSpPr txBox="1"/>
            <p:nvPr/>
          </p:nvSpPr>
          <p:spPr>
            <a:xfrm>
              <a:off x="0" y="0"/>
              <a:ext cx="68040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And I’ve had enough of you too—you beastly,</a:t>
              </a:r>
            </a:p>
          </p:txBody>
        </p:sp>
        <p:sp>
          <p:nvSpPr>
            <p:cNvPr id="516" name="stuck-up"/>
            <p:cNvSpPr txBox="1"/>
            <p:nvPr/>
          </p:nvSpPr>
          <p:spPr>
            <a:xfrm>
              <a:off x="0" y="503237"/>
              <a:ext cx="1657350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stuck-up</a:t>
              </a:r>
            </a:p>
          </p:txBody>
        </p:sp>
      </p:grpSp>
      <p:sp>
        <p:nvSpPr>
          <p:cNvPr id="518" name="obstinately."/>
          <p:cNvSpPr txBox="1"/>
          <p:nvPr/>
        </p:nvSpPr>
        <p:spPr>
          <a:xfrm>
            <a:off x="4932362" y="2420937"/>
            <a:ext cx="1871663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obstinately.</a:t>
            </a:r>
          </a:p>
        </p:txBody>
      </p:sp>
      <p:sp>
        <p:nvSpPr>
          <p:cNvPr id="519" name="Charlie and the Chocolate Factory…"/>
          <p:cNvSpPr txBox="1"/>
          <p:nvPr/>
        </p:nvSpPr>
        <p:spPr>
          <a:xfrm>
            <a:off x="3924300" y="2852737"/>
            <a:ext cx="4824413" cy="792670"/>
          </a:xfrm>
          <a:prstGeom prst="rect">
            <a:avLst/>
          </a:prstGeom>
          <a:solidFill>
            <a:srgbClr val="38BD1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i="1" sz="2400">
                <a:solidFill>
                  <a:srgbClr val="FFFFFF"/>
                </a:solidFill>
              </a:defRPr>
            </a:pPr>
            <a:r>
              <a:t>Charlie and the Chocolate Factory</a:t>
            </a:r>
            <a:r>
              <a:rPr i="0"/>
              <a:t> 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   --Rahl Dahl</a:t>
            </a:r>
          </a:p>
        </p:txBody>
      </p:sp>
      <p:sp>
        <p:nvSpPr>
          <p:cNvPr id="520" name="“I want the gum!” Violet said"/>
          <p:cNvSpPr txBox="1"/>
          <p:nvPr/>
        </p:nvSpPr>
        <p:spPr>
          <a:xfrm>
            <a:off x="539750" y="2420937"/>
            <a:ext cx="4392613" cy="437070"/>
          </a:xfrm>
          <a:prstGeom prst="rect">
            <a:avLst/>
          </a:prstGeom>
          <a:solidFill>
            <a:srgbClr val="3F5CA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    “I want the gum!” Violet said</a:t>
            </a:r>
          </a:p>
        </p:txBody>
      </p:sp>
      <p:sp>
        <p:nvSpPr>
          <p:cNvPr id="521" name="obstinate"/>
          <p:cNvSpPr txBox="1"/>
          <p:nvPr/>
        </p:nvSpPr>
        <p:spPr>
          <a:xfrm>
            <a:off x="2593975" y="3030537"/>
            <a:ext cx="1439863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obstinate</a:t>
            </a:r>
          </a:p>
        </p:txBody>
      </p:sp>
      <p:grpSp>
        <p:nvGrpSpPr>
          <p:cNvPr id="526" name="Group"/>
          <p:cNvGrpSpPr/>
          <p:nvPr/>
        </p:nvGrpSpPr>
        <p:grpSpPr>
          <a:xfrm>
            <a:off x="38100" y="2962275"/>
            <a:ext cx="7956550" cy="2234119"/>
            <a:chOff x="0" y="0"/>
            <a:chExt cx="7956550" cy="2234118"/>
          </a:xfrm>
        </p:grpSpPr>
        <p:sp>
          <p:nvSpPr>
            <p:cNvPr id="522" name="Gone With the Wind…"/>
            <p:cNvSpPr txBox="1"/>
            <p:nvPr/>
          </p:nvSpPr>
          <p:spPr>
            <a:xfrm>
              <a:off x="3924300" y="1441450"/>
              <a:ext cx="3024188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Gone With the Wind 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--Margaret Mitchell</a:t>
              </a:r>
            </a:p>
          </p:txBody>
        </p:sp>
        <p:sp>
          <p:nvSpPr>
            <p:cNvPr id="523" name="men get when they get their"/>
            <p:cNvSpPr txBox="1"/>
            <p:nvPr/>
          </p:nvSpPr>
          <p:spPr>
            <a:xfrm>
              <a:off x="3995737" y="0"/>
              <a:ext cx="39608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men get when they get their</a:t>
              </a:r>
            </a:p>
          </p:txBody>
        </p:sp>
        <p:sp>
          <p:nvSpPr>
            <p:cNvPr id="524" name="backs up."/>
            <p:cNvSpPr txBox="1"/>
            <p:nvPr/>
          </p:nvSpPr>
          <p:spPr>
            <a:xfrm>
              <a:off x="0" y="792162"/>
              <a:ext cx="1692275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backs up.</a:t>
              </a:r>
            </a:p>
          </p:txBody>
        </p:sp>
        <p:sp>
          <p:nvSpPr>
            <p:cNvPr id="525" name="You know how"/>
            <p:cNvSpPr txBox="1"/>
            <p:nvPr/>
          </p:nvSpPr>
          <p:spPr>
            <a:xfrm>
              <a:off x="0" y="0"/>
              <a:ext cx="25923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You know how</a:t>
              </a:r>
            </a:p>
          </p:txBody>
        </p:sp>
      </p:grpSp>
      <p:sp>
        <p:nvSpPr>
          <p:cNvPr id="527" name="Any form of this word will appear once in every 338 pages of text."/>
          <p:cNvSpPr txBox="1"/>
          <p:nvPr/>
        </p:nvSpPr>
        <p:spPr>
          <a:xfrm>
            <a:off x="1042987" y="6165850"/>
            <a:ext cx="671155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338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Class="entr" nodeType="afterEffect" presetSubtype="8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Class="exit" nodeType="afterEffect" presetSubtype="2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xit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8" presetID="2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ID="10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3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8" grpId="8"/>
      <p:bldP build="whole" bldLvl="1" animBg="1" rev="0" advAuto="0" spid="519" grpId="9"/>
      <p:bldP build="whole" bldLvl="1" animBg="1" rev="0" advAuto="0" spid="511" grpId="1"/>
      <p:bldP build="whole" bldLvl="1" animBg="1" rev="0" advAuto="0" spid="519" grpId="11"/>
      <p:bldP build="whole" bldLvl="1" animBg="1" rev="0" advAuto="0" spid="520" grpId="10"/>
      <p:bldP build="whole" bldLvl="1" animBg="1" rev="0" advAuto="0" spid="511" grpId="2"/>
      <p:bldP build="whole" bldLvl="1" animBg="1" rev="0" advAuto="0" spid="520" grpId="12"/>
      <p:bldP build="whole" bldLvl="1" animBg="1" rev="0" advAuto="0" spid="507" grpId="3"/>
      <p:bldP build="whole" bldLvl="1" animBg="1" rev="0" advAuto="0" spid="517" grpId="5"/>
      <p:bldP build="whole" bldLvl="1" animBg="1" rev="0" advAuto="0" spid="512" grpId="4"/>
      <p:bldP build="whole" bldLvl="1" animBg="1" rev="0" advAuto="0" spid="517" grpId="6"/>
      <p:bldP build="whole" bldLvl="1" animBg="1" rev="0" advAuto="0" spid="518" grpId="13"/>
      <p:bldP build="whole" bldLvl="1" animBg="1" rev="0" advAuto="0" spid="512" grpId="7"/>
      <p:bldP build="whole" bldLvl="1" animBg="1" rev="0" advAuto="0" spid="506" grpId="16"/>
      <p:bldP build="whole" bldLvl="1" animBg="1" rev="0" advAuto="0" spid="526" grpId="15"/>
      <p:bldP build="whole" bldLvl="1" animBg="1" rev="0" advAuto="0" spid="521" grpId="1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vacuous"/>
          <p:cNvSpPr txBox="1"/>
          <p:nvPr/>
        </p:nvSpPr>
        <p:spPr>
          <a:xfrm>
            <a:off x="4716462" y="2565400"/>
            <a:ext cx="1511301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vacuous</a:t>
            </a:r>
          </a:p>
        </p:txBody>
      </p:sp>
      <p:grpSp>
        <p:nvGrpSpPr>
          <p:cNvPr id="533" name="Group"/>
          <p:cNvGrpSpPr/>
          <p:nvPr/>
        </p:nvGrpSpPr>
        <p:grpSpPr>
          <a:xfrm>
            <a:off x="263525" y="2563471"/>
            <a:ext cx="7669213" cy="2376994"/>
            <a:chOff x="0" y="0"/>
            <a:chExt cx="7669212" cy="2376993"/>
          </a:xfrm>
        </p:grpSpPr>
        <p:sp>
          <p:nvSpPr>
            <p:cNvPr id="530" name="Cujo…"/>
            <p:cNvSpPr txBox="1"/>
            <p:nvPr/>
          </p:nvSpPr>
          <p:spPr>
            <a:xfrm>
              <a:off x="3673475" y="1584325"/>
              <a:ext cx="2592388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Cujo 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--Stephen King</a:t>
              </a:r>
            </a:p>
          </p:txBody>
        </p:sp>
        <p:sp>
          <p:nvSpPr>
            <p:cNvPr id="531" name="His eyes seemed wandering,"/>
            <p:cNvSpPr txBox="1"/>
            <p:nvPr/>
          </p:nvSpPr>
          <p:spPr>
            <a:xfrm>
              <a:off x="0" y="0"/>
              <a:ext cx="44656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His eyes seemed wandering,</a:t>
              </a:r>
            </a:p>
          </p:txBody>
        </p:sp>
        <p:sp>
          <p:nvSpPr>
            <p:cNvPr id="532" name="again."/>
            <p:cNvSpPr txBox="1"/>
            <p:nvPr/>
          </p:nvSpPr>
          <p:spPr>
            <a:xfrm>
              <a:off x="5976937" y="0"/>
              <a:ext cx="1692276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again.</a:t>
              </a:r>
            </a:p>
          </p:txBody>
        </p:sp>
      </p:grpSp>
      <p:sp>
        <p:nvSpPr>
          <p:cNvPr id="534" name="vacuously"/>
          <p:cNvSpPr txBox="1"/>
          <p:nvPr/>
        </p:nvSpPr>
        <p:spPr>
          <a:xfrm>
            <a:off x="7312025" y="2824615"/>
            <a:ext cx="1692275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vacuously</a:t>
            </a:r>
          </a:p>
        </p:txBody>
      </p:sp>
      <p:grpSp>
        <p:nvGrpSpPr>
          <p:cNvPr id="539" name="Group"/>
          <p:cNvGrpSpPr/>
          <p:nvPr/>
        </p:nvGrpSpPr>
        <p:grpSpPr>
          <a:xfrm>
            <a:off x="123825" y="2813556"/>
            <a:ext cx="8642350" cy="3097719"/>
            <a:chOff x="0" y="0"/>
            <a:chExt cx="8642350" cy="3097718"/>
          </a:xfrm>
        </p:grpSpPr>
        <p:sp>
          <p:nvSpPr>
            <p:cNvPr id="535" name="He opened the medicine cabinet. He stared rather"/>
            <p:cNvSpPr txBox="1"/>
            <p:nvPr/>
          </p:nvSpPr>
          <p:spPr>
            <a:xfrm>
              <a:off x="0" y="0"/>
              <a:ext cx="720090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He opened the medicine cabinet. He stared rather</a:t>
              </a:r>
            </a:p>
          </p:txBody>
        </p:sp>
        <p:sp>
          <p:nvSpPr>
            <p:cNvPr id="536" name="Franny and Zooey…"/>
            <p:cNvSpPr txBox="1"/>
            <p:nvPr/>
          </p:nvSpPr>
          <p:spPr>
            <a:xfrm>
              <a:off x="3744912" y="2305050"/>
              <a:ext cx="3024188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Franny and Zooey</a:t>
              </a:r>
            </a:p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   </a:t>
              </a:r>
              <a:r>
                <a:rPr i="0"/>
                <a:t>--J.D. Salinger</a:t>
              </a:r>
            </a:p>
          </p:txBody>
        </p:sp>
        <p:sp>
          <p:nvSpPr>
            <p:cNvPr id="537" name="into it for a few seconds, as though he had forgotten why he"/>
            <p:cNvSpPr txBox="1"/>
            <p:nvPr/>
          </p:nvSpPr>
          <p:spPr>
            <a:xfrm>
              <a:off x="0" y="504825"/>
              <a:ext cx="86423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into it for a few seconds, as though he had forgotten why he</a:t>
              </a:r>
            </a:p>
          </p:txBody>
        </p:sp>
        <p:sp>
          <p:nvSpPr>
            <p:cNvPr id="538" name="opened it."/>
            <p:cNvSpPr txBox="1"/>
            <p:nvPr/>
          </p:nvSpPr>
          <p:spPr>
            <a:xfrm>
              <a:off x="0" y="1008062"/>
              <a:ext cx="1657350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opened it.</a:t>
              </a:r>
            </a:p>
          </p:txBody>
        </p:sp>
      </p:grpSp>
      <p:sp>
        <p:nvSpPr>
          <p:cNvPr id="540" name="vacuous"/>
          <p:cNvSpPr txBox="1"/>
          <p:nvPr/>
        </p:nvSpPr>
        <p:spPr>
          <a:xfrm>
            <a:off x="2751360" y="3101975"/>
            <a:ext cx="1328292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vacuous</a:t>
            </a:r>
          </a:p>
        </p:txBody>
      </p:sp>
      <p:pic>
        <p:nvPicPr>
          <p:cNvPr id="541" name="ANd9GcTdUkKQ1Xj8fdfYlky3AEtVFca5k4ZlWqJZYXhDVnhsZKqBcw2ybg.jpg" descr="ANd9GcTdUkKQ1Xj8fdfYlky3AEtVFca5k4ZlWqJZYXhDVnhsZKqBcw2yb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0"/>
            <a:ext cx="1692275" cy="187477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48" name="Group"/>
          <p:cNvGrpSpPr/>
          <p:nvPr/>
        </p:nvGrpSpPr>
        <p:grpSpPr>
          <a:xfrm>
            <a:off x="0" y="333375"/>
            <a:ext cx="9144000" cy="6285689"/>
            <a:chOff x="0" y="0"/>
            <a:chExt cx="9144000" cy="6285688"/>
          </a:xfrm>
        </p:grpSpPr>
        <p:sp>
          <p:nvSpPr>
            <p:cNvPr id="542" name="Vacuous: empty-headed, lacking substance"/>
            <p:cNvSpPr txBox="1"/>
            <p:nvPr/>
          </p:nvSpPr>
          <p:spPr>
            <a:xfrm>
              <a:off x="2268537" y="0"/>
              <a:ext cx="4577021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Vacuous</a:t>
              </a:r>
              <a:r>
                <a:rPr b="0"/>
                <a:t>: empty-headed, lacking substance</a:t>
              </a:r>
            </a:p>
          </p:txBody>
        </p:sp>
        <p:grpSp>
          <p:nvGrpSpPr>
            <p:cNvPr id="547" name="Group"/>
            <p:cNvGrpSpPr/>
            <p:nvPr/>
          </p:nvGrpSpPr>
          <p:grpSpPr>
            <a:xfrm>
              <a:off x="0" y="287337"/>
              <a:ext cx="9144000" cy="5998352"/>
              <a:chOff x="0" y="0"/>
              <a:chExt cx="9144000" cy="5998351"/>
            </a:xfrm>
          </p:grpSpPr>
          <p:sp>
            <p:nvSpPr>
              <p:cNvPr id="543" name="Forms:…"/>
              <p:cNvSpPr txBox="1"/>
              <p:nvPr/>
            </p:nvSpPr>
            <p:spPr>
              <a:xfrm>
                <a:off x="0" y="4032250"/>
                <a:ext cx="3889375" cy="196610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</a:t>
                </a:r>
              </a:p>
              <a:p>
                <a:pPr>
                  <a:spcBef>
                    <a:spcPts val="1000"/>
                  </a:spcBef>
                </a:pPr>
                <a:r>
                  <a:t>N: vacuous, vacuity</a:t>
                </a:r>
              </a:p>
              <a:p>
                <a:pPr>
                  <a:spcBef>
                    <a:spcPts val="1000"/>
                  </a:spcBef>
                </a:pPr>
                <a:r>
                  <a:t>V: 00</a:t>
                </a:r>
              </a:p>
              <a:p>
                <a:pPr>
                  <a:spcBef>
                    <a:spcPts val="1000"/>
                  </a:spcBef>
                </a:pPr>
                <a:r>
                  <a:t>Adj: vacuous</a:t>
                </a:r>
              </a:p>
              <a:p>
                <a:pPr>
                  <a:spcBef>
                    <a:spcPts val="1000"/>
                  </a:spcBef>
                </a:pPr>
                <a:r>
                  <a:t>Adv: vacuously</a:t>
                </a:r>
              </a:p>
            </p:txBody>
          </p:sp>
          <p:sp>
            <p:nvSpPr>
              <p:cNvPr id="544" name="Syn: shallow, inane, superficial"/>
              <p:cNvSpPr txBox="1"/>
              <p:nvPr/>
            </p:nvSpPr>
            <p:spPr>
              <a:xfrm>
                <a:off x="3995737" y="360362"/>
                <a:ext cx="5148263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Syn: shallow, inane, superficial</a:t>
                </a:r>
              </a:p>
            </p:txBody>
          </p:sp>
          <p:sp>
            <p:nvSpPr>
              <p:cNvPr id="545" name="Ant: profound, intellectual, erudite, sophisticated"/>
              <p:cNvSpPr txBox="1"/>
              <p:nvPr/>
            </p:nvSpPr>
            <p:spPr>
              <a:xfrm>
                <a:off x="3995737" y="0"/>
                <a:ext cx="5148263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profound, intellectual, erudite, sophisticated</a:t>
                </a:r>
              </a:p>
            </p:txBody>
          </p:sp>
          <p:sp>
            <p:nvSpPr>
              <p:cNvPr id="546" name="Relatives: vacuum; evacuate, vaccinate"/>
              <p:cNvSpPr txBox="1"/>
              <p:nvPr/>
            </p:nvSpPr>
            <p:spPr>
              <a:xfrm>
                <a:off x="3995737" y="720725"/>
                <a:ext cx="4464051" cy="350662"/>
              </a:xfrm>
              <a:prstGeom prst="rect">
                <a:avLst/>
              </a:prstGeom>
              <a:solidFill>
                <a:srgbClr val="A4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Relatives: vacuum; evacuate, vaccinate</a:t>
                </a:r>
              </a:p>
            </p:txBody>
          </p:sp>
        </p:grpSp>
      </p:grpSp>
      <p:grpSp>
        <p:nvGrpSpPr>
          <p:cNvPr id="553" name="Group"/>
          <p:cNvGrpSpPr/>
          <p:nvPr/>
        </p:nvGrpSpPr>
        <p:grpSpPr>
          <a:xfrm>
            <a:off x="344487" y="3101633"/>
            <a:ext cx="9005888" cy="1300670"/>
            <a:chOff x="0" y="0"/>
            <a:chExt cx="9005887" cy="1300668"/>
          </a:xfrm>
        </p:grpSpPr>
        <p:sp>
          <p:nvSpPr>
            <p:cNvPr id="549" name="look passed and Bourne reached for"/>
            <p:cNvSpPr txBox="1"/>
            <p:nvPr/>
          </p:nvSpPr>
          <p:spPr>
            <a:xfrm>
              <a:off x="3676650" y="0"/>
              <a:ext cx="53292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look passed and Bourne reached for</a:t>
              </a:r>
            </a:p>
          </p:txBody>
        </p:sp>
        <p:sp>
          <p:nvSpPr>
            <p:cNvPr id="550" name="the phone."/>
            <p:cNvSpPr txBox="1"/>
            <p:nvPr/>
          </p:nvSpPr>
          <p:spPr>
            <a:xfrm>
              <a:off x="711200" y="576262"/>
              <a:ext cx="2376488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the phone.</a:t>
              </a:r>
            </a:p>
          </p:txBody>
        </p:sp>
        <p:sp>
          <p:nvSpPr>
            <p:cNvPr id="551" name="The veiled,"/>
            <p:cNvSpPr txBox="1"/>
            <p:nvPr/>
          </p:nvSpPr>
          <p:spPr>
            <a:xfrm>
              <a:off x="0" y="0"/>
              <a:ext cx="23764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The veiled, </a:t>
              </a:r>
            </a:p>
          </p:txBody>
        </p:sp>
        <p:sp>
          <p:nvSpPr>
            <p:cNvPr id="552" name="The Bourne Identity…"/>
            <p:cNvSpPr txBox="1"/>
            <p:nvPr/>
          </p:nvSpPr>
          <p:spPr>
            <a:xfrm>
              <a:off x="3640137" y="508000"/>
              <a:ext cx="3084513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Bourne Identity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—Robert Ludlum</a:t>
              </a:r>
            </a:p>
          </p:txBody>
        </p:sp>
      </p:grpSp>
      <p:sp>
        <p:nvSpPr>
          <p:cNvPr id="554" name="vacuousness"/>
          <p:cNvSpPr txBox="1"/>
          <p:nvPr/>
        </p:nvSpPr>
        <p:spPr>
          <a:xfrm>
            <a:off x="3494087" y="2797175"/>
            <a:ext cx="1944688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vacuousness</a:t>
            </a:r>
          </a:p>
        </p:txBody>
      </p:sp>
      <p:grpSp>
        <p:nvGrpSpPr>
          <p:cNvPr id="559" name="Group"/>
          <p:cNvGrpSpPr/>
          <p:nvPr/>
        </p:nvGrpSpPr>
        <p:grpSpPr>
          <a:xfrm>
            <a:off x="472281" y="2773362"/>
            <a:ext cx="7810501" cy="2405569"/>
            <a:chOff x="0" y="0"/>
            <a:chExt cx="7810500" cy="2405568"/>
          </a:xfrm>
        </p:grpSpPr>
        <p:sp>
          <p:nvSpPr>
            <p:cNvPr id="555" name="The Waves…"/>
            <p:cNvSpPr txBox="1"/>
            <p:nvPr/>
          </p:nvSpPr>
          <p:spPr>
            <a:xfrm>
              <a:off x="3673475" y="1612900"/>
              <a:ext cx="2592388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Waves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--Virginia Woolf</a:t>
              </a:r>
            </a:p>
          </p:txBody>
        </p:sp>
        <p:sp>
          <p:nvSpPr>
            <p:cNvPr id="556" name="People noticed the"/>
            <p:cNvSpPr txBox="1"/>
            <p:nvPr/>
          </p:nvSpPr>
          <p:spPr>
            <a:xfrm>
              <a:off x="0" y="28575"/>
              <a:ext cx="302577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People noticed the</a:t>
              </a:r>
            </a:p>
          </p:txBody>
        </p:sp>
        <p:sp>
          <p:nvSpPr>
            <p:cNvPr id="557" name="of my face and the"/>
            <p:cNvSpPr txBox="1"/>
            <p:nvPr/>
          </p:nvSpPr>
          <p:spPr>
            <a:xfrm>
              <a:off x="5002212" y="0"/>
              <a:ext cx="28082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of my face and the</a:t>
              </a:r>
            </a:p>
          </p:txBody>
        </p:sp>
        <p:sp>
          <p:nvSpPr>
            <p:cNvPr id="558" name="aimlessness of my conversation."/>
            <p:cNvSpPr txBox="1"/>
            <p:nvPr/>
          </p:nvSpPr>
          <p:spPr>
            <a:xfrm>
              <a:off x="0" y="676275"/>
              <a:ext cx="46085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aimlessness of my conversation.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8" presetID="2" grpId="8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4" grpId="4"/>
      <p:bldP build="whole" bldLvl="1" animBg="1" rev="0" advAuto="0" spid="534" grpId="6"/>
      <p:bldP build="whole" bldLvl="1" animBg="1" rev="0" advAuto="0" spid="540" grpId="8"/>
      <p:bldP build="whole" bldLvl="1" animBg="1" rev="0" advAuto="0" spid="553" grpId="9"/>
      <p:bldP build="whole" bldLvl="1" animBg="1" rev="0" advAuto="0" spid="540" grpId="10"/>
      <p:bldP build="whole" bldLvl="1" animBg="1" rev="0" advAuto="0" spid="553" grpId="11"/>
      <p:bldP build="whole" bldLvl="1" animBg="1" rev="0" advAuto="0" spid="529" grpId="2"/>
      <p:bldP build="whole" bldLvl="1" animBg="1" rev="0" advAuto="0" spid="539" grpId="5"/>
      <p:bldP build="whole" bldLvl="1" animBg="1" rev="0" advAuto="0" spid="554" grpId="12"/>
      <p:bldP build="whole" bldLvl="1" animBg="1" rev="0" advAuto="0" spid="539" grpId="7"/>
      <p:bldP build="whole" bldLvl="1" animBg="1" rev="0" advAuto="0" spid="533" grpId="1"/>
      <p:bldP build="whole" bldLvl="1" animBg="1" rev="0" advAuto="0" spid="559" grpId="13"/>
      <p:bldP build="whole" bldLvl="1" animBg="1" rev="0" advAuto="0" spid="533" grpId="3"/>
      <p:bldP build="whole" bldLvl="1" animBg="1" rev="0" advAuto="0" spid="548" grpId="14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ndignant: defensively angry because of…"/>
          <p:cNvSpPr txBox="1"/>
          <p:nvPr/>
        </p:nvSpPr>
        <p:spPr>
          <a:xfrm>
            <a:off x="4335462" y="280987"/>
            <a:ext cx="4220615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/>
            </a:pPr>
            <a:r>
              <a:t>Indignant</a:t>
            </a:r>
            <a:r>
              <a:rPr b="0"/>
              <a:t>: defensively angry because of</a:t>
            </a:r>
            <a:endParaRPr b="0"/>
          </a:p>
          <a:p>
            <a:pPr/>
            <a:r>
              <a:t>                 an insult</a:t>
            </a:r>
          </a:p>
        </p:txBody>
      </p:sp>
      <p:pic>
        <p:nvPicPr>
          <p:cNvPr id="25" name="ANd9GcRTnH12hv0HKdHj-aTRTY3flruZwDMYuNQjllEl5i7qW46UPFyYLw.jpg" descr="ANd9GcRTnH12hv0HKdHj-aTRTY3flruZwDMYuNQjllEl5i7qW46UPFyYL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5650" y="188912"/>
            <a:ext cx="2143125" cy="214312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" name="Group"/>
          <p:cNvGrpSpPr/>
          <p:nvPr/>
        </p:nvGrpSpPr>
        <p:grpSpPr>
          <a:xfrm>
            <a:off x="4067175" y="620712"/>
            <a:ext cx="4752975" cy="1966102"/>
            <a:chOff x="0" y="0"/>
            <a:chExt cx="4752975" cy="1966101"/>
          </a:xfrm>
        </p:grpSpPr>
        <p:sp>
          <p:nvSpPr>
            <p:cNvPr id="26" name="Forms:…"/>
            <p:cNvSpPr txBox="1"/>
            <p:nvPr/>
          </p:nvSpPr>
          <p:spPr>
            <a:xfrm>
              <a:off x="2881312" y="0"/>
              <a:ext cx="1871663" cy="1966102"/>
            </a:xfrm>
            <a:prstGeom prst="rect">
              <a:avLst/>
            </a:prstGeom>
            <a:solidFill>
              <a:srgbClr val="DDDDD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spcBef>
                  <a:spcPts val="1000"/>
                </a:spcBef>
              </a:pPr>
              <a:r>
                <a:t>Forms: </a:t>
              </a:r>
            </a:p>
            <a:p>
              <a:pPr>
                <a:spcBef>
                  <a:spcPts val="1000"/>
                </a:spcBef>
              </a:pPr>
              <a:r>
                <a:t>N: indignation</a:t>
              </a:r>
            </a:p>
            <a:p>
              <a:pPr>
                <a:spcBef>
                  <a:spcPts val="1000"/>
                </a:spcBef>
              </a:pPr>
              <a:r>
                <a:t>V: 00</a:t>
              </a:r>
            </a:p>
            <a:p>
              <a:pPr>
                <a:spcBef>
                  <a:spcPts val="1000"/>
                </a:spcBef>
              </a:pPr>
              <a:r>
                <a:t>Adj: indignant</a:t>
              </a:r>
            </a:p>
            <a:p>
              <a:pPr>
                <a:spcBef>
                  <a:spcPts val="1000"/>
                </a:spcBef>
              </a:pPr>
              <a:r>
                <a:t>Adv: indignantly</a:t>
              </a:r>
            </a:p>
          </p:txBody>
        </p:sp>
        <p:sp>
          <p:nvSpPr>
            <p:cNvPr id="27" name="Related: dignity, indignity"/>
            <p:cNvSpPr txBox="1"/>
            <p:nvPr/>
          </p:nvSpPr>
          <p:spPr>
            <a:xfrm>
              <a:off x="0" y="1223962"/>
              <a:ext cx="2628675" cy="350662"/>
            </a:xfrm>
            <a:prstGeom prst="rect">
              <a:avLst/>
            </a:prstGeom>
            <a:solidFill>
              <a:srgbClr val="A4FEA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/>
              <a:r>
                <a:t>Related: dignity, indignity</a:t>
              </a:r>
            </a:p>
          </p:txBody>
        </p:sp>
        <p:sp>
          <p:nvSpPr>
            <p:cNvPr id="28" name="Syn: insulted, defensive"/>
            <p:cNvSpPr txBox="1"/>
            <p:nvPr/>
          </p:nvSpPr>
          <p:spPr>
            <a:xfrm>
              <a:off x="0" y="504825"/>
              <a:ext cx="2518616" cy="350662"/>
            </a:xfrm>
            <a:prstGeom prst="rect">
              <a:avLst/>
            </a:prstGeom>
            <a:solidFill>
              <a:srgbClr val="EEFEA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/>
              <a:r>
                <a:t>Syn: insulted, defensive</a:t>
              </a:r>
            </a:p>
          </p:txBody>
        </p:sp>
        <p:sp>
          <p:nvSpPr>
            <p:cNvPr id="29" name="Ant: flattered"/>
            <p:cNvSpPr txBox="1"/>
            <p:nvPr/>
          </p:nvSpPr>
          <p:spPr>
            <a:xfrm>
              <a:off x="0" y="863600"/>
              <a:ext cx="1711325" cy="350662"/>
            </a:xfrm>
            <a:prstGeom prst="rect">
              <a:avLst/>
            </a:prstGeom>
            <a:solidFill>
              <a:srgbClr val="FFB6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1000"/>
                </a:spcBef>
              </a:lvl1pPr>
            </a:lstStyle>
            <a:p>
              <a:pPr/>
              <a:r>
                <a:t>Ant: flattered</a:t>
              </a:r>
            </a:p>
          </p:txBody>
        </p:sp>
      </p:grpSp>
      <p:sp>
        <p:nvSpPr>
          <p:cNvPr id="31" name="indignation"/>
          <p:cNvSpPr txBox="1"/>
          <p:nvPr/>
        </p:nvSpPr>
        <p:spPr>
          <a:xfrm>
            <a:off x="5940425" y="2997200"/>
            <a:ext cx="1578581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indignation</a:t>
            </a:r>
          </a:p>
        </p:txBody>
      </p:sp>
      <p:grpSp>
        <p:nvGrpSpPr>
          <p:cNvPr id="35" name="Group"/>
          <p:cNvGrpSpPr/>
          <p:nvPr/>
        </p:nvGrpSpPr>
        <p:grpSpPr>
          <a:xfrm>
            <a:off x="1692274" y="2997200"/>
            <a:ext cx="6122788" cy="1933399"/>
            <a:chOff x="0" y="0"/>
            <a:chExt cx="6122786" cy="1933398"/>
          </a:xfrm>
        </p:grpSpPr>
        <p:sp>
          <p:nvSpPr>
            <p:cNvPr id="32" name="She only felt a furious surge of"/>
            <p:cNvSpPr txBox="1"/>
            <p:nvPr/>
          </p:nvSpPr>
          <p:spPr>
            <a:xfrm>
              <a:off x="0" y="0"/>
              <a:ext cx="4221322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She only felt a furious surge of</a:t>
              </a:r>
            </a:p>
          </p:txBody>
        </p:sp>
        <p:sp>
          <p:nvSpPr>
            <p:cNvPr id="33" name="that he should think her such a fool."/>
            <p:cNvSpPr txBox="1"/>
            <p:nvPr/>
          </p:nvSpPr>
          <p:spPr>
            <a:xfrm>
              <a:off x="142874" y="647700"/>
              <a:ext cx="49163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that he should think her such a fool.</a:t>
              </a:r>
            </a:p>
          </p:txBody>
        </p:sp>
        <p:sp>
          <p:nvSpPr>
            <p:cNvPr id="34" name="Gone with the Wind…"/>
            <p:cNvSpPr txBox="1"/>
            <p:nvPr/>
          </p:nvSpPr>
          <p:spPr>
            <a:xfrm>
              <a:off x="3795712" y="1316037"/>
              <a:ext cx="2327075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Gone with the Wind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--Margaret Mitchell</a:t>
              </a:r>
            </a:p>
          </p:txBody>
        </p:sp>
      </p:grpSp>
      <p:sp>
        <p:nvSpPr>
          <p:cNvPr id="36" name="indignation"/>
          <p:cNvSpPr txBox="1"/>
          <p:nvPr/>
        </p:nvSpPr>
        <p:spPr>
          <a:xfrm>
            <a:off x="3492500" y="2781300"/>
            <a:ext cx="1662113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indignation</a:t>
            </a:r>
          </a:p>
        </p:txBody>
      </p:sp>
      <p:sp>
        <p:nvSpPr>
          <p:cNvPr id="37" name="indignantly."/>
          <p:cNvSpPr txBox="1"/>
          <p:nvPr/>
        </p:nvSpPr>
        <p:spPr>
          <a:xfrm>
            <a:off x="6516687" y="2565400"/>
            <a:ext cx="1623527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indignantly.</a:t>
            </a:r>
          </a:p>
        </p:txBody>
      </p:sp>
      <p:grpSp>
        <p:nvGrpSpPr>
          <p:cNvPr id="40" name="Group"/>
          <p:cNvGrpSpPr/>
          <p:nvPr/>
        </p:nvGrpSpPr>
        <p:grpSpPr>
          <a:xfrm>
            <a:off x="827087" y="2565400"/>
            <a:ext cx="7416801" cy="1892124"/>
            <a:chOff x="0" y="0"/>
            <a:chExt cx="7416800" cy="1892123"/>
          </a:xfrm>
        </p:grpSpPr>
        <p:sp>
          <p:nvSpPr>
            <p:cNvPr id="38" name="“We weren’t trying to hear him! said Ron"/>
            <p:cNvSpPr txBox="1"/>
            <p:nvPr/>
          </p:nvSpPr>
          <p:spPr>
            <a:xfrm>
              <a:off x="0" y="0"/>
              <a:ext cx="56210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“We weren’t trying to hear him! said Ron </a:t>
              </a:r>
            </a:p>
          </p:txBody>
        </p:sp>
        <p:sp>
          <p:nvSpPr>
            <p:cNvPr id="39" name="Harry Potter and the Goblet of Fire…"/>
            <p:cNvSpPr txBox="1"/>
            <p:nvPr/>
          </p:nvSpPr>
          <p:spPr>
            <a:xfrm>
              <a:off x="4681537" y="1008062"/>
              <a:ext cx="2735263" cy="8840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Harry Potter and the</a:t>
              </a:r>
              <a:r>
                <a:rPr i="0"/>
                <a:t> </a:t>
              </a:r>
              <a:r>
                <a:t>Goblet of Fire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--J.K. Rowling</a:t>
              </a:r>
            </a:p>
          </p:txBody>
        </p:sp>
      </p:grpSp>
      <p:grpSp>
        <p:nvGrpSpPr>
          <p:cNvPr id="46" name="Group"/>
          <p:cNvGrpSpPr/>
          <p:nvPr/>
        </p:nvGrpSpPr>
        <p:grpSpPr>
          <a:xfrm>
            <a:off x="468312" y="2781300"/>
            <a:ext cx="7205512" cy="3138312"/>
            <a:chOff x="0" y="0"/>
            <a:chExt cx="7205511" cy="3138311"/>
          </a:xfrm>
        </p:grpSpPr>
        <p:grpSp>
          <p:nvGrpSpPr>
            <p:cNvPr id="43" name="Group"/>
            <p:cNvGrpSpPr/>
            <p:nvPr/>
          </p:nvGrpSpPr>
          <p:grpSpPr>
            <a:xfrm>
              <a:off x="0" y="0"/>
              <a:ext cx="7019925" cy="1295906"/>
              <a:chOff x="0" y="0"/>
              <a:chExt cx="7019925" cy="1295906"/>
            </a:xfrm>
          </p:grpSpPr>
          <p:sp>
            <p:nvSpPr>
              <p:cNvPr id="41" name="passions rushed through the listener’s heart, as the plot was laid bare."/>
              <p:cNvSpPr txBox="1"/>
              <p:nvPr/>
            </p:nvSpPr>
            <p:spPr>
              <a:xfrm>
                <a:off x="0" y="503237"/>
                <a:ext cx="7019925" cy="792670"/>
              </a:xfrm>
              <a:prstGeom prst="rect">
                <a:avLst/>
              </a:prstGeom>
              <a:solidFill>
                <a:srgbClr val="3F5CA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passions rushed through the listener’s heart, as the plot was laid bare.</a:t>
                </a:r>
              </a:p>
            </p:txBody>
          </p:sp>
          <p:sp>
            <p:nvSpPr>
              <p:cNvPr id="42" name="Rage, astonishment,"/>
              <p:cNvSpPr txBox="1"/>
              <p:nvPr/>
            </p:nvSpPr>
            <p:spPr>
              <a:xfrm>
                <a:off x="0" y="0"/>
                <a:ext cx="2984411" cy="437069"/>
              </a:xfrm>
              <a:prstGeom prst="rect">
                <a:avLst/>
              </a:prstGeom>
              <a:solidFill>
                <a:srgbClr val="3F5CA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Rage, astonishment, </a:t>
                </a:r>
              </a:p>
            </p:txBody>
          </p:sp>
        </p:grpSp>
        <p:sp>
          <p:nvSpPr>
            <p:cNvPr id="44" name=", and a storm of"/>
            <p:cNvSpPr txBox="1"/>
            <p:nvPr/>
          </p:nvSpPr>
          <p:spPr>
            <a:xfrm>
              <a:off x="4679950" y="0"/>
              <a:ext cx="2391182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, and a storm of  </a:t>
              </a:r>
            </a:p>
          </p:txBody>
        </p:sp>
        <p:sp>
          <p:nvSpPr>
            <p:cNvPr id="45" name="Nicholas Nickleby…"/>
            <p:cNvSpPr txBox="1"/>
            <p:nvPr/>
          </p:nvSpPr>
          <p:spPr>
            <a:xfrm>
              <a:off x="4967287" y="2520950"/>
              <a:ext cx="2238225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Nicholas Nickleby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--Charles Dickens</a:t>
              </a:r>
            </a:p>
          </p:txBody>
        </p:sp>
      </p:grpSp>
      <p:sp>
        <p:nvSpPr>
          <p:cNvPr id="47" name="Any form of this word will appear once in every 299 pages of text."/>
          <p:cNvSpPr txBox="1"/>
          <p:nvPr/>
        </p:nvSpPr>
        <p:spPr>
          <a:xfrm>
            <a:off x="735012" y="6040437"/>
            <a:ext cx="671155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299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Class="entr" nodeType="after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" grpId="1"/>
      <p:bldP build="whole" bldLvl="1" animBg="1" rev="0" advAuto="0" spid="35" grpId="2"/>
      <p:bldP build="whole" bldLvl="1" animBg="1" rev="0" advAuto="0" spid="31" grpId="3"/>
      <p:bldP build="whole" bldLvl="1" animBg="1" rev="0" advAuto="0" spid="40" grpId="9"/>
      <p:bldP build="whole" bldLvl="1" animBg="1" rev="0" advAuto="0" spid="37" grpId="8"/>
      <p:bldP build="whole" bldLvl="1" animBg="1" rev="0" advAuto="0" spid="24" grpId="10"/>
      <p:bldP build="whole" bldLvl="1" animBg="1" rev="0" advAuto="0" spid="30" grpId="11"/>
      <p:bldP build="whole" bldLvl="1" animBg="1" rev="0" advAuto="0" spid="46" grpId="5"/>
      <p:bldP build="whole" bldLvl="1" animBg="1" rev="0" advAuto="0" spid="36" grpId="4"/>
      <p:bldP build="whole" bldLvl="1" animBg="1" rev="0" advAuto="0" spid="46" grpId="7"/>
      <p:bldP build="whole" bldLvl="1" animBg="1" rev="0" advAuto="0" spid="36" grpId="6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1" name="ANd9GcTkeNjU0HfR1wNAgwiRgF8s9Is1dvM5YG855p86Q8zgNA6kyBIQ1w.jpg" descr="ANd9GcTkeNjU0HfR1wNAgwiRgF8s9Is1dvM5YG855p86Q8zgNA6kyBIQ1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9387" y="188912"/>
            <a:ext cx="2143126" cy="214312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6" name="Group"/>
          <p:cNvGrpSpPr/>
          <p:nvPr/>
        </p:nvGrpSpPr>
        <p:grpSpPr>
          <a:xfrm>
            <a:off x="2051050" y="0"/>
            <a:ext cx="7092950" cy="1966102"/>
            <a:chOff x="0" y="0"/>
            <a:chExt cx="7092950" cy="1966101"/>
          </a:xfrm>
        </p:grpSpPr>
        <p:sp>
          <p:nvSpPr>
            <p:cNvPr id="562" name="Enigma: puzzle, mystery"/>
            <p:cNvSpPr txBox="1"/>
            <p:nvPr/>
          </p:nvSpPr>
          <p:spPr>
            <a:xfrm>
              <a:off x="0" y="260350"/>
              <a:ext cx="4248150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Enigma:</a:t>
              </a:r>
              <a:r>
                <a:rPr b="0"/>
                <a:t> puzzle, mystery</a:t>
              </a:r>
            </a:p>
          </p:txBody>
        </p:sp>
        <p:grpSp>
          <p:nvGrpSpPr>
            <p:cNvPr id="565" name="Group"/>
            <p:cNvGrpSpPr/>
            <p:nvPr/>
          </p:nvGrpSpPr>
          <p:grpSpPr>
            <a:xfrm>
              <a:off x="2736850" y="0"/>
              <a:ext cx="4356100" cy="1966102"/>
              <a:chOff x="0" y="0"/>
              <a:chExt cx="4356100" cy="1966101"/>
            </a:xfrm>
          </p:grpSpPr>
          <p:sp>
            <p:nvSpPr>
              <p:cNvPr id="563" name="Forms:…"/>
              <p:cNvSpPr txBox="1"/>
              <p:nvPr/>
            </p:nvSpPr>
            <p:spPr>
              <a:xfrm>
                <a:off x="2339975" y="0"/>
                <a:ext cx="2016125" cy="196610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</a:t>
                </a:r>
              </a:p>
              <a:p>
                <a:pPr>
                  <a:spcBef>
                    <a:spcPts val="1000"/>
                  </a:spcBef>
                </a:pPr>
                <a:r>
                  <a:t>N: enigma</a:t>
                </a:r>
              </a:p>
              <a:p>
                <a:pPr>
                  <a:spcBef>
                    <a:spcPts val="1000"/>
                  </a:spcBef>
                </a:pPr>
                <a:r>
                  <a:t>V: 00</a:t>
                </a:r>
              </a:p>
              <a:p>
                <a:pPr>
                  <a:spcBef>
                    <a:spcPts val="1000"/>
                  </a:spcBef>
                </a:pPr>
                <a:r>
                  <a:t>Adj: enigmatic</a:t>
                </a:r>
              </a:p>
              <a:p>
                <a:pPr>
                  <a:spcBef>
                    <a:spcPts val="1000"/>
                  </a:spcBef>
                </a:pPr>
                <a:r>
                  <a:t>Adv: 00</a:t>
                </a:r>
              </a:p>
            </p:txBody>
          </p:sp>
          <p:sp>
            <p:nvSpPr>
              <p:cNvPr id="564" name="Syn: conundrum"/>
              <p:cNvSpPr txBox="1"/>
              <p:nvPr/>
            </p:nvSpPr>
            <p:spPr>
              <a:xfrm>
                <a:off x="0" y="333375"/>
                <a:ext cx="2232025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Syn: conundrum</a:t>
                </a:r>
              </a:p>
            </p:txBody>
          </p:sp>
        </p:grpSp>
      </p:grpSp>
      <p:sp>
        <p:nvSpPr>
          <p:cNvPr id="567" name="enigmas"/>
          <p:cNvSpPr txBox="1"/>
          <p:nvPr/>
        </p:nvSpPr>
        <p:spPr>
          <a:xfrm>
            <a:off x="4356100" y="2276475"/>
            <a:ext cx="1584325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enigmas</a:t>
            </a:r>
          </a:p>
        </p:txBody>
      </p:sp>
      <p:grpSp>
        <p:nvGrpSpPr>
          <p:cNvPr id="571" name="Group"/>
          <p:cNvGrpSpPr/>
          <p:nvPr/>
        </p:nvGrpSpPr>
        <p:grpSpPr>
          <a:xfrm>
            <a:off x="323850" y="2276475"/>
            <a:ext cx="8208963" cy="1440369"/>
            <a:chOff x="0" y="0"/>
            <a:chExt cx="8208962" cy="1440368"/>
          </a:xfrm>
        </p:grpSpPr>
        <p:sp>
          <p:nvSpPr>
            <p:cNvPr id="568" name="It was just another of the"/>
            <p:cNvSpPr txBox="1"/>
            <p:nvPr/>
          </p:nvSpPr>
          <p:spPr>
            <a:xfrm>
              <a:off x="0" y="0"/>
              <a:ext cx="40322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It was just another of the</a:t>
              </a:r>
            </a:p>
          </p:txBody>
        </p:sp>
        <p:sp>
          <p:nvSpPr>
            <p:cNvPr id="569" name="he never solved."/>
            <p:cNvSpPr txBox="1"/>
            <p:nvPr/>
          </p:nvSpPr>
          <p:spPr>
            <a:xfrm>
              <a:off x="5616575" y="0"/>
              <a:ext cx="25923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he never solved.</a:t>
              </a:r>
            </a:p>
          </p:txBody>
        </p:sp>
        <p:sp>
          <p:nvSpPr>
            <p:cNvPr id="570" name="Childhood’s End…"/>
            <p:cNvSpPr txBox="1"/>
            <p:nvPr/>
          </p:nvSpPr>
          <p:spPr>
            <a:xfrm>
              <a:off x="4535487" y="647700"/>
              <a:ext cx="3024188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Childhood’s End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--Arthur C. Clarke</a:t>
              </a:r>
            </a:p>
          </p:txBody>
        </p:sp>
      </p:grpSp>
      <p:sp>
        <p:nvSpPr>
          <p:cNvPr id="572" name="enigmatic"/>
          <p:cNvSpPr txBox="1"/>
          <p:nvPr/>
        </p:nvSpPr>
        <p:spPr>
          <a:xfrm>
            <a:off x="4284662" y="3789362"/>
            <a:ext cx="1584326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enigmatic</a:t>
            </a:r>
          </a:p>
        </p:txBody>
      </p:sp>
      <p:grpSp>
        <p:nvGrpSpPr>
          <p:cNvPr id="577" name="Group"/>
          <p:cNvGrpSpPr/>
          <p:nvPr/>
        </p:nvGrpSpPr>
        <p:grpSpPr>
          <a:xfrm>
            <a:off x="250825" y="3789362"/>
            <a:ext cx="8496300" cy="1657857"/>
            <a:chOff x="0" y="0"/>
            <a:chExt cx="8496300" cy="1657856"/>
          </a:xfrm>
        </p:grpSpPr>
        <p:sp>
          <p:nvSpPr>
            <p:cNvPr id="573" name="New Moon…"/>
            <p:cNvSpPr txBox="1"/>
            <p:nvPr/>
          </p:nvSpPr>
          <p:spPr>
            <a:xfrm>
              <a:off x="3960812" y="865187"/>
              <a:ext cx="3024188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New Moon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--Stephanie Meyer</a:t>
              </a:r>
            </a:p>
          </p:txBody>
        </p:sp>
        <p:sp>
          <p:nvSpPr>
            <p:cNvPr id="574" name="flitted across her face."/>
            <p:cNvSpPr txBox="1"/>
            <p:nvPr/>
          </p:nvSpPr>
          <p:spPr>
            <a:xfrm>
              <a:off x="0" y="720725"/>
              <a:ext cx="31686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flitted across her face.</a:t>
              </a:r>
            </a:p>
          </p:txBody>
        </p:sp>
        <p:sp>
          <p:nvSpPr>
            <p:cNvPr id="575" name="range of emotions"/>
            <p:cNvSpPr txBox="1"/>
            <p:nvPr/>
          </p:nvSpPr>
          <p:spPr>
            <a:xfrm>
              <a:off x="5616575" y="0"/>
              <a:ext cx="28797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range of emotions</a:t>
              </a:r>
            </a:p>
          </p:txBody>
        </p:sp>
        <p:sp>
          <p:nvSpPr>
            <p:cNvPr id="576" name="I watched curiously as an"/>
            <p:cNvSpPr txBox="1"/>
            <p:nvPr/>
          </p:nvSpPr>
          <p:spPr>
            <a:xfrm>
              <a:off x="0" y="0"/>
              <a:ext cx="40322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I watched curiously as an</a:t>
              </a:r>
            </a:p>
          </p:txBody>
        </p:sp>
      </p:grpSp>
      <p:sp>
        <p:nvSpPr>
          <p:cNvPr id="578" name="enigma"/>
          <p:cNvSpPr txBox="1"/>
          <p:nvPr/>
        </p:nvSpPr>
        <p:spPr>
          <a:xfrm>
            <a:off x="5724525" y="2276475"/>
            <a:ext cx="1584325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enigma</a:t>
            </a:r>
          </a:p>
        </p:txBody>
      </p:sp>
      <p:grpSp>
        <p:nvGrpSpPr>
          <p:cNvPr id="582" name="Group"/>
          <p:cNvGrpSpPr/>
          <p:nvPr/>
        </p:nvGrpSpPr>
        <p:grpSpPr>
          <a:xfrm>
            <a:off x="323850" y="2276475"/>
            <a:ext cx="7848600" cy="2232531"/>
            <a:chOff x="0" y="0"/>
            <a:chExt cx="7848600" cy="2232531"/>
          </a:xfrm>
        </p:grpSpPr>
        <p:sp>
          <p:nvSpPr>
            <p:cNvPr id="579" name="He found himself fascinated by the"/>
            <p:cNvSpPr txBox="1"/>
            <p:nvPr/>
          </p:nvSpPr>
          <p:spPr>
            <a:xfrm>
              <a:off x="0" y="0"/>
              <a:ext cx="54721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He found himself fascinated by the</a:t>
              </a:r>
            </a:p>
          </p:txBody>
        </p:sp>
        <p:sp>
          <p:nvSpPr>
            <p:cNvPr id="580" name="of the girl’s disappearance"/>
            <p:cNvSpPr txBox="1"/>
            <p:nvPr/>
          </p:nvSpPr>
          <p:spPr>
            <a:xfrm>
              <a:off x="0" y="647700"/>
              <a:ext cx="41036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of the girl’s disappearance</a:t>
              </a:r>
            </a:p>
          </p:txBody>
        </p:sp>
        <p:sp>
          <p:nvSpPr>
            <p:cNvPr id="581" name="Childhood’s End…"/>
            <p:cNvSpPr txBox="1"/>
            <p:nvPr/>
          </p:nvSpPr>
          <p:spPr>
            <a:xfrm>
              <a:off x="4824412" y="1439862"/>
              <a:ext cx="3024188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Childhood’s End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--Arthur C. Clarke</a:t>
              </a:r>
            </a:p>
          </p:txBody>
        </p:sp>
      </p:grpSp>
      <p:sp>
        <p:nvSpPr>
          <p:cNvPr id="583" name="enigma"/>
          <p:cNvSpPr txBox="1"/>
          <p:nvPr/>
        </p:nvSpPr>
        <p:spPr>
          <a:xfrm>
            <a:off x="6227762" y="2276475"/>
            <a:ext cx="1584326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enigma</a:t>
            </a:r>
          </a:p>
        </p:txBody>
      </p:sp>
      <p:grpSp>
        <p:nvGrpSpPr>
          <p:cNvPr id="587" name="Group"/>
          <p:cNvGrpSpPr/>
          <p:nvPr/>
        </p:nvGrpSpPr>
        <p:grpSpPr>
          <a:xfrm>
            <a:off x="323850" y="2276475"/>
            <a:ext cx="7777163" cy="1584831"/>
            <a:chOff x="0" y="0"/>
            <a:chExt cx="7777162" cy="1584831"/>
          </a:xfrm>
        </p:grpSpPr>
        <p:sp>
          <p:nvSpPr>
            <p:cNvPr id="584" name="She got up very early, intrigued by the"/>
            <p:cNvSpPr txBox="1"/>
            <p:nvPr/>
          </p:nvSpPr>
          <p:spPr>
            <a:xfrm>
              <a:off x="0" y="0"/>
              <a:ext cx="59769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She got up very early, intrigued by the</a:t>
              </a:r>
            </a:p>
          </p:txBody>
        </p:sp>
        <p:sp>
          <p:nvSpPr>
            <p:cNvPr id="585" name="of the dream."/>
            <p:cNvSpPr txBox="1"/>
            <p:nvPr/>
          </p:nvSpPr>
          <p:spPr>
            <a:xfrm>
              <a:off x="0" y="647700"/>
              <a:ext cx="20161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of the dream.</a:t>
              </a:r>
            </a:p>
          </p:txBody>
        </p:sp>
        <p:sp>
          <p:nvSpPr>
            <p:cNvPr id="586" name="Love in the Time of Cholera…"/>
            <p:cNvSpPr txBox="1"/>
            <p:nvPr/>
          </p:nvSpPr>
          <p:spPr>
            <a:xfrm>
              <a:off x="3455987" y="792162"/>
              <a:ext cx="4321176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Love in the Time of Cholera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--Gabriel Garcia Marquez</a:t>
              </a:r>
            </a:p>
          </p:txBody>
        </p:sp>
      </p:grpSp>
      <p:sp>
        <p:nvSpPr>
          <p:cNvPr id="588" name="Any form of this word will appear once in every 5,511 pages of text."/>
          <p:cNvSpPr txBox="1"/>
          <p:nvPr/>
        </p:nvSpPr>
        <p:spPr>
          <a:xfrm>
            <a:off x="971550" y="5661025"/>
            <a:ext cx="6885234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5,511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1" grpId="2"/>
      <p:bldP build="whole" bldLvl="1" animBg="1" rev="0" advAuto="0" spid="572" grpId="4"/>
      <p:bldP build="whole" bldLvl="1" animBg="1" rev="0" advAuto="0" spid="583" grpId="12"/>
      <p:bldP build="whole" bldLvl="1" animBg="1" rev="0" advAuto="0" spid="567" grpId="3"/>
      <p:bldP build="whole" bldLvl="1" animBg="1" rev="0" advAuto="0" spid="577" grpId="5"/>
      <p:bldP build="whole" bldLvl="1" animBg="1" rev="0" advAuto="0" spid="577" grpId="6"/>
      <p:bldP build="whole" bldLvl="1" animBg="1" rev="0" advAuto="0" spid="572" grpId="7"/>
      <p:bldP build="whole" bldLvl="1" animBg="1" rev="0" advAuto="0" spid="566" grpId="14"/>
      <p:bldP build="whole" bldLvl="1" animBg="1" rev="0" advAuto="0" spid="582" grpId="9"/>
      <p:bldP build="whole" bldLvl="1" animBg="1" rev="0" advAuto="0" spid="582" grpId="10"/>
      <p:bldP build="whole" bldLvl="1" animBg="1" rev="0" advAuto="0" spid="578" grpId="8"/>
      <p:bldP build="whole" bldLvl="1" animBg="1" rev="0" advAuto="0" spid="578" grpId="11"/>
      <p:bldP build="whole" bldLvl="1" animBg="1" rev="0" advAuto="0" spid="587" grpId="13"/>
      <p:bldP build="whole" bldLvl="1" animBg="1" rev="0" advAuto="0" spid="571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0" name="ANd9GcT21kuVDgQMRI6FjbU2qyizd2Y0HHf7mAV5cVIjDDJCdrtP3VP2.jpg" descr="ANd9GcT21kuVDgQMRI6FjbU2qyizd2Y0HHf7mAV5cVIjDDJCdrtP3VP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8312" y="476250"/>
            <a:ext cx="1485901" cy="1485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96" name="Group"/>
          <p:cNvGrpSpPr/>
          <p:nvPr/>
        </p:nvGrpSpPr>
        <p:grpSpPr>
          <a:xfrm>
            <a:off x="2051050" y="-1"/>
            <a:ext cx="7092950" cy="3351038"/>
            <a:chOff x="0" y="0"/>
            <a:chExt cx="7092950" cy="3351036"/>
          </a:xfrm>
        </p:grpSpPr>
        <p:sp>
          <p:nvSpPr>
            <p:cNvPr id="591" name="Aversion: strong, automatic dislike, esp. one causing a negative physical…"/>
            <p:cNvSpPr txBox="1"/>
            <p:nvPr/>
          </p:nvSpPr>
          <p:spPr>
            <a:xfrm>
              <a:off x="0" y="1052512"/>
              <a:ext cx="4105275" cy="8840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Aversion:</a:t>
              </a:r>
              <a:r>
                <a:rPr b="0"/>
                <a:t> strong, automatic dislike, esp. one causing a negative physical</a:t>
              </a:r>
              <a:endParaRPr b="0"/>
            </a:p>
            <a:p>
              <a:pPr/>
              <a:r>
                <a:t>reaction</a:t>
              </a:r>
            </a:p>
          </p:txBody>
        </p:sp>
        <p:grpSp>
          <p:nvGrpSpPr>
            <p:cNvPr id="595" name="Group"/>
            <p:cNvGrpSpPr/>
            <p:nvPr/>
          </p:nvGrpSpPr>
          <p:grpSpPr>
            <a:xfrm>
              <a:off x="1944687" y="-1"/>
              <a:ext cx="5148263" cy="3351038"/>
              <a:chOff x="0" y="0"/>
              <a:chExt cx="5148262" cy="3351036"/>
            </a:xfrm>
          </p:grpSpPr>
          <p:sp>
            <p:nvSpPr>
              <p:cNvPr id="592" name="Forms:…"/>
              <p:cNvSpPr txBox="1"/>
              <p:nvPr/>
            </p:nvSpPr>
            <p:spPr>
              <a:xfrm>
                <a:off x="2160587" y="981075"/>
                <a:ext cx="2987676" cy="236996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</a:t>
                </a:r>
              </a:p>
              <a:p>
                <a:pPr>
                  <a:spcBef>
                    <a:spcPts val="1000"/>
                  </a:spcBef>
                </a:pPr>
                <a:r>
                  <a:t>N: aversion</a:t>
                </a:r>
              </a:p>
              <a:p>
                <a:pPr>
                  <a:spcBef>
                    <a:spcPts val="1000"/>
                  </a:spcBef>
                </a:pPr>
                <a:r>
                  <a:t>V: avert, averts, averted,</a:t>
                </a:r>
              </a:p>
              <a:p>
                <a:pPr>
                  <a:spcBef>
                    <a:spcPts val="1000"/>
                  </a:spcBef>
                </a:pPr>
                <a:r>
                  <a:t>averting</a:t>
                </a:r>
              </a:p>
              <a:p>
                <a:pPr>
                  <a:spcBef>
                    <a:spcPts val="1000"/>
                  </a:spcBef>
                </a:pPr>
                <a:r>
                  <a:t>Adj: averse</a:t>
                </a:r>
              </a:p>
              <a:p>
                <a:pPr>
                  <a:spcBef>
                    <a:spcPts val="1000"/>
                  </a:spcBef>
                </a:pPr>
                <a:r>
                  <a:t>Adv: aversely</a:t>
                </a:r>
              </a:p>
            </p:txBody>
          </p:sp>
          <p:sp>
            <p:nvSpPr>
              <p:cNvPr id="593" name="Syn: revulsion, loathing"/>
              <p:cNvSpPr txBox="1"/>
              <p:nvPr/>
            </p:nvSpPr>
            <p:spPr>
              <a:xfrm>
                <a:off x="0" y="0"/>
                <a:ext cx="5148263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Syn: revulsion, loathing</a:t>
                </a:r>
              </a:p>
            </p:txBody>
          </p:sp>
          <p:sp>
            <p:nvSpPr>
              <p:cNvPr id="594" name="Ant: attraction, magnetism, proclivity, addiction"/>
              <p:cNvSpPr txBox="1"/>
              <p:nvPr/>
            </p:nvSpPr>
            <p:spPr>
              <a:xfrm>
                <a:off x="0" y="620712"/>
                <a:ext cx="5148263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attraction, magnetism, proclivity, addiction</a:t>
                </a:r>
              </a:p>
            </p:txBody>
          </p:sp>
        </p:grpSp>
      </p:grpSp>
      <p:sp>
        <p:nvSpPr>
          <p:cNvPr id="597" name="aversion"/>
          <p:cNvSpPr txBox="1"/>
          <p:nvPr/>
        </p:nvSpPr>
        <p:spPr>
          <a:xfrm>
            <a:off x="4427537" y="2276475"/>
            <a:ext cx="1584326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aversion</a:t>
            </a:r>
          </a:p>
        </p:txBody>
      </p:sp>
      <p:grpSp>
        <p:nvGrpSpPr>
          <p:cNvPr id="600" name="Group"/>
          <p:cNvGrpSpPr/>
          <p:nvPr/>
        </p:nvGrpSpPr>
        <p:grpSpPr>
          <a:xfrm>
            <a:off x="179387" y="4149725"/>
            <a:ext cx="8820151" cy="1511806"/>
            <a:chOff x="0" y="0"/>
            <a:chExt cx="8820150" cy="1511806"/>
          </a:xfrm>
        </p:grpSpPr>
        <p:sp>
          <p:nvSpPr>
            <p:cNvPr id="598" name="She had avoided Emily Brent with a shuddering"/>
            <p:cNvSpPr txBox="1"/>
            <p:nvPr/>
          </p:nvSpPr>
          <p:spPr>
            <a:xfrm>
              <a:off x="0" y="0"/>
              <a:ext cx="71294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She had avoided Emily Brent with a shuddering  </a:t>
              </a:r>
            </a:p>
          </p:txBody>
        </p:sp>
        <p:sp>
          <p:nvSpPr>
            <p:cNvPr id="599" name="And Then There Were None…"/>
            <p:cNvSpPr txBox="1"/>
            <p:nvPr/>
          </p:nvSpPr>
          <p:spPr>
            <a:xfrm>
              <a:off x="3455987" y="719137"/>
              <a:ext cx="5364164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And Then There Were None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--Agatha Christie</a:t>
              </a:r>
            </a:p>
          </p:txBody>
        </p:sp>
      </p:grpSp>
      <p:sp>
        <p:nvSpPr>
          <p:cNvPr id="601" name="aversion"/>
          <p:cNvSpPr txBox="1"/>
          <p:nvPr/>
        </p:nvSpPr>
        <p:spPr>
          <a:xfrm>
            <a:off x="7308850" y="4149725"/>
            <a:ext cx="1584325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aversion</a:t>
            </a:r>
          </a:p>
        </p:txBody>
      </p:sp>
      <p:grpSp>
        <p:nvGrpSpPr>
          <p:cNvPr id="605" name="Group"/>
          <p:cNvGrpSpPr/>
          <p:nvPr/>
        </p:nvGrpSpPr>
        <p:grpSpPr>
          <a:xfrm>
            <a:off x="250825" y="2276475"/>
            <a:ext cx="8893176" cy="1584831"/>
            <a:chOff x="0" y="0"/>
            <a:chExt cx="8893175" cy="1584831"/>
          </a:xfrm>
        </p:grpSpPr>
        <p:sp>
          <p:nvSpPr>
            <p:cNvPr id="602" name="to her stepmother."/>
            <p:cNvSpPr txBox="1"/>
            <p:nvPr/>
          </p:nvSpPr>
          <p:spPr>
            <a:xfrm>
              <a:off x="5761037" y="0"/>
              <a:ext cx="28082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to her stepmother.</a:t>
              </a:r>
            </a:p>
          </p:txBody>
        </p:sp>
        <p:sp>
          <p:nvSpPr>
            <p:cNvPr id="603" name="She had an unreasoning"/>
            <p:cNvSpPr txBox="1"/>
            <p:nvPr/>
          </p:nvSpPr>
          <p:spPr>
            <a:xfrm>
              <a:off x="0" y="0"/>
              <a:ext cx="41767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She had an unreasoning </a:t>
              </a:r>
            </a:p>
          </p:txBody>
        </p:sp>
        <p:sp>
          <p:nvSpPr>
            <p:cNvPr id="604" name="The Adventures of Sherlock Holmes…"/>
            <p:cNvSpPr txBox="1"/>
            <p:nvPr/>
          </p:nvSpPr>
          <p:spPr>
            <a:xfrm>
              <a:off x="3529012" y="792162"/>
              <a:ext cx="5364164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Adventures of Sherlock Holmes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--Arthur Conan Doyle</a:t>
              </a:r>
            </a:p>
          </p:txBody>
        </p:sp>
      </p:grpSp>
      <p:sp>
        <p:nvSpPr>
          <p:cNvPr id="606" name="aversion."/>
          <p:cNvSpPr txBox="1"/>
          <p:nvPr/>
        </p:nvSpPr>
        <p:spPr>
          <a:xfrm>
            <a:off x="1619250" y="5661025"/>
            <a:ext cx="1439863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aversion.</a:t>
            </a:r>
          </a:p>
        </p:txBody>
      </p:sp>
      <p:grpSp>
        <p:nvGrpSpPr>
          <p:cNvPr id="611" name="Group"/>
          <p:cNvGrpSpPr/>
          <p:nvPr/>
        </p:nvGrpSpPr>
        <p:grpSpPr>
          <a:xfrm>
            <a:off x="250825" y="4365625"/>
            <a:ext cx="8642350" cy="2161094"/>
            <a:chOff x="0" y="0"/>
            <a:chExt cx="8642350" cy="2161093"/>
          </a:xfrm>
        </p:grpSpPr>
        <p:sp>
          <p:nvSpPr>
            <p:cNvPr id="607" name="made a face—a sneering, distasteful face—the word reeking"/>
            <p:cNvSpPr txBox="1"/>
            <p:nvPr/>
          </p:nvSpPr>
          <p:spPr>
            <a:xfrm>
              <a:off x="0" y="719137"/>
              <a:ext cx="8642350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made a face—a sneering, distasteful face—the word reeking</a:t>
              </a:r>
            </a:p>
          </p:txBody>
        </p:sp>
        <p:sp>
          <p:nvSpPr>
            <p:cNvPr id="608" name="A Thousand Splendid Suns…"/>
            <p:cNvSpPr txBox="1"/>
            <p:nvPr/>
          </p:nvSpPr>
          <p:spPr>
            <a:xfrm>
              <a:off x="4176712" y="1368425"/>
              <a:ext cx="3960813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A Thousand Splendid Suns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--Khaled Hosseini</a:t>
              </a:r>
            </a:p>
          </p:txBody>
        </p:sp>
        <p:sp>
          <p:nvSpPr>
            <p:cNvPr id="609" name="Others called them Mujahideen, but, when they did, they"/>
            <p:cNvSpPr txBox="1"/>
            <p:nvPr/>
          </p:nvSpPr>
          <p:spPr>
            <a:xfrm>
              <a:off x="73025" y="0"/>
              <a:ext cx="85693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Others called them Mujahideen, but, when they did, they</a:t>
              </a:r>
            </a:p>
          </p:txBody>
        </p:sp>
        <p:sp>
          <p:nvSpPr>
            <p:cNvPr id="610" name="of deep"/>
            <p:cNvSpPr txBox="1"/>
            <p:nvPr/>
          </p:nvSpPr>
          <p:spPr>
            <a:xfrm>
              <a:off x="73025" y="1295400"/>
              <a:ext cx="129540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of deep</a:t>
              </a:r>
            </a:p>
          </p:txBody>
        </p:sp>
      </p:grpSp>
      <p:grpSp>
        <p:nvGrpSpPr>
          <p:cNvPr id="616" name="Group"/>
          <p:cNvGrpSpPr/>
          <p:nvPr/>
        </p:nvGrpSpPr>
        <p:grpSpPr>
          <a:xfrm>
            <a:off x="684212" y="2276475"/>
            <a:ext cx="8208963" cy="1584831"/>
            <a:chOff x="0" y="0"/>
            <a:chExt cx="8208962" cy="1584831"/>
          </a:xfrm>
        </p:grpSpPr>
        <p:sp>
          <p:nvSpPr>
            <p:cNvPr id="612" name="word carefully."/>
            <p:cNvSpPr txBox="1"/>
            <p:nvPr/>
          </p:nvSpPr>
          <p:spPr>
            <a:xfrm>
              <a:off x="0" y="504825"/>
              <a:ext cx="22320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word carefully.</a:t>
              </a:r>
            </a:p>
          </p:txBody>
        </p:sp>
        <p:sp>
          <p:nvSpPr>
            <p:cNvPr id="613" name="“We have an"/>
            <p:cNvSpPr txBox="1"/>
            <p:nvPr/>
          </p:nvSpPr>
          <p:spPr>
            <a:xfrm>
              <a:off x="0" y="0"/>
              <a:ext cx="25193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   “We have an </a:t>
              </a:r>
            </a:p>
          </p:txBody>
        </p:sp>
        <p:sp>
          <p:nvSpPr>
            <p:cNvPr id="614" name="to it,” she said, choosing the"/>
            <p:cNvSpPr txBox="1"/>
            <p:nvPr/>
          </p:nvSpPr>
          <p:spPr>
            <a:xfrm>
              <a:off x="4103687" y="0"/>
              <a:ext cx="4105276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to it,” she said, choosing the </a:t>
              </a:r>
            </a:p>
          </p:txBody>
        </p:sp>
        <p:sp>
          <p:nvSpPr>
            <p:cNvPr id="615" name="The Alchemist…"/>
            <p:cNvSpPr txBox="1"/>
            <p:nvPr/>
          </p:nvSpPr>
          <p:spPr>
            <a:xfrm>
              <a:off x="3095625" y="792162"/>
              <a:ext cx="2520951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Alchemist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--Michael Scott</a:t>
              </a:r>
            </a:p>
          </p:txBody>
        </p:sp>
      </p:grpSp>
      <p:sp>
        <p:nvSpPr>
          <p:cNvPr id="617" name="aversion"/>
          <p:cNvSpPr txBox="1"/>
          <p:nvPr/>
        </p:nvSpPr>
        <p:spPr>
          <a:xfrm>
            <a:off x="3203575" y="2276475"/>
            <a:ext cx="1584325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aversion</a:t>
            </a:r>
          </a:p>
        </p:txBody>
      </p:sp>
      <p:sp>
        <p:nvSpPr>
          <p:cNvPr id="618" name="Any form of this word will appear once…"/>
          <p:cNvSpPr txBox="1"/>
          <p:nvPr/>
        </p:nvSpPr>
        <p:spPr>
          <a:xfrm>
            <a:off x="323850" y="6216650"/>
            <a:ext cx="3966677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</a:t>
            </a:r>
          </a:p>
          <a:p>
            <a:pPr/>
            <a:r>
              <a:t> in every 338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1" grpId="9"/>
      <p:bldP build="whole" bldLvl="1" animBg="1" rev="0" advAuto="0" spid="611" grpId="10"/>
      <p:bldP build="whole" bldLvl="1" animBg="1" rev="0" advAuto="0" spid="606" grpId="8"/>
      <p:bldP build="whole" bldLvl="1" animBg="1" rev="0" advAuto="0" spid="606" grpId="11"/>
      <p:bldP build="whole" bldLvl="1" animBg="1" rev="0" advAuto="0" spid="597" grpId="3"/>
      <p:bldP build="whole" bldLvl="1" animBg="1" rev="0" advAuto="0" spid="616" grpId="13"/>
      <p:bldP build="whole" bldLvl="1" animBg="1" rev="0" advAuto="0" spid="601" grpId="4"/>
      <p:bldP build="whole" bldLvl="1" animBg="1" rev="0" advAuto="0" spid="617" grpId="12"/>
      <p:bldP build="whole" bldLvl="1" animBg="1" rev="0" advAuto="0" spid="600" grpId="5"/>
      <p:bldP build="whole" bldLvl="1" animBg="1" rev="0" advAuto="0" spid="600" grpId="6"/>
      <p:bldP build="whole" bldLvl="1" animBg="1" rev="0" advAuto="0" spid="601" grpId="7"/>
      <p:bldP build="whole" bldLvl="1" animBg="1" rev="0" advAuto="0" spid="596" grpId="14"/>
      <p:bldP build="whole" bldLvl="1" animBg="1" rev="0" advAuto="0" spid="605" grpId="1"/>
      <p:bldP build="whole" bldLvl="1" animBg="1" rev="0" advAuto="0" spid="605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0" name="avert-eyes-0100.jpg" descr="avert-eyes-0100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35188" cy="143033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28" name="Group"/>
          <p:cNvGrpSpPr/>
          <p:nvPr/>
        </p:nvGrpSpPr>
        <p:grpSpPr>
          <a:xfrm>
            <a:off x="2268537" y="-1"/>
            <a:ext cx="6875464" cy="3351038"/>
            <a:chOff x="0" y="0"/>
            <a:chExt cx="6875462" cy="3351036"/>
          </a:xfrm>
        </p:grpSpPr>
        <p:sp>
          <p:nvSpPr>
            <p:cNvPr id="621" name="Avert: turn away from"/>
            <p:cNvSpPr txBox="1"/>
            <p:nvPr/>
          </p:nvSpPr>
          <p:spPr>
            <a:xfrm>
              <a:off x="0" y="260350"/>
              <a:ext cx="2590800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Avert:</a:t>
              </a:r>
              <a:r>
                <a:rPr b="0"/>
                <a:t> turn away from</a:t>
              </a:r>
            </a:p>
          </p:txBody>
        </p:sp>
        <p:grpSp>
          <p:nvGrpSpPr>
            <p:cNvPr id="627" name="Group"/>
            <p:cNvGrpSpPr/>
            <p:nvPr/>
          </p:nvGrpSpPr>
          <p:grpSpPr>
            <a:xfrm>
              <a:off x="1582737" y="-1"/>
              <a:ext cx="5292726" cy="3351038"/>
              <a:chOff x="0" y="0"/>
              <a:chExt cx="5292724" cy="3351036"/>
            </a:xfrm>
          </p:grpSpPr>
          <p:grpSp>
            <p:nvGrpSpPr>
              <p:cNvPr id="625" name="Group"/>
              <p:cNvGrpSpPr/>
              <p:nvPr/>
            </p:nvGrpSpPr>
            <p:grpSpPr>
              <a:xfrm>
                <a:off x="144462" y="-1"/>
                <a:ext cx="5148263" cy="3351038"/>
                <a:chOff x="0" y="0"/>
                <a:chExt cx="5148262" cy="3351036"/>
              </a:xfrm>
            </p:grpSpPr>
            <p:sp>
              <p:nvSpPr>
                <p:cNvPr id="622" name="Forms:…"/>
                <p:cNvSpPr txBox="1"/>
                <p:nvPr/>
              </p:nvSpPr>
              <p:spPr>
                <a:xfrm>
                  <a:off x="2160587" y="981075"/>
                  <a:ext cx="2987676" cy="2369962"/>
                </a:xfrm>
                <a:prstGeom prst="rect">
                  <a:avLst/>
                </a:prstGeom>
                <a:solidFill>
                  <a:srgbClr val="DDDDDD"/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>
                    <a:spcBef>
                      <a:spcPts val="1000"/>
                    </a:spcBef>
                  </a:pPr>
                  <a:r>
                    <a:t>Forms: </a:t>
                  </a:r>
                </a:p>
                <a:p>
                  <a:pPr>
                    <a:spcBef>
                      <a:spcPts val="1000"/>
                    </a:spcBef>
                  </a:pPr>
                  <a:r>
                    <a:t>N: aversion</a:t>
                  </a:r>
                </a:p>
                <a:p>
                  <a:pPr>
                    <a:spcBef>
                      <a:spcPts val="1000"/>
                    </a:spcBef>
                  </a:pPr>
                  <a:r>
                    <a:t>V: avert, averts, averted,</a:t>
                  </a:r>
                </a:p>
                <a:p>
                  <a:pPr>
                    <a:spcBef>
                      <a:spcPts val="1000"/>
                    </a:spcBef>
                  </a:pPr>
                  <a:r>
                    <a:t>    averting</a:t>
                  </a:r>
                </a:p>
                <a:p>
                  <a:pPr>
                    <a:spcBef>
                      <a:spcPts val="1000"/>
                    </a:spcBef>
                  </a:pPr>
                  <a:r>
                    <a:t>Adj: averse</a:t>
                  </a:r>
                </a:p>
                <a:p>
                  <a:pPr>
                    <a:spcBef>
                      <a:spcPts val="1000"/>
                    </a:spcBef>
                  </a:pPr>
                  <a:r>
                    <a:t>Adv: 00</a:t>
                  </a:r>
                </a:p>
              </p:txBody>
            </p:sp>
            <p:sp>
              <p:nvSpPr>
                <p:cNvPr id="623" name="Syn: evade, reject"/>
                <p:cNvSpPr txBox="1"/>
                <p:nvPr/>
              </p:nvSpPr>
              <p:spPr>
                <a:xfrm>
                  <a:off x="0" y="0"/>
                  <a:ext cx="5148263" cy="350662"/>
                </a:xfrm>
                <a:prstGeom prst="rect">
                  <a:avLst/>
                </a:prstGeom>
                <a:solidFill>
                  <a:srgbClr val="EEFEA0"/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/>
                  <a:r>
                    <a:t>Syn: evade, reject</a:t>
                  </a:r>
                </a:p>
              </p:txBody>
            </p:sp>
            <p:sp>
              <p:nvSpPr>
                <p:cNvPr id="624" name="Ant: seek out,  approach"/>
                <p:cNvSpPr txBox="1"/>
                <p:nvPr/>
              </p:nvSpPr>
              <p:spPr>
                <a:xfrm>
                  <a:off x="0" y="620712"/>
                  <a:ext cx="5148263" cy="350662"/>
                </a:xfrm>
                <a:prstGeom prst="rect">
                  <a:avLst/>
                </a:prstGeom>
                <a:solidFill>
                  <a:srgbClr val="FFB69F"/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>
                    <a:spcBef>
                      <a:spcPts val="1000"/>
                    </a:spcBef>
                  </a:lvl1pPr>
                </a:lstStyle>
                <a:p>
                  <a:pPr/>
                  <a:r>
                    <a:t>Ant: seek out,  approach</a:t>
                  </a:r>
                </a:p>
              </p:txBody>
            </p:sp>
          </p:grpSp>
          <p:sp>
            <p:nvSpPr>
              <p:cNvPr id="626" name="Root: vert, verse…"/>
              <p:cNvSpPr txBox="1"/>
              <p:nvPr/>
            </p:nvSpPr>
            <p:spPr>
              <a:xfrm>
                <a:off x="0" y="1052512"/>
                <a:ext cx="2149597" cy="1417462"/>
              </a:xfrm>
              <a:prstGeom prst="rect">
                <a:avLst/>
              </a:prstGeom>
              <a:solidFill>
                <a:srgbClr val="A4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/>
                <a:r>
                  <a:t>Root: vert, verse</a:t>
                </a:r>
              </a:p>
              <a:p>
                <a:pPr>
                  <a:defRPr i="1"/>
                </a:pPr>
                <a:r>
                  <a:t>to turn</a:t>
                </a:r>
                <a:r>
                  <a:rPr i="0"/>
                  <a:t>: divert,</a:t>
                </a:r>
                <a:endParaRPr i="0"/>
              </a:p>
              <a:p>
                <a:pPr/>
                <a:r>
                  <a:t>diverse; convert,</a:t>
                </a:r>
              </a:p>
              <a:p>
                <a:pPr/>
                <a:r>
                  <a:t>converse; subvert,</a:t>
                </a:r>
              </a:p>
              <a:p>
                <a:pPr/>
                <a:r>
                  <a:t>subversive; traverse</a:t>
                </a:r>
              </a:p>
            </p:txBody>
          </p:sp>
        </p:grpSp>
      </p:grpSp>
      <p:sp>
        <p:nvSpPr>
          <p:cNvPr id="629" name="averted."/>
          <p:cNvSpPr txBox="1"/>
          <p:nvPr/>
        </p:nvSpPr>
        <p:spPr>
          <a:xfrm>
            <a:off x="4859337" y="4508500"/>
            <a:ext cx="1368426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averted.</a:t>
            </a:r>
          </a:p>
        </p:txBody>
      </p:sp>
      <p:grpSp>
        <p:nvGrpSpPr>
          <p:cNvPr id="632" name="Group"/>
          <p:cNvGrpSpPr/>
          <p:nvPr/>
        </p:nvGrpSpPr>
        <p:grpSpPr>
          <a:xfrm>
            <a:off x="755650" y="4508500"/>
            <a:ext cx="7847013" cy="1584831"/>
            <a:chOff x="0" y="0"/>
            <a:chExt cx="7847012" cy="1584831"/>
          </a:xfrm>
        </p:grpSpPr>
        <p:sp>
          <p:nvSpPr>
            <p:cNvPr id="630" name="A potential crisis had been"/>
            <p:cNvSpPr txBox="1"/>
            <p:nvPr/>
          </p:nvSpPr>
          <p:spPr>
            <a:xfrm>
              <a:off x="0" y="0"/>
              <a:ext cx="410527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 potential crisis had been</a:t>
              </a:r>
            </a:p>
          </p:txBody>
        </p:sp>
        <p:sp>
          <p:nvSpPr>
            <p:cNvPr id="631" name="The Shack…"/>
            <p:cNvSpPr txBox="1"/>
            <p:nvPr/>
          </p:nvSpPr>
          <p:spPr>
            <a:xfrm>
              <a:off x="4895850" y="792162"/>
              <a:ext cx="2951163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Shack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--William P. Young</a:t>
              </a:r>
            </a:p>
          </p:txBody>
        </p:sp>
      </p:grpSp>
      <p:sp>
        <p:nvSpPr>
          <p:cNvPr id="633" name="avert"/>
          <p:cNvSpPr txBox="1"/>
          <p:nvPr/>
        </p:nvSpPr>
        <p:spPr>
          <a:xfrm>
            <a:off x="4356100" y="2781300"/>
            <a:ext cx="863600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avert</a:t>
            </a:r>
          </a:p>
        </p:txBody>
      </p:sp>
      <p:grpSp>
        <p:nvGrpSpPr>
          <p:cNvPr id="637" name="Group"/>
          <p:cNvGrpSpPr/>
          <p:nvPr/>
        </p:nvGrpSpPr>
        <p:grpSpPr>
          <a:xfrm>
            <a:off x="395287" y="2781300"/>
            <a:ext cx="8351838" cy="1584831"/>
            <a:chOff x="0" y="0"/>
            <a:chExt cx="8351837" cy="1584831"/>
          </a:xfrm>
        </p:grpSpPr>
        <p:sp>
          <p:nvSpPr>
            <p:cNvPr id="634" name="They shrug, mumble, and"/>
            <p:cNvSpPr txBox="1"/>
            <p:nvPr/>
          </p:nvSpPr>
          <p:spPr>
            <a:xfrm>
              <a:off x="0" y="0"/>
              <a:ext cx="40322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They shrug, mumble, and</a:t>
              </a:r>
            </a:p>
          </p:txBody>
        </p:sp>
        <p:sp>
          <p:nvSpPr>
            <p:cNvPr id="635" name="their gazes."/>
            <p:cNvSpPr txBox="1"/>
            <p:nvPr/>
          </p:nvSpPr>
          <p:spPr>
            <a:xfrm>
              <a:off x="4824412" y="0"/>
              <a:ext cx="1800226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their gazes.</a:t>
              </a:r>
            </a:p>
          </p:txBody>
        </p:sp>
        <p:sp>
          <p:nvSpPr>
            <p:cNvPr id="636" name="Water for Elephants…"/>
            <p:cNvSpPr txBox="1"/>
            <p:nvPr/>
          </p:nvSpPr>
          <p:spPr>
            <a:xfrm>
              <a:off x="5400675" y="792162"/>
              <a:ext cx="2951163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Water for Elephants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--Sara Gruen</a:t>
              </a:r>
            </a:p>
          </p:txBody>
        </p:sp>
      </p:grpSp>
      <p:sp>
        <p:nvSpPr>
          <p:cNvPr id="638" name="averted"/>
          <p:cNvSpPr txBox="1"/>
          <p:nvPr/>
        </p:nvSpPr>
        <p:spPr>
          <a:xfrm>
            <a:off x="1619250" y="2781300"/>
            <a:ext cx="1296988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averted</a:t>
            </a:r>
          </a:p>
        </p:txBody>
      </p:sp>
      <p:grpSp>
        <p:nvGrpSpPr>
          <p:cNvPr id="643" name="Group"/>
          <p:cNvGrpSpPr/>
          <p:nvPr/>
        </p:nvGrpSpPr>
        <p:grpSpPr>
          <a:xfrm>
            <a:off x="323850" y="2781300"/>
            <a:ext cx="8351838" cy="1584831"/>
            <a:chOff x="0" y="0"/>
            <a:chExt cx="8351837" cy="1584831"/>
          </a:xfrm>
        </p:grpSpPr>
        <p:sp>
          <p:nvSpPr>
            <p:cNvPr id="639" name="to focus her thoughts."/>
            <p:cNvSpPr txBox="1"/>
            <p:nvPr/>
          </p:nvSpPr>
          <p:spPr>
            <a:xfrm>
              <a:off x="0" y="503237"/>
              <a:ext cx="3168650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to focus her thoughts.</a:t>
              </a:r>
            </a:p>
          </p:txBody>
        </p:sp>
        <p:sp>
          <p:nvSpPr>
            <p:cNvPr id="640" name="Tally"/>
            <p:cNvSpPr txBox="1"/>
            <p:nvPr/>
          </p:nvSpPr>
          <p:spPr>
            <a:xfrm>
              <a:off x="0" y="0"/>
              <a:ext cx="13684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Tally</a:t>
              </a:r>
            </a:p>
          </p:txBody>
        </p:sp>
        <p:sp>
          <p:nvSpPr>
            <p:cNvPr id="641" name="her eyes from Shay’s beauty, trying"/>
            <p:cNvSpPr txBox="1"/>
            <p:nvPr/>
          </p:nvSpPr>
          <p:spPr>
            <a:xfrm>
              <a:off x="2592387" y="0"/>
              <a:ext cx="5688014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her eyes from Shay’s beauty, trying</a:t>
              </a:r>
            </a:p>
          </p:txBody>
        </p:sp>
        <p:sp>
          <p:nvSpPr>
            <p:cNvPr id="642" name="Uglies…"/>
            <p:cNvSpPr txBox="1"/>
            <p:nvPr/>
          </p:nvSpPr>
          <p:spPr>
            <a:xfrm>
              <a:off x="5400675" y="792162"/>
              <a:ext cx="2951163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Uglies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--Scott Westerfeld</a:t>
              </a:r>
            </a:p>
          </p:txBody>
        </p:sp>
      </p:grpSp>
      <p:sp>
        <p:nvSpPr>
          <p:cNvPr id="644" name="averted"/>
          <p:cNvSpPr txBox="1"/>
          <p:nvPr/>
        </p:nvSpPr>
        <p:spPr>
          <a:xfrm>
            <a:off x="4389437" y="2887662"/>
            <a:ext cx="1296989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averted</a:t>
            </a:r>
          </a:p>
        </p:txBody>
      </p:sp>
      <p:grpSp>
        <p:nvGrpSpPr>
          <p:cNvPr id="648" name="Group"/>
          <p:cNvGrpSpPr/>
          <p:nvPr/>
        </p:nvGrpSpPr>
        <p:grpSpPr>
          <a:xfrm>
            <a:off x="0" y="2852737"/>
            <a:ext cx="8424863" cy="1584832"/>
            <a:chOff x="0" y="0"/>
            <a:chExt cx="8424862" cy="1584831"/>
          </a:xfrm>
        </p:grpSpPr>
        <p:sp>
          <p:nvSpPr>
            <p:cNvPr id="645" name="Listening for Lions…"/>
            <p:cNvSpPr txBox="1"/>
            <p:nvPr/>
          </p:nvSpPr>
          <p:spPr>
            <a:xfrm>
              <a:off x="5473700" y="792162"/>
              <a:ext cx="2951163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Listening for Lions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--Gloria Whelan</a:t>
              </a:r>
            </a:p>
          </p:txBody>
        </p:sp>
        <p:sp>
          <p:nvSpPr>
            <p:cNvPr id="646" name="his eyes."/>
            <p:cNvSpPr txBox="1"/>
            <p:nvPr/>
          </p:nvSpPr>
          <p:spPr>
            <a:xfrm>
              <a:off x="5689600" y="0"/>
              <a:ext cx="18716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his eyes.</a:t>
              </a:r>
            </a:p>
          </p:txBody>
        </p:sp>
        <p:sp>
          <p:nvSpPr>
            <p:cNvPr id="647" name="He merely turned red and"/>
            <p:cNvSpPr txBox="1"/>
            <p:nvPr/>
          </p:nvSpPr>
          <p:spPr>
            <a:xfrm>
              <a:off x="0" y="0"/>
              <a:ext cx="43926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 He merely turned red and</a:t>
              </a:r>
            </a:p>
          </p:txBody>
        </p:sp>
      </p:grpSp>
      <p:sp>
        <p:nvSpPr>
          <p:cNvPr id="649" name="Any form of this word will appear once…"/>
          <p:cNvSpPr txBox="1"/>
          <p:nvPr/>
        </p:nvSpPr>
        <p:spPr>
          <a:xfrm>
            <a:off x="611187" y="5157787"/>
            <a:ext cx="3966677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</a:t>
            </a:r>
          </a:p>
          <a:p>
            <a:pPr/>
            <a:r>
              <a:t> in every 338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9" grpId="4"/>
      <p:bldP build="whole" bldLvl="1" animBg="1" rev="0" advAuto="0" spid="632" grpId="5"/>
      <p:bldP build="whole" bldLvl="1" animBg="1" rev="0" advAuto="0" spid="632" grpId="6"/>
      <p:bldP build="whole" bldLvl="1" animBg="1" rev="0" advAuto="0" spid="629" grpId="7"/>
      <p:bldP build="whole" bldLvl="1" animBg="1" rev="0" advAuto="0" spid="637" grpId="1"/>
      <p:bldP build="whole" bldLvl="1" animBg="1" rev="0" advAuto="0" spid="637" grpId="2"/>
      <p:bldP build="whole" bldLvl="1" animBg="1" rev="0" advAuto="0" spid="643" grpId="9"/>
      <p:bldP build="whole" bldLvl="1" animBg="1" rev="0" advAuto="0" spid="643" grpId="10"/>
      <p:bldP build="whole" bldLvl="1" animBg="1" rev="0" advAuto="0" spid="633" grpId="3"/>
      <p:bldP build="whole" bldLvl="1" animBg="1" rev="0" advAuto="0" spid="628" grpId="14"/>
      <p:bldP build="whole" bldLvl="1" animBg="1" rev="0" advAuto="0" spid="638" grpId="8"/>
      <p:bldP build="whole" bldLvl="1" animBg="1" rev="0" advAuto="0" spid="644" grpId="12"/>
      <p:bldP build="whole" bldLvl="1" animBg="1" rev="0" advAuto="0" spid="638" grpId="11"/>
      <p:bldP build="whole" bldLvl="1" animBg="1" rev="0" advAuto="0" spid="648" grpId="1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nonchalantly"/>
          <p:cNvSpPr txBox="1"/>
          <p:nvPr/>
        </p:nvSpPr>
        <p:spPr>
          <a:xfrm>
            <a:off x="2627312" y="2492375"/>
            <a:ext cx="2016126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nonchalantly</a:t>
            </a:r>
          </a:p>
        </p:txBody>
      </p:sp>
      <p:pic>
        <p:nvPicPr>
          <p:cNvPr id="652" name="ANd9GcS4VEtI2HVE1QzhV1SlgjhJ538XjJbT0K59SFesLhXvGdsBZULynw.jpg" descr="ANd9GcS4VEtI2HVE1QzhV1SlgjhJ538XjJbT0K59SFesLhXvGdsBZULyn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295525" cy="19907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58" name="Group"/>
          <p:cNvGrpSpPr/>
          <p:nvPr/>
        </p:nvGrpSpPr>
        <p:grpSpPr>
          <a:xfrm>
            <a:off x="3203575" y="188912"/>
            <a:ext cx="5940425" cy="2354405"/>
            <a:chOff x="0" y="0"/>
            <a:chExt cx="5940425" cy="2354403"/>
          </a:xfrm>
        </p:grpSpPr>
        <p:sp>
          <p:nvSpPr>
            <p:cNvPr id="653" name="Nonchalant: having a free,casual, informal attitude"/>
            <p:cNvSpPr txBox="1"/>
            <p:nvPr/>
          </p:nvSpPr>
          <p:spPr>
            <a:xfrm>
              <a:off x="73025" y="0"/>
              <a:ext cx="5287936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Nonchalant:</a:t>
              </a:r>
              <a:r>
                <a:rPr b="0"/>
                <a:t> having a free,casual, informal attitude</a:t>
              </a:r>
            </a:p>
          </p:txBody>
        </p:sp>
        <p:grpSp>
          <p:nvGrpSpPr>
            <p:cNvPr id="657" name="Group"/>
            <p:cNvGrpSpPr/>
            <p:nvPr/>
          </p:nvGrpSpPr>
          <p:grpSpPr>
            <a:xfrm>
              <a:off x="0" y="360362"/>
              <a:ext cx="5940425" cy="1994042"/>
              <a:chOff x="0" y="0"/>
              <a:chExt cx="5940425" cy="1994041"/>
            </a:xfrm>
          </p:grpSpPr>
          <p:sp>
            <p:nvSpPr>
              <p:cNvPr id="654" name="Forms:  N: nonchalance…"/>
              <p:cNvSpPr txBox="1"/>
              <p:nvPr/>
            </p:nvSpPr>
            <p:spPr>
              <a:xfrm>
                <a:off x="2952750" y="431800"/>
                <a:ext cx="2987675" cy="156224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 N: nonchalance</a:t>
                </a:r>
              </a:p>
              <a:p>
                <a:pPr>
                  <a:spcBef>
                    <a:spcPts val="1000"/>
                  </a:spcBef>
                </a:pPr>
                <a:r>
                  <a:t>V: 00</a:t>
                </a:r>
              </a:p>
              <a:p>
                <a:pPr>
                  <a:spcBef>
                    <a:spcPts val="1000"/>
                  </a:spcBef>
                </a:pPr>
                <a:r>
                  <a:t>Adj: nonchalant</a:t>
                </a:r>
              </a:p>
              <a:p>
                <a:pPr>
                  <a:spcBef>
                    <a:spcPts val="1000"/>
                  </a:spcBef>
                </a:pPr>
                <a:r>
                  <a:t>Adv: nonchalantly</a:t>
                </a:r>
              </a:p>
            </p:txBody>
          </p:sp>
          <p:sp>
            <p:nvSpPr>
              <p:cNvPr id="655" name="Syn: insouciant; blithe"/>
              <p:cNvSpPr txBox="1"/>
              <p:nvPr/>
            </p:nvSpPr>
            <p:spPr>
              <a:xfrm>
                <a:off x="0" y="0"/>
                <a:ext cx="3168650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Syn: insouciant; blithe</a:t>
                </a:r>
              </a:p>
            </p:txBody>
          </p:sp>
          <p:sp>
            <p:nvSpPr>
              <p:cNvPr id="656" name="Ant: tense, intense"/>
              <p:cNvSpPr txBox="1"/>
              <p:nvPr/>
            </p:nvSpPr>
            <p:spPr>
              <a:xfrm>
                <a:off x="3240087" y="0"/>
                <a:ext cx="2305051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tense, intense</a:t>
                </a:r>
              </a:p>
            </p:txBody>
          </p:sp>
        </p:grpSp>
      </p:grpSp>
      <p:grpSp>
        <p:nvGrpSpPr>
          <p:cNvPr id="662" name="Group"/>
          <p:cNvGrpSpPr/>
          <p:nvPr/>
        </p:nvGrpSpPr>
        <p:grpSpPr>
          <a:xfrm>
            <a:off x="611187" y="2492375"/>
            <a:ext cx="7993063" cy="2454781"/>
            <a:chOff x="0" y="0"/>
            <a:chExt cx="7993062" cy="2454781"/>
          </a:xfrm>
        </p:grpSpPr>
        <p:sp>
          <p:nvSpPr>
            <p:cNvPr id="659" name="And he said"/>
            <p:cNvSpPr txBox="1"/>
            <p:nvPr/>
          </p:nvSpPr>
          <p:spPr>
            <a:xfrm>
              <a:off x="0" y="0"/>
              <a:ext cx="20875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And he said</a:t>
              </a:r>
            </a:p>
          </p:txBody>
        </p:sp>
        <p:sp>
          <p:nvSpPr>
            <p:cNvPr id="660" name=", “I can waltz.”"/>
            <p:cNvSpPr txBox="1"/>
            <p:nvPr/>
          </p:nvSpPr>
          <p:spPr>
            <a:xfrm>
              <a:off x="4103687" y="0"/>
              <a:ext cx="2232026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, “I can waltz.” </a:t>
              </a:r>
            </a:p>
          </p:txBody>
        </p:sp>
        <p:sp>
          <p:nvSpPr>
            <p:cNvPr id="661" name="The Grapes of Wrath —John Steinbeck"/>
            <p:cNvSpPr txBox="1"/>
            <p:nvPr/>
          </p:nvSpPr>
          <p:spPr>
            <a:xfrm>
              <a:off x="2376487" y="2017712"/>
              <a:ext cx="5616576" cy="4370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Grapes of Wrath</a:t>
              </a:r>
              <a:r>
                <a:rPr i="0"/>
                <a:t> —John Steinbeck   </a:t>
              </a:r>
            </a:p>
          </p:txBody>
        </p:sp>
      </p:grpSp>
      <p:grpSp>
        <p:nvGrpSpPr>
          <p:cNvPr id="668" name="Group"/>
          <p:cNvGrpSpPr/>
          <p:nvPr/>
        </p:nvGrpSpPr>
        <p:grpSpPr>
          <a:xfrm>
            <a:off x="0" y="2492375"/>
            <a:ext cx="8893175" cy="2669094"/>
            <a:chOff x="0" y="0"/>
            <a:chExt cx="8893175" cy="2669093"/>
          </a:xfrm>
        </p:grpSpPr>
        <p:sp>
          <p:nvSpPr>
            <p:cNvPr id="663" name="collisions by the thinnest of margins, all without so much as a"/>
            <p:cNvSpPr txBox="1"/>
            <p:nvPr/>
          </p:nvSpPr>
          <p:spPr>
            <a:xfrm>
              <a:off x="250825" y="504825"/>
              <a:ext cx="85693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collisions by the thinnest of margins, all without so much as a</a:t>
              </a:r>
            </a:p>
          </p:txBody>
        </p:sp>
        <p:sp>
          <p:nvSpPr>
            <p:cNvPr id="664" name="My driver drove"/>
            <p:cNvSpPr txBox="1"/>
            <p:nvPr/>
          </p:nvSpPr>
          <p:spPr>
            <a:xfrm>
              <a:off x="179387" y="0"/>
              <a:ext cx="25193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My driver drove</a:t>
              </a:r>
            </a:p>
          </p:txBody>
        </p:sp>
        <p:sp>
          <p:nvSpPr>
            <p:cNvPr id="665" name="The Kite Runner —Khaled Hosseini"/>
            <p:cNvSpPr txBox="1"/>
            <p:nvPr/>
          </p:nvSpPr>
          <p:spPr>
            <a:xfrm>
              <a:off x="2843212" y="2232025"/>
              <a:ext cx="5616576" cy="4370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Kite</a:t>
              </a:r>
              <a:r>
                <a:rPr i="0"/>
                <a:t> </a:t>
              </a:r>
              <a:r>
                <a:t>Runner</a:t>
              </a:r>
              <a:r>
                <a:rPr i="0"/>
                <a:t> —Khaled Hosseini  </a:t>
              </a:r>
            </a:p>
          </p:txBody>
        </p:sp>
        <p:sp>
          <p:nvSpPr>
            <p:cNvPr id="666" name="and recklessly, averting"/>
            <p:cNvSpPr txBox="1"/>
            <p:nvPr/>
          </p:nvSpPr>
          <p:spPr>
            <a:xfrm>
              <a:off x="4643437" y="0"/>
              <a:ext cx="34559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and recklessly, averting </a:t>
              </a:r>
            </a:p>
          </p:txBody>
        </p:sp>
        <p:sp>
          <p:nvSpPr>
            <p:cNvPr id="667" name="pause in the incessant stream of words spewing from his mouth."/>
            <p:cNvSpPr txBox="1"/>
            <p:nvPr/>
          </p:nvSpPr>
          <p:spPr>
            <a:xfrm>
              <a:off x="0" y="1008062"/>
              <a:ext cx="8893175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pause in the incessant stream of words spewing from his mouth.</a:t>
              </a:r>
            </a:p>
          </p:txBody>
        </p:sp>
      </p:grpSp>
      <p:sp>
        <p:nvSpPr>
          <p:cNvPr id="669" name="nonchalant."/>
          <p:cNvSpPr txBox="1"/>
          <p:nvPr/>
        </p:nvSpPr>
        <p:spPr>
          <a:xfrm>
            <a:off x="2268537" y="1484312"/>
            <a:ext cx="1944688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nonchalant.</a:t>
            </a:r>
          </a:p>
        </p:txBody>
      </p:sp>
      <p:grpSp>
        <p:nvGrpSpPr>
          <p:cNvPr id="672" name="Group"/>
          <p:cNvGrpSpPr/>
          <p:nvPr/>
        </p:nvGrpSpPr>
        <p:grpSpPr>
          <a:xfrm>
            <a:off x="2268537" y="981075"/>
            <a:ext cx="3959226" cy="1729294"/>
            <a:chOff x="0" y="0"/>
            <a:chExt cx="3959225" cy="1729293"/>
          </a:xfrm>
        </p:grpSpPr>
        <p:sp>
          <p:nvSpPr>
            <p:cNvPr id="670" name="Catcher in the Rye…"/>
            <p:cNvSpPr txBox="1"/>
            <p:nvPr/>
          </p:nvSpPr>
          <p:spPr>
            <a:xfrm>
              <a:off x="1008062" y="936625"/>
              <a:ext cx="2951163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Catcher in the Rye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--J. D. Salinger</a:t>
              </a:r>
            </a:p>
          </p:txBody>
        </p:sp>
        <p:sp>
          <p:nvSpPr>
            <p:cNvPr id="671" name="I just got very cool and"/>
            <p:cNvSpPr txBox="1"/>
            <p:nvPr/>
          </p:nvSpPr>
          <p:spPr>
            <a:xfrm>
              <a:off x="0" y="0"/>
              <a:ext cx="37449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 I just got very cool and</a:t>
              </a:r>
            </a:p>
          </p:txBody>
        </p:sp>
      </p:grpSp>
      <p:sp>
        <p:nvSpPr>
          <p:cNvPr id="673" name="nonchalant”"/>
          <p:cNvSpPr txBox="1"/>
          <p:nvPr/>
        </p:nvSpPr>
        <p:spPr>
          <a:xfrm>
            <a:off x="2700337" y="2781300"/>
            <a:ext cx="1871663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nonchalant”</a:t>
            </a:r>
          </a:p>
        </p:txBody>
      </p:sp>
      <p:grpSp>
        <p:nvGrpSpPr>
          <p:cNvPr id="677" name="Group"/>
          <p:cNvGrpSpPr/>
          <p:nvPr/>
        </p:nvGrpSpPr>
        <p:grpSpPr>
          <a:xfrm>
            <a:off x="250825" y="2781300"/>
            <a:ext cx="6985001" cy="1297494"/>
            <a:chOff x="0" y="0"/>
            <a:chExt cx="6985000" cy="1297493"/>
          </a:xfrm>
        </p:grpSpPr>
        <p:sp>
          <p:nvSpPr>
            <p:cNvPr id="674" name="“Don’t rush, act"/>
            <p:cNvSpPr txBox="1"/>
            <p:nvPr/>
          </p:nvSpPr>
          <p:spPr>
            <a:xfrm>
              <a:off x="0" y="0"/>
              <a:ext cx="24479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“Don’t rush, act</a:t>
              </a:r>
            </a:p>
          </p:txBody>
        </p:sp>
        <p:sp>
          <p:nvSpPr>
            <p:cNvPr id="675" name=", Amy cautioned."/>
            <p:cNvSpPr txBox="1"/>
            <p:nvPr/>
          </p:nvSpPr>
          <p:spPr>
            <a:xfrm>
              <a:off x="4248150" y="0"/>
              <a:ext cx="27368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, Amy cautioned. </a:t>
              </a:r>
            </a:p>
          </p:txBody>
        </p:sp>
        <p:sp>
          <p:nvSpPr>
            <p:cNvPr id="676" name="I Am the Cheese…"/>
            <p:cNvSpPr txBox="1"/>
            <p:nvPr/>
          </p:nvSpPr>
          <p:spPr>
            <a:xfrm>
              <a:off x="3600450" y="504825"/>
              <a:ext cx="2952750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I Am the Cheese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--Robert  Cormier</a:t>
              </a:r>
            </a:p>
          </p:txBody>
        </p:sp>
      </p:grpSp>
      <p:sp>
        <p:nvSpPr>
          <p:cNvPr id="678" name="Any form of this word will appear once…"/>
          <p:cNvSpPr txBox="1"/>
          <p:nvPr/>
        </p:nvSpPr>
        <p:spPr>
          <a:xfrm>
            <a:off x="3203575" y="5516562"/>
            <a:ext cx="3966677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</a:t>
            </a:r>
          </a:p>
          <a:p>
            <a:pPr/>
            <a:r>
              <a:t> in every 2,269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xit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xit" nodeType="clickEffect" presetSubtype="2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xit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5" dur="500"/>
                                        <p:tgtEl>
                                          <p:spTgt spid="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8" grpId="12"/>
      <p:bldP build="whole" bldLvl="1" animBg="1" rev="0" advAuto="0" spid="677" grpId="11"/>
      <p:bldP build="whole" bldLvl="1" animBg="1" rev="0" advAuto="0" spid="662" grpId="1"/>
      <p:bldP build="whole" bldLvl="1" animBg="1" rev="0" advAuto="0" spid="662" grpId="2"/>
      <p:bldP build="whole" bldLvl="1" animBg="1" rev="0" advAuto="0" spid="672" grpId="7"/>
      <p:bldP build="whole" bldLvl="1" animBg="1" rev="0" advAuto="0" spid="672" grpId="8"/>
      <p:bldP build="whole" bldLvl="1" animBg="1" rev="0" advAuto="0" spid="651" grpId="5"/>
      <p:bldP build="whole" bldLvl="1" animBg="1" rev="0" advAuto="0" spid="668" grpId="3"/>
      <p:bldP build="whole" bldLvl="1" animBg="1" rev="0" advAuto="0" spid="668" grpId="4"/>
      <p:bldP build="whole" bldLvl="1" animBg="1" rev="0" advAuto="0" spid="669" grpId="6"/>
      <p:bldP build="whole" bldLvl="1" animBg="1" rev="0" advAuto="0" spid="673" grpId="10"/>
      <p:bldP build="whole" bldLvl="1" animBg="1" rev="0" advAuto="0" spid="669" grpId="9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frugal"/>
          <p:cNvSpPr txBox="1"/>
          <p:nvPr/>
        </p:nvSpPr>
        <p:spPr>
          <a:xfrm>
            <a:off x="2124075" y="2205037"/>
            <a:ext cx="1296988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frugal</a:t>
            </a:r>
          </a:p>
        </p:txBody>
      </p:sp>
      <p:grpSp>
        <p:nvGrpSpPr>
          <p:cNvPr id="685" name="Group"/>
          <p:cNvGrpSpPr/>
          <p:nvPr/>
        </p:nvGrpSpPr>
        <p:grpSpPr>
          <a:xfrm>
            <a:off x="179387" y="2205037"/>
            <a:ext cx="8713788" cy="1656269"/>
            <a:chOff x="0" y="0"/>
            <a:chExt cx="8713787" cy="1656268"/>
          </a:xfrm>
        </p:grpSpPr>
        <p:sp>
          <p:nvSpPr>
            <p:cNvPr id="681" name="a criminal activity."/>
            <p:cNvSpPr txBox="1"/>
            <p:nvPr/>
          </p:nvSpPr>
          <p:spPr>
            <a:xfrm>
              <a:off x="504825" y="576262"/>
              <a:ext cx="2879725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 criminal activity.</a:t>
              </a:r>
            </a:p>
          </p:txBody>
        </p:sp>
        <p:sp>
          <p:nvSpPr>
            <p:cNvPr id="682" name="They’re so"/>
            <p:cNvSpPr txBox="1"/>
            <p:nvPr/>
          </p:nvSpPr>
          <p:spPr>
            <a:xfrm>
              <a:off x="0" y="0"/>
              <a:ext cx="19446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They’re so</a:t>
              </a:r>
            </a:p>
          </p:txBody>
        </p:sp>
        <p:sp>
          <p:nvSpPr>
            <p:cNvPr id="683" name="with things here, waste is practically"/>
            <p:cNvSpPr txBox="1"/>
            <p:nvPr/>
          </p:nvSpPr>
          <p:spPr>
            <a:xfrm>
              <a:off x="3240087" y="0"/>
              <a:ext cx="5473701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with things here, waste is practically</a:t>
              </a:r>
            </a:p>
          </p:txBody>
        </p:sp>
        <p:sp>
          <p:nvSpPr>
            <p:cNvPr id="684" name="Susanne Collins…"/>
            <p:cNvSpPr txBox="1"/>
            <p:nvPr/>
          </p:nvSpPr>
          <p:spPr>
            <a:xfrm>
              <a:off x="3600450" y="863600"/>
              <a:ext cx="3313113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Susanne Collins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</a:t>
              </a:r>
              <a:r>
                <a:rPr i="1"/>
                <a:t>The Hunger  Games</a:t>
              </a:r>
            </a:p>
          </p:txBody>
        </p:sp>
      </p:grpSp>
      <p:pic>
        <p:nvPicPr>
          <p:cNvPr id="686" name="ANd9GcQfsEAOSZcr2T0fkJZ-mbeku81kOna1MO-758o-o2hHqJZtuVoQhg.jpg" descr="ANd9GcQfsEAOSZcr2T0fkJZ-mbeku81kOna1MO-758o-o2hHqJZtuVoQh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24075" cy="159543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92" name="Group"/>
          <p:cNvGrpSpPr/>
          <p:nvPr/>
        </p:nvGrpSpPr>
        <p:grpSpPr>
          <a:xfrm>
            <a:off x="3203575" y="188912"/>
            <a:ext cx="5724525" cy="1922605"/>
            <a:chOff x="0" y="0"/>
            <a:chExt cx="5724525" cy="1922603"/>
          </a:xfrm>
        </p:grpSpPr>
        <p:sp>
          <p:nvSpPr>
            <p:cNvPr id="687" name="Frugal: thrifty; reluctant to spend money"/>
            <p:cNvSpPr txBox="1"/>
            <p:nvPr/>
          </p:nvSpPr>
          <p:spPr>
            <a:xfrm>
              <a:off x="73025" y="0"/>
              <a:ext cx="4182552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Frugal</a:t>
              </a:r>
              <a:r>
                <a:rPr b="0"/>
                <a:t>: thrifty; reluctant to spend money</a:t>
              </a:r>
            </a:p>
          </p:txBody>
        </p:sp>
        <p:grpSp>
          <p:nvGrpSpPr>
            <p:cNvPr id="691" name="Group"/>
            <p:cNvGrpSpPr/>
            <p:nvPr/>
          </p:nvGrpSpPr>
          <p:grpSpPr>
            <a:xfrm>
              <a:off x="0" y="360362"/>
              <a:ext cx="5724525" cy="1562242"/>
              <a:chOff x="0" y="0"/>
              <a:chExt cx="5724525" cy="1562241"/>
            </a:xfrm>
          </p:grpSpPr>
          <p:sp>
            <p:nvSpPr>
              <p:cNvPr id="688" name="Forms:  N: frugality…"/>
              <p:cNvSpPr txBox="1"/>
              <p:nvPr/>
            </p:nvSpPr>
            <p:spPr>
              <a:xfrm>
                <a:off x="3168650" y="0"/>
                <a:ext cx="2555875" cy="156224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 N: frugality</a:t>
                </a:r>
              </a:p>
              <a:p>
                <a:pPr>
                  <a:spcBef>
                    <a:spcPts val="1000"/>
                  </a:spcBef>
                </a:pPr>
                <a:r>
                  <a:t>Verb: 00</a:t>
                </a:r>
              </a:p>
              <a:p>
                <a:pPr>
                  <a:spcBef>
                    <a:spcPts val="1000"/>
                  </a:spcBef>
                </a:pPr>
                <a:r>
                  <a:t>Adj: frugal</a:t>
                </a:r>
              </a:p>
              <a:p>
                <a:pPr>
                  <a:spcBef>
                    <a:spcPts val="1000"/>
                  </a:spcBef>
                </a:pPr>
                <a:r>
                  <a:t>Adv: frugally</a:t>
                </a:r>
              </a:p>
            </p:txBody>
          </p:sp>
          <p:sp>
            <p:nvSpPr>
              <p:cNvPr id="689" name="Syn: miserly, parsimonious"/>
              <p:cNvSpPr txBox="1"/>
              <p:nvPr/>
            </p:nvSpPr>
            <p:spPr>
              <a:xfrm>
                <a:off x="0" y="0"/>
                <a:ext cx="3168650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Syn: miserly, parsimonious</a:t>
                </a:r>
              </a:p>
            </p:txBody>
          </p:sp>
          <p:sp>
            <p:nvSpPr>
              <p:cNvPr id="690" name="Ant: extravagant, lavish"/>
              <p:cNvSpPr txBox="1"/>
              <p:nvPr/>
            </p:nvSpPr>
            <p:spPr>
              <a:xfrm>
                <a:off x="73025" y="431800"/>
                <a:ext cx="3095625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extravagant, lavish</a:t>
                </a:r>
              </a:p>
            </p:txBody>
          </p:sp>
        </p:grpSp>
      </p:grpSp>
      <p:sp>
        <p:nvSpPr>
          <p:cNvPr id="693" name="frugally."/>
          <p:cNvSpPr txBox="1"/>
          <p:nvPr/>
        </p:nvSpPr>
        <p:spPr>
          <a:xfrm>
            <a:off x="1403350" y="4076700"/>
            <a:ext cx="1295400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frugally.</a:t>
            </a:r>
          </a:p>
        </p:txBody>
      </p:sp>
      <p:grpSp>
        <p:nvGrpSpPr>
          <p:cNvPr id="697" name="Group"/>
          <p:cNvGrpSpPr/>
          <p:nvPr/>
        </p:nvGrpSpPr>
        <p:grpSpPr>
          <a:xfrm>
            <a:off x="179387" y="3573462"/>
            <a:ext cx="8640763" cy="1511807"/>
            <a:chOff x="0" y="0"/>
            <a:chExt cx="8640762" cy="1511806"/>
          </a:xfrm>
        </p:grpSpPr>
        <p:sp>
          <p:nvSpPr>
            <p:cNvPr id="694" name="Animal Farm…"/>
            <p:cNvSpPr txBox="1"/>
            <p:nvPr/>
          </p:nvSpPr>
          <p:spPr>
            <a:xfrm>
              <a:off x="2520950" y="719137"/>
              <a:ext cx="2735263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Animal Farm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--George Orwell</a:t>
              </a:r>
            </a:p>
          </p:txBody>
        </p:sp>
        <p:sp>
          <p:nvSpPr>
            <p:cNvPr id="695" name="The truest happiness, he said, lay in working hard and"/>
            <p:cNvSpPr txBox="1"/>
            <p:nvPr/>
          </p:nvSpPr>
          <p:spPr>
            <a:xfrm>
              <a:off x="0" y="0"/>
              <a:ext cx="86407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 truest happiness, he said, lay in working hard and</a:t>
              </a:r>
            </a:p>
          </p:txBody>
        </p:sp>
        <p:sp>
          <p:nvSpPr>
            <p:cNvPr id="696" name="living"/>
            <p:cNvSpPr txBox="1"/>
            <p:nvPr/>
          </p:nvSpPr>
          <p:spPr>
            <a:xfrm>
              <a:off x="288925" y="503237"/>
              <a:ext cx="935038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living</a:t>
              </a:r>
            </a:p>
          </p:txBody>
        </p:sp>
      </p:grpSp>
      <p:sp>
        <p:nvSpPr>
          <p:cNvPr id="698" name="frugal,"/>
          <p:cNvSpPr txBox="1"/>
          <p:nvPr/>
        </p:nvSpPr>
        <p:spPr>
          <a:xfrm>
            <a:off x="7164387" y="3500437"/>
            <a:ext cx="1439863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frugal,</a:t>
            </a:r>
          </a:p>
        </p:txBody>
      </p:sp>
      <p:grpSp>
        <p:nvGrpSpPr>
          <p:cNvPr id="703" name="Group"/>
          <p:cNvGrpSpPr/>
          <p:nvPr/>
        </p:nvGrpSpPr>
        <p:grpSpPr>
          <a:xfrm>
            <a:off x="179387" y="2997200"/>
            <a:ext cx="8964613" cy="2592894"/>
            <a:chOff x="0" y="0"/>
            <a:chExt cx="8964612" cy="2592893"/>
          </a:xfrm>
        </p:grpSpPr>
        <p:sp>
          <p:nvSpPr>
            <p:cNvPr id="699" name="The Autobiography of Benjamin Franklin…"/>
            <p:cNvSpPr txBox="1"/>
            <p:nvPr/>
          </p:nvSpPr>
          <p:spPr>
            <a:xfrm>
              <a:off x="3203575" y="1800225"/>
              <a:ext cx="5651500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Autobiography of Benjamin Franklin</a:t>
              </a:r>
              <a:r>
                <a:rPr i="0"/>
                <a:t> 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--Benjamin Franklin</a:t>
              </a:r>
            </a:p>
          </p:txBody>
        </p:sp>
        <p:sp>
          <p:nvSpPr>
            <p:cNvPr id="700" name="but to avoid all appearances to the contrary."/>
            <p:cNvSpPr txBox="1"/>
            <p:nvPr/>
          </p:nvSpPr>
          <p:spPr>
            <a:xfrm>
              <a:off x="0" y="1009650"/>
              <a:ext cx="64436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but to avoid all appearances to the contrary. </a:t>
              </a:r>
            </a:p>
          </p:txBody>
        </p:sp>
        <p:sp>
          <p:nvSpPr>
            <p:cNvPr id="701" name="In order to secure my credit and character as a tradesman,"/>
            <p:cNvSpPr txBox="1"/>
            <p:nvPr/>
          </p:nvSpPr>
          <p:spPr>
            <a:xfrm>
              <a:off x="0" y="0"/>
              <a:ext cx="89646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In order to secure my credit and character as a tradesman,</a:t>
              </a:r>
            </a:p>
          </p:txBody>
        </p:sp>
        <p:sp>
          <p:nvSpPr>
            <p:cNvPr id="702" name="I took care not only to be in reality industrious and"/>
            <p:cNvSpPr txBox="1"/>
            <p:nvPr/>
          </p:nvSpPr>
          <p:spPr>
            <a:xfrm>
              <a:off x="0" y="504825"/>
              <a:ext cx="70199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 took care not only to be in reality industrious and</a:t>
              </a:r>
            </a:p>
          </p:txBody>
        </p:sp>
      </p:grpSp>
      <p:sp>
        <p:nvSpPr>
          <p:cNvPr id="704" name="frugal"/>
          <p:cNvSpPr txBox="1"/>
          <p:nvPr/>
        </p:nvSpPr>
        <p:spPr>
          <a:xfrm>
            <a:off x="7451725" y="3860800"/>
            <a:ext cx="1439863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frugal</a:t>
            </a:r>
          </a:p>
        </p:txBody>
      </p:sp>
      <p:grpSp>
        <p:nvGrpSpPr>
          <p:cNvPr id="708" name="Group"/>
          <p:cNvGrpSpPr/>
          <p:nvPr/>
        </p:nvGrpSpPr>
        <p:grpSpPr>
          <a:xfrm>
            <a:off x="0" y="3860800"/>
            <a:ext cx="7451725" cy="1511806"/>
            <a:chOff x="0" y="0"/>
            <a:chExt cx="7451725" cy="1511806"/>
          </a:xfrm>
        </p:grpSpPr>
        <p:sp>
          <p:nvSpPr>
            <p:cNvPr id="705" name="Confessions of a Shopoholic…"/>
            <p:cNvSpPr txBox="1"/>
            <p:nvPr/>
          </p:nvSpPr>
          <p:spPr>
            <a:xfrm>
              <a:off x="3132137" y="719137"/>
              <a:ext cx="4140201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Confessions of a Shopoholic</a:t>
              </a:r>
              <a:r>
                <a:rPr i="0"/>
                <a:t> 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--Sophie Kinsella</a:t>
              </a:r>
            </a:p>
          </p:txBody>
        </p:sp>
        <p:sp>
          <p:nvSpPr>
            <p:cNvPr id="706" name="And I reckon I deserve a treat today, after being so"/>
            <p:cNvSpPr txBox="1"/>
            <p:nvPr/>
          </p:nvSpPr>
          <p:spPr>
            <a:xfrm>
              <a:off x="323850" y="0"/>
              <a:ext cx="712787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And I reckon I deserve a treat today, after being so</a:t>
              </a:r>
            </a:p>
          </p:txBody>
        </p:sp>
        <p:sp>
          <p:nvSpPr>
            <p:cNvPr id="707" name="for the last few days."/>
            <p:cNvSpPr txBox="1"/>
            <p:nvPr/>
          </p:nvSpPr>
          <p:spPr>
            <a:xfrm>
              <a:off x="0" y="647700"/>
              <a:ext cx="33480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for the last few days.</a:t>
              </a:r>
            </a:p>
          </p:txBody>
        </p:sp>
      </p:grpSp>
      <p:sp>
        <p:nvSpPr>
          <p:cNvPr id="709" name="Any form of this word will appear once…"/>
          <p:cNvSpPr txBox="1"/>
          <p:nvPr/>
        </p:nvSpPr>
        <p:spPr>
          <a:xfrm>
            <a:off x="827087" y="1484312"/>
            <a:ext cx="3966677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</a:t>
            </a:r>
          </a:p>
          <a:p>
            <a:pPr/>
            <a:r>
              <a:t> in every 1,326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8" grpId="13"/>
      <p:bldP build="whole" bldLvl="1" animBg="1" rev="0" advAuto="0" spid="685" grpId="1"/>
      <p:bldP build="whole" bldLvl="1" animBg="1" rev="0" advAuto="0" spid="685" grpId="2"/>
      <p:bldP build="whole" bldLvl="1" animBg="1" rev="0" advAuto="0" spid="698" grpId="8"/>
      <p:bldP build="whole" bldLvl="1" animBg="1" rev="0" advAuto="0" spid="693" grpId="4"/>
      <p:bldP build="whole" bldLvl="1" animBg="1" rev="0" advAuto="0" spid="692" grpId="14"/>
      <p:bldP build="whole" bldLvl="1" animBg="1" rev="0" advAuto="0" spid="698" grpId="11"/>
      <p:bldP build="whole" bldLvl="1" animBg="1" rev="0" advAuto="0" spid="693" grpId="7"/>
      <p:bldP build="whole" bldLvl="1" animBg="1" rev="0" advAuto="0" spid="704" grpId="12"/>
      <p:bldP build="whole" bldLvl="1" animBg="1" rev="0" advAuto="0" spid="697" grpId="6"/>
      <p:bldP build="whole" bldLvl="1" animBg="1" rev="0" advAuto="0" spid="697" grpId="5"/>
      <p:bldP build="whole" bldLvl="1" animBg="1" rev="0" advAuto="0" spid="680" grpId="3"/>
      <p:bldP build="whole" bldLvl="1" animBg="1" rev="0" advAuto="0" spid="703" grpId="9"/>
      <p:bldP build="whole" bldLvl="1" animBg="1" rev="0" advAuto="0" spid="703" grpId="1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zeal"/>
          <p:cNvSpPr txBox="1"/>
          <p:nvPr/>
        </p:nvSpPr>
        <p:spPr>
          <a:xfrm>
            <a:off x="1692275" y="4365625"/>
            <a:ext cx="1081088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zeal</a:t>
            </a:r>
          </a:p>
        </p:txBody>
      </p:sp>
      <p:grpSp>
        <p:nvGrpSpPr>
          <p:cNvPr id="714" name="Group"/>
          <p:cNvGrpSpPr/>
          <p:nvPr/>
        </p:nvGrpSpPr>
        <p:grpSpPr>
          <a:xfrm>
            <a:off x="3924300" y="2349500"/>
            <a:ext cx="4895850" cy="1295906"/>
            <a:chOff x="0" y="0"/>
            <a:chExt cx="4895850" cy="1295906"/>
          </a:xfrm>
        </p:grpSpPr>
        <p:sp>
          <p:nvSpPr>
            <p:cNvPr id="712" name="The Things They Carried…"/>
            <p:cNvSpPr txBox="1"/>
            <p:nvPr/>
          </p:nvSpPr>
          <p:spPr>
            <a:xfrm>
              <a:off x="1295400" y="503237"/>
              <a:ext cx="3600450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Things They Carried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--Tim O’Brien</a:t>
              </a:r>
            </a:p>
          </p:txBody>
        </p:sp>
        <p:sp>
          <p:nvSpPr>
            <p:cNvPr id="713" name="I didn’t have that patriotic"/>
            <p:cNvSpPr txBox="1"/>
            <p:nvPr/>
          </p:nvSpPr>
          <p:spPr>
            <a:xfrm>
              <a:off x="0" y="0"/>
              <a:ext cx="36004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 didn’t have that patriotic</a:t>
              </a:r>
            </a:p>
          </p:txBody>
        </p:sp>
      </p:grpSp>
      <p:sp>
        <p:nvSpPr>
          <p:cNvPr id="715" name="zeal."/>
          <p:cNvSpPr txBox="1"/>
          <p:nvPr/>
        </p:nvSpPr>
        <p:spPr>
          <a:xfrm>
            <a:off x="7524750" y="2349500"/>
            <a:ext cx="863600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zeal.</a:t>
            </a:r>
          </a:p>
        </p:txBody>
      </p:sp>
      <p:grpSp>
        <p:nvGrpSpPr>
          <p:cNvPr id="718" name="Group"/>
          <p:cNvGrpSpPr/>
          <p:nvPr/>
        </p:nvGrpSpPr>
        <p:grpSpPr>
          <a:xfrm>
            <a:off x="0" y="2349500"/>
            <a:ext cx="8964613" cy="1224469"/>
            <a:chOff x="0" y="0"/>
            <a:chExt cx="8964612" cy="1224468"/>
          </a:xfrm>
        </p:grpSpPr>
        <p:sp>
          <p:nvSpPr>
            <p:cNvPr id="716" name="They flung themselves into their work with savage"/>
            <p:cNvSpPr txBox="1"/>
            <p:nvPr/>
          </p:nvSpPr>
          <p:spPr>
            <a:xfrm>
              <a:off x="0" y="0"/>
              <a:ext cx="75231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 They flung themselves into their work with savage</a:t>
              </a:r>
            </a:p>
          </p:txBody>
        </p:sp>
        <p:sp>
          <p:nvSpPr>
            <p:cNvPr id="717" name="One Day in the Life of Ivan Denisovich…"/>
            <p:cNvSpPr txBox="1"/>
            <p:nvPr/>
          </p:nvSpPr>
          <p:spPr>
            <a:xfrm>
              <a:off x="3419475" y="431800"/>
              <a:ext cx="5545138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One Day in the Life of Ivan Denisovich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--Alexander Solzhenitsyn</a:t>
              </a:r>
            </a:p>
          </p:txBody>
        </p:sp>
      </p:grpSp>
      <p:pic>
        <p:nvPicPr>
          <p:cNvPr id="719" name="ANd9GcRj4Xj11BqavY8NAOdlR_U_JOkYM1UBId7y1SgC7LbaLg38E7W8.jpg" descr="ANd9GcRj4Xj11BqavY8NAOdlR_U_JOkYM1UBId7y1SgC7LbaLg38E7W8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724025" cy="16287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25" name="Group"/>
          <p:cNvGrpSpPr/>
          <p:nvPr/>
        </p:nvGrpSpPr>
        <p:grpSpPr>
          <a:xfrm>
            <a:off x="1979612" y="-1"/>
            <a:ext cx="7164388" cy="2184543"/>
            <a:chOff x="0" y="0"/>
            <a:chExt cx="7164387" cy="2184541"/>
          </a:xfrm>
        </p:grpSpPr>
        <p:sp>
          <p:nvSpPr>
            <p:cNvPr id="720" name="Zeal: excessive commitment or enthusiasm"/>
            <p:cNvSpPr txBox="1"/>
            <p:nvPr/>
          </p:nvSpPr>
          <p:spPr>
            <a:xfrm>
              <a:off x="863600" y="0"/>
              <a:ext cx="4512504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Zeal:</a:t>
              </a:r>
              <a:r>
                <a:rPr b="0"/>
                <a:t> excessive commitment or enthusiasm</a:t>
              </a:r>
            </a:p>
          </p:txBody>
        </p:sp>
        <p:grpSp>
          <p:nvGrpSpPr>
            <p:cNvPr id="724" name="Group"/>
            <p:cNvGrpSpPr/>
            <p:nvPr/>
          </p:nvGrpSpPr>
          <p:grpSpPr>
            <a:xfrm>
              <a:off x="0" y="333374"/>
              <a:ext cx="7164388" cy="1851168"/>
              <a:chOff x="0" y="0"/>
              <a:chExt cx="7164387" cy="1851166"/>
            </a:xfrm>
          </p:grpSpPr>
          <p:sp>
            <p:nvSpPr>
              <p:cNvPr id="721" name="Forms:  N: zeal, zealot…"/>
              <p:cNvSpPr txBox="1"/>
              <p:nvPr/>
            </p:nvSpPr>
            <p:spPr>
              <a:xfrm>
                <a:off x="4608512" y="288925"/>
                <a:ext cx="2555876" cy="156224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 N: zeal, zealot</a:t>
                </a:r>
              </a:p>
              <a:p>
                <a:pPr>
                  <a:spcBef>
                    <a:spcPts val="1000"/>
                  </a:spcBef>
                </a:pPr>
                <a:r>
                  <a:t>Verb: 00</a:t>
                </a:r>
              </a:p>
              <a:p>
                <a:pPr>
                  <a:spcBef>
                    <a:spcPts val="1000"/>
                  </a:spcBef>
                </a:pPr>
                <a:r>
                  <a:t>Adj: zealous</a:t>
                </a:r>
              </a:p>
              <a:p>
                <a:pPr>
                  <a:spcBef>
                    <a:spcPts val="1000"/>
                  </a:spcBef>
                </a:pPr>
                <a:r>
                  <a:t>Adv: zealously</a:t>
                </a:r>
              </a:p>
            </p:txBody>
          </p:sp>
          <p:sp>
            <p:nvSpPr>
              <p:cNvPr id="722" name="Syn: exuberance, ardor, fervor, elan, fanaticism"/>
              <p:cNvSpPr txBox="1"/>
              <p:nvPr/>
            </p:nvSpPr>
            <p:spPr>
              <a:xfrm>
                <a:off x="0" y="0"/>
                <a:ext cx="5040313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Syn: exuberance, ardor, fervor, elan, fanaticism</a:t>
                </a:r>
              </a:p>
            </p:txBody>
          </p:sp>
          <p:sp>
            <p:nvSpPr>
              <p:cNvPr id="723" name="Ant: apathy, lethargy, nonchalance,…"/>
              <p:cNvSpPr txBox="1"/>
              <p:nvPr/>
            </p:nvSpPr>
            <p:spPr>
              <a:xfrm>
                <a:off x="0" y="504825"/>
                <a:ext cx="4537075" cy="75452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Ant: apathy, lethargy, nonchalance, </a:t>
                </a:r>
              </a:p>
              <a:p>
                <a:pPr>
                  <a:spcBef>
                    <a:spcPts val="1000"/>
                  </a:spcBef>
                </a:pPr>
                <a:r>
                  <a:t>indifference, ennui</a:t>
                </a:r>
              </a:p>
            </p:txBody>
          </p:sp>
        </p:grpSp>
      </p:grpSp>
      <p:grpSp>
        <p:nvGrpSpPr>
          <p:cNvPr id="730" name="Group"/>
          <p:cNvGrpSpPr/>
          <p:nvPr/>
        </p:nvGrpSpPr>
        <p:grpSpPr>
          <a:xfrm>
            <a:off x="179387" y="3716337"/>
            <a:ext cx="8642351" cy="1873757"/>
            <a:chOff x="0" y="0"/>
            <a:chExt cx="8642350" cy="1873756"/>
          </a:xfrm>
        </p:grpSpPr>
        <p:sp>
          <p:nvSpPr>
            <p:cNvPr id="726" name="it with a"/>
            <p:cNvSpPr txBox="1"/>
            <p:nvPr/>
          </p:nvSpPr>
          <p:spPr>
            <a:xfrm>
              <a:off x="0" y="649287"/>
              <a:ext cx="1512888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it with a  </a:t>
              </a:r>
            </a:p>
          </p:txBody>
        </p:sp>
        <p:sp>
          <p:nvSpPr>
            <p:cNvPr id="727" name="If something captured my undisciplined imagination, I pursued"/>
            <p:cNvSpPr txBox="1"/>
            <p:nvPr/>
          </p:nvSpPr>
          <p:spPr>
            <a:xfrm>
              <a:off x="0" y="0"/>
              <a:ext cx="86423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If something captured my undisciplined imagination, I pursued</a:t>
              </a:r>
            </a:p>
          </p:txBody>
        </p:sp>
        <p:sp>
          <p:nvSpPr>
            <p:cNvPr id="728" name="bordering on obsession."/>
            <p:cNvSpPr txBox="1"/>
            <p:nvPr/>
          </p:nvSpPr>
          <p:spPr>
            <a:xfrm>
              <a:off x="2592387" y="649287"/>
              <a:ext cx="3744913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bordering on obsession.</a:t>
              </a:r>
            </a:p>
          </p:txBody>
        </p:sp>
        <p:sp>
          <p:nvSpPr>
            <p:cNvPr id="729" name="Into Thin Air…"/>
            <p:cNvSpPr txBox="1"/>
            <p:nvPr/>
          </p:nvSpPr>
          <p:spPr>
            <a:xfrm>
              <a:off x="5616575" y="1081087"/>
              <a:ext cx="2808288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Into Thin Air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--Jon Krakauer</a:t>
              </a:r>
            </a:p>
          </p:txBody>
        </p:sp>
      </p:grpSp>
      <p:sp>
        <p:nvSpPr>
          <p:cNvPr id="731" name="zeal"/>
          <p:cNvSpPr txBox="1"/>
          <p:nvPr/>
        </p:nvSpPr>
        <p:spPr>
          <a:xfrm>
            <a:off x="250825" y="3068637"/>
            <a:ext cx="1081088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zeal</a:t>
            </a:r>
          </a:p>
        </p:txBody>
      </p:sp>
      <p:grpSp>
        <p:nvGrpSpPr>
          <p:cNvPr id="735" name="Group"/>
          <p:cNvGrpSpPr/>
          <p:nvPr/>
        </p:nvGrpSpPr>
        <p:grpSpPr>
          <a:xfrm>
            <a:off x="179387" y="2565400"/>
            <a:ext cx="8964613" cy="1800731"/>
            <a:chOff x="0" y="0"/>
            <a:chExt cx="8964612" cy="1800731"/>
          </a:xfrm>
        </p:grpSpPr>
        <p:sp>
          <p:nvSpPr>
            <p:cNvPr id="732" name="Into Thin Air…"/>
            <p:cNvSpPr txBox="1"/>
            <p:nvPr/>
          </p:nvSpPr>
          <p:spPr>
            <a:xfrm>
              <a:off x="4356100" y="1008062"/>
              <a:ext cx="3960813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Into Thin Air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--Jon Krakauer</a:t>
              </a:r>
            </a:p>
          </p:txBody>
        </p:sp>
        <p:sp>
          <p:nvSpPr>
            <p:cNvPr id="733" name="Above 26,000 feet, moreover, the line between appropriate"/>
            <p:cNvSpPr txBox="1"/>
            <p:nvPr/>
          </p:nvSpPr>
          <p:spPr>
            <a:xfrm>
              <a:off x="0" y="0"/>
              <a:ext cx="89646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Above 26,000 feet, moreover, the line between appropriate </a:t>
              </a:r>
            </a:p>
          </p:txBody>
        </p:sp>
        <p:sp>
          <p:nvSpPr>
            <p:cNvPr id="734" name="and reckless summit fever becomes grievously thin."/>
            <p:cNvSpPr txBox="1"/>
            <p:nvPr/>
          </p:nvSpPr>
          <p:spPr>
            <a:xfrm>
              <a:off x="1042987" y="504825"/>
              <a:ext cx="78501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and reckless summit fever becomes grievously thin.      </a:t>
              </a:r>
            </a:p>
          </p:txBody>
        </p:sp>
      </p:grpSp>
      <p:sp>
        <p:nvSpPr>
          <p:cNvPr id="736" name="Any form of this word will appear once…"/>
          <p:cNvSpPr txBox="1"/>
          <p:nvPr/>
        </p:nvSpPr>
        <p:spPr>
          <a:xfrm>
            <a:off x="539750" y="5157787"/>
            <a:ext cx="3966677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</a:t>
            </a:r>
          </a:p>
          <a:p>
            <a:pPr/>
            <a:r>
              <a:t> in every 202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xit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id="30" dur="500" fill="hold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xit" nodeType="clickEffect" presetSubtype="2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xit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click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6" dur="500"/>
                                        <p:tgtEl>
                                          <p:spTgt spid="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35" grpId="7"/>
      <p:bldP build="whole" bldLvl="1" animBg="1" rev="0" advAuto="0" spid="711" grpId="10"/>
      <p:bldP build="whole" bldLvl="1" animBg="1" rev="0" advAuto="0" spid="731" grpId="6"/>
      <p:bldP build="whole" bldLvl="1" animBg="1" rev="0" advAuto="0" spid="735" grpId="8"/>
      <p:bldP build="whole" bldLvl="1" animBg="1" rev="0" advAuto="0" spid="718" grpId="1"/>
      <p:bldP build="whole" bldLvl="1" animBg="1" rev="0" advAuto="0" spid="718" grpId="2"/>
      <p:bldP build="whole" bldLvl="1" animBg="1" rev="0" advAuto="0" spid="731" grpId="9"/>
      <p:bldP build="whole" bldLvl="1" animBg="1" rev="0" advAuto="0" spid="714" grpId="3"/>
      <p:bldP build="whole" bldLvl="1" animBg="1" rev="0" advAuto="0" spid="714" grpId="4"/>
      <p:bldP build="whole" bldLvl="1" animBg="1" rev="0" advAuto="0" spid="730" grpId="11"/>
      <p:bldP build="whole" bldLvl="1" animBg="1" rev="0" advAuto="0" spid="725" grpId="12"/>
      <p:bldP build="whole" bldLvl="1" animBg="1" rev="0" advAuto="0" spid="715" grpId="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Pious"/>
          <p:cNvSpPr txBox="1"/>
          <p:nvPr/>
        </p:nvSpPr>
        <p:spPr>
          <a:xfrm>
            <a:off x="900112" y="2924175"/>
            <a:ext cx="1008063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Pious</a:t>
            </a:r>
          </a:p>
        </p:txBody>
      </p:sp>
      <p:sp>
        <p:nvSpPr>
          <p:cNvPr id="739" name="pious"/>
          <p:cNvSpPr txBox="1"/>
          <p:nvPr/>
        </p:nvSpPr>
        <p:spPr>
          <a:xfrm>
            <a:off x="6948487" y="2133600"/>
            <a:ext cx="1152526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pious</a:t>
            </a:r>
          </a:p>
        </p:txBody>
      </p:sp>
      <p:sp>
        <p:nvSpPr>
          <p:cNvPr id="740" name="pious"/>
          <p:cNvSpPr txBox="1"/>
          <p:nvPr/>
        </p:nvSpPr>
        <p:spPr>
          <a:xfrm>
            <a:off x="2051050" y="3213100"/>
            <a:ext cx="1150938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pious</a:t>
            </a:r>
          </a:p>
        </p:txBody>
      </p:sp>
      <p:pic>
        <p:nvPicPr>
          <p:cNvPr id="741" name="ANd9GcTZJTVuRj2CSjEeBG2bprbIGyd7cEAYkH2tNwW9T_igbEJdSrBmvQ.jpg" descr="ANd9GcTZJTVuRj2CSjEeBG2bprbIGyd7cEAYkH2tNwW9T_igbEJdSrBmvQ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905000" cy="2409825"/>
          </a:xfrm>
          <a:prstGeom prst="rect">
            <a:avLst/>
          </a:prstGeom>
          <a:ln w="12700">
            <a:miter lim="400000"/>
          </a:ln>
        </p:spPr>
      </p:pic>
      <p:sp>
        <p:nvSpPr>
          <p:cNvPr id="742" name="Pious: observing religious laws and customs"/>
          <p:cNvSpPr txBox="1"/>
          <p:nvPr/>
        </p:nvSpPr>
        <p:spPr>
          <a:xfrm>
            <a:off x="3635375" y="188912"/>
            <a:ext cx="465258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/>
            </a:pPr>
            <a:r>
              <a:t>Pious:</a:t>
            </a:r>
            <a:r>
              <a:rPr b="0"/>
              <a:t> observing religious laws and customs</a:t>
            </a:r>
          </a:p>
        </p:txBody>
      </p:sp>
      <p:grpSp>
        <p:nvGrpSpPr>
          <p:cNvPr id="745" name="Group"/>
          <p:cNvGrpSpPr/>
          <p:nvPr/>
        </p:nvGrpSpPr>
        <p:grpSpPr>
          <a:xfrm>
            <a:off x="3492500" y="549275"/>
            <a:ext cx="5651500" cy="1562242"/>
            <a:chOff x="0" y="0"/>
            <a:chExt cx="5651500" cy="1562241"/>
          </a:xfrm>
        </p:grpSpPr>
        <p:sp>
          <p:nvSpPr>
            <p:cNvPr id="743" name="Forms:  N: piety…"/>
            <p:cNvSpPr txBox="1"/>
            <p:nvPr/>
          </p:nvSpPr>
          <p:spPr>
            <a:xfrm>
              <a:off x="3095625" y="0"/>
              <a:ext cx="2555875" cy="1562242"/>
            </a:xfrm>
            <a:prstGeom prst="rect">
              <a:avLst/>
            </a:prstGeom>
            <a:solidFill>
              <a:srgbClr val="DDDDD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spcBef>
                  <a:spcPts val="1000"/>
                </a:spcBef>
              </a:pPr>
              <a:r>
                <a:t>Forms:  N: piety</a:t>
              </a:r>
            </a:p>
            <a:p>
              <a:pPr>
                <a:spcBef>
                  <a:spcPts val="1000"/>
                </a:spcBef>
              </a:pPr>
              <a:r>
                <a:t>Verb: 00</a:t>
              </a:r>
            </a:p>
            <a:p>
              <a:pPr>
                <a:spcBef>
                  <a:spcPts val="1000"/>
                </a:spcBef>
              </a:pPr>
              <a:r>
                <a:t>Adj: pious</a:t>
              </a:r>
            </a:p>
            <a:p>
              <a:pPr>
                <a:spcBef>
                  <a:spcPts val="1000"/>
                </a:spcBef>
              </a:pPr>
              <a:r>
                <a:t>Adv: piously</a:t>
              </a:r>
            </a:p>
          </p:txBody>
        </p:sp>
        <p:sp>
          <p:nvSpPr>
            <p:cNvPr id="744" name="Ant: profane, blasphemous"/>
            <p:cNvSpPr txBox="1"/>
            <p:nvPr/>
          </p:nvSpPr>
          <p:spPr>
            <a:xfrm>
              <a:off x="0" y="0"/>
              <a:ext cx="3095625" cy="350662"/>
            </a:xfrm>
            <a:prstGeom prst="rect">
              <a:avLst/>
            </a:prstGeom>
            <a:solidFill>
              <a:srgbClr val="FFB6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1000"/>
                </a:spcBef>
              </a:lvl1pPr>
            </a:lstStyle>
            <a:p>
              <a:pPr/>
              <a:r>
                <a:t>Ant: profane, blasphemous</a:t>
              </a:r>
            </a:p>
          </p:txBody>
        </p:sp>
      </p:grpSp>
      <p:grpSp>
        <p:nvGrpSpPr>
          <p:cNvPr id="749" name="Group"/>
          <p:cNvGrpSpPr/>
          <p:nvPr/>
        </p:nvGrpSpPr>
        <p:grpSpPr>
          <a:xfrm>
            <a:off x="755650" y="2133599"/>
            <a:ext cx="7848600" cy="1580070"/>
            <a:chOff x="0" y="0"/>
            <a:chExt cx="7848600" cy="1580068"/>
          </a:xfrm>
        </p:grpSpPr>
        <p:sp>
          <p:nvSpPr>
            <p:cNvPr id="746" name="practices and good works?"/>
            <p:cNvSpPr txBox="1"/>
            <p:nvPr/>
          </p:nvSpPr>
          <p:spPr>
            <a:xfrm>
              <a:off x="0" y="431800"/>
              <a:ext cx="41767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practices and good works? </a:t>
              </a:r>
            </a:p>
          </p:txBody>
        </p:sp>
        <p:sp>
          <p:nvSpPr>
            <p:cNvPr id="747" name="A Portrait of the Artist as a…"/>
            <p:cNvSpPr txBox="1"/>
            <p:nvPr/>
          </p:nvSpPr>
          <p:spPr>
            <a:xfrm>
              <a:off x="4103687" y="431800"/>
              <a:ext cx="3744913" cy="11482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A Portrait of the Artist as a</a:t>
              </a:r>
            </a:p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Young Man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--James Joyce</a:t>
              </a:r>
            </a:p>
          </p:txBody>
        </p:sp>
        <p:sp>
          <p:nvSpPr>
            <p:cNvPr id="748" name="Why do you turn away from your"/>
            <p:cNvSpPr txBox="1"/>
            <p:nvPr/>
          </p:nvSpPr>
          <p:spPr>
            <a:xfrm>
              <a:off x="1512887" y="0"/>
              <a:ext cx="4679951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Why do you turn away from your</a:t>
              </a:r>
            </a:p>
          </p:txBody>
        </p:sp>
      </p:grpSp>
      <p:grpSp>
        <p:nvGrpSpPr>
          <p:cNvPr id="753" name="Group"/>
          <p:cNvGrpSpPr/>
          <p:nvPr/>
        </p:nvGrpSpPr>
        <p:grpSpPr>
          <a:xfrm>
            <a:off x="179387" y="3213100"/>
            <a:ext cx="8208963" cy="1224469"/>
            <a:chOff x="0" y="0"/>
            <a:chExt cx="8208962" cy="1224468"/>
          </a:xfrm>
        </p:grpSpPr>
        <p:sp>
          <p:nvSpPr>
            <p:cNvPr id="750" name="Most were"/>
            <p:cNvSpPr txBox="1"/>
            <p:nvPr/>
          </p:nvSpPr>
          <p:spPr>
            <a:xfrm>
              <a:off x="0" y="0"/>
              <a:ext cx="18716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Most were </a:t>
              </a:r>
            </a:p>
          </p:txBody>
        </p:sp>
        <p:sp>
          <p:nvSpPr>
            <p:cNvPr id="751" name="Christians or Muslims."/>
            <p:cNvSpPr txBox="1"/>
            <p:nvPr/>
          </p:nvSpPr>
          <p:spPr>
            <a:xfrm>
              <a:off x="3024187" y="0"/>
              <a:ext cx="34559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Christians or Muslims.</a:t>
              </a:r>
            </a:p>
          </p:txBody>
        </p:sp>
        <p:sp>
          <p:nvSpPr>
            <p:cNvPr id="752" name="Outcasts United…"/>
            <p:cNvSpPr txBox="1"/>
            <p:nvPr/>
          </p:nvSpPr>
          <p:spPr>
            <a:xfrm>
              <a:off x="4248150" y="431800"/>
              <a:ext cx="3960813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Outcasts United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--Warren St. John</a:t>
              </a:r>
            </a:p>
          </p:txBody>
        </p:sp>
      </p:grpSp>
      <p:grpSp>
        <p:nvGrpSpPr>
          <p:cNvPr id="758" name="Group"/>
          <p:cNvGrpSpPr/>
          <p:nvPr/>
        </p:nvGrpSpPr>
        <p:grpSpPr>
          <a:xfrm>
            <a:off x="0" y="4005262"/>
            <a:ext cx="8820150" cy="1729294"/>
            <a:chOff x="0" y="0"/>
            <a:chExt cx="8820150" cy="1729293"/>
          </a:xfrm>
        </p:grpSpPr>
        <p:sp>
          <p:nvSpPr>
            <p:cNvPr id="754" name="and benevolence enough for two."/>
            <p:cNvSpPr txBox="1"/>
            <p:nvPr/>
          </p:nvSpPr>
          <p:spPr>
            <a:xfrm>
              <a:off x="1979612" y="503237"/>
              <a:ext cx="4897438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and benevolence enough for two.</a:t>
              </a:r>
            </a:p>
          </p:txBody>
        </p:sp>
        <p:sp>
          <p:nvSpPr>
            <p:cNvPr id="755" name="Uncle Tom’s Cabin…"/>
            <p:cNvSpPr txBox="1"/>
            <p:nvPr/>
          </p:nvSpPr>
          <p:spPr>
            <a:xfrm>
              <a:off x="4787900" y="936625"/>
              <a:ext cx="4032250" cy="792669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Uncle Tom’s Cabin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--Harriet Beecher Stowe </a:t>
              </a:r>
            </a:p>
          </p:txBody>
        </p:sp>
        <p:sp>
          <p:nvSpPr>
            <p:cNvPr id="756" name="He really seemed somehow to other to fancy that his wife"/>
            <p:cNvSpPr txBox="1"/>
            <p:nvPr/>
          </p:nvSpPr>
          <p:spPr>
            <a:xfrm>
              <a:off x="0" y="0"/>
              <a:ext cx="85693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He really seemed somehow to other to fancy that his wife</a:t>
              </a:r>
            </a:p>
          </p:txBody>
        </p:sp>
        <p:sp>
          <p:nvSpPr>
            <p:cNvPr id="757" name="had"/>
            <p:cNvSpPr txBox="1"/>
            <p:nvPr/>
          </p:nvSpPr>
          <p:spPr>
            <a:xfrm>
              <a:off x="0" y="503237"/>
              <a:ext cx="900113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had</a:t>
              </a:r>
            </a:p>
          </p:txBody>
        </p:sp>
      </p:grpSp>
      <p:sp>
        <p:nvSpPr>
          <p:cNvPr id="759" name="piety"/>
          <p:cNvSpPr txBox="1"/>
          <p:nvPr/>
        </p:nvSpPr>
        <p:spPr>
          <a:xfrm>
            <a:off x="900112" y="4508500"/>
            <a:ext cx="1079501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piety</a:t>
            </a:r>
          </a:p>
        </p:txBody>
      </p:sp>
      <p:grpSp>
        <p:nvGrpSpPr>
          <p:cNvPr id="762" name="Group"/>
          <p:cNvGrpSpPr/>
          <p:nvPr/>
        </p:nvGrpSpPr>
        <p:grpSpPr>
          <a:xfrm>
            <a:off x="1908174" y="2924175"/>
            <a:ext cx="6480177" cy="1226056"/>
            <a:chOff x="0" y="0"/>
            <a:chExt cx="6480175" cy="1226056"/>
          </a:xfrm>
        </p:grpSpPr>
        <p:sp>
          <p:nvSpPr>
            <p:cNvPr id="760" name="people have always gotten on my nerves."/>
            <p:cNvSpPr txBox="1"/>
            <p:nvPr/>
          </p:nvSpPr>
          <p:spPr>
            <a:xfrm>
              <a:off x="0" y="0"/>
              <a:ext cx="6480176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people have always gotten on my nerves.</a:t>
              </a:r>
            </a:p>
          </p:txBody>
        </p:sp>
        <p:sp>
          <p:nvSpPr>
            <p:cNvPr id="761" name="The Secret Life of Bees…"/>
            <p:cNvSpPr txBox="1"/>
            <p:nvPr/>
          </p:nvSpPr>
          <p:spPr>
            <a:xfrm>
              <a:off x="3024187" y="433387"/>
              <a:ext cx="3455989" cy="792670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Secret Life of Bees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--Sue Monk Kidd</a:t>
              </a:r>
            </a:p>
          </p:txBody>
        </p:sp>
      </p:grpSp>
      <p:sp>
        <p:nvSpPr>
          <p:cNvPr id="763" name="Any form of this word will appear once…"/>
          <p:cNvSpPr txBox="1"/>
          <p:nvPr/>
        </p:nvSpPr>
        <p:spPr>
          <a:xfrm>
            <a:off x="539750" y="5157787"/>
            <a:ext cx="3966677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</a:t>
            </a:r>
          </a:p>
          <a:p>
            <a:pPr/>
            <a:r>
              <a:t> in every 274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40" grpId="4"/>
      <p:bldP build="whole" bldLvl="1" animBg="1" rev="0" advAuto="0" spid="758" grpId="10"/>
      <p:bldP build="whole" bldLvl="1" animBg="1" rev="0" advAuto="0" spid="759" grpId="8"/>
      <p:bldP build="whole" bldLvl="1" animBg="1" rev="0" advAuto="0" spid="740" grpId="7"/>
      <p:bldP build="whole" bldLvl="1" animBg="1" rev="0" advAuto="0" spid="759" grpId="11"/>
      <p:bldP build="whole" bldLvl="1" animBg="1" rev="0" advAuto="0" spid="753" grpId="5"/>
      <p:bldP build="whole" bldLvl="1" animBg="1" rev="0" advAuto="0" spid="753" grpId="6"/>
      <p:bldP build="whole" bldLvl="1" animBg="1" rev="0" advAuto="0" spid="762" grpId="13"/>
      <p:bldP build="whole" bldLvl="1" animBg="1" rev="0" advAuto="0" spid="739" grpId="3"/>
      <p:bldP build="whole" bldLvl="1" animBg="1" rev="0" advAuto="0" spid="749" grpId="1"/>
      <p:bldP build="whole" bldLvl="1" animBg="1" rev="0" advAuto="0" spid="749" grpId="2"/>
      <p:bldP build="whole" bldLvl="1" animBg="1" rev="0" advAuto="0" spid="738" grpId="12"/>
      <p:bldP build="whole" bldLvl="1" animBg="1" rev="0" advAuto="0" spid="758" grpId="9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5" name="ANd9GcQoMqk8qdZmsRRDpFJBHkpAVvS-DgK_-SGZUjHMdRhcZahWFLxQ-a7YIEM.jpg" descr="ANd9GcQoMqk8qdZmsRRDpFJBHkpAVvS-DgK_-SGZUjHMdRhcZahWFLxQ-a7YIE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9387" y="188912"/>
            <a:ext cx="2089151" cy="125571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71" name="Group"/>
          <p:cNvGrpSpPr/>
          <p:nvPr/>
        </p:nvGrpSpPr>
        <p:grpSpPr>
          <a:xfrm>
            <a:off x="2051049" y="0"/>
            <a:ext cx="7092951" cy="1562242"/>
            <a:chOff x="0" y="0"/>
            <a:chExt cx="7092949" cy="1562241"/>
          </a:xfrm>
        </p:grpSpPr>
        <p:sp>
          <p:nvSpPr>
            <p:cNvPr id="766" name="Astute: sharply observant"/>
            <p:cNvSpPr txBox="1"/>
            <p:nvPr/>
          </p:nvSpPr>
          <p:spPr>
            <a:xfrm>
              <a:off x="0" y="0"/>
              <a:ext cx="2759383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Astute:</a:t>
              </a:r>
              <a:r>
                <a:rPr b="0"/>
                <a:t> sharply observant</a:t>
              </a:r>
            </a:p>
          </p:txBody>
        </p:sp>
        <p:grpSp>
          <p:nvGrpSpPr>
            <p:cNvPr id="770" name="Group"/>
            <p:cNvGrpSpPr/>
            <p:nvPr/>
          </p:nvGrpSpPr>
          <p:grpSpPr>
            <a:xfrm>
              <a:off x="1081087" y="0"/>
              <a:ext cx="6011863" cy="1562242"/>
              <a:chOff x="0" y="0"/>
              <a:chExt cx="6011862" cy="1562241"/>
            </a:xfrm>
          </p:grpSpPr>
          <p:sp>
            <p:nvSpPr>
              <p:cNvPr id="767" name="Forms:  N: asuteness…"/>
              <p:cNvSpPr txBox="1"/>
              <p:nvPr/>
            </p:nvSpPr>
            <p:spPr>
              <a:xfrm>
                <a:off x="3455987" y="0"/>
                <a:ext cx="2555876" cy="156224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 N: asuteness</a:t>
                </a:r>
              </a:p>
              <a:p>
                <a:pPr>
                  <a:spcBef>
                    <a:spcPts val="1000"/>
                  </a:spcBef>
                </a:pPr>
                <a:r>
                  <a:t>Verb: 00</a:t>
                </a:r>
              </a:p>
              <a:p>
                <a:pPr>
                  <a:spcBef>
                    <a:spcPts val="1000"/>
                  </a:spcBef>
                </a:pPr>
                <a:r>
                  <a:t>Adj: astute</a:t>
                </a:r>
              </a:p>
              <a:p>
                <a:pPr>
                  <a:spcBef>
                    <a:spcPts val="1000"/>
                  </a:spcBef>
                </a:pPr>
                <a:r>
                  <a:t>Adv: astutely</a:t>
                </a:r>
              </a:p>
            </p:txBody>
          </p:sp>
          <p:sp>
            <p:nvSpPr>
              <p:cNvPr id="768" name="Syn: shrewd"/>
              <p:cNvSpPr txBox="1"/>
              <p:nvPr/>
            </p:nvSpPr>
            <p:spPr>
              <a:xfrm>
                <a:off x="0" y="404812"/>
                <a:ext cx="3455988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 Syn: shrewd </a:t>
                </a:r>
              </a:p>
            </p:txBody>
          </p:sp>
          <p:sp>
            <p:nvSpPr>
              <p:cNvPr id="769" name="Ant: obtuse, naïve, gullible"/>
              <p:cNvSpPr txBox="1"/>
              <p:nvPr/>
            </p:nvSpPr>
            <p:spPr>
              <a:xfrm>
                <a:off x="71437" y="836612"/>
                <a:ext cx="3313113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obtuse, naïve, gullible</a:t>
                </a:r>
              </a:p>
            </p:txBody>
          </p:sp>
        </p:grpSp>
      </p:grpSp>
      <p:sp>
        <p:nvSpPr>
          <p:cNvPr id="772" name="astute"/>
          <p:cNvSpPr txBox="1"/>
          <p:nvPr/>
        </p:nvSpPr>
        <p:spPr>
          <a:xfrm>
            <a:off x="4787900" y="1844675"/>
            <a:ext cx="1081088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astute</a:t>
            </a:r>
          </a:p>
        </p:txBody>
      </p:sp>
      <p:grpSp>
        <p:nvGrpSpPr>
          <p:cNvPr id="776" name="Group"/>
          <p:cNvGrpSpPr/>
          <p:nvPr/>
        </p:nvGrpSpPr>
        <p:grpSpPr>
          <a:xfrm>
            <a:off x="323850" y="1844675"/>
            <a:ext cx="8820151" cy="1511806"/>
            <a:chOff x="0" y="0"/>
            <a:chExt cx="8820150" cy="1511806"/>
          </a:xfrm>
        </p:grpSpPr>
        <p:sp>
          <p:nvSpPr>
            <p:cNvPr id="773" name="I’d say that’s a remarkably"/>
            <p:cNvSpPr txBox="1"/>
            <p:nvPr/>
          </p:nvSpPr>
          <p:spPr>
            <a:xfrm>
              <a:off x="0" y="0"/>
              <a:ext cx="44275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I’d say that’s a remarkably</a:t>
              </a:r>
            </a:p>
          </p:txBody>
        </p:sp>
        <p:sp>
          <p:nvSpPr>
            <p:cNvPr id="774" name="analysis."/>
            <p:cNvSpPr txBox="1"/>
            <p:nvPr/>
          </p:nvSpPr>
          <p:spPr>
            <a:xfrm>
              <a:off x="5508625" y="0"/>
              <a:ext cx="14398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analysis.</a:t>
              </a:r>
            </a:p>
          </p:txBody>
        </p:sp>
        <p:sp>
          <p:nvSpPr>
            <p:cNvPr id="775" name="The Shining…"/>
            <p:cNvSpPr txBox="1"/>
            <p:nvPr/>
          </p:nvSpPr>
          <p:spPr>
            <a:xfrm>
              <a:off x="5580062" y="719137"/>
              <a:ext cx="3240089" cy="792670"/>
            </a:xfrm>
            <a:prstGeom prst="rect">
              <a:avLst/>
            </a:prstGeom>
            <a:solidFill>
              <a:srgbClr val="50E32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Shining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--Stephen King</a:t>
              </a:r>
            </a:p>
          </p:txBody>
        </p:sp>
      </p:grpSp>
      <p:sp>
        <p:nvSpPr>
          <p:cNvPr id="777" name="astute,"/>
          <p:cNvSpPr txBox="1"/>
          <p:nvPr/>
        </p:nvSpPr>
        <p:spPr>
          <a:xfrm>
            <a:off x="7235825" y="2924175"/>
            <a:ext cx="1295400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astute,</a:t>
            </a:r>
          </a:p>
        </p:txBody>
      </p:sp>
      <p:grpSp>
        <p:nvGrpSpPr>
          <p:cNvPr id="781" name="Group"/>
          <p:cNvGrpSpPr/>
          <p:nvPr/>
        </p:nvGrpSpPr>
        <p:grpSpPr>
          <a:xfrm>
            <a:off x="0" y="2924175"/>
            <a:ext cx="7812088" cy="1729294"/>
            <a:chOff x="0" y="0"/>
            <a:chExt cx="7812087" cy="1729293"/>
          </a:xfrm>
        </p:grpSpPr>
        <p:sp>
          <p:nvSpPr>
            <p:cNvPr id="778" name="are you losing it now?"/>
            <p:cNvSpPr txBox="1"/>
            <p:nvPr/>
          </p:nvSpPr>
          <p:spPr>
            <a:xfrm>
              <a:off x="323850" y="504825"/>
              <a:ext cx="34559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are you losing it now?</a:t>
              </a:r>
            </a:p>
          </p:txBody>
        </p:sp>
        <p:sp>
          <p:nvSpPr>
            <p:cNvPr id="779" name="“You’ve completely changed, you used to be so"/>
            <p:cNvSpPr txBox="1"/>
            <p:nvPr/>
          </p:nvSpPr>
          <p:spPr>
            <a:xfrm>
              <a:off x="0" y="0"/>
              <a:ext cx="72358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“You’ve completely changed, you used to be so</a:t>
              </a:r>
            </a:p>
          </p:txBody>
        </p:sp>
        <p:sp>
          <p:nvSpPr>
            <p:cNvPr id="780" name="The Trial…"/>
            <p:cNvSpPr txBox="1"/>
            <p:nvPr/>
          </p:nvSpPr>
          <p:spPr>
            <a:xfrm>
              <a:off x="5435600" y="936625"/>
              <a:ext cx="2376488" cy="792669"/>
            </a:xfrm>
            <a:prstGeom prst="rect">
              <a:avLst/>
            </a:prstGeom>
            <a:solidFill>
              <a:srgbClr val="50E32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Trial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--Franz Kafka</a:t>
              </a:r>
            </a:p>
          </p:txBody>
        </p:sp>
      </p:grpSp>
      <p:sp>
        <p:nvSpPr>
          <p:cNvPr id="782" name="astuteness,"/>
          <p:cNvSpPr txBox="1"/>
          <p:nvPr/>
        </p:nvSpPr>
        <p:spPr>
          <a:xfrm>
            <a:off x="6588125" y="4365625"/>
            <a:ext cx="1800225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astuteness,</a:t>
            </a:r>
          </a:p>
        </p:txBody>
      </p:sp>
      <p:grpSp>
        <p:nvGrpSpPr>
          <p:cNvPr id="786" name="Group"/>
          <p:cNvGrpSpPr/>
          <p:nvPr/>
        </p:nvGrpSpPr>
        <p:grpSpPr>
          <a:xfrm>
            <a:off x="0" y="4365625"/>
            <a:ext cx="8748713" cy="1800731"/>
            <a:chOff x="0" y="0"/>
            <a:chExt cx="8748712" cy="1800731"/>
          </a:xfrm>
        </p:grpSpPr>
        <p:sp>
          <p:nvSpPr>
            <p:cNvPr id="783" name="For all his sagacity, for all his caution and"/>
            <p:cNvSpPr txBox="1"/>
            <p:nvPr/>
          </p:nvSpPr>
          <p:spPr>
            <a:xfrm>
              <a:off x="0" y="0"/>
              <a:ext cx="65881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For all his sagacity, for all his caution and   </a:t>
              </a:r>
            </a:p>
          </p:txBody>
        </p:sp>
        <p:sp>
          <p:nvSpPr>
            <p:cNvPr id="784" name="the old judge had gone the way of the rest."/>
            <p:cNvSpPr txBox="1"/>
            <p:nvPr/>
          </p:nvSpPr>
          <p:spPr>
            <a:xfrm>
              <a:off x="0" y="503237"/>
              <a:ext cx="6588125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the old judge had gone the way of the rest.</a:t>
              </a:r>
            </a:p>
          </p:txBody>
        </p:sp>
        <p:sp>
          <p:nvSpPr>
            <p:cNvPr id="785" name="And Then There Were None…"/>
            <p:cNvSpPr txBox="1"/>
            <p:nvPr/>
          </p:nvSpPr>
          <p:spPr>
            <a:xfrm>
              <a:off x="4716462" y="1008062"/>
              <a:ext cx="4032251" cy="792670"/>
            </a:xfrm>
            <a:prstGeom prst="rect">
              <a:avLst/>
            </a:prstGeom>
            <a:solidFill>
              <a:srgbClr val="50E32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And Then There Were None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--Agatha Christie</a:t>
              </a:r>
            </a:p>
          </p:txBody>
        </p:sp>
      </p:grpSp>
      <p:sp>
        <p:nvSpPr>
          <p:cNvPr id="787" name="astute"/>
          <p:cNvSpPr txBox="1"/>
          <p:nvPr/>
        </p:nvSpPr>
        <p:spPr>
          <a:xfrm>
            <a:off x="6948487" y="2276475"/>
            <a:ext cx="1582738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astute</a:t>
            </a:r>
          </a:p>
        </p:txBody>
      </p:sp>
      <p:grpSp>
        <p:nvGrpSpPr>
          <p:cNvPr id="791" name="Group"/>
          <p:cNvGrpSpPr/>
          <p:nvPr/>
        </p:nvGrpSpPr>
        <p:grpSpPr>
          <a:xfrm>
            <a:off x="611187" y="2276475"/>
            <a:ext cx="7921626" cy="1945194"/>
            <a:chOff x="0" y="0"/>
            <a:chExt cx="7921625" cy="1945193"/>
          </a:xfrm>
        </p:grpSpPr>
        <p:sp>
          <p:nvSpPr>
            <p:cNvPr id="788" name="Mr. Iacocca does not call for an air strike against Tokyo."/>
            <p:cNvSpPr txBox="1"/>
            <p:nvPr/>
          </p:nvSpPr>
          <p:spPr>
            <a:xfrm>
              <a:off x="0" y="431800"/>
              <a:ext cx="79216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Mr. Iacocca does not call for an air strike against Tokyo.</a:t>
              </a:r>
            </a:p>
          </p:txBody>
        </p:sp>
        <p:sp>
          <p:nvSpPr>
            <p:cNvPr id="789" name="Chrysler may not like Toyota, but the"/>
            <p:cNvSpPr txBox="1"/>
            <p:nvPr/>
          </p:nvSpPr>
          <p:spPr>
            <a:xfrm>
              <a:off x="504824" y="0"/>
              <a:ext cx="5761039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   Chrysler may not like Toyota, but the</a:t>
              </a:r>
            </a:p>
          </p:txBody>
        </p:sp>
        <p:sp>
          <p:nvSpPr>
            <p:cNvPr id="790" name="The Bourne Ultimatum…"/>
            <p:cNvSpPr txBox="1"/>
            <p:nvPr/>
          </p:nvSpPr>
          <p:spPr>
            <a:xfrm>
              <a:off x="4392612" y="1152525"/>
              <a:ext cx="3384551" cy="792669"/>
            </a:xfrm>
            <a:prstGeom prst="rect">
              <a:avLst/>
            </a:prstGeom>
            <a:solidFill>
              <a:srgbClr val="50E32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Bourne Ultimatum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 --Robert Ludlum</a:t>
              </a:r>
            </a:p>
          </p:txBody>
        </p:sp>
      </p:grpSp>
      <p:sp>
        <p:nvSpPr>
          <p:cNvPr id="792" name="Any form of this word will appear once…"/>
          <p:cNvSpPr txBox="1"/>
          <p:nvPr/>
        </p:nvSpPr>
        <p:spPr>
          <a:xfrm>
            <a:off x="250825" y="5516562"/>
            <a:ext cx="3966677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</a:t>
            </a:r>
          </a:p>
          <a:p>
            <a:pPr/>
            <a:r>
              <a:t> in every 1,835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77" grpId="4"/>
      <p:bldP build="whole" bldLvl="1" animBg="1" rev="0" advAuto="0" spid="782" grpId="8"/>
      <p:bldP build="whole" bldLvl="1" animBg="1" rev="0" advAuto="0" spid="776" grpId="1"/>
      <p:bldP build="whole" bldLvl="1" animBg="1" rev="0" advAuto="0" spid="777" grpId="7"/>
      <p:bldP build="whole" bldLvl="1" animBg="1" rev="0" advAuto="0" spid="782" grpId="11"/>
      <p:bldP build="whole" bldLvl="1" animBg="1" rev="0" advAuto="0" spid="776" grpId="2"/>
      <p:bldP build="whole" bldLvl="1" animBg="1" rev="0" advAuto="0" spid="781" grpId="5"/>
      <p:bldP build="whole" bldLvl="1" animBg="1" rev="0" advAuto="0" spid="781" grpId="6"/>
      <p:bldP build="whole" bldLvl="1" animBg="1" rev="0" advAuto="0" spid="791" grpId="13"/>
      <p:bldP build="whole" bldLvl="1" animBg="1" rev="0" advAuto="0" spid="772" grpId="3"/>
      <p:bldP build="whole" bldLvl="1" animBg="1" rev="0" advAuto="0" spid="787" grpId="12"/>
      <p:bldP build="whole" bldLvl="1" animBg="1" rev="0" advAuto="0" spid="786" grpId="9"/>
      <p:bldP build="whole" bldLvl="1" animBg="1" rev="0" advAuto="0" spid="786" grpId="10"/>
      <p:bldP build="whole" bldLvl="1" animBg="1" rev="0" advAuto="0" spid="771" grpId="14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4" name="ANd9GcQRjRCjTwlzxe9MhMslvPIw_d-xigFaBZQl7LLqMS08bc8gbzWM.jpg" descr="ANd9GcQRjRCjTwlzxe9MhMslvPIw_d-xigFaBZQl7LLqMS08bc8gbzW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66975" cy="18478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01" name="Group"/>
          <p:cNvGrpSpPr/>
          <p:nvPr/>
        </p:nvGrpSpPr>
        <p:grpSpPr>
          <a:xfrm>
            <a:off x="2555875" y="0"/>
            <a:ext cx="6588125" cy="1834974"/>
            <a:chOff x="0" y="0"/>
            <a:chExt cx="6588125" cy="1834973"/>
          </a:xfrm>
        </p:grpSpPr>
        <p:sp>
          <p:nvSpPr>
            <p:cNvPr id="795" name="Opulent: observably wealthy, showy"/>
            <p:cNvSpPr txBox="1"/>
            <p:nvPr/>
          </p:nvSpPr>
          <p:spPr>
            <a:xfrm>
              <a:off x="215900" y="0"/>
              <a:ext cx="3744913" cy="6173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Opulent:</a:t>
              </a:r>
              <a:r>
                <a:rPr b="0"/>
                <a:t> observably wealthy, showy </a:t>
              </a:r>
            </a:p>
          </p:txBody>
        </p:sp>
        <p:grpSp>
          <p:nvGrpSpPr>
            <p:cNvPr id="800" name="Group"/>
            <p:cNvGrpSpPr/>
            <p:nvPr/>
          </p:nvGrpSpPr>
          <p:grpSpPr>
            <a:xfrm>
              <a:off x="0" y="0"/>
              <a:ext cx="6588125" cy="1834974"/>
              <a:chOff x="0" y="0"/>
              <a:chExt cx="6588125" cy="1834973"/>
            </a:xfrm>
          </p:grpSpPr>
          <p:sp>
            <p:nvSpPr>
              <p:cNvPr id="796" name="Forms:  N: opulence…"/>
              <p:cNvSpPr txBox="1"/>
              <p:nvPr/>
            </p:nvSpPr>
            <p:spPr>
              <a:xfrm>
                <a:off x="4032250" y="0"/>
                <a:ext cx="2555875" cy="156224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 N: opulence</a:t>
                </a:r>
              </a:p>
              <a:p>
                <a:pPr>
                  <a:spcBef>
                    <a:spcPts val="1000"/>
                  </a:spcBef>
                </a:pPr>
                <a:r>
                  <a:t>Verb: 00</a:t>
                </a:r>
              </a:p>
              <a:p>
                <a:pPr>
                  <a:spcBef>
                    <a:spcPts val="1000"/>
                  </a:spcBef>
                </a:pPr>
                <a:r>
                  <a:t>Adj: opulent</a:t>
                </a:r>
              </a:p>
              <a:p>
                <a:pPr>
                  <a:spcBef>
                    <a:spcPts val="1000"/>
                  </a:spcBef>
                </a:pPr>
                <a:r>
                  <a:t>Adv: opulently</a:t>
                </a:r>
              </a:p>
            </p:txBody>
          </p:sp>
          <p:sp>
            <p:nvSpPr>
              <p:cNvPr id="797" name="Syn: ostentatious, lavish"/>
              <p:cNvSpPr txBox="1"/>
              <p:nvPr/>
            </p:nvSpPr>
            <p:spPr>
              <a:xfrm>
                <a:off x="0" y="620712"/>
                <a:ext cx="3455988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/>
                <a:r>
                  <a:t> Syn: ostentatious, lavish</a:t>
                </a:r>
              </a:p>
            </p:txBody>
          </p:sp>
          <p:sp>
            <p:nvSpPr>
              <p:cNvPr id="798" name="Ant: humble, modest, understated"/>
              <p:cNvSpPr txBox="1"/>
              <p:nvPr/>
            </p:nvSpPr>
            <p:spPr>
              <a:xfrm>
                <a:off x="0" y="1052512"/>
                <a:ext cx="4032250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humble, modest, understated</a:t>
                </a:r>
              </a:p>
            </p:txBody>
          </p:sp>
          <p:sp>
            <p:nvSpPr>
              <p:cNvPr id="799" name="Related: optical, optician"/>
              <p:cNvSpPr txBox="1"/>
              <p:nvPr/>
            </p:nvSpPr>
            <p:spPr>
              <a:xfrm>
                <a:off x="0" y="1484312"/>
                <a:ext cx="3455988" cy="350662"/>
              </a:xfrm>
              <a:prstGeom prst="rect">
                <a:avLst/>
              </a:prstGeom>
              <a:solidFill>
                <a:srgbClr val="A4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Related: optical, optician</a:t>
                </a:r>
              </a:p>
            </p:txBody>
          </p:sp>
        </p:grpSp>
      </p:grpSp>
      <p:sp>
        <p:nvSpPr>
          <p:cNvPr id="802" name="opulent"/>
          <p:cNvSpPr txBox="1"/>
          <p:nvPr/>
        </p:nvSpPr>
        <p:spPr>
          <a:xfrm>
            <a:off x="1187450" y="1773237"/>
            <a:ext cx="1727200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opulent</a:t>
            </a:r>
          </a:p>
        </p:txBody>
      </p:sp>
      <p:grpSp>
        <p:nvGrpSpPr>
          <p:cNvPr id="806" name="Group"/>
          <p:cNvGrpSpPr/>
          <p:nvPr/>
        </p:nvGrpSpPr>
        <p:grpSpPr>
          <a:xfrm>
            <a:off x="250825" y="1773237"/>
            <a:ext cx="6121400" cy="1511807"/>
            <a:chOff x="0" y="0"/>
            <a:chExt cx="6121400" cy="1511806"/>
          </a:xfrm>
        </p:grpSpPr>
        <p:sp>
          <p:nvSpPr>
            <p:cNvPr id="803" name="An"/>
            <p:cNvSpPr txBox="1"/>
            <p:nvPr/>
          </p:nvSpPr>
          <p:spPr>
            <a:xfrm>
              <a:off x="0" y="0"/>
              <a:ext cx="9366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An</a:t>
              </a:r>
            </a:p>
          </p:txBody>
        </p:sp>
        <p:sp>
          <p:nvSpPr>
            <p:cNvPr id="804" name="priest is a contradiction."/>
            <p:cNvSpPr txBox="1"/>
            <p:nvPr/>
          </p:nvSpPr>
          <p:spPr>
            <a:xfrm>
              <a:off x="2592387" y="0"/>
              <a:ext cx="35290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priest is a contradiction.  </a:t>
              </a:r>
            </a:p>
          </p:txBody>
        </p:sp>
        <p:sp>
          <p:nvSpPr>
            <p:cNvPr id="805" name="Les Miserables…"/>
            <p:cNvSpPr txBox="1"/>
            <p:nvPr/>
          </p:nvSpPr>
          <p:spPr>
            <a:xfrm>
              <a:off x="2592387" y="719137"/>
              <a:ext cx="3529013" cy="792670"/>
            </a:xfrm>
            <a:prstGeom prst="rect">
              <a:avLst/>
            </a:prstGeom>
            <a:solidFill>
              <a:srgbClr val="50E32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</a:t>
              </a:r>
              <a:r>
                <a:rPr i="1"/>
                <a:t>Les Miserables</a:t>
              </a:r>
              <a:endParaRPr i="1"/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  --Victor Hugo</a:t>
              </a:r>
            </a:p>
          </p:txBody>
        </p:sp>
      </p:grpSp>
      <p:sp>
        <p:nvSpPr>
          <p:cNvPr id="807" name="opulent"/>
          <p:cNvSpPr txBox="1"/>
          <p:nvPr/>
        </p:nvSpPr>
        <p:spPr>
          <a:xfrm>
            <a:off x="971550" y="3429000"/>
            <a:ext cx="1655763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opulent</a:t>
            </a:r>
          </a:p>
        </p:txBody>
      </p:sp>
      <p:grpSp>
        <p:nvGrpSpPr>
          <p:cNvPr id="812" name="Group"/>
          <p:cNvGrpSpPr/>
          <p:nvPr/>
        </p:nvGrpSpPr>
        <p:grpSpPr>
          <a:xfrm>
            <a:off x="0" y="2924175"/>
            <a:ext cx="8964613" cy="2018219"/>
            <a:chOff x="0" y="0"/>
            <a:chExt cx="8964612" cy="2018218"/>
          </a:xfrm>
        </p:grpSpPr>
        <p:sp>
          <p:nvSpPr>
            <p:cNvPr id="808" name="than in New  Bedford."/>
            <p:cNvSpPr txBox="1"/>
            <p:nvPr/>
          </p:nvSpPr>
          <p:spPr>
            <a:xfrm>
              <a:off x="2627312" y="504825"/>
              <a:ext cx="3240089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than in New  Bedford.</a:t>
              </a:r>
            </a:p>
          </p:txBody>
        </p:sp>
        <p:sp>
          <p:nvSpPr>
            <p:cNvPr id="809" name="Nowhere in all America will you find parks and gardens"/>
            <p:cNvSpPr txBox="1"/>
            <p:nvPr/>
          </p:nvSpPr>
          <p:spPr>
            <a:xfrm>
              <a:off x="0" y="0"/>
              <a:ext cx="89646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 Nowhere in all America will you find parks and gardens </a:t>
              </a:r>
            </a:p>
          </p:txBody>
        </p:sp>
        <p:sp>
          <p:nvSpPr>
            <p:cNvPr id="810" name="more"/>
            <p:cNvSpPr txBox="1"/>
            <p:nvPr/>
          </p:nvSpPr>
          <p:spPr>
            <a:xfrm>
              <a:off x="0" y="504825"/>
              <a:ext cx="9715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more</a:t>
              </a:r>
            </a:p>
          </p:txBody>
        </p:sp>
        <p:sp>
          <p:nvSpPr>
            <p:cNvPr id="811" name="Moby Dick…"/>
            <p:cNvSpPr txBox="1"/>
            <p:nvPr/>
          </p:nvSpPr>
          <p:spPr>
            <a:xfrm>
              <a:off x="4427537" y="1225550"/>
              <a:ext cx="3240089" cy="792669"/>
            </a:xfrm>
            <a:prstGeom prst="rect">
              <a:avLst/>
            </a:prstGeom>
            <a:solidFill>
              <a:srgbClr val="50E32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Moby Dick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--Herman Melville</a:t>
              </a:r>
            </a:p>
          </p:txBody>
        </p:sp>
      </p:grpSp>
      <p:sp>
        <p:nvSpPr>
          <p:cNvPr id="813" name="opulent"/>
          <p:cNvSpPr txBox="1"/>
          <p:nvPr/>
        </p:nvSpPr>
        <p:spPr>
          <a:xfrm>
            <a:off x="179387" y="4868862"/>
            <a:ext cx="1223963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opulent</a:t>
            </a:r>
          </a:p>
        </p:txBody>
      </p:sp>
      <p:grpSp>
        <p:nvGrpSpPr>
          <p:cNvPr id="818" name="Group"/>
          <p:cNvGrpSpPr/>
          <p:nvPr/>
        </p:nvGrpSpPr>
        <p:grpSpPr>
          <a:xfrm>
            <a:off x="0" y="3933825"/>
            <a:ext cx="8675688" cy="2375406"/>
            <a:chOff x="0" y="0"/>
            <a:chExt cx="8675687" cy="2375406"/>
          </a:xfrm>
        </p:grpSpPr>
        <p:sp>
          <p:nvSpPr>
            <p:cNvPr id="814" name="“How grand you look, Randolph,” he continued in a thin"/>
            <p:cNvSpPr txBox="1"/>
            <p:nvPr/>
          </p:nvSpPr>
          <p:spPr>
            <a:xfrm>
              <a:off x="0" y="0"/>
              <a:ext cx="86756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  “How grand you look, Randolph,” he continued in a thin   </a:t>
              </a:r>
            </a:p>
          </p:txBody>
        </p:sp>
        <p:sp>
          <p:nvSpPr>
            <p:cNvPr id="815" name="voice while studying his host and glancing around at the"/>
            <p:cNvSpPr txBox="1"/>
            <p:nvPr/>
          </p:nvSpPr>
          <p:spPr>
            <a:xfrm>
              <a:off x="179387" y="503237"/>
              <a:ext cx="8496301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voice while studying his host and glancing around at the</a:t>
              </a:r>
            </a:p>
          </p:txBody>
        </p:sp>
        <p:sp>
          <p:nvSpPr>
            <p:cNvPr id="816" name="suite."/>
            <p:cNvSpPr txBox="1"/>
            <p:nvPr/>
          </p:nvSpPr>
          <p:spPr>
            <a:xfrm>
              <a:off x="1403350" y="935037"/>
              <a:ext cx="1008063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suite.</a:t>
              </a:r>
            </a:p>
          </p:txBody>
        </p:sp>
        <p:sp>
          <p:nvSpPr>
            <p:cNvPr id="817" name="The Bourne Ultimatum…"/>
            <p:cNvSpPr txBox="1"/>
            <p:nvPr/>
          </p:nvSpPr>
          <p:spPr>
            <a:xfrm>
              <a:off x="3635375" y="1582737"/>
              <a:ext cx="3673475" cy="792670"/>
            </a:xfrm>
            <a:prstGeom prst="rect">
              <a:avLst/>
            </a:prstGeom>
            <a:solidFill>
              <a:srgbClr val="50E32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The Bourne Ultimatum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--Robert Ludlum </a:t>
              </a:r>
            </a:p>
          </p:txBody>
        </p:sp>
      </p:grpSp>
      <p:sp>
        <p:nvSpPr>
          <p:cNvPr id="819" name="opulence"/>
          <p:cNvSpPr txBox="1"/>
          <p:nvPr/>
        </p:nvSpPr>
        <p:spPr>
          <a:xfrm>
            <a:off x="1116012" y="2492375"/>
            <a:ext cx="1582738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opulence</a:t>
            </a:r>
          </a:p>
        </p:txBody>
      </p:sp>
      <p:grpSp>
        <p:nvGrpSpPr>
          <p:cNvPr id="824" name="Group"/>
          <p:cNvGrpSpPr/>
          <p:nvPr/>
        </p:nvGrpSpPr>
        <p:grpSpPr>
          <a:xfrm>
            <a:off x="250824" y="2492375"/>
            <a:ext cx="8893176" cy="1311781"/>
            <a:chOff x="0" y="0"/>
            <a:chExt cx="8893174" cy="1311781"/>
          </a:xfrm>
        </p:grpSpPr>
        <p:sp>
          <p:nvSpPr>
            <p:cNvPr id="820" name="East of Eden…"/>
            <p:cNvSpPr txBox="1"/>
            <p:nvPr/>
          </p:nvSpPr>
          <p:spPr>
            <a:xfrm>
              <a:off x="3492500" y="519112"/>
              <a:ext cx="3095625" cy="792670"/>
            </a:xfrm>
            <a:prstGeom prst="rect">
              <a:avLst/>
            </a:prstGeom>
            <a:solidFill>
              <a:srgbClr val="50E32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>
                  <a:solidFill>
                    <a:srgbClr val="FFFFFF"/>
                  </a:solidFill>
                </a:defRPr>
              </a:pPr>
              <a:r>
                <a:t>East of Eden</a:t>
              </a:r>
            </a:p>
            <a:p>
              <a:pPr>
                <a:defRPr sz="2400">
                  <a:solidFill>
                    <a:srgbClr val="FFFFFF"/>
                  </a:solidFill>
                </a:defRPr>
              </a:pPr>
              <a:r>
                <a:t>   --John Steinbeck</a:t>
              </a:r>
            </a:p>
          </p:txBody>
        </p:sp>
        <p:sp>
          <p:nvSpPr>
            <p:cNvPr id="821" name="of having a teacher for each grade made an"/>
            <p:cNvSpPr txBox="1"/>
            <p:nvPr/>
          </p:nvSpPr>
          <p:spPr>
            <a:xfrm>
              <a:off x="2411412" y="0"/>
              <a:ext cx="64817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of having a teacher for each grade made an</a:t>
              </a:r>
            </a:p>
          </p:txBody>
        </p:sp>
        <p:sp>
          <p:nvSpPr>
            <p:cNvPr id="822" name="The"/>
            <p:cNvSpPr txBox="1"/>
            <p:nvPr/>
          </p:nvSpPr>
          <p:spPr>
            <a:xfrm>
              <a:off x="0" y="0"/>
              <a:ext cx="8270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 </a:t>
              </a:r>
            </a:p>
          </p:txBody>
        </p:sp>
        <p:sp>
          <p:nvSpPr>
            <p:cNvPr id="823" name="impression on him."/>
            <p:cNvSpPr txBox="1"/>
            <p:nvPr/>
          </p:nvSpPr>
          <p:spPr>
            <a:xfrm>
              <a:off x="0" y="576262"/>
              <a:ext cx="2916238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impression on him.</a:t>
              </a:r>
            </a:p>
          </p:txBody>
        </p:sp>
      </p:grpSp>
      <p:sp>
        <p:nvSpPr>
          <p:cNvPr id="825" name="Any form of this word will appear once…"/>
          <p:cNvSpPr txBox="1"/>
          <p:nvPr/>
        </p:nvSpPr>
        <p:spPr>
          <a:xfrm>
            <a:off x="250825" y="5516562"/>
            <a:ext cx="3966677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</a:t>
            </a:r>
          </a:p>
          <a:p>
            <a:pPr/>
            <a:r>
              <a:t> in every 1,590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07" grpId="7"/>
      <p:bldP build="whole" bldLvl="1" animBg="1" rev="0" advAuto="0" spid="818" grpId="10"/>
      <p:bldP build="whole" bldLvl="1" animBg="1" rev="0" advAuto="0" spid="801" grpId="14"/>
      <p:bldP build="whole" bldLvl="1" animBg="1" rev="0" advAuto="0" spid="824" grpId="13"/>
      <p:bldP build="whole" bldLvl="1" animBg="1" rev="0" advAuto="0" spid="813" grpId="8"/>
      <p:bldP build="whole" bldLvl="1" animBg="1" rev="0" advAuto="0" spid="812" grpId="5"/>
      <p:bldP build="whole" bldLvl="1" animBg="1" rev="0" advAuto="0" spid="812" grpId="6"/>
      <p:bldP build="whole" bldLvl="1" animBg="1" rev="0" advAuto="0" spid="813" grpId="11"/>
      <p:bldP build="whole" bldLvl="1" animBg="1" rev="0" advAuto="0" spid="819" grpId="12"/>
      <p:bldP build="whole" bldLvl="1" animBg="1" rev="0" advAuto="0" spid="806" grpId="1"/>
      <p:bldP build="whole" bldLvl="1" animBg="1" rev="0" advAuto="0" spid="806" grpId="2"/>
      <p:bldP build="whole" bldLvl="1" animBg="1" rev="0" advAuto="0" spid="807" grpId="4"/>
      <p:bldP build="whole" bldLvl="1" animBg="1" rev="0" advAuto="0" spid="802" grpId="3"/>
      <p:bldP build="whole" bldLvl="1" animBg="1" rev="0" advAuto="0" spid="818" grpId="9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usurping"/>
          <p:cNvSpPr txBox="1"/>
          <p:nvPr/>
        </p:nvSpPr>
        <p:spPr>
          <a:xfrm>
            <a:off x="2339975" y="3716337"/>
            <a:ext cx="1511300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usurping</a:t>
            </a:r>
          </a:p>
        </p:txBody>
      </p:sp>
      <p:grpSp>
        <p:nvGrpSpPr>
          <p:cNvPr id="56" name="Group"/>
          <p:cNvGrpSpPr/>
          <p:nvPr/>
        </p:nvGrpSpPr>
        <p:grpSpPr>
          <a:xfrm>
            <a:off x="611187" y="3141662"/>
            <a:ext cx="7058026" cy="1768300"/>
            <a:chOff x="0" y="0"/>
            <a:chExt cx="7058025" cy="1768298"/>
          </a:xfrm>
        </p:grpSpPr>
        <p:grpSp>
          <p:nvGrpSpPr>
            <p:cNvPr id="54" name="Group"/>
            <p:cNvGrpSpPr/>
            <p:nvPr/>
          </p:nvGrpSpPr>
          <p:grpSpPr>
            <a:xfrm>
              <a:off x="0" y="0"/>
              <a:ext cx="7058025" cy="1588006"/>
              <a:chOff x="0" y="0"/>
              <a:chExt cx="7058025" cy="1588006"/>
            </a:xfrm>
          </p:grpSpPr>
          <p:sp>
            <p:nvSpPr>
              <p:cNvPr id="50" name="The ghosts were returning; they filled Italy, they"/>
              <p:cNvSpPr txBox="1"/>
              <p:nvPr/>
            </p:nvSpPr>
            <p:spPr>
              <a:xfrm>
                <a:off x="0" y="0"/>
                <a:ext cx="6769100" cy="437069"/>
              </a:xfrm>
              <a:prstGeom prst="rect">
                <a:avLst/>
              </a:prstGeom>
              <a:solidFill>
                <a:srgbClr val="3F5CA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The ghosts were returning; they filled Italy, they</a:t>
                </a:r>
              </a:p>
            </p:txBody>
          </p:sp>
          <p:sp>
            <p:nvSpPr>
              <p:cNvPr id="51" name="were even"/>
              <p:cNvSpPr txBox="1"/>
              <p:nvPr/>
            </p:nvSpPr>
            <p:spPr>
              <a:xfrm>
                <a:off x="0" y="576262"/>
                <a:ext cx="1679784" cy="437070"/>
              </a:xfrm>
              <a:prstGeom prst="rect">
                <a:avLst/>
              </a:prstGeom>
              <a:solidFill>
                <a:srgbClr val="3F5CA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were even  </a:t>
                </a:r>
              </a:p>
            </p:txBody>
          </p:sp>
          <p:sp>
            <p:nvSpPr>
              <p:cNvPr id="52" name="the places she had known"/>
              <p:cNvSpPr txBox="1"/>
              <p:nvPr/>
            </p:nvSpPr>
            <p:spPr>
              <a:xfrm>
                <a:off x="3240087" y="576262"/>
                <a:ext cx="3817938" cy="437070"/>
              </a:xfrm>
              <a:prstGeom prst="rect">
                <a:avLst/>
              </a:prstGeom>
              <a:solidFill>
                <a:srgbClr val="3F5CA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the places she had known  </a:t>
                </a:r>
              </a:p>
            </p:txBody>
          </p:sp>
          <p:sp>
            <p:nvSpPr>
              <p:cNvPr id="53" name="as a child."/>
              <p:cNvSpPr txBox="1"/>
              <p:nvPr/>
            </p:nvSpPr>
            <p:spPr>
              <a:xfrm>
                <a:off x="0" y="1150937"/>
                <a:ext cx="1657350" cy="437070"/>
              </a:xfrm>
              <a:prstGeom prst="rect">
                <a:avLst/>
              </a:prstGeom>
              <a:solidFill>
                <a:srgbClr val="3F5CA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as a child.  </a:t>
                </a:r>
              </a:p>
            </p:txBody>
          </p:sp>
        </p:grpSp>
        <p:sp>
          <p:nvSpPr>
            <p:cNvPr id="55" name="A Room with a View…"/>
            <p:cNvSpPr txBox="1"/>
            <p:nvPr/>
          </p:nvSpPr>
          <p:spPr>
            <a:xfrm>
              <a:off x="3529012" y="1150937"/>
              <a:ext cx="2735263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A Room with a View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--E.M. Forster</a:t>
              </a:r>
            </a:p>
          </p:txBody>
        </p:sp>
      </p:grpSp>
      <p:sp>
        <p:nvSpPr>
          <p:cNvPr id="57" name="usurpations."/>
          <p:cNvSpPr txBox="1"/>
          <p:nvPr/>
        </p:nvSpPr>
        <p:spPr>
          <a:xfrm>
            <a:off x="5580062" y="3141662"/>
            <a:ext cx="1873251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usurpations.</a:t>
            </a:r>
          </a:p>
        </p:txBody>
      </p:sp>
      <p:sp>
        <p:nvSpPr>
          <p:cNvPr id="58" name="usurp"/>
          <p:cNvSpPr txBox="1"/>
          <p:nvPr/>
        </p:nvSpPr>
        <p:spPr>
          <a:xfrm>
            <a:off x="4572000" y="5013325"/>
            <a:ext cx="1223963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usurp</a:t>
            </a:r>
          </a:p>
        </p:txBody>
      </p:sp>
      <p:grpSp>
        <p:nvGrpSpPr>
          <p:cNvPr id="62" name="Group"/>
          <p:cNvGrpSpPr/>
          <p:nvPr/>
        </p:nvGrpSpPr>
        <p:grpSpPr>
          <a:xfrm>
            <a:off x="900112" y="2565400"/>
            <a:ext cx="7019926" cy="2128662"/>
            <a:chOff x="0" y="0"/>
            <a:chExt cx="7019925" cy="2128661"/>
          </a:xfrm>
        </p:grpSpPr>
        <p:sp>
          <p:nvSpPr>
            <p:cNvPr id="59" name="The history of the present King of Great Britain is"/>
            <p:cNvSpPr txBox="1"/>
            <p:nvPr/>
          </p:nvSpPr>
          <p:spPr>
            <a:xfrm>
              <a:off x="0" y="0"/>
              <a:ext cx="70199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 history of the present King of Great Britain is</a:t>
              </a:r>
            </a:p>
          </p:txBody>
        </p:sp>
        <p:sp>
          <p:nvSpPr>
            <p:cNvPr id="60" name="The Declaration of Independence…"/>
            <p:cNvSpPr txBox="1"/>
            <p:nvPr/>
          </p:nvSpPr>
          <p:spPr>
            <a:xfrm>
              <a:off x="3240087" y="1511300"/>
              <a:ext cx="3671888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The Declaration of Independence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--Thomas Jefferson, et. al.</a:t>
              </a:r>
            </a:p>
          </p:txBody>
        </p:sp>
        <p:sp>
          <p:nvSpPr>
            <p:cNvPr id="61" name="a history of repeated injuries and"/>
            <p:cNvSpPr txBox="1"/>
            <p:nvPr/>
          </p:nvSpPr>
          <p:spPr>
            <a:xfrm>
              <a:off x="0" y="576262"/>
              <a:ext cx="4679950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 history of repeated injuries and</a:t>
              </a:r>
            </a:p>
          </p:txBody>
        </p:sp>
      </p:grpSp>
      <p:grpSp>
        <p:nvGrpSpPr>
          <p:cNvPr id="69" name="Group"/>
          <p:cNvGrpSpPr/>
          <p:nvPr/>
        </p:nvGrpSpPr>
        <p:grpSpPr>
          <a:xfrm>
            <a:off x="755650" y="3357562"/>
            <a:ext cx="7632700" cy="3136725"/>
            <a:chOff x="0" y="0"/>
            <a:chExt cx="7632700" cy="3136723"/>
          </a:xfrm>
        </p:grpSpPr>
        <p:sp>
          <p:nvSpPr>
            <p:cNvPr id="63" name="This was a shocking thing; that the slime of the pit"/>
            <p:cNvSpPr txBox="1"/>
            <p:nvPr/>
          </p:nvSpPr>
          <p:spPr>
            <a:xfrm>
              <a:off x="0" y="0"/>
              <a:ext cx="70199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This was a shocking thing; that the slime of the pit</a:t>
              </a:r>
            </a:p>
          </p:txBody>
        </p:sp>
        <p:sp>
          <p:nvSpPr>
            <p:cNvPr id="64" name="Dr. Jeckyll and Mr. Hyde…"/>
            <p:cNvSpPr txBox="1"/>
            <p:nvPr/>
          </p:nvSpPr>
          <p:spPr>
            <a:xfrm>
              <a:off x="3743325" y="2519362"/>
              <a:ext cx="3671888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Dr. Jeckyll and Mr. Hyde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--Robert Louis Stevenson</a:t>
              </a:r>
            </a:p>
          </p:txBody>
        </p:sp>
        <p:sp>
          <p:nvSpPr>
            <p:cNvPr id="65" name="seemed to utter cries and voices; that the amorphous"/>
            <p:cNvSpPr txBox="1"/>
            <p:nvPr/>
          </p:nvSpPr>
          <p:spPr>
            <a:xfrm>
              <a:off x="0" y="576262"/>
              <a:ext cx="7488238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seemed to utter cries and voices; that the amorphous</a:t>
              </a:r>
            </a:p>
          </p:txBody>
        </p:sp>
        <p:sp>
          <p:nvSpPr>
            <p:cNvPr id="66" name="dust gesticulated and sinned; that what was dead,"/>
            <p:cNvSpPr txBox="1"/>
            <p:nvPr/>
          </p:nvSpPr>
          <p:spPr>
            <a:xfrm>
              <a:off x="0" y="1152525"/>
              <a:ext cx="70199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dust gesticulated and sinned; that what was dead,</a:t>
              </a:r>
            </a:p>
          </p:txBody>
        </p:sp>
        <p:sp>
          <p:nvSpPr>
            <p:cNvPr id="67" name="and had no shape, should"/>
            <p:cNvSpPr txBox="1"/>
            <p:nvPr/>
          </p:nvSpPr>
          <p:spPr>
            <a:xfrm>
              <a:off x="0" y="1655762"/>
              <a:ext cx="3816350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and had no shape, should</a:t>
              </a:r>
            </a:p>
          </p:txBody>
        </p:sp>
        <p:sp>
          <p:nvSpPr>
            <p:cNvPr id="68" name="the offices of life."/>
            <p:cNvSpPr txBox="1"/>
            <p:nvPr/>
          </p:nvSpPr>
          <p:spPr>
            <a:xfrm>
              <a:off x="4968875" y="1655762"/>
              <a:ext cx="2663825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 offices of life.</a:t>
              </a:r>
            </a:p>
          </p:txBody>
        </p:sp>
      </p:grpSp>
      <p:sp>
        <p:nvSpPr>
          <p:cNvPr id="70" name="usurpation"/>
          <p:cNvSpPr txBox="1"/>
          <p:nvPr/>
        </p:nvSpPr>
        <p:spPr>
          <a:xfrm>
            <a:off x="1187450" y="3860800"/>
            <a:ext cx="1800225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usurpation</a:t>
            </a:r>
          </a:p>
        </p:txBody>
      </p:sp>
      <p:grpSp>
        <p:nvGrpSpPr>
          <p:cNvPr id="77" name="Group"/>
          <p:cNvGrpSpPr/>
          <p:nvPr/>
        </p:nvGrpSpPr>
        <p:grpSpPr>
          <a:xfrm>
            <a:off x="611187" y="2205037"/>
            <a:ext cx="7993063" cy="3065287"/>
            <a:chOff x="0" y="0"/>
            <a:chExt cx="7993062" cy="3065286"/>
          </a:xfrm>
        </p:grpSpPr>
        <p:sp>
          <p:nvSpPr>
            <p:cNvPr id="71" name="William the Conqueror, whose cause was favoured by"/>
            <p:cNvSpPr txBox="1"/>
            <p:nvPr/>
          </p:nvSpPr>
          <p:spPr>
            <a:xfrm>
              <a:off x="0" y="0"/>
              <a:ext cx="74882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William the Conqueror, whose cause was favoured by</a:t>
              </a:r>
            </a:p>
          </p:txBody>
        </p:sp>
        <p:sp>
          <p:nvSpPr>
            <p:cNvPr id="72" name="Alice’s Adventures in Wonderland…"/>
            <p:cNvSpPr txBox="1"/>
            <p:nvPr/>
          </p:nvSpPr>
          <p:spPr>
            <a:xfrm>
              <a:off x="4248150" y="2447925"/>
              <a:ext cx="3671888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Alice’s Adventures in Wonderland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--Lewis Carroll</a:t>
              </a:r>
            </a:p>
          </p:txBody>
        </p:sp>
        <p:sp>
          <p:nvSpPr>
            <p:cNvPr id="73" name="the pope, was soon submitted to by the English, who"/>
            <p:cNvSpPr txBox="1"/>
            <p:nvPr/>
          </p:nvSpPr>
          <p:spPr>
            <a:xfrm>
              <a:off x="0" y="504825"/>
              <a:ext cx="74882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 pope, was soon submitted to by the English, who</a:t>
              </a:r>
            </a:p>
          </p:txBody>
        </p:sp>
        <p:sp>
          <p:nvSpPr>
            <p:cNvPr id="74" name="wanted leaders, and had been of late much accustomed"/>
            <p:cNvSpPr txBox="1"/>
            <p:nvPr/>
          </p:nvSpPr>
          <p:spPr>
            <a:xfrm>
              <a:off x="0" y="1081087"/>
              <a:ext cx="7993063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wanted leaders, and had been of late much accustomed</a:t>
              </a:r>
            </a:p>
          </p:txBody>
        </p:sp>
        <p:sp>
          <p:nvSpPr>
            <p:cNvPr id="75" name="to"/>
            <p:cNvSpPr txBox="1"/>
            <p:nvPr/>
          </p:nvSpPr>
          <p:spPr>
            <a:xfrm>
              <a:off x="0" y="1657350"/>
              <a:ext cx="5762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to</a:t>
              </a:r>
            </a:p>
          </p:txBody>
        </p:sp>
        <p:sp>
          <p:nvSpPr>
            <p:cNvPr id="76" name="and conquest"/>
            <p:cNvSpPr txBox="1"/>
            <p:nvPr/>
          </p:nvSpPr>
          <p:spPr>
            <a:xfrm>
              <a:off x="2376487" y="1657350"/>
              <a:ext cx="2663826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and conquest</a:t>
              </a:r>
            </a:p>
          </p:txBody>
        </p:sp>
      </p:grpSp>
      <p:pic>
        <p:nvPicPr>
          <p:cNvPr id="78" name="ANd9GcSTRgk5Roau3dR7BYK4yd4TG_Ypdo5k5g5hKHOEnFqXergo3StzRg.jpg" descr="ANd9GcSTRgk5Roau3dR7BYK4yd4TG_Ypdo5k5g5hKHOEnFqXergo3StzR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9387" y="188912"/>
            <a:ext cx="2486026" cy="183832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4" name="Group"/>
          <p:cNvGrpSpPr/>
          <p:nvPr/>
        </p:nvGrpSpPr>
        <p:grpSpPr>
          <a:xfrm>
            <a:off x="4140200" y="352425"/>
            <a:ext cx="5003801" cy="2450289"/>
            <a:chOff x="0" y="0"/>
            <a:chExt cx="5003800" cy="2450288"/>
          </a:xfrm>
        </p:grpSpPr>
        <p:sp>
          <p:nvSpPr>
            <p:cNvPr id="79" name="Usurp: seize political power undeservedly"/>
            <p:cNvSpPr txBox="1"/>
            <p:nvPr/>
          </p:nvSpPr>
          <p:spPr>
            <a:xfrm>
              <a:off x="123825" y="0"/>
              <a:ext cx="4360588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Usurp</a:t>
              </a:r>
              <a:r>
                <a:rPr b="0"/>
                <a:t>: seize political power undeservedly</a:t>
              </a:r>
            </a:p>
          </p:txBody>
        </p:sp>
        <p:grpSp>
          <p:nvGrpSpPr>
            <p:cNvPr id="83" name="Group"/>
            <p:cNvGrpSpPr/>
            <p:nvPr/>
          </p:nvGrpSpPr>
          <p:grpSpPr>
            <a:xfrm>
              <a:off x="0" y="484187"/>
              <a:ext cx="5003801" cy="1966102"/>
              <a:chOff x="0" y="0"/>
              <a:chExt cx="5003799" cy="1966101"/>
            </a:xfrm>
          </p:grpSpPr>
          <p:sp>
            <p:nvSpPr>
              <p:cNvPr id="80" name="Forms:…"/>
              <p:cNvSpPr txBox="1"/>
              <p:nvPr/>
            </p:nvSpPr>
            <p:spPr>
              <a:xfrm>
                <a:off x="2303462" y="0"/>
                <a:ext cx="2700338" cy="196610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</a:t>
                </a:r>
              </a:p>
              <a:p>
                <a:pPr>
                  <a:spcBef>
                    <a:spcPts val="1000"/>
                  </a:spcBef>
                </a:pPr>
                <a:r>
                  <a:t>N: usurper, usurpation</a:t>
                </a:r>
              </a:p>
              <a:p>
                <a:pPr>
                  <a:spcBef>
                    <a:spcPts val="1000"/>
                  </a:spcBef>
                </a:pPr>
                <a:r>
                  <a:t>V: usurp, usurps</a:t>
                </a:r>
              </a:p>
              <a:p>
                <a:pPr>
                  <a:spcBef>
                    <a:spcPts val="1000"/>
                  </a:spcBef>
                </a:pPr>
                <a:r>
                  <a:t>usurped, usurping</a:t>
                </a:r>
              </a:p>
              <a:p>
                <a:pPr>
                  <a:spcBef>
                    <a:spcPts val="1000"/>
                  </a:spcBef>
                </a:pPr>
                <a:r>
                  <a:t>Adj: 00  Adv: 00</a:t>
                </a:r>
              </a:p>
            </p:txBody>
          </p:sp>
          <p:sp>
            <p:nvSpPr>
              <p:cNvPr id="81" name="Syn: commandeer,…"/>
              <p:cNvSpPr txBox="1"/>
              <p:nvPr/>
            </p:nvSpPr>
            <p:spPr>
              <a:xfrm>
                <a:off x="0" y="0"/>
                <a:ext cx="2073583" cy="6173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/>
                <a:r>
                  <a:t>Syn: commandeer, </a:t>
                </a:r>
              </a:p>
              <a:p>
                <a:pPr/>
                <a:r>
                  <a:t>appropriate </a:t>
                </a:r>
              </a:p>
            </p:txBody>
          </p:sp>
          <p:sp>
            <p:nvSpPr>
              <p:cNvPr id="82" name="Ant: yield, surrender"/>
              <p:cNvSpPr txBox="1"/>
              <p:nvPr/>
            </p:nvSpPr>
            <p:spPr>
              <a:xfrm>
                <a:off x="0" y="647700"/>
                <a:ext cx="2212975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yield, surrender</a:t>
                </a:r>
              </a:p>
            </p:txBody>
          </p:sp>
        </p:grpSp>
      </p:grpSp>
      <p:sp>
        <p:nvSpPr>
          <p:cNvPr id="85" name="Any form of this word will appear once…"/>
          <p:cNvSpPr txBox="1"/>
          <p:nvPr/>
        </p:nvSpPr>
        <p:spPr>
          <a:xfrm>
            <a:off x="250825" y="5661025"/>
            <a:ext cx="3966677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</a:t>
            </a:r>
          </a:p>
          <a:p>
            <a:pPr/>
            <a:r>
              <a:t>in every 658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" grpId="12"/>
      <p:bldP build="whole" bldLvl="1" animBg="1" rev="0" advAuto="0" spid="62" grpId="5"/>
      <p:bldP build="whole" bldLvl="1" animBg="1" rev="0" advAuto="0" spid="62" grpId="6"/>
      <p:bldP build="whole" bldLvl="1" animBg="1" rev="0" advAuto="0" spid="56" grpId="1"/>
      <p:bldP build="whole" bldLvl="1" animBg="1" rev="0" advAuto="0" spid="56" grpId="2"/>
      <p:bldP build="whole" bldLvl="1" animBg="1" rev="0" advAuto="0" spid="58" grpId="8"/>
      <p:bldP build="whole" bldLvl="1" animBg="1" rev="0" advAuto="0" spid="49" grpId="3"/>
      <p:bldP build="whole" bldLvl="1" animBg="1" rev="0" advAuto="0" spid="77" grpId="13"/>
      <p:bldP build="whole" bldLvl="1" animBg="1" rev="0" advAuto="0" spid="58" grpId="11"/>
      <p:bldP build="whole" bldLvl="1" animBg="1" rev="0" advAuto="0" spid="57" grpId="4"/>
      <p:bldP build="whole" bldLvl="1" animBg="1" rev="0" advAuto="0" spid="69" grpId="9"/>
      <p:bldP build="whole" bldLvl="1" animBg="1" rev="0" advAuto="0" spid="69" grpId="10"/>
      <p:bldP build="whole" bldLvl="1" animBg="1" rev="0" advAuto="0" spid="57" grpId="7"/>
      <p:bldP build="whole" bldLvl="1" animBg="1" rev="0" advAuto="0" spid="84" grpId="1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remulous: shaky, usually because of fear"/>
          <p:cNvSpPr txBox="1"/>
          <p:nvPr/>
        </p:nvSpPr>
        <p:spPr>
          <a:xfrm>
            <a:off x="3276600" y="188912"/>
            <a:ext cx="445792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/>
            </a:pPr>
            <a:r>
              <a:t>Tremulous:</a:t>
            </a:r>
            <a:r>
              <a:rPr b="0"/>
              <a:t> shaky, usually because of fear</a:t>
            </a:r>
          </a:p>
        </p:txBody>
      </p:sp>
      <p:pic>
        <p:nvPicPr>
          <p:cNvPr id="88" name="ANd9GcT27ubF4ftC0YepGc7ws54hHh8GBk9dsu_lc2qXjZZ5fsDxytbU.jpg" descr="ANd9GcT27ubF4ftC0YepGc7ws54hHh8GBk9dsu_lc2qXjZZ5fsDxytbU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850" y="260350"/>
            <a:ext cx="2114550" cy="21621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3" name="Group"/>
          <p:cNvGrpSpPr/>
          <p:nvPr/>
        </p:nvGrpSpPr>
        <p:grpSpPr>
          <a:xfrm>
            <a:off x="3419475" y="549275"/>
            <a:ext cx="5724525" cy="2369962"/>
            <a:chOff x="0" y="0"/>
            <a:chExt cx="5724525" cy="2369961"/>
          </a:xfrm>
        </p:grpSpPr>
        <p:sp>
          <p:nvSpPr>
            <p:cNvPr id="89" name="Forms:…"/>
            <p:cNvSpPr txBox="1"/>
            <p:nvPr/>
          </p:nvSpPr>
          <p:spPr>
            <a:xfrm>
              <a:off x="2736850" y="0"/>
              <a:ext cx="2987675" cy="2369962"/>
            </a:xfrm>
            <a:prstGeom prst="rect">
              <a:avLst/>
            </a:prstGeom>
            <a:solidFill>
              <a:srgbClr val="DDDDD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spcBef>
                  <a:spcPts val="1000"/>
                </a:spcBef>
              </a:pPr>
              <a:r>
                <a:t>Forms: </a:t>
              </a:r>
            </a:p>
            <a:p>
              <a:pPr>
                <a:spcBef>
                  <a:spcPts val="1000"/>
                </a:spcBef>
              </a:pPr>
              <a:r>
                <a:t>N: tremor</a:t>
              </a:r>
            </a:p>
            <a:p>
              <a:pPr>
                <a:spcBef>
                  <a:spcPts val="1000"/>
                </a:spcBef>
              </a:pPr>
              <a:r>
                <a:t>V: tremble, trembles,</a:t>
              </a:r>
            </a:p>
            <a:p>
              <a:pPr>
                <a:spcBef>
                  <a:spcPts val="1000"/>
                </a:spcBef>
              </a:pPr>
              <a:r>
                <a:t>trembled, trembling</a:t>
              </a:r>
            </a:p>
            <a:p>
              <a:pPr>
                <a:spcBef>
                  <a:spcPts val="1000"/>
                </a:spcBef>
              </a:pPr>
              <a:r>
                <a:t>Adj: tremulous</a:t>
              </a:r>
            </a:p>
            <a:p>
              <a:pPr>
                <a:spcBef>
                  <a:spcPts val="1000"/>
                </a:spcBef>
              </a:pPr>
              <a:r>
                <a:t>Adv: tremulously</a:t>
              </a:r>
            </a:p>
          </p:txBody>
        </p:sp>
        <p:sp>
          <p:nvSpPr>
            <p:cNvPr id="90" name="Related: tremor"/>
            <p:cNvSpPr txBox="1"/>
            <p:nvPr/>
          </p:nvSpPr>
          <p:spPr>
            <a:xfrm>
              <a:off x="0" y="1079500"/>
              <a:ext cx="1679561" cy="350662"/>
            </a:xfrm>
            <a:prstGeom prst="rect">
              <a:avLst/>
            </a:prstGeom>
            <a:solidFill>
              <a:srgbClr val="A4FEA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/>
              <a:r>
                <a:t>Related: tremor</a:t>
              </a:r>
            </a:p>
          </p:txBody>
        </p:sp>
        <p:sp>
          <p:nvSpPr>
            <p:cNvPr id="91" name="Syn: undulating"/>
            <p:cNvSpPr txBox="1"/>
            <p:nvPr/>
          </p:nvSpPr>
          <p:spPr>
            <a:xfrm>
              <a:off x="0" y="358775"/>
              <a:ext cx="1680119" cy="350662"/>
            </a:xfrm>
            <a:prstGeom prst="rect">
              <a:avLst/>
            </a:prstGeom>
            <a:solidFill>
              <a:srgbClr val="EEFEA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/>
              <a:r>
                <a:t>Syn: undulating</a:t>
              </a:r>
            </a:p>
          </p:txBody>
        </p:sp>
        <p:sp>
          <p:nvSpPr>
            <p:cNvPr id="92" name="Ant: rigid"/>
            <p:cNvSpPr txBox="1"/>
            <p:nvPr/>
          </p:nvSpPr>
          <p:spPr>
            <a:xfrm>
              <a:off x="0" y="719137"/>
              <a:ext cx="1711325" cy="350662"/>
            </a:xfrm>
            <a:prstGeom prst="rect">
              <a:avLst/>
            </a:prstGeom>
            <a:solidFill>
              <a:srgbClr val="FFB6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1000"/>
                </a:spcBef>
              </a:lvl1pPr>
            </a:lstStyle>
            <a:p>
              <a:pPr/>
              <a:r>
                <a:t>Ant: rigid</a:t>
              </a:r>
            </a:p>
          </p:txBody>
        </p:sp>
      </p:grpSp>
      <p:sp>
        <p:nvSpPr>
          <p:cNvPr id="94" name="tremulously,"/>
          <p:cNvSpPr txBox="1"/>
          <p:nvPr/>
        </p:nvSpPr>
        <p:spPr>
          <a:xfrm>
            <a:off x="2411412" y="2997200"/>
            <a:ext cx="2016126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tremulously,</a:t>
            </a:r>
          </a:p>
        </p:txBody>
      </p:sp>
      <p:sp>
        <p:nvSpPr>
          <p:cNvPr id="95" name="tremulous."/>
          <p:cNvSpPr txBox="1"/>
          <p:nvPr/>
        </p:nvSpPr>
        <p:spPr>
          <a:xfrm>
            <a:off x="4859337" y="2205037"/>
            <a:ext cx="2016126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tremulous.</a:t>
            </a:r>
          </a:p>
        </p:txBody>
      </p:sp>
      <p:grpSp>
        <p:nvGrpSpPr>
          <p:cNvPr id="100" name="Group"/>
          <p:cNvGrpSpPr/>
          <p:nvPr/>
        </p:nvGrpSpPr>
        <p:grpSpPr>
          <a:xfrm>
            <a:off x="1258887" y="2997200"/>
            <a:ext cx="7416801" cy="1985787"/>
            <a:chOff x="0" y="0"/>
            <a:chExt cx="7416800" cy="1985786"/>
          </a:xfrm>
        </p:grpSpPr>
        <p:sp>
          <p:nvSpPr>
            <p:cNvPr id="96" name="the Witch inhaled."/>
            <p:cNvSpPr txBox="1"/>
            <p:nvPr/>
          </p:nvSpPr>
          <p:spPr>
            <a:xfrm>
              <a:off x="0" y="647700"/>
              <a:ext cx="27368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 Witch inhaled.</a:t>
              </a:r>
            </a:p>
          </p:txBody>
        </p:sp>
        <p:sp>
          <p:nvSpPr>
            <p:cNvPr id="97" name="Something Wicked This Way Comes…"/>
            <p:cNvSpPr txBox="1"/>
            <p:nvPr/>
          </p:nvSpPr>
          <p:spPr>
            <a:xfrm>
              <a:off x="2879725" y="1368425"/>
              <a:ext cx="4176713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Something Wicked This Way Comes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--Ray Bradbury</a:t>
              </a:r>
            </a:p>
          </p:txBody>
        </p:sp>
        <p:sp>
          <p:nvSpPr>
            <p:cNvPr id="98" name="Now,"/>
            <p:cNvSpPr txBox="1"/>
            <p:nvPr/>
          </p:nvSpPr>
          <p:spPr>
            <a:xfrm>
              <a:off x="71437" y="0"/>
              <a:ext cx="10810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Now,</a:t>
              </a:r>
            </a:p>
          </p:txBody>
        </p:sp>
        <p:sp>
          <p:nvSpPr>
            <p:cNvPr id="99" name="experimentally, daring to test,"/>
            <p:cNvSpPr txBox="1"/>
            <p:nvPr/>
          </p:nvSpPr>
          <p:spPr>
            <a:xfrm>
              <a:off x="3097212" y="0"/>
              <a:ext cx="43195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experimentally, daring to test,</a:t>
              </a:r>
            </a:p>
          </p:txBody>
        </p:sp>
      </p:grpSp>
      <p:grpSp>
        <p:nvGrpSpPr>
          <p:cNvPr id="103" name="Group"/>
          <p:cNvGrpSpPr/>
          <p:nvPr/>
        </p:nvGrpSpPr>
        <p:grpSpPr>
          <a:xfrm>
            <a:off x="1258887" y="2205037"/>
            <a:ext cx="7056438" cy="1625425"/>
            <a:chOff x="0" y="0"/>
            <a:chExt cx="7056437" cy="1625423"/>
          </a:xfrm>
        </p:grpSpPr>
        <p:sp>
          <p:nvSpPr>
            <p:cNvPr id="101" name="H.P. and the Deathly Hollows…"/>
            <p:cNvSpPr txBox="1"/>
            <p:nvPr/>
          </p:nvSpPr>
          <p:spPr>
            <a:xfrm>
              <a:off x="3744912" y="1008062"/>
              <a:ext cx="3311526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H.P. and the Deathly Hollows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--J. K. Rowling</a:t>
              </a:r>
            </a:p>
          </p:txBody>
        </p:sp>
        <p:sp>
          <p:nvSpPr>
            <p:cNvPr id="102" name="Dumbledore’s smile was"/>
            <p:cNvSpPr txBox="1"/>
            <p:nvPr/>
          </p:nvSpPr>
          <p:spPr>
            <a:xfrm>
              <a:off x="0" y="0"/>
              <a:ext cx="36004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Dumbledore’s smile was </a:t>
              </a:r>
            </a:p>
          </p:txBody>
        </p:sp>
      </p:grpSp>
      <p:grpSp>
        <p:nvGrpSpPr>
          <p:cNvPr id="106" name="Group"/>
          <p:cNvGrpSpPr/>
          <p:nvPr/>
        </p:nvGrpSpPr>
        <p:grpSpPr>
          <a:xfrm>
            <a:off x="539750" y="2205037"/>
            <a:ext cx="7418388" cy="1625425"/>
            <a:chOff x="0" y="0"/>
            <a:chExt cx="7418387" cy="1625423"/>
          </a:xfrm>
        </p:grpSpPr>
        <p:sp>
          <p:nvSpPr>
            <p:cNvPr id="104" name="The Picture of Dorian Gray…"/>
            <p:cNvSpPr txBox="1"/>
            <p:nvPr/>
          </p:nvSpPr>
          <p:spPr>
            <a:xfrm>
              <a:off x="4465637" y="1008062"/>
              <a:ext cx="2952751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The Picture of Dorian Gray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--Oscar Wilde</a:t>
              </a:r>
            </a:p>
          </p:txBody>
        </p:sp>
        <p:sp>
          <p:nvSpPr>
            <p:cNvPr id="105" name="In the grass, the daisies were"/>
            <p:cNvSpPr txBox="1"/>
            <p:nvPr/>
          </p:nvSpPr>
          <p:spPr>
            <a:xfrm>
              <a:off x="0" y="0"/>
              <a:ext cx="43195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In the grass, the daisies were</a:t>
              </a:r>
            </a:p>
          </p:txBody>
        </p:sp>
      </p:grpSp>
      <p:sp>
        <p:nvSpPr>
          <p:cNvPr id="107" name="tremulous."/>
          <p:cNvSpPr txBox="1"/>
          <p:nvPr/>
        </p:nvSpPr>
        <p:spPr>
          <a:xfrm>
            <a:off x="6372225" y="3716337"/>
            <a:ext cx="2016125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tremulous.</a:t>
            </a:r>
          </a:p>
        </p:txBody>
      </p:sp>
      <p:grpSp>
        <p:nvGrpSpPr>
          <p:cNvPr id="111" name="Group"/>
          <p:cNvGrpSpPr/>
          <p:nvPr/>
        </p:nvGrpSpPr>
        <p:grpSpPr>
          <a:xfrm>
            <a:off x="900112" y="2852737"/>
            <a:ext cx="7415213" cy="2130250"/>
            <a:chOff x="0" y="0"/>
            <a:chExt cx="7415212" cy="2130248"/>
          </a:xfrm>
        </p:grpSpPr>
        <p:sp>
          <p:nvSpPr>
            <p:cNvPr id="108" name="paler and thinner, and his voice more"/>
            <p:cNvSpPr txBox="1"/>
            <p:nvPr/>
          </p:nvSpPr>
          <p:spPr>
            <a:xfrm>
              <a:off x="0" y="863600"/>
              <a:ext cx="54721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paler and thinner, and his voice more</a:t>
              </a:r>
            </a:p>
          </p:txBody>
        </p:sp>
        <p:sp>
          <p:nvSpPr>
            <p:cNvPr id="109" name="…with every successive Sabbath, his cheek was"/>
            <p:cNvSpPr txBox="1"/>
            <p:nvPr/>
          </p:nvSpPr>
          <p:spPr>
            <a:xfrm>
              <a:off x="0" y="0"/>
              <a:ext cx="73453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…with every successive Sabbath, his cheek was</a:t>
              </a:r>
            </a:p>
          </p:txBody>
        </p:sp>
        <p:sp>
          <p:nvSpPr>
            <p:cNvPr id="110" name="Something Wicked This Way Comes…"/>
            <p:cNvSpPr txBox="1"/>
            <p:nvPr/>
          </p:nvSpPr>
          <p:spPr>
            <a:xfrm>
              <a:off x="3238500" y="1512887"/>
              <a:ext cx="4176713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Something Wicked This Way Comes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--Ray Bradbury</a:t>
              </a:r>
            </a:p>
          </p:txBody>
        </p:sp>
      </p:grpSp>
      <p:sp>
        <p:nvSpPr>
          <p:cNvPr id="112" name="Any form of this word will appear once in every 873 pages of text."/>
          <p:cNvSpPr txBox="1"/>
          <p:nvPr/>
        </p:nvSpPr>
        <p:spPr>
          <a:xfrm>
            <a:off x="1239837" y="6040437"/>
            <a:ext cx="671155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873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xit" nodeType="clickEffect" presetSubtype="2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xit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3" grpId="13"/>
      <p:bldP build="whole" bldLvl="1" animBg="1" rev="0" advAuto="0" spid="100" grpId="1"/>
      <p:bldP build="whole" bldLvl="1" animBg="1" rev="0" advAuto="0" spid="100" grpId="2"/>
      <p:bldP build="whole" bldLvl="1" animBg="1" rev="0" advAuto="0" spid="111" grpId="11"/>
      <p:bldP build="whole" bldLvl="1" animBg="1" rev="0" advAuto="0" spid="107" grpId="10"/>
      <p:bldP build="whole" bldLvl="1" animBg="1" rev="0" advAuto="0" spid="94" grpId="3"/>
      <p:bldP build="whole" bldLvl="1" animBg="1" rev="0" advAuto="0" spid="95" grpId="4"/>
      <p:bldP build="whole" bldLvl="1" animBg="1" rev="0" advAuto="0" spid="87" grpId="12"/>
      <p:bldP build="whole" bldLvl="1" animBg="1" rev="0" advAuto="0" spid="106" grpId="7"/>
      <p:bldP build="whole" bldLvl="1" animBg="1" rev="0" advAuto="0" spid="106" grpId="8"/>
      <p:bldP build="whole" bldLvl="1" animBg="1" rev="0" advAuto="0" spid="95" grpId="9"/>
      <p:bldP build="whole" bldLvl="1" animBg="1" rev="0" advAuto="0" spid="103" grpId="5"/>
      <p:bldP build="whole" bldLvl="1" animBg="1" rev="0" advAuto="0" spid="103" grpId="6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Deride: to express scorn with cruel laughter"/>
          <p:cNvSpPr txBox="1"/>
          <p:nvPr/>
        </p:nvSpPr>
        <p:spPr>
          <a:xfrm>
            <a:off x="2411412" y="188912"/>
            <a:ext cx="468153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/>
            </a:pPr>
            <a:r>
              <a:t>Deride:</a:t>
            </a:r>
            <a:r>
              <a:rPr b="0"/>
              <a:t> to express scorn with cruel laughter</a:t>
            </a:r>
          </a:p>
        </p:txBody>
      </p:sp>
      <p:grpSp>
        <p:nvGrpSpPr>
          <p:cNvPr id="119" name="Group"/>
          <p:cNvGrpSpPr/>
          <p:nvPr/>
        </p:nvGrpSpPr>
        <p:grpSpPr>
          <a:xfrm>
            <a:off x="3419475" y="549275"/>
            <a:ext cx="5724525" cy="2369962"/>
            <a:chOff x="0" y="0"/>
            <a:chExt cx="5724525" cy="2369961"/>
          </a:xfrm>
        </p:grpSpPr>
        <p:sp>
          <p:nvSpPr>
            <p:cNvPr id="115" name="Forms:…"/>
            <p:cNvSpPr txBox="1"/>
            <p:nvPr/>
          </p:nvSpPr>
          <p:spPr>
            <a:xfrm>
              <a:off x="2736850" y="0"/>
              <a:ext cx="2987675" cy="2369962"/>
            </a:xfrm>
            <a:prstGeom prst="rect">
              <a:avLst/>
            </a:prstGeom>
            <a:solidFill>
              <a:srgbClr val="DDDDD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spcBef>
                  <a:spcPts val="1000"/>
                </a:spcBef>
              </a:pPr>
              <a:r>
                <a:t>Forms: </a:t>
              </a:r>
            </a:p>
            <a:p>
              <a:pPr>
                <a:spcBef>
                  <a:spcPts val="1000"/>
                </a:spcBef>
              </a:pPr>
              <a:r>
                <a:t>N: derision</a:t>
              </a:r>
            </a:p>
            <a:p>
              <a:pPr>
                <a:spcBef>
                  <a:spcPts val="1000"/>
                </a:spcBef>
              </a:pPr>
              <a:r>
                <a:t>V: deride, derides,</a:t>
              </a:r>
            </a:p>
            <a:p>
              <a:pPr>
                <a:spcBef>
                  <a:spcPts val="1000"/>
                </a:spcBef>
              </a:pPr>
              <a:r>
                <a:t>derided, deriding</a:t>
              </a:r>
            </a:p>
            <a:p>
              <a:pPr>
                <a:spcBef>
                  <a:spcPts val="1000"/>
                </a:spcBef>
              </a:pPr>
              <a:r>
                <a:t>Adj: derisive</a:t>
              </a:r>
            </a:p>
            <a:p>
              <a:pPr>
                <a:spcBef>
                  <a:spcPts val="1000"/>
                </a:spcBef>
              </a:pPr>
              <a:r>
                <a:t>Adv: derisively</a:t>
              </a:r>
            </a:p>
          </p:txBody>
        </p:sp>
        <p:sp>
          <p:nvSpPr>
            <p:cNvPr id="116" name="Related: ridiculous"/>
            <p:cNvSpPr txBox="1"/>
            <p:nvPr/>
          </p:nvSpPr>
          <p:spPr>
            <a:xfrm>
              <a:off x="0" y="1079500"/>
              <a:ext cx="1984733" cy="350662"/>
            </a:xfrm>
            <a:prstGeom prst="rect">
              <a:avLst/>
            </a:prstGeom>
            <a:solidFill>
              <a:srgbClr val="A4FEA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/>
              <a:r>
                <a:t>Related: ridiculous</a:t>
              </a:r>
            </a:p>
          </p:txBody>
        </p:sp>
        <p:sp>
          <p:nvSpPr>
            <p:cNvPr id="117" name="Syn: mock; jeer"/>
            <p:cNvSpPr txBox="1"/>
            <p:nvPr/>
          </p:nvSpPr>
          <p:spPr>
            <a:xfrm>
              <a:off x="0" y="358775"/>
              <a:ext cx="2736850" cy="350662"/>
            </a:xfrm>
            <a:prstGeom prst="rect">
              <a:avLst/>
            </a:prstGeom>
            <a:solidFill>
              <a:srgbClr val="EEFEA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t>Syn: mock; jeer</a:t>
              </a:r>
            </a:p>
          </p:txBody>
        </p:sp>
        <p:sp>
          <p:nvSpPr>
            <p:cNvPr id="118" name="Ant: compliment, support"/>
            <p:cNvSpPr txBox="1"/>
            <p:nvPr/>
          </p:nvSpPr>
          <p:spPr>
            <a:xfrm>
              <a:off x="0" y="719137"/>
              <a:ext cx="2736850" cy="350662"/>
            </a:xfrm>
            <a:prstGeom prst="rect">
              <a:avLst/>
            </a:prstGeom>
            <a:solidFill>
              <a:srgbClr val="FFB6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1000"/>
                </a:spcBef>
              </a:lvl1pPr>
            </a:lstStyle>
            <a:p>
              <a:pPr/>
              <a:r>
                <a:t>Ant: compliment, support</a:t>
              </a:r>
            </a:p>
          </p:txBody>
        </p:sp>
      </p:grpSp>
      <p:pic>
        <p:nvPicPr>
          <p:cNvPr id="120" name="ANd9GcSqj9qD3Vxb6rSAuTtlbG1PWBQht7lLSRrks-tzJQyOisUdwy6p.jpg" descr="ANd9GcSqj9qD3Vxb6rSAuTtlbG1PWBQht7lLSRrks-tzJQyOisUdwy6p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188912"/>
            <a:ext cx="2133600" cy="213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derisive"/>
          <p:cNvSpPr txBox="1"/>
          <p:nvPr/>
        </p:nvSpPr>
        <p:spPr>
          <a:xfrm>
            <a:off x="3059112" y="2565400"/>
            <a:ext cx="1800226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 derisive</a:t>
            </a:r>
          </a:p>
        </p:txBody>
      </p:sp>
      <p:grpSp>
        <p:nvGrpSpPr>
          <p:cNvPr id="125" name="Group"/>
          <p:cNvGrpSpPr/>
          <p:nvPr/>
        </p:nvGrpSpPr>
        <p:grpSpPr>
          <a:xfrm>
            <a:off x="611187" y="2565400"/>
            <a:ext cx="6624639" cy="1409524"/>
            <a:chOff x="0" y="0"/>
            <a:chExt cx="6624637" cy="1409523"/>
          </a:xfrm>
        </p:grpSpPr>
        <p:sp>
          <p:nvSpPr>
            <p:cNvPr id="122" name="He gave a short,"/>
            <p:cNvSpPr txBox="1"/>
            <p:nvPr/>
          </p:nvSpPr>
          <p:spPr>
            <a:xfrm>
              <a:off x="0" y="0"/>
              <a:ext cx="24479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He gave a short, </a:t>
              </a:r>
            </a:p>
          </p:txBody>
        </p:sp>
        <p:sp>
          <p:nvSpPr>
            <p:cNvPr id="123" name="H.P. and the Chamber of Secrets…"/>
            <p:cNvSpPr txBox="1"/>
            <p:nvPr/>
          </p:nvSpPr>
          <p:spPr>
            <a:xfrm>
              <a:off x="3024187" y="792162"/>
              <a:ext cx="3600451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H.P. and the Chamber of Secrets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--J. K. Rowling</a:t>
              </a:r>
            </a:p>
          </p:txBody>
        </p:sp>
        <p:sp>
          <p:nvSpPr>
            <p:cNvPr id="124" name="laugh."/>
            <p:cNvSpPr txBox="1"/>
            <p:nvPr/>
          </p:nvSpPr>
          <p:spPr>
            <a:xfrm>
              <a:off x="4248150" y="0"/>
              <a:ext cx="11525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laugh. </a:t>
              </a:r>
            </a:p>
          </p:txBody>
        </p:sp>
      </p:grpSp>
      <p:sp>
        <p:nvSpPr>
          <p:cNvPr id="126" name="derision,"/>
          <p:cNvSpPr txBox="1"/>
          <p:nvPr/>
        </p:nvSpPr>
        <p:spPr>
          <a:xfrm>
            <a:off x="7343775" y="2708275"/>
            <a:ext cx="1800225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 derision, </a:t>
            </a:r>
          </a:p>
        </p:txBody>
      </p:sp>
      <p:grpSp>
        <p:nvGrpSpPr>
          <p:cNvPr id="130" name="Group"/>
          <p:cNvGrpSpPr/>
          <p:nvPr/>
        </p:nvGrpSpPr>
        <p:grpSpPr>
          <a:xfrm>
            <a:off x="395287" y="2708275"/>
            <a:ext cx="7488238" cy="1768299"/>
            <a:chOff x="0" y="0"/>
            <a:chExt cx="7488237" cy="1768298"/>
          </a:xfrm>
        </p:grpSpPr>
        <p:sp>
          <p:nvSpPr>
            <p:cNvPr id="127" name="There was a stirring in the crowd, a few hoots of"/>
            <p:cNvSpPr txBox="1"/>
            <p:nvPr/>
          </p:nvSpPr>
          <p:spPr>
            <a:xfrm>
              <a:off x="71437" y="0"/>
              <a:ext cx="69135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There was a stirring in the crowd, a few hoots of</a:t>
              </a:r>
            </a:p>
          </p:txBody>
        </p:sp>
        <p:sp>
          <p:nvSpPr>
            <p:cNvPr id="128" name="October Sky…"/>
            <p:cNvSpPr txBox="1"/>
            <p:nvPr/>
          </p:nvSpPr>
          <p:spPr>
            <a:xfrm>
              <a:off x="3887787" y="1150937"/>
              <a:ext cx="3600451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October Sky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--Homer Hickam</a:t>
              </a:r>
            </a:p>
          </p:txBody>
        </p:sp>
        <p:sp>
          <p:nvSpPr>
            <p:cNvPr id="129" name="but Kennedy smiled."/>
            <p:cNvSpPr txBox="1"/>
            <p:nvPr/>
          </p:nvSpPr>
          <p:spPr>
            <a:xfrm>
              <a:off x="0" y="576262"/>
              <a:ext cx="3311525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but Kennedy smiled. </a:t>
              </a:r>
            </a:p>
          </p:txBody>
        </p:sp>
      </p:grpSp>
      <p:sp>
        <p:nvSpPr>
          <p:cNvPr id="131" name="derision."/>
          <p:cNvSpPr txBox="1"/>
          <p:nvPr/>
        </p:nvSpPr>
        <p:spPr>
          <a:xfrm>
            <a:off x="5651500" y="4149725"/>
            <a:ext cx="1800225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 derision. </a:t>
            </a:r>
          </a:p>
        </p:txBody>
      </p:sp>
      <p:grpSp>
        <p:nvGrpSpPr>
          <p:cNvPr id="135" name="Group"/>
          <p:cNvGrpSpPr/>
          <p:nvPr/>
        </p:nvGrpSpPr>
        <p:grpSpPr>
          <a:xfrm>
            <a:off x="539750" y="3716337"/>
            <a:ext cx="7416800" cy="1768300"/>
            <a:chOff x="0" y="0"/>
            <a:chExt cx="7416800" cy="1768298"/>
          </a:xfrm>
        </p:grpSpPr>
        <p:sp>
          <p:nvSpPr>
            <p:cNvPr id="132" name="Usually, she could will herself to absorb Mariam’s"/>
            <p:cNvSpPr txBox="1"/>
            <p:nvPr/>
          </p:nvSpPr>
          <p:spPr>
            <a:xfrm>
              <a:off x="0" y="0"/>
              <a:ext cx="69135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Usually, she could will herself to absorb Mariam’s</a:t>
              </a:r>
            </a:p>
          </p:txBody>
        </p:sp>
        <p:sp>
          <p:nvSpPr>
            <p:cNvPr id="133" name="A Thousand Splendid Suns…"/>
            <p:cNvSpPr txBox="1"/>
            <p:nvPr/>
          </p:nvSpPr>
          <p:spPr>
            <a:xfrm>
              <a:off x="3816350" y="1150937"/>
              <a:ext cx="3600450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A Thousand Splendid Suns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--Khaled Hosseini</a:t>
              </a:r>
            </a:p>
          </p:txBody>
        </p:sp>
        <p:sp>
          <p:nvSpPr>
            <p:cNvPr id="134" name="and finger-pointing"/>
            <p:cNvSpPr txBox="1"/>
            <p:nvPr/>
          </p:nvSpPr>
          <p:spPr>
            <a:xfrm>
              <a:off x="1800225" y="431800"/>
              <a:ext cx="33115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and finger-pointing</a:t>
              </a:r>
            </a:p>
          </p:txBody>
        </p:sp>
      </p:grpSp>
      <p:sp>
        <p:nvSpPr>
          <p:cNvPr id="136" name="derision"/>
          <p:cNvSpPr txBox="1"/>
          <p:nvPr/>
        </p:nvSpPr>
        <p:spPr>
          <a:xfrm>
            <a:off x="2627312" y="2565400"/>
            <a:ext cx="1800226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 derision </a:t>
            </a:r>
          </a:p>
        </p:txBody>
      </p:sp>
      <p:grpSp>
        <p:nvGrpSpPr>
          <p:cNvPr id="141" name="Group"/>
          <p:cNvGrpSpPr/>
          <p:nvPr/>
        </p:nvGrpSpPr>
        <p:grpSpPr>
          <a:xfrm>
            <a:off x="468312" y="2565400"/>
            <a:ext cx="8208963" cy="1768299"/>
            <a:chOff x="0" y="0"/>
            <a:chExt cx="8208962" cy="1768298"/>
          </a:xfrm>
        </p:grpSpPr>
        <p:sp>
          <p:nvSpPr>
            <p:cNvPr id="137" name="“How did you like getting shot?”"/>
            <p:cNvSpPr txBox="1"/>
            <p:nvPr/>
          </p:nvSpPr>
          <p:spPr>
            <a:xfrm>
              <a:off x="0" y="576262"/>
              <a:ext cx="7993063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“How did you like getting shot?”</a:t>
              </a:r>
            </a:p>
          </p:txBody>
        </p:sp>
        <p:sp>
          <p:nvSpPr>
            <p:cNvPr id="138" name="Putting all the"/>
            <p:cNvSpPr txBox="1"/>
            <p:nvPr/>
          </p:nvSpPr>
          <p:spPr>
            <a:xfrm>
              <a:off x="0" y="0"/>
              <a:ext cx="20891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Putting all the</a:t>
              </a:r>
            </a:p>
          </p:txBody>
        </p:sp>
        <p:sp>
          <p:nvSpPr>
            <p:cNvPr id="139" name="Eragon…"/>
            <p:cNvSpPr txBox="1"/>
            <p:nvPr/>
          </p:nvSpPr>
          <p:spPr>
            <a:xfrm>
              <a:off x="3816350" y="1150937"/>
              <a:ext cx="3600450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Eragon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--Christopher Paolini</a:t>
              </a:r>
            </a:p>
          </p:txBody>
        </p:sp>
        <p:sp>
          <p:nvSpPr>
            <p:cNvPr id="140" name="he could in his voice, he jeered,"/>
            <p:cNvSpPr txBox="1"/>
            <p:nvPr/>
          </p:nvSpPr>
          <p:spPr>
            <a:xfrm>
              <a:off x="3744912" y="0"/>
              <a:ext cx="4464051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he could in his voice, he jeered,</a:t>
              </a:r>
            </a:p>
          </p:txBody>
        </p:sp>
      </p:grpSp>
      <p:sp>
        <p:nvSpPr>
          <p:cNvPr id="142" name="Any form of this word will appear once in every 650 pages of text."/>
          <p:cNvSpPr txBox="1"/>
          <p:nvPr/>
        </p:nvSpPr>
        <p:spPr>
          <a:xfrm>
            <a:off x="592137" y="6184900"/>
            <a:ext cx="671155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650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5" grpId="10"/>
      <p:bldP build="whole" bldLvl="1" animBg="1" rev="0" advAuto="0" spid="126" grpId="7"/>
      <p:bldP build="whole" bldLvl="1" animBg="1" rev="0" advAuto="0" spid="121" grpId="3"/>
      <p:bldP build="whole" bldLvl="1" animBg="1" rev="0" advAuto="0" spid="125" grpId="1"/>
      <p:bldP build="whole" bldLvl="1" animBg="1" rev="0" advAuto="0" spid="125" grpId="2"/>
      <p:bldP build="whole" bldLvl="1" animBg="1" rev="0" advAuto="0" spid="130" grpId="5"/>
      <p:bldP build="whole" bldLvl="1" animBg="1" rev="0" advAuto="0" spid="130" grpId="6"/>
      <p:bldP build="whole" bldLvl="1" animBg="1" rev="0" advAuto="0" spid="131" grpId="8"/>
      <p:bldP build="whole" bldLvl="1" animBg="1" rev="0" advAuto="0" spid="131" grpId="11"/>
      <p:bldP build="whole" bldLvl="1" animBg="1" rev="0" advAuto="0" spid="136" grpId="12"/>
      <p:bldP build="whole" bldLvl="1" animBg="1" rev="0" advAuto="0" spid="141" grpId="13"/>
      <p:bldP build="whole" bldLvl="1" animBg="1" rev="0" advAuto="0" spid="119" grpId="15"/>
      <p:bldP build="whole" bldLvl="1" animBg="1" rev="0" advAuto="0" spid="114" grpId="14"/>
      <p:bldP build="whole" bldLvl="1" animBg="1" rev="0" advAuto="0" spid="126" grpId="4"/>
      <p:bldP build="whole" bldLvl="1" animBg="1" rev="0" advAuto="0" spid="135" grpId="9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roup"/>
          <p:cNvGrpSpPr/>
          <p:nvPr/>
        </p:nvGrpSpPr>
        <p:grpSpPr>
          <a:xfrm>
            <a:off x="3275012" y="188912"/>
            <a:ext cx="5868988" cy="2253440"/>
            <a:chOff x="0" y="0"/>
            <a:chExt cx="5868987" cy="2253438"/>
          </a:xfrm>
        </p:grpSpPr>
        <p:grpSp>
          <p:nvGrpSpPr>
            <p:cNvPr id="147" name="Group"/>
            <p:cNvGrpSpPr/>
            <p:nvPr/>
          </p:nvGrpSpPr>
          <p:grpSpPr>
            <a:xfrm>
              <a:off x="-1" y="287337"/>
              <a:ext cx="5868989" cy="1966102"/>
              <a:chOff x="0" y="0"/>
              <a:chExt cx="5868987" cy="1966101"/>
            </a:xfrm>
          </p:grpSpPr>
          <p:sp>
            <p:nvSpPr>
              <p:cNvPr id="144" name="Forms:…"/>
              <p:cNvSpPr txBox="1"/>
              <p:nvPr/>
            </p:nvSpPr>
            <p:spPr>
              <a:xfrm>
                <a:off x="3924300" y="0"/>
                <a:ext cx="1944688" cy="196610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</a:t>
                </a:r>
              </a:p>
              <a:p>
                <a:pPr>
                  <a:spcBef>
                    <a:spcPts val="1000"/>
                  </a:spcBef>
                </a:pPr>
                <a:r>
                  <a:t>N: insolence</a:t>
                </a:r>
              </a:p>
              <a:p>
                <a:pPr>
                  <a:spcBef>
                    <a:spcPts val="1000"/>
                  </a:spcBef>
                </a:pPr>
                <a:r>
                  <a:t>V: 00</a:t>
                </a:r>
              </a:p>
              <a:p>
                <a:pPr>
                  <a:spcBef>
                    <a:spcPts val="1000"/>
                  </a:spcBef>
                </a:pPr>
                <a:r>
                  <a:t>Adj: insolent</a:t>
                </a:r>
              </a:p>
              <a:p>
                <a:pPr>
                  <a:spcBef>
                    <a:spcPts val="1000"/>
                  </a:spcBef>
                </a:pPr>
                <a:r>
                  <a:t>Adv: insolently</a:t>
                </a:r>
              </a:p>
            </p:txBody>
          </p:sp>
          <p:sp>
            <p:nvSpPr>
              <p:cNvPr id="145" name="Syn: impudent; disrespectful;…"/>
              <p:cNvSpPr txBox="1"/>
              <p:nvPr/>
            </p:nvSpPr>
            <p:spPr>
              <a:xfrm>
                <a:off x="0" y="288925"/>
                <a:ext cx="3738300" cy="6173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/>
                <a:r>
                  <a:t>Syn: impudent; disrespectful;</a:t>
                </a:r>
              </a:p>
              <a:p>
                <a:pPr/>
                <a:r>
                  <a:t>        audacious; brazen; impertinent</a:t>
                </a:r>
              </a:p>
            </p:txBody>
          </p:sp>
          <p:sp>
            <p:nvSpPr>
              <p:cNvPr id="146" name="Ant: deferential; respectful;     humble; obedient; docile"/>
              <p:cNvSpPr txBox="1"/>
              <p:nvPr/>
            </p:nvSpPr>
            <p:spPr>
              <a:xfrm>
                <a:off x="73025" y="1008062"/>
                <a:ext cx="3025775" cy="6173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deferential; respectful;     humble; obedient; docile       </a:t>
                </a:r>
              </a:p>
            </p:txBody>
          </p:sp>
        </p:grpSp>
        <p:sp>
          <p:nvSpPr>
            <p:cNvPr id="148" name="insolent: disrespectful; fresh; bratty"/>
            <p:cNvSpPr txBox="1"/>
            <p:nvPr/>
          </p:nvSpPr>
          <p:spPr>
            <a:xfrm>
              <a:off x="504825" y="0"/>
              <a:ext cx="3816350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insolent:</a:t>
              </a:r>
              <a:r>
                <a:rPr b="0"/>
                <a:t> disrespectful; fresh; bratty</a:t>
              </a:r>
            </a:p>
          </p:txBody>
        </p:sp>
      </p:grpSp>
      <p:pic>
        <p:nvPicPr>
          <p:cNvPr id="150" name="ANd9GcT-dZjJ8tMgiYQwSl2FJ2XRJ_XiIHtfn4-ynZqM9eX4h37xVnQg.jpg" descr="ANd9GcT-dZjJ8tMgiYQwSl2FJ2XRJ_XiIHtfn4-ynZqM9eX4h37xVnQ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5287" y="188912"/>
            <a:ext cx="1866901" cy="2381251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insolence"/>
          <p:cNvSpPr txBox="1"/>
          <p:nvPr/>
        </p:nvSpPr>
        <p:spPr>
          <a:xfrm>
            <a:off x="468312" y="3644900"/>
            <a:ext cx="1800226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 insolence</a:t>
            </a:r>
          </a:p>
        </p:txBody>
      </p:sp>
      <p:grpSp>
        <p:nvGrpSpPr>
          <p:cNvPr id="155" name="Group"/>
          <p:cNvGrpSpPr/>
          <p:nvPr/>
        </p:nvGrpSpPr>
        <p:grpSpPr>
          <a:xfrm>
            <a:off x="468312" y="3141662"/>
            <a:ext cx="7921626" cy="1768300"/>
            <a:chOff x="0" y="0"/>
            <a:chExt cx="7921625" cy="1768298"/>
          </a:xfrm>
        </p:grpSpPr>
        <p:sp>
          <p:nvSpPr>
            <p:cNvPr id="152" name="and insubordination."/>
            <p:cNvSpPr txBox="1"/>
            <p:nvPr/>
          </p:nvSpPr>
          <p:spPr>
            <a:xfrm>
              <a:off x="1800225" y="503237"/>
              <a:ext cx="3024188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and insubordination.</a:t>
              </a:r>
            </a:p>
          </p:txBody>
        </p:sp>
        <p:sp>
          <p:nvSpPr>
            <p:cNvPr id="153" name="Remember that I am not Dumbledore, who forgave your"/>
            <p:cNvSpPr txBox="1"/>
            <p:nvPr/>
          </p:nvSpPr>
          <p:spPr>
            <a:xfrm>
              <a:off x="0" y="0"/>
              <a:ext cx="79216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Remember that I am not Dumbledore, who forgave your</a:t>
              </a:r>
            </a:p>
          </p:txBody>
        </p:sp>
        <p:sp>
          <p:nvSpPr>
            <p:cNvPr id="154" name="H.P.  and the Deathly Hollows…"/>
            <p:cNvSpPr txBox="1"/>
            <p:nvPr/>
          </p:nvSpPr>
          <p:spPr>
            <a:xfrm>
              <a:off x="3816350" y="1150937"/>
              <a:ext cx="3600450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H.P.  and the Deathly Hollows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--J.K. Rowling</a:t>
              </a:r>
            </a:p>
          </p:txBody>
        </p:sp>
      </p:grpSp>
      <p:sp>
        <p:nvSpPr>
          <p:cNvPr id="156" name="insolent,"/>
          <p:cNvSpPr txBox="1"/>
          <p:nvPr/>
        </p:nvSpPr>
        <p:spPr>
          <a:xfrm>
            <a:off x="1835150" y="3141662"/>
            <a:ext cx="1800225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 insolent, </a:t>
            </a:r>
          </a:p>
        </p:txBody>
      </p:sp>
      <p:grpSp>
        <p:nvGrpSpPr>
          <p:cNvPr id="160" name="Group"/>
          <p:cNvGrpSpPr/>
          <p:nvPr/>
        </p:nvGrpSpPr>
        <p:grpSpPr>
          <a:xfrm>
            <a:off x="755650" y="3141662"/>
            <a:ext cx="5976938" cy="1192037"/>
            <a:chOff x="0" y="0"/>
            <a:chExt cx="5976937" cy="1192036"/>
          </a:xfrm>
        </p:grpSpPr>
        <p:sp>
          <p:nvSpPr>
            <p:cNvPr id="157" name="You’re"/>
            <p:cNvSpPr txBox="1"/>
            <p:nvPr/>
          </p:nvSpPr>
          <p:spPr>
            <a:xfrm>
              <a:off x="0" y="0"/>
              <a:ext cx="107950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You’re</a:t>
              </a:r>
            </a:p>
          </p:txBody>
        </p:sp>
        <p:sp>
          <p:nvSpPr>
            <p:cNvPr id="158" name="Angela’s Ashes…"/>
            <p:cNvSpPr txBox="1"/>
            <p:nvPr/>
          </p:nvSpPr>
          <p:spPr>
            <a:xfrm>
              <a:off x="3671887" y="574675"/>
              <a:ext cx="2305051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Angela’s Ashes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--Frank McCourt</a:t>
              </a:r>
            </a:p>
          </p:txBody>
        </p:sp>
        <p:sp>
          <p:nvSpPr>
            <p:cNvPr id="159" name="woman."/>
            <p:cNvSpPr txBox="1"/>
            <p:nvPr/>
          </p:nvSpPr>
          <p:spPr>
            <a:xfrm>
              <a:off x="2879725" y="0"/>
              <a:ext cx="15128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woman.</a:t>
              </a:r>
            </a:p>
          </p:txBody>
        </p:sp>
      </p:grpSp>
      <p:sp>
        <p:nvSpPr>
          <p:cNvPr id="161" name="insolence"/>
          <p:cNvSpPr txBox="1"/>
          <p:nvPr/>
        </p:nvSpPr>
        <p:spPr>
          <a:xfrm>
            <a:off x="2843212" y="3141662"/>
            <a:ext cx="1584326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 insolence</a:t>
            </a:r>
          </a:p>
        </p:txBody>
      </p:sp>
      <p:grpSp>
        <p:nvGrpSpPr>
          <p:cNvPr id="166" name="Group"/>
          <p:cNvGrpSpPr/>
          <p:nvPr/>
        </p:nvGrpSpPr>
        <p:grpSpPr>
          <a:xfrm>
            <a:off x="646112" y="2565400"/>
            <a:ext cx="8497888" cy="1768299"/>
            <a:chOff x="0" y="0"/>
            <a:chExt cx="8497887" cy="1768298"/>
          </a:xfrm>
        </p:grpSpPr>
        <p:sp>
          <p:nvSpPr>
            <p:cNvPr id="162" name="“I will not suffer,” said the Baron, “such meanness on your"/>
            <p:cNvSpPr txBox="1"/>
            <p:nvPr/>
          </p:nvSpPr>
          <p:spPr>
            <a:xfrm>
              <a:off x="0" y="0"/>
              <a:ext cx="84978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“I will not suffer,” said the Baron, “such meanness on your</a:t>
              </a:r>
            </a:p>
          </p:txBody>
        </p:sp>
        <p:sp>
          <p:nvSpPr>
            <p:cNvPr id="163" name="part, or such"/>
            <p:cNvSpPr txBox="1"/>
            <p:nvPr/>
          </p:nvSpPr>
          <p:spPr>
            <a:xfrm>
              <a:off x="144462" y="576262"/>
              <a:ext cx="2087563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part, or such</a:t>
              </a:r>
            </a:p>
          </p:txBody>
        </p:sp>
        <p:sp>
          <p:nvSpPr>
            <p:cNvPr id="164" name="Candide…"/>
            <p:cNvSpPr txBox="1"/>
            <p:nvPr/>
          </p:nvSpPr>
          <p:spPr>
            <a:xfrm>
              <a:off x="3816350" y="1150937"/>
              <a:ext cx="2305050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Candide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--Voltaire</a:t>
              </a:r>
            </a:p>
          </p:txBody>
        </p:sp>
        <p:sp>
          <p:nvSpPr>
            <p:cNvPr id="165" name="on yours.”"/>
            <p:cNvSpPr txBox="1"/>
            <p:nvPr/>
          </p:nvSpPr>
          <p:spPr>
            <a:xfrm>
              <a:off x="3744912" y="576262"/>
              <a:ext cx="1800226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on yours.”</a:t>
              </a:r>
            </a:p>
          </p:txBody>
        </p:sp>
      </p:grpSp>
      <p:sp>
        <p:nvSpPr>
          <p:cNvPr id="167" name=",insolent,"/>
          <p:cNvSpPr txBox="1"/>
          <p:nvPr/>
        </p:nvSpPr>
        <p:spPr>
          <a:xfrm>
            <a:off x="3348037" y="3141662"/>
            <a:ext cx="1584326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,insolent,</a:t>
            </a:r>
          </a:p>
        </p:txBody>
      </p:sp>
      <p:grpSp>
        <p:nvGrpSpPr>
          <p:cNvPr id="172" name="Group"/>
          <p:cNvGrpSpPr/>
          <p:nvPr/>
        </p:nvGrpSpPr>
        <p:grpSpPr>
          <a:xfrm>
            <a:off x="684212" y="3141662"/>
            <a:ext cx="7848601" cy="1696862"/>
            <a:chOff x="0" y="0"/>
            <a:chExt cx="7848600" cy="1696861"/>
          </a:xfrm>
        </p:grpSpPr>
        <p:sp>
          <p:nvSpPr>
            <p:cNvPr id="168" name="behind his glasses."/>
            <p:cNvSpPr txBox="1"/>
            <p:nvPr/>
          </p:nvSpPr>
          <p:spPr>
            <a:xfrm>
              <a:off x="0" y="574675"/>
              <a:ext cx="28082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behind his glasses.</a:t>
              </a:r>
            </a:p>
          </p:txBody>
        </p:sp>
        <p:sp>
          <p:nvSpPr>
            <p:cNvPr id="169" name="He stared back"/>
            <p:cNvSpPr txBox="1"/>
            <p:nvPr/>
          </p:nvSpPr>
          <p:spPr>
            <a:xfrm>
              <a:off x="71437" y="0"/>
              <a:ext cx="25923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He stared back</a:t>
              </a:r>
            </a:p>
          </p:txBody>
        </p:sp>
        <p:sp>
          <p:nvSpPr>
            <p:cNvPr id="170" name="Lock and Key…"/>
            <p:cNvSpPr txBox="1"/>
            <p:nvPr/>
          </p:nvSpPr>
          <p:spPr>
            <a:xfrm>
              <a:off x="4535487" y="1079500"/>
              <a:ext cx="2305051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Lock and Key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--Sarah Dessen</a:t>
              </a:r>
            </a:p>
          </p:txBody>
        </p:sp>
        <p:sp>
          <p:nvSpPr>
            <p:cNvPr id="171" name="his eyes seemingly huge"/>
            <p:cNvSpPr txBox="1"/>
            <p:nvPr/>
          </p:nvSpPr>
          <p:spPr>
            <a:xfrm>
              <a:off x="4248150" y="0"/>
              <a:ext cx="36004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his eyes seemingly huge</a:t>
              </a:r>
            </a:p>
          </p:txBody>
        </p:sp>
      </p:grpSp>
      <p:sp>
        <p:nvSpPr>
          <p:cNvPr id="173" name="Any form of this word will appear once in every 419 pages of text."/>
          <p:cNvSpPr txBox="1"/>
          <p:nvPr/>
        </p:nvSpPr>
        <p:spPr>
          <a:xfrm>
            <a:off x="1116012" y="6308725"/>
            <a:ext cx="671155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419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0" grpId="5"/>
      <p:bldP build="whole" bldLvl="1" animBg="1" rev="0" advAuto="0" spid="160" grpId="6"/>
      <p:bldP build="whole" bldLvl="1" animBg="1" rev="0" advAuto="0" spid="156" grpId="4"/>
      <p:bldP build="whole" bldLvl="1" animBg="1" rev="0" advAuto="0" spid="156" grpId="7"/>
      <p:bldP build="whole" bldLvl="1" animBg="1" rev="0" advAuto="0" spid="166" grpId="9"/>
      <p:bldP build="whole" bldLvl="1" animBg="1" rev="0" advAuto="0" spid="166" grpId="11"/>
      <p:bldP build="whole" bldLvl="1" animBg="1" rev="0" advAuto="0" spid="161" grpId="8"/>
      <p:bldP build="whole" bldLvl="1" animBg="1" rev="0" advAuto="0" spid="151" grpId="3"/>
      <p:bldP build="whole" bldLvl="1" animBg="1" rev="0" advAuto="0" spid="161" grpId="10"/>
      <p:bldP build="whole" bldLvl="1" animBg="1" rev="0" advAuto="0" spid="149" grpId="14"/>
      <p:bldP build="whole" bldLvl="1" animBg="1" rev="0" advAuto="0" spid="172" grpId="13"/>
      <p:bldP build="whole" bldLvl="1" animBg="1" rev="0" advAuto="0" spid="155" grpId="1"/>
      <p:bldP build="whole" bldLvl="1" animBg="1" rev="0" advAuto="0" spid="155" grpId="2"/>
      <p:bldP build="whole" bldLvl="1" animBg="1" rev="0" advAuto="0" spid="167" grpId="1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Group"/>
          <p:cNvGrpSpPr/>
          <p:nvPr/>
        </p:nvGrpSpPr>
        <p:grpSpPr>
          <a:xfrm>
            <a:off x="3419475" y="136525"/>
            <a:ext cx="5724525" cy="2782712"/>
            <a:chOff x="0" y="0"/>
            <a:chExt cx="5724525" cy="2782711"/>
          </a:xfrm>
        </p:grpSpPr>
        <p:grpSp>
          <p:nvGrpSpPr>
            <p:cNvPr id="179" name="Group"/>
            <p:cNvGrpSpPr/>
            <p:nvPr/>
          </p:nvGrpSpPr>
          <p:grpSpPr>
            <a:xfrm>
              <a:off x="0" y="412750"/>
              <a:ext cx="5724525" cy="2369962"/>
              <a:chOff x="0" y="0"/>
              <a:chExt cx="5724525" cy="2369961"/>
            </a:xfrm>
          </p:grpSpPr>
          <p:sp>
            <p:nvSpPr>
              <p:cNvPr id="175" name="Forms:…"/>
              <p:cNvSpPr txBox="1"/>
              <p:nvPr/>
            </p:nvSpPr>
            <p:spPr>
              <a:xfrm>
                <a:off x="2736850" y="0"/>
                <a:ext cx="2987675" cy="236996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</a:t>
                </a:r>
              </a:p>
              <a:p>
                <a:pPr>
                  <a:spcBef>
                    <a:spcPts val="1000"/>
                  </a:spcBef>
                </a:pPr>
                <a:r>
                  <a:t>N: reverence</a:t>
                </a:r>
              </a:p>
              <a:p>
                <a:pPr>
                  <a:spcBef>
                    <a:spcPts val="1000"/>
                  </a:spcBef>
                </a:pPr>
                <a:r>
                  <a:t>V: revere, reveres, revered,</a:t>
                </a:r>
              </a:p>
              <a:p>
                <a:pPr>
                  <a:spcBef>
                    <a:spcPts val="1000"/>
                  </a:spcBef>
                </a:pPr>
                <a:r>
                  <a:t>    revering</a:t>
                </a:r>
              </a:p>
              <a:p>
                <a:pPr>
                  <a:spcBef>
                    <a:spcPts val="1000"/>
                  </a:spcBef>
                </a:pPr>
                <a:r>
                  <a:t>Adj: reverent, irreverent</a:t>
                </a:r>
              </a:p>
              <a:p>
                <a:pPr>
                  <a:spcBef>
                    <a:spcPts val="1000"/>
                  </a:spcBef>
                </a:pPr>
                <a:r>
                  <a:t>Adv: reverently, irreverently</a:t>
                </a:r>
              </a:p>
            </p:txBody>
          </p:sp>
          <p:sp>
            <p:nvSpPr>
              <p:cNvPr id="176" name="Related: Reverend"/>
              <p:cNvSpPr txBox="1"/>
              <p:nvPr/>
            </p:nvSpPr>
            <p:spPr>
              <a:xfrm>
                <a:off x="0" y="1079500"/>
                <a:ext cx="2010294" cy="350662"/>
              </a:xfrm>
              <a:prstGeom prst="rect">
                <a:avLst/>
              </a:prstGeom>
              <a:solidFill>
                <a:srgbClr val="A4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/>
                <a:r>
                  <a:t>Related: Reverend</a:t>
                </a:r>
              </a:p>
            </p:txBody>
          </p:sp>
          <p:sp>
            <p:nvSpPr>
              <p:cNvPr id="177" name="Syn: pay homage to"/>
              <p:cNvSpPr txBox="1"/>
              <p:nvPr/>
            </p:nvSpPr>
            <p:spPr>
              <a:xfrm>
                <a:off x="0" y="358775"/>
                <a:ext cx="2137430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/>
                <a:r>
                  <a:t>Syn: pay homage to</a:t>
                </a:r>
              </a:p>
            </p:txBody>
          </p:sp>
          <p:sp>
            <p:nvSpPr>
              <p:cNvPr id="178" name="Ant: desecrate; insult"/>
              <p:cNvSpPr txBox="1"/>
              <p:nvPr/>
            </p:nvSpPr>
            <p:spPr>
              <a:xfrm>
                <a:off x="0" y="719137"/>
                <a:ext cx="2592388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desecrate; insult</a:t>
                </a:r>
              </a:p>
            </p:txBody>
          </p:sp>
        </p:grpSp>
        <p:sp>
          <p:nvSpPr>
            <p:cNvPr id="180" name="Revere: respect deeply, almost to the point of worship"/>
            <p:cNvSpPr txBox="1"/>
            <p:nvPr/>
          </p:nvSpPr>
          <p:spPr>
            <a:xfrm>
              <a:off x="52387" y="0"/>
              <a:ext cx="5563975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Revere</a:t>
              </a:r>
              <a:r>
                <a:rPr b="0"/>
                <a:t>: respect deeply, almost to the point of worship</a:t>
              </a:r>
            </a:p>
          </p:txBody>
        </p:sp>
      </p:grpSp>
      <p:pic>
        <p:nvPicPr>
          <p:cNvPr id="182" name="ANd9GcTzM5pZaDGrrhDSj0_F9KIwEg8NSJc2-oIV0ysLVZZfZA0akAdoGg.jpg" descr="ANd9GcTzM5pZaDGrrhDSj0_F9KIwEg8NSJc2-oIV0ysLVZZfZA0akAdoG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4212" y="333375"/>
            <a:ext cx="1676401" cy="1676400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reverent"/>
          <p:cNvSpPr txBox="1"/>
          <p:nvPr/>
        </p:nvSpPr>
        <p:spPr>
          <a:xfrm>
            <a:off x="4284662" y="3213100"/>
            <a:ext cx="1584326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reverent</a:t>
            </a:r>
          </a:p>
        </p:txBody>
      </p:sp>
      <p:sp>
        <p:nvSpPr>
          <p:cNvPr id="184" name="revere"/>
          <p:cNvSpPr txBox="1"/>
          <p:nvPr/>
        </p:nvSpPr>
        <p:spPr>
          <a:xfrm>
            <a:off x="2124075" y="3789362"/>
            <a:ext cx="1079500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revere</a:t>
            </a:r>
          </a:p>
        </p:txBody>
      </p:sp>
      <p:sp>
        <p:nvSpPr>
          <p:cNvPr id="185" name="reverent"/>
          <p:cNvSpPr txBox="1"/>
          <p:nvPr/>
        </p:nvSpPr>
        <p:spPr>
          <a:xfrm>
            <a:off x="5219700" y="2205037"/>
            <a:ext cx="1584325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reverent</a:t>
            </a:r>
          </a:p>
        </p:txBody>
      </p:sp>
      <p:grpSp>
        <p:nvGrpSpPr>
          <p:cNvPr id="190" name="Group"/>
          <p:cNvGrpSpPr/>
          <p:nvPr/>
        </p:nvGrpSpPr>
        <p:grpSpPr>
          <a:xfrm>
            <a:off x="0" y="3213100"/>
            <a:ext cx="8639175" cy="1193624"/>
            <a:chOff x="0" y="0"/>
            <a:chExt cx="8639175" cy="1193623"/>
          </a:xfrm>
        </p:grpSpPr>
        <p:sp>
          <p:nvSpPr>
            <p:cNvPr id="186" name="The woman eyed her with a"/>
            <p:cNvSpPr txBox="1"/>
            <p:nvPr/>
          </p:nvSpPr>
          <p:spPr>
            <a:xfrm>
              <a:off x="0" y="0"/>
              <a:ext cx="42481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 woman eyed her with a</a:t>
              </a:r>
            </a:p>
          </p:txBody>
        </p:sp>
        <p:sp>
          <p:nvSpPr>
            <p:cNvPr id="187" name="A Thousand Splendid Suns…"/>
            <p:cNvSpPr txBox="1"/>
            <p:nvPr/>
          </p:nvSpPr>
          <p:spPr>
            <a:xfrm>
              <a:off x="5076825" y="576262"/>
              <a:ext cx="2952750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A Thousand Splendid Suns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--Khaled Hosseini</a:t>
              </a:r>
            </a:p>
          </p:txBody>
        </p:sp>
        <p:sp>
          <p:nvSpPr>
            <p:cNvPr id="188" name=",almost awestruck,"/>
            <p:cNvSpPr txBox="1"/>
            <p:nvPr/>
          </p:nvSpPr>
          <p:spPr>
            <a:xfrm>
              <a:off x="5867400" y="0"/>
              <a:ext cx="277177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,almost awestruck,</a:t>
              </a:r>
            </a:p>
          </p:txBody>
        </p:sp>
        <p:sp>
          <p:nvSpPr>
            <p:cNvPr id="189" name="expression."/>
            <p:cNvSpPr txBox="1"/>
            <p:nvPr/>
          </p:nvSpPr>
          <p:spPr>
            <a:xfrm>
              <a:off x="0" y="647700"/>
              <a:ext cx="18351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expression.</a:t>
              </a:r>
            </a:p>
          </p:txBody>
        </p:sp>
      </p:grpSp>
      <p:sp>
        <p:nvSpPr>
          <p:cNvPr id="191" name="reverence"/>
          <p:cNvSpPr txBox="1"/>
          <p:nvPr/>
        </p:nvSpPr>
        <p:spPr>
          <a:xfrm>
            <a:off x="2916237" y="4868862"/>
            <a:ext cx="1584326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reverence</a:t>
            </a:r>
          </a:p>
        </p:txBody>
      </p:sp>
      <p:grpSp>
        <p:nvGrpSpPr>
          <p:cNvPr id="195" name="Group"/>
          <p:cNvGrpSpPr/>
          <p:nvPr/>
        </p:nvGrpSpPr>
        <p:grpSpPr>
          <a:xfrm>
            <a:off x="0" y="4868862"/>
            <a:ext cx="8964613" cy="1122187"/>
            <a:chOff x="0" y="0"/>
            <a:chExt cx="8964612" cy="1122186"/>
          </a:xfrm>
        </p:grpSpPr>
        <p:sp>
          <p:nvSpPr>
            <p:cNvPr id="192" name="Friedrich Nietzsche, in The Fountainhead…"/>
            <p:cNvSpPr txBox="1"/>
            <p:nvPr/>
          </p:nvSpPr>
          <p:spPr>
            <a:xfrm>
              <a:off x="4211637" y="504825"/>
              <a:ext cx="4752976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r>
                <a:t>Friedrich Nietzsche, in </a:t>
              </a:r>
              <a:r>
                <a:rPr i="1"/>
                <a:t>The Fountainhead</a:t>
              </a:r>
              <a:endParaRPr i="1"/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--Ayn Rand</a:t>
              </a:r>
            </a:p>
          </p:txBody>
        </p:sp>
        <p:sp>
          <p:nvSpPr>
            <p:cNvPr id="193" name="The noble soul has"/>
            <p:cNvSpPr txBox="1"/>
            <p:nvPr/>
          </p:nvSpPr>
          <p:spPr>
            <a:xfrm>
              <a:off x="0" y="0"/>
              <a:ext cx="29162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 noble soul has </a:t>
              </a:r>
            </a:p>
          </p:txBody>
        </p:sp>
        <p:sp>
          <p:nvSpPr>
            <p:cNvPr id="194" name="for itself."/>
            <p:cNvSpPr txBox="1"/>
            <p:nvPr/>
          </p:nvSpPr>
          <p:spPr>
            <a:xfrm>
              <a:off x="4500562" y="0"/>
              <a:ext cx="2771776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for itself.</a:t>
              </a:r>
            </a:p>
          </p:txBody>
        </p:sp>
      </p:grpSp>
      <p:grpSp>
        <p:nvGrpSpPr>
          <p:cNvPr id="199" name="Group"/>
          <p:cNvGrpSpPr/>
          <p:nvPr/>
        </p:nvGrpSpPr>
        <p:grpSpPr>
          <a:xfrm>
            <a:off x="0" y="2205037"/>
            <a:ext cx="8245476" cy="1049162"/>
            <a:chOff x="0" y="0"/>
            <a:chExt cx="8245475" cy="1049161"/>
          </a:xfrm>
        </p:grpSpPr>
        <p:sp>
          <p:nvSpPr>
            <p:cNvPr id="196" name="My hands naturally came together in"/>
            <p:cNvSpPr txBox="1"/>
            <p:nvPr/>
          </p:nvSpPr>
          <p:spPr>
            <a:xfrm>
              <a:off x="0" y="0"/>
              <a:ext cx="52927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My hands naturally came together in </a:t>
              </a:r>
            </a:p>
          </p:txBody>
        </p:sp>
        <p:sp>
          <p:nvSpPr>
            <p:cNvPr id="197" name="The Life of Pi…"/>
            <p:cNvSpPr txBox="1"/>
            <p:nvPr/>
          </p:nvSpPr>
          <p:spPr>
            <a:xfrm>
              <a:off x="5580062" y="431800"/>
              <a:ext cx="2605088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The Life of Pi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--Yan Martel</a:t>
              </a:r>
            </a:p>
          </p:txBody>
        </p:sp>
        <p:sp>
          <p:nvSpPr>
            <p:cNvPr id="198" name="worship."/>
            <p:cNvSpPr txBox="1"/>
            <p:nvPr/>
          </p:nvSpPr>
          <p:spPr>
            <a:xfrm>
              <a:off x="6804025" y="0"/>
              <a:ext cx="14414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worship.</a:t>
              </a:r>
            </a:p>
          </p:txBody>
        </p:sp>
      </p:grpSp>
      <p:grpSp>
        <p:nvGrpSpPr>
          <p:cNvPr id="203" name="Group"/>
          <p:cNvGrpSpPr/>
          <p:nvPr/>
        </p:nvGrpSpPr>
        <p:grpSpPr>
          <a:xfrm>
            <a:off x="1258887" y="3789362"/>
            <a:ext cx="6626226" cy="1265062"/>
            <a:chOff x="0" y="0"/>
            <a:chExt cx="6626225" cy="1265061"/>
          </a:xfrm>
        </p:grpSpPr>
        <p:sp>
          <p:nvSpPr>
            <p:cNvPr id="200" name="The Bourne Identify…"/>
            <p:cNvSpPr txBox="1"/>
            <p:nvPr/>
          </p:nvSpPr>
          <p:spPr>
            <a:xfrm>
              <a:off x="3673475" y="647700"/>
              <a:ext cx="2952750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The Bourne Identify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--Robert Ludlum</a:t>
              </a:r>
            </a:p>
          </p:txBody>
        </p:sp>
        <p:sp>
          <p:nvSpPr>
            <p:cNvPr id="201" name="They"/>
            <p:cNvSpPr txBox="1"/>
            <p:nvPr/>
          </p:nvSpPr>
          <p:spPr>
            <a:xfrm>
              <a:off x="0" y="0"/>
              <a:ext cx="86360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They</a:t>
              </a:r>
            </a:p>
          </p:txBody>
        </p:sp>
        <p:sp>
          <p:nvSpPr>
            <p:cNvPr id="202" name="those old soldiers."/>
            <p:cNvSpPr txBox="1"/>
            <p:nvPr/>
          </p:nvSpPr>
          <p:spPr>
            <a:xfrm>
              <a:off x="1944687" y="0"/>
              <a:ext cx="273526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those old soldiers.</a:t>
              </a:r>
            </a:p>
          </p:txBody>
        </p:sp>
      </p:grpSp>
      <p:sp>
        <p:nvSpPr>
          <p:cNvPr id="204" name="Any form of this word will appear once in every 167 pages of text."/>
          <p:cNvSpPr txBox="1"/>
          <p:nvPr/>
        </p:nvSpPr>
        <p:spPr>
          <a:xfrm>
            <a:off x="1239837" y="6040437"/>
            <a:ext cx="671155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167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8"/>
      <p:bldP build="whole" bldLvl="1" animBg="1" rev="0" advAuto="0" spid="184" grpId="11"/>
      <p:bldP build="whole" bldLvl="1" animBg="1" rev="0" advAuto="0" spid="195" grpId="13"/>
      <p:bldP build="whole" bldLvl="1" animBg="1" rev="0" advAuto="0" spid="185" grpId="3"/>
      <p:bldP build="whole" bldLvl="1" animBg="1" rev="0" advAuto="0" spid="199" grpId="1"/>
      <p:bldP build="whole" bldLvl="1" animBg="1" rev="0" advAuto="0" spid="199" grpId="2"/>
      <p:bldP build="whole" bldLvl="1" animBg="1" rev="0" advAuto="0" spid="190" grpId="5"/>
      <p:bldP build="whole" bldLvl="1" animBg="1" rev="0" advAuto="0" spid="190" grpId="6"/>
      <p:bldP build="whole" bldLvl="1" animBg="1" rev="0" advAuto="0" spid="191" grpId="12"/>
      <p:bldP build="whole" bldLvl="1" animBg="1" rev="0" advAuto="0" spid="183" grpId="4"/>
      <p:bldP build="whole" bldLvl="1" animBg="1" rev="0" advAuto="0" spid="203" grpId="10"/>
      <p:bldP build="whole" bldLvl="1" animBg="1" rev="0" advAuto="0" spid="203" grpId="9"/>
      <p:bldP build="whole" bldLvl="1" animBg="1" rev="0" advAuto="0" spid="183" grpId="7"/>
      <p:bldP build="whole" bldLvl="1" animBg="1" rev="0" advAuto="0" spid="181" grpId="1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ANd9GcQL_30W9tPtUNUCNRkLM0LuElJATA0zoRTkNig3Hop-HNlduyfw.jpg" descr="ANd9GcQL_30W9tPtUNUCNRkLM0LuElJATA0zoRTkNig3Hop-HNlduyf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850" y="404812"/>
            <a:ext cx="2303463" cy="1928813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Petulant: cranky, grouchy"/>
          <p:cNvSpPr txBox="1"/>
          <p:nvPr/>
        </p:nvSpPr>
        <p:spPr>
          <a:xfrm>
            <a:off x="3851275" y="188912"/>
            <a:ext cx="2793093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/>
            </a:pPr>
            <a:r>
              <a:t>Petulant</a:t>
            </a:r>
            <a:r>
              <a:rPr b="0"/>
              <a:t>: cranky, grouchy </a:t>
            </a:r>
          </a:p>
        </p:txBody>
      </p:sp>
      <p:grpSp>
        <p:nvGrpSpPr>
          <p:cNvPr id="211" name="Group"/>
          <p:cNvGrpSpPr/>
          <p:nvPr/>
        </p:nvGrpSpPr>
        <p:grpSpPr>
          <a:xfrm>
            <a:off x="3419475" y="549275"/>
            <a:ext cx="5724525" cy="2128662"/>
            <a:chOff x="0" y="0"/>
            <a:chExt cx="5724525" cy="2128661"/>
          </a:xfrm>
        </p:grpSpPr>
        <p:sp>
          <p:nvSpPr>
            <p:cNvPr id="208" name="Forms:…"/>
            <p:cNvSpPr txBox="1"/>
            <p:nvPr/>
          </p:nvSpPr>
          <p:spPr>
            <a:xfrm>
              <a:off x="2736850" y="0"/>
              <a:ext cx="2987675" cy="1966102"/>
            </a:xfrm>
            <a:prstGeom prst="rect">
              <a:avLst/>
            </a:prstGeom>
            <a:solidFill>
              <a:srgbClr val="DDDDD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spcBef>
                  <a:spcPts val="1000"/>
                </a:spcBef>
              </a:pPr>
              <a:r>
                <a:t>Forms: </a:t>
              </a:r>
            </a:p>
            <a:p>
              <a:pPr>
                <a:spcBef>
                  <a:spcPts val="1000"/>
                </a:spcBef>
              </a:pPr>
              <a:r>
                <a:t>N: petulance</a:t>
              </a:r>
            </a:p>
            <a:p>
              <a:pPr>
                <a:spcBef>
                  <a:spcPts val="1000"/>
                </a:spcBef>
              </a:pPr>
              <a:r>
                <a:t>V: 00</a:t>
              </a:r>
            </a:p>
            <a:p>
              <a:pPr>
                <a:spcBef>
                  <a:spcPts val="1000"/>
                </a:spcBef>
              </a:pPr>
              <a:r>
                <a:t>Adj: petulant</a:t>
              </a:r>
            </a:p>
            <a:p>
              <a:pPr>
                <a:spcBef>
                  <a:spcPts val="1000"/>
                </a:spcBef>
              </a:pPr>
              <a:r>
                <a:t>Adv: petulantly</a:t>
              </a:r>
            </a:p>
          </p:txBody>
        </p:sp>
        <p:sp>
          <p:nvSpPr>
            <p:cNvPr id="209" name="Syn: irritable, peevish,…"/>
            <p:cNvSpPr txBox="1"/>
            <p:nvPr/>
          </p:nvSpPr>
          <p:spPr>
            <a:xfrm>
              <a:off x="0" y="358775"/>
              <a:ext cx="2665413" cy="884062"/>
            </a:xfrm>
            <a:prstGeom prst="rect">
              <a:avLst/>
            </a:prstGeom>
            <a:solidFill>
              <a:srgbClr val="EEFEA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t>Syn: irritable, peevish,</a:t>
              </a:r>
            </a:p>
            <a:p>
              <a:pPr/>
              <a:r>
                <a:t>cantankerous, fractious,</a:t>
              </a:r>
            </a:p>
            <a:p>
              <a:pPr/>
              <a:r>
                <a:t>testy, pouty, </a:t>
              </a:r>
            </a:p>
          </p:txBody>
        </p:sp>
        <p:sp>
          <p:nvSpPr>
            <p:cNvPr id="210" name="Ant: agreeable, docile,    benign, easygoing"/>
            <p:cNvSpPr txBox="1"/>
            <p:nvPr/>
          </p:nvSpPr>
          <p:spPr>
            <a:xfrm>
              <a:off x="73025" y="1511300"/>
              <a:ext cx="2592388" cy="617362"/>
            </a:xfrm>
            <a:prstGeom prst="rect">
              <a:avLst/>
            </a:prstGeom>
            <a:solidFill>
              <a:srgbClr val="FFB6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1000"/>
                </a:spcBef>
              </a:lvl1pPr>
            </a:lstStyle>
            <a:p>
              <a:pPr/>
              <a:r>
                <a:t>Ant: agreeable, docile,    benign, easygoing</a:t>
              </a:r>
            </a:p>
          </p:txBody>
        </p:sp>
      </p:grpSp>
      <p:sp>
        <p:nvSpPr>
          <p:cNvPr id="212" name="petulance."/>
          <p:cNvSpPr txBox="1"/>
          <p:nvPr/>
        </p:nvSpPr>
        <p:spPr>
          <a:xfrm>
            <a:off x="6588125" y="3716337"/>
            <a:ext cx="1800225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petulance.</a:t>
            </a:r>
          </a:p>
        </p:txBody>
      </p:sp>
      <p:sp>
        <p:nvSpPr>
          <p:cNvPr id="213" name="petulant"/>
          <p:cNvSpPr txBox="1"/>
          <p:nvPr/>
        </p:nvSpPr>
        <p:spPr>
          <a:xfrm>
            <a:off x="2195512" y="2997200"/>
            <a:ext cx="1295401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petulant</a:t>
            </a:r>
          </a:p>
        </p:txBody>
      </p:sp>
      <p:grpSp>
        <p:nvGrpSpPr>
          <p:cNvPr id="216" name="Group"/>
          <p:cNvGrpSpPr/>
          <p:nvPr/>
        </p:nvGrpSpPr>
        <p:grpSpPr>
          <a:xfrm>
            <a:off x="323850" y="3716337"/>
            <a:ext cx="7848600" cy="1338087"/>
            <a:chOff x="0" y="0"/>
            <a:chExt cx="7848600" cy="1338086"/>
          </a:xfrm>
        </p:grpSpPr>
        <p:sp>
          <p:nvSpPr>
            <p:cNvPr id="214" name="O Pioneers!…"/>
            <p:cNvSpPr txBox="1"/>
            <p:nvPr/>
          </p:nvSpPr>
          <p:spPr>
            <a:xfrm>
              <a:off x="4895850" y="720725"/>
              <a:ext cx="2952750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r>
                <a:t>O Pioneers!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--Willa Cather</a:t>
              </a:r>
            </a:p>
          </p:txBody>
        </p:sp>
        <p:sp>
          <p:nvSpPr>
            <p:cNvPr id="215" name="“I’m angry with you, Emil,” she broke out with"/>
            <p:cNvSpPr txBox="1"/>
            <p:nvPr/>
          </p:nvSpPr>
          <p:spPr>
            <a:xfrm>
              <a:off x="0" y="0"/>
              <a:ext cx="626427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“I’m angry with you, Emil,” she broke out with</a:t>
              </a:r>
            </a:p>
          </p:txBody>
        </p:sp>
      </p:grpSp>
      <p:grpSp>
        <p:nvGrpSpPr>
          <p:cNvPr id="220" name="Group"/>
          <p:cNvGrpSpPr/>
          <p:nvPr/>
        </p:nvGrpSpPr>
        <p:grpSpPr>
          <a:xfrm>
            <a:off x="0" y="2997200"/>
            <a:ext cx="7164388" cy="1265062"/>
            <a:chOff x="0" y="0"/>
            <a:chExt cx="7164387" cy="1265061"/>
          </a:xfrm>
        </p:grpSpPr>
        <p:sp>
          <p:nvSpPr>
            <p:cNvPr id="217" name="Ender’s Game…"/>
            <p:cNvSpPr txBox="1"/>
            <p:nvPr/>
          </p:nvSpPr>
          <p:spPr>
            <a:xfrm>
              <a:off x="3851275" y="647700"/>
              <a:ext cx="2952750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r>
                <a:t>Ender’s Game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--Orson Scott Card</a:t>
              </a:r>
            </a:p>
          </p:txBody>
        </p:sp>
        <p:sp>
          <p:nvSpPr>
            <p:cNvPr id="218" name="You can be as"/>
            <p:cNvSpPr txBox="1"/>
            <p:nvPr/>
          </p:nvSpPr>
          <p:spPr>
            <a:xfrm>
              <a:off x="0" y="0"/>
              <a:ext cx="21955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You can be as</a:t>
              </a:r>
            </a:p>
          </p:txBody>
        </p:sp>
        <p:sp>
          <p:nvSpPr>
            <p:cNvPr id="219" name="as you want, tomorrow."/>
            <p:cNvSpPr txBox="1"/>
            <p:nvPr/>
          </p:nvSpPr>
          <p:spPr>
            <a:xfrm>
              <a:off x="3492500" y="0"/>
              <a:ext cx="36718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as you want, tomorrow.</a:t>
              </a:r>
            </a:p>
          </p:txBody>
        </p:sp>
      </p:grpSp>
      <p:sp>
        <p:nvSpPr>
          <p:cNvPr id="221" name="petulance"/>
          <p:cNvSpPr txBox="1"/>
          <p:nvPr/>
        </p:nvSpPr>
        <p:spPr>
          <a:xfrm>
            <a:off x="2843212" y="2997200"/>
            <a:ext cx="1655763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petulance</a:t>
            </a:r>
          </a:p>
        </p:txBody>
      </p:sp>
      <p:grpSp>
        <p:nvGrpSpPr>
          <p:cNvPr id="226" name="Group"/>
          <p:cNvGrpSpPr/>
          <p:nvPr/>
        </p:nvGrpSpPr>
        <p:grpSpPr>
          <a:xfrm>
            <a:off x="395287" y="2420937"/>
            <a:ext cx="8569326" cy="1841325"/>
            <a:chOff x="0" y="0"/>
            <a:chExt cx="8569325" cy="1841323"/>
          </a:xfrm>
        </p:grpSpPr>
        <p:sp>
          <p:nvSpPr>
            <p:cNvPr id="222" name="when anything goes wrong."/>
            <p:cNvSpPr txBox="1"/>
            <p:nvPr/>
          </p:nvSpPr>
          <p:spPr>
            <a:xfrm>
              <a:off x="4105275" y="576262"/>
              <a:ext cx="4032250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when anything goes wrong. </a:t>
              </a:r>
            </a:p>
          </p:txBody>
        </p:sp>
        <p:sp>
          <p:nvSpPr>
            <p:cNvPr id="223" name="His manner varies from genial bullying when he is in a good"/>
            <p:cNvSpPr txBox="1"/>
            <p:nvPr/>
          </p:nvSpPr>
          <p:spPr>
            <a:xfrm>
              <a:off x="0" y="0"/>
              <a:ext cx="85693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His manner varies from genial bullying when he is in a good</a:t>
              </a:r>
            </a:p>
          </p:txBody>
        </p:sp>
        <p:sp>
          <p:nvSpPr>
            <p:cNvPr id="224" name="humor to stormy"/>
            <p:cNvSpPr txBox="1"/>
            <p:nvPr/>
          </p:nvSpPr>
          <p:spPr>
            <a:xfrm>
              <a:off x="0" y="576262"/>
              <a:ext cx="2447925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humor to stormy</a:t>
              </a:r>
            </a:p>
          </p:txBody>
        </p:sp>
        <p:sp>
          <p:nvSpPr>
            <p:cNvPr id="225" name="Pygmalion…"/>
            <p:cNvSpPr txBox="1"/>
            <p:nvPr/>
          </p:nvSpPr>
          <p:spPr>
            <a:xfrm>
              <a:off x="3744912" y="1223962"/>
              <a:ext cx="2952751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r>
                <a:t>Pygmalion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--George Bernard Shaw</a:t>
              </a:r>
            </a:p>
          </p:txBody>
        </p:sp>
      </p:grpSp>
      <p:sp>
        <p:nvSpPr>
          <p:cNvPr id="227" name="petulant"/>
          <p:cNvSpPr txBox="1"/>
          <p:nvPr/>
        </p:nvSpPr>
        <p:spPr>
          <a:xfrm>
            <a:off x="7092950" y="3716337"/>
            <a:ext cx="1584325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petulant</a:t>
            </a:r>
          </a:p>
        </p:txBody>
      </p:sp>
      <p:grpSp>
        <p:nvGrpSpPr>
          <p:cNvPr id="231" name="Group"/>
          <p:cNvGrpSpPr/>
          <p:nvPr/>
        </p:nvGrpSpPr>
        <p:grpSpPr>
          <a:xfrm>
            <a:off x="539750" y="3716337"/>
            <a:ext cx="6697663" cy="1841325"/>
            <a:chOff x="0" y="0"/>
            <a:chExt cx="6697662" cy="1841323"/>
          </a:xfrm>
        </p:grpSpPr>
        <p:sp>
          <p:nvSpPr>
            <p:cNvPr id="228" name="and tired and cross."/>
            <p:cNvSpPr txBox="1"/>
            <p:nvPr/>
          </p:nvSpPr>
          <p:spPr>
            <a:xfrm>
              <a:off x="0" y="647700"/>
              <a:ext cx="295275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and tired and cross.</a:t>
              </a:r>
            </a:p>
          </p:txBody>
        </p:sp>
        <p:sp>
          <p:nvSpPr>
            <p:cNvPr id="229" name="“But we’re just sitting here,” he said, sounding"/>
            <p:cNvSpPr txBox="1"/>
            <p:nvPr/>
          </p:nvSpPr>
          <p:spPr>
            <a:xfrm>
              <a:off x="0" y="0"/>
              <a:ext cx="6553200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“But we’re just sitting here,” he said, sounding</a:t>
              </a:r>
            </a:p>
          </p:txBody>
        </p:sp>
        <p:sp>
          <p:nvSpPr>
            <p:cNvPr id="230" name="Cujo…"/>
            <p:cNvSpPr txBox="1"/>
            <p:nvPr/>
          </p:nvSpPr>
          <p:spPr>
            <a:xfrm>
              <a:off x="3744912" y="1223962"/>
              <a:ext cx="2952751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r>
                <a:t>Cujo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--Stephen King</a:t>
              </a:r>
            </a:p>
          </p:txBody>
        </p:sp>
      </p:grpSp>
      <p:sp>
        <p:nvSpPr>
          <p:cNvPr id="232" name="Any form of this word will appear once in every 1,613 pages of text."/>
          <p:cNvSpPr txBox="1"/>
          <p:nvPr/>
        </p:nvSpPr>
        <p:spPr>
          <a:xfrm>
            <a:off x="1239837" y="6040437"/>
            <a:ext cx="690220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1,613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2" grpId="3"/>
      <p:bldP build="whole" bldLvl="1" animBg="1" rev="0" advAuto="0" spid="221" grpId="8"/>
      <p:bldP build="whole" bldLvl="1" animBg="1" rev="0" advAuto="0" spid="211" grpId="15"/>
      <p:bldP build="whole" bldLvl="1" animBg="1" rev="0" advAuto="0" spid="213" grpId="4"/>
      <p:bldP build="whole" bldLvl="1" animBg="1" rev="0" advAuto="0" spid="231" grpId="13"/>
      <p:bldP build="whole" bldLvl="1" animBg="1" rev="0" advAuto="0" spid="226" grpId="9"/>
      <p:bldP build="whole" bldLvl="1" animBg="1" rev="0" advAuto="0" spid="213" grpId="7"/>
      <p:bldP build="whole" bldLvl="1" animBg="1" rev="0" advAuto="0" spid="226" grpId="10"/>
      <p:bldP build="whole" bldLvl="1" animBg="1" rev="0" advAuto="0" spid="207" grpId="14"/>
      <p:bldP build="whole" bldLvl="1" animBg="1" rev="0" advAuto="0" spid="227" grpId="12"/>
      <p:bldP build="whole" bldLvl="1" animBg="1" rev="0" advAuto="0" spid="220" grpId="5"/>
      <p:bldP build="whole" bldLvl="1" animBg="1" rev="0" advAuto="0" spid="220" grpId="6"/>
      <p:bldP build="whole" bldLvl="1" animBg="1" rev="0" advAuto="0" spid="216" grpId="1"/>
      <p:bldP build="whole" bldLvl="1" animBg="1" rev="0" advAuto="0" spid="221" grpId="11"/>
      <p:bldP build="whole" bldLvl="1" animBg="1" rev="0" advAuto="0" spid="216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ANd9GcTz_RpPEANhaHma8oGFXEL_suXCkyGQNOenO0yWxG2ABeCF0oy7kA.jpg" descr="ANd9GcTz_RpPEANhaHma8oGFXEL_suXCkyGQNOenO0yWxG2ABeCF0oy7k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9387" y="0"/>
            <a:ext cx="2619376" cy="17430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1" name="Group"/>
          <p:cNvGrpSpPr/>
          <p:nvPr/>
        </p:nvGrpSpPr>
        <p:grpSpPr>
          <a:xfrm>
            <a:off x="3419475" y="207962"/>
            <a:ext cx="5724525" cy="2594752"/>
            <a:chOff x="0" y="0"/>
            <a:chExt cx="5724525" cy="2594751"/>
          </a:xfrm>
        </p:grpSpPr>
        <p:sp>
          <p:nvSpPr>
            <p:cNvPr id="235" name="Complacent: blissfully unaware; undeservedly…"/>
            <p:cNvSpPr txBox="1"/>
            <p:nvPr/>
          </p:nvSpPr>
          <p:spPr>
            <a:xfrm>
              <a:off x="700087" y="0"/>
              <a:ext cx="4830513" cy="6173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/>
              </a:pPr>
              <a:r>
                <a:t>Complacent</a:t>
              </a:r>
              <a:r>
                <a:rPr b="0"/>
                <a:t>: blissfully unaware; undeservedly</a:t>
              </a:r>
              <a:endParaRPr b="0"/>
            </a:p>
            <a:p>
              <a:pPr/>
              <a:r>
                <a:t>                    confident</a:t>
              </a:r>
            </a:p>
          </p:txBody>
        </p:sp>
        <p:grpSp>
          <p:nvGrpSpPr>
            <p:cNvPr id="240" name="Group"/>
            <p:cNvGrpSpPr/>
            <p:nvPr/>
          </p:nvGrpSpPr>
          <p:grpSpPr>
            <a:xfrm>
              <a:off x="0" y="628650"/>
              <a:ext cx="5724525" cy="1966102"/>
              <a:chOff x="0" y="0"/>
              <a:chExt cx="5724525" cy="1966101"/>
            </a:xfrm>
          </p:grpSpPr>
          <p:sp>
            <p:nvSpPr>
              <p:cNvPr id="236" name="Forms:…"/>
              <p:cNvSpPr txBox="1"/>
              <p:nvPr/>
            </p:nvSpPr>
            <p:spPr>
              <a:xfrm>
                <a:off x="2736850" y="0"/>
                <a:ext cx="2987675" cy="1966102"/>
              </a:xfrm>
              <a:prstGeom prst="rect">
                <a:avLst/>
              </a:prstGeom>
              <a:solidFill>
                <a:srgbClr val="DDDDD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spcBef>
                    <a:spcPts val="1000"/>
                  </a:spcBef>
                </a:pPr>
                <a:r>
                  <a:t>Forms: </a:t>
                </a:r>
              </a:p>
              <a:p>
                <a:pPr>
                  <a:spcBef>
                    <a:spcPts val="1000"/>
                  </a:spcBef>
                </a:pPr>
                <a:r>
                  <a:t>N: complacency</a:t>
                </a:r>
              </a:p>
              <a:p>
                <a:pPr>
                  <a:spcBef>
                    <a:spcPts val="1000"/>
                  </a:spcBef>
                </a:pPr>
                <a:r>
                  <a:t>V: 00</a:t>
                </a:r>
              </a:p>
              <a:p>
                <a:pPr>
                  <a:spcBef>
                    <a:spcPts val="1000"/>
                  </a:spcBef>
                </a:pPr>
                <a:r>
                  <a:t>Adj: complacent</a:t>
                </a:r>
              </a:p>
              <a:p>
                <a:pPr>
                  <a:spcBef>
                    <a:spcPts val="1000"/>
                  </a:spcBef>
                </a:pPr>
                <a:r>
                  <a:t>Adv: complacently</a:t>
                </a:r>
              </a:p>
            </p:txBody>
          </p:sp>
          <p:sp>
            <p:nvSpPr>
              <p:cNvPr id="237" name="Related: placid"/>
              <p:cNvSpPr txBox="1"/>
              <p:nvPr/>
            </p:nvSpPr>
            <p:spPr>
              <a:xfrm>
                <a:off x="0" y="1079500"/>
                <a:ext cx="1616383" cy="350662"/>
              </a:xfrm>
              <a:prstGeom prst="rect">
                <a:avLst/>
              </a:prstGeom>
              <a:solidFill>
                <a:srgbClr val="A4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/>
                <a:r>
                  <a:t>Related: placid</a:t>
                </a:r>
              </a:p>
            </p:txBody>
          </p:sp>
          <p:sp>
            <p:nvSpPr>
              <p:cNvPr id="238" name="Syn: smug"/>
              <p:cNvSpPr txBox="1"/>
              <p:nvPr/>
            </p:nvSpPr>
            <p:spPr>
              <a:xfrm>
                <a:off x="0" y="358775"/>
                <a:ext cx="1184075" cy="350662"/>
              </a:xfrm>
              <a:prstGeom prst="rect">
                <a:avLst/>
              </a:prstGeom>
              <a:solidFill>
                <a:srgbClr val="EEFEA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/>
                <a:r>
                  <a:t>Syn: smug</a:t>
                </a:r>
              </a:p>
            </p:txBody>
          </p:sp>
          <p:sp>
            <p:nvSpPr>
              <p:cNvPr id="239" name="Ant: cautious, wary"/>
              <p:cNvSpPr txBox="1"/>
              <p:nvPr/>
            </p:nvSpPr>
            <p:spPr>
              <a:xfrm>
                <a:off x="0" y="719137"/>
                <a:ext cx="2592388" cy="350662"/>
              </a:xfrm>
              <a:prstGeom prst="rect">
                <a:avLst/>
              </a:prstGeom>
              <a:solidFill>
                <a:srgbClr val="FFB6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spcBef>
                    <a:spcPts val="1000"/>
                  </a:spcBef>
                </a:lvl1pPr>
              </a:lstStyle>
              <a:p>
                <a:pPr/>
                <a:r>
                  <a:t>Ant: cautious, wary</a:t>
                </a:r>
              </a:p>
            </p:txBody>
          </p:sp>
        </p:grpSp>
      </p:grpSp>
      <p:sp>
        <p:nvSpPr>
          <p:cNvPr id="242" name="complacent"/>
          <p:cNvSpPr txBox="1"/>
          <p:nvPr/>
        </p:nvSpPr>
        <p:spPr>
          <a:xfrm>
            <a:off x="4140200" y="2420937"/>
            <a:ext cx="1944688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complacent</a:t>
            </a:r>
          </a:p>
        </p:txBody>
      </p:sp>
      <p:grpSp>
        <p:nvGrpSpPr>
          <p:cNvPr id="246" name="Group"/>
          <p:cNvGrpSpPr/>
          <p:nvPr/>
        </p:nvGrpSpPr>
        <p:grpSpPr>
          <a:xfrm>
            <a:off x="395287" y="2420937"/>
            <a:ext cx="7561263" cy="1120600"/>
            <a:chOff x="0" y="0"/>
            <a:chExt cx="7561262" cy="1120598"/>
          </a:xfrm>
        </p:grpSpPr>
        <p:sp>
          <p:nvSpPr>
            <p:cNvPr id="243" name="Catch-22…"/>
            <p:cNvSpPr txBox="1"/>
            <p:nvPr/>
          </p:nvSpPr>
          <p:spPr>
            <a:xfrm>
              <a:off x="4392612" y="503237"/>
              <a:ext cx="2952751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Catch-22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--Joseph Heller</a:t>
              </a:r>
            </a:p>
          </p:txBody>
        </p:sp>
        <p:sp>
          <p:nvSpPr>
            <p:cNvPr id="244" name="gratification."/>
            <p:cNvSpPr txBox="1"/>
            <p:nvPr/>
          </p:nvSpPr>
          <p:spPr>
            <a:xfrm>
              <a:off x="5616575" y="0"/>
              <a:ext cx="19446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gratification.</a:t>
              </a:r>
            </a:p>
          </p:txBody>
        </p:sp>
        <p:sp>
          <p:nvSpPr>
            <p:cNvPr id="245" name="Milo nodded serenely with"/>
            <p:cNvSpPr txBox="1"/>
            <p:nvPr/>
          </p:nvSpPr>
          <p:spPr>
            <a:xfrm>
              <a:off x="0" y="0"/>
              <a:ext cx="37449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Milo nodded serenely with</a:t>
              </a:r>
            </a:p>
          </p:txBody>
        </p:sp>
      </p:grpSp>
      <p:sp>
        <p:nvSpPr>
          <p:cNvPr id="247" name="complacent"/>
          <p:cNvSpPr txBox="1"/>
          <p:nvPr/>
        </p:nvSpPr>
        <p:spPr>
          <a:xfrm>
            <a:off x="5435600" y="2349500"/>
            <a:ext cx="1944688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complacent</a:t>
            </a:r>
          </a:p>
        </p:txBody>
      </p:sp>
      <p:grpSp>
        <p:nvGrpSpPr>
          <p:cNvPr id="251" name="Group"/>
          <p:cNvGrpSpPr/>
          <p:nvPr/>
        </p:nvGrpSpPr>
        <p:grpSpPr>
          <a:xfrm>
            <a:off x="900112" y="2349500"/>
            <a:ext cx="7345363" cy="1120599"/>
            <a:chOff x="0" y="0"/>
            <a:chExt cx="7345362" cy="1120598"/>
          </a:xfrm>
        </p:grpSpPr>
        <p:sp>
          <p:nvSpPr>
            <p:cNvPr id="248" name="Summer Pleasures…"/>
            <p:cNvSpPr txBox="1"/>
            <p:nvPr/>
          </p:nvSpPr>
          <p:spPr>
            <a:xfrm>
              <a:off x="4392612" y="503237"/>
              <a:ext cx="2952751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Summer Pleasures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--Nora Roberts</a:t>
              </a:r>
            </a:p>
          </p:txBody>
        </p:sp>
        <p:sp>
          <p:nvSpPr>
            <p:cNvPr id="249" name="with what he’d been doing."/>
            <p:cNvSpPr txBox="1"/>
            <p:nvPr/>
          </p:nvSpPr>
          <p:spPr>
            <a:xfrm>
              <a:off x="0" y="576262"/>
              <a:ext cx="3889375" cy="437070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with what he’d been doing. </a:t>
              </a:r>
            </a:p>
          </p:txBody>
        </p:sp>
        <p:sp>
          <p:nvSpPr>
            <p:cNvPr id="250" name="But he’d let himself become too"/>
            <p:cNvSpPr txBox="1"/>
            <p:nvPr/>
          </p:nvSpPr>
          <p:spPr>
            <a:xfrm>
              <a:off x="0" y="0"/>
              <a:ext cx="46085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But he’d let himself become too</a:t>
              </a:r>
            </a:p>
          </p:txBody>
        </p:sp>
      </p:grpSp>
      <p:sp>
        <p:nvSpPr>
          <p:cNvPr id="252" name="complacent"/>
          <p:cNvSpPr txBox="1"/>
          <p:nvPr/>
        </p:nvSpPr>
        <p:spPr>
          <a:xfrm>
            <a:off x="3419475" y="3716337"/>
            <a:ext cx="1944688" cy="437070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complacent</a:t>
            </a:r>
          </a:p>
        </p:txBody>
      </p:sp>
      <p:grpSp>
        <p:nvGrpSpPr>
          <p:cNvPr id="256" name="Group"/>
          <p:cNvGrpSpPr/>
          <p:nvPr/>
        </p:nvGrpSpPr>
        <p:grpSpPr>
          <a:xfrm>
            <a:off x="0" y="3716337"/>
            <a:ext cx="9144000" cy="1193625"/>
            <a:chOff x="0" y="0"/>
            <a:chExt cx="9144000" cy="1193623"/>
          </a:xfrm>
        </p:grpSpPr>
        <p:sp>
          <p:nvSpPr>
            <p:cNvPr id="253" name="Twilight…"/>
            <p:cNvSpPr txBox="1"/>
            <p:nvPr/>
          </p:nvSpPr>
          <p:spPr>
            <a:xfrm>
              <a:off x="4787900" y="576262"/>
              <a:ext cx="2952750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Twilight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--Stephanie Meyer</a:t>
              </a:r>
            </a:p>
          </p:txBody>
        </p:sp>
        <p:sp>
          <p:nvSpPr>
            <p:cNvPr id="254" name="though,” he warned me."/>
            <p:cNvSpPr txBox="1"/>
            <p:nvPr/>
          </p:nvSpPr>
          <p:spPr>
            <a:xfrm>
              <a:off x="5364162" y="0"/>
              <a:ext cx="377983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though,” he warned me. </a:t>
              </a:r>
            </a:p>
          </p:txBody>
        </p:sp>
        <p:sp>
          <p:nvSpPr>
            <p:cNvPr id="255" name="“Don’t let that make you"/>
            <p:cNvSpPr txBox="1"/>
            <p:nvPr/>
          </p:nvSpPr>
          <p:spPr>
            <a:xfrm>
              <a:off x="0" y="0"/>
              <a:ext cx="3455988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“Don’t let that make you </a:t>
              </a:r>
            </a:p>
          </p:txBody>
        </p:sp>
      </p:grpSp>
      <p:sp>
        <p:nvSpPr>
          <p:cNvPr id="257" name="complacent"/>
          <p:cNvSpPr txBox="1"/>
          <p:nvPr/>
        </p:nvSpPr>
        <p:spPr>
          <a:xfrm>
            <a:off x="4140200" y="3429000"/>
            <a:ext cx="1944688" cy="437069"/>
          </a:xfrm>
          <a:prstGeom prst="rect">
            <a:avLst/>
          </a:prstGeom>
          <a:solidFill>
            <a:srgbClr val="FC083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complacent</a:t>
            </a:r>
          </a:p>
        </p:txBody>
      </p:sp>
      <p:grpSp>
        <p:nvGrpSpPr>
          <p:cNvPr id="261" name="Group"/>
          <p:cNvGrpSpPr/>
          <p:nvPr/>
        </p:nvGrpSpPr>
        <p:grpSpPr>
          <a:xfrm>
            <a:off x="179387" y="3429000"/>
            <a:ext cx="8569326" cy="1409524"/>
            <a:chOff x="0" y="0"/>
            <a:chExt cx="8569325" cy="1409523"/>
          </a:xfrm>
        </p:grpSpPr>
        <p:sp>
          <p:nvSpPr>
            <p:cNvPr id="258" name="Naked in Death…"/>
            <p:cNvSpPr txBox="1"/>
            <p:nvPr/>
          </p:nvSpPr>
          <p:spPr>
            <a:xfrm>
              <a:off x="5040312" y="792162"/>
              <a:ext cx="2952751" cy="617362"/>
            </a:xfrm>
            <a:prstGeom prst="rect">
              <a:avLst/>
            </a:prstGeom>
            <a:solidFill>
              <a:srgbClr val="38BD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FFFFFF"/>
                  </a:solidFill>
                </a:defRPr>
              </a:pPr>
              <a:r>
                <a:t>Naked in Death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--J.D. Robb</a:t>
              </a:r>
            </a:p>
          </p:txBody>
        </p:sp>
        <p:sp>
          <p:nvSpPr>
            <p:cNvPr id="259" name="That would have wiped that"/>
            <p:cNvSpPr txBox="1"/>
            <p:nvPr/>
          </p:nvSpPr>
          <p:spPr>
            <a:xfrm>
              <a:off x="0" y="0"/>
              <a:ext cx="3960813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That would have wiped that</a:t>
              </a:r>
            </a:p>
          </p:txBody>
        </p:sp>
        <p:sp>
          <p:nvSpPr>
            <p:cNvPr id="260" name="smile off his face."/>
            <p:cNvSpPr txBox="1"/>
            <p:nvPr/>
          </p:nvSpPr>
          <p:spPr>
            <a:xfrm>
              <a:off x="5905500" y="0"/>
              <a:ext cx="2663825" cy="437069"/>
            </a:xfrm>
            <a:prstGeom prst="rect">
              <a:avLst/>
            </a:prstGeom>
            <a:solidFill>
              <a:srgbClr val="3F5CA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smile off his face.</a:t>
              </a:r>
            </a:p>
          </p:txBody>
        </p:sp>
      </p:grpSp>
      <p:sp>
        <p:nvSpPr>
          <p:cNvPr id="262" name="Any form of this word will appear once in every 656 pages of text."/>
          <p:cNvSpPr txBox="1"/>
          <p:nvPr/>
        </p:nvSpPr>
        <p:spPr>
          <a:xfrm>
            <a:off x="1239837" y="6040437"/>
            <a:ext cx="671155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Any form of this word will appear once in every 656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7" grpId="12"/>
      <p:bldP build="whole" bldLvl="1" animBg="1" rev="0" advAuto="0" spid="261" grpId="13"/>
      <p:bldP build="whole" bldLvl="1" animBg="1" rev="0" advAuto="0" spid="247" grpId="4"/>
      <p:bldP build="whole" bldLvl="1" animBg="1" rev="0" advAuto="0" spid="242" grpId="3"/>
      <p:bldP build="whole" bldLvl="1" animBg="1" rev="0" advAuto="0" spid="241" grpId="14"/>
      <p:bldP build="whole" bldLvl="1" animBg="1" rev="0" advAuto="0" spid="247" grpId="7"/>
      <p:bldP build="whole" bldLvl="1" animBg="1" rev="0" advAuto="0" spid="251" grpId="5"/>
      <p:bldP build="whole" bldLvl="1" animBg="1" rev="0" advAuto="0" spid="251" grpId="6"/>
      <p:bldP build="whole" bldLvl="1" animBg="1" rev="0" advAuto="0" spid="252" grpId="8"/>
      <p:bldP build="whole" bldLvl="1" animBg="1" rev="0" advAuto="0" spid="256" grpId="9"/>
      <p:bldP build="whole" bldLvl="1" animBg="1" rev="0" advAuto="0" spid="256" grpId="10"/>
      <p:bldP build="whole" bldLvl="1" animBg="1" rev="0" advAuto="0" spid="252" grpId="11"/>
      <p:bldP build="whole" bldLvl="1" animBg="1" rev="0" advAuto="0" spid="246" grpId="1"/>
      <p:bldP build="whole" bldLvl="1" animBg="1" rev="0" advAuto="0" spid="246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