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0.jpeg" ContentType="image/jpeg"/>
  <Override PartName="/ppt/media/image21.jpeg" ContentType="image/jpeg"/>
  <Override PartName="/ppt/media/image22.jpeg" ContentType="image/jpeg"/>
  <Override PartName="/ppt/media/image23.jpeg" ContentType="image/jpeg"/>
  <Override PartName="/ppt/media/image2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 b="def" i="def"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chemeClr val="accent3">
            <a:lumOff val="44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 txBox="1"/>
          <p:nvPr>
            <p:ph type="sldNum" sz="quarter" idx="2"/>
          </p:nvPr>
        </p:nvSpPr>
        <p:spPr>
          <a:xfrm>
            <a:off x="6553200" y="6245225"/>
            <a:ext cx="2133600" cy="288824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defRPr sz="1400"/>
            </a:lvl1pPr>
          </a:lstStyle>
          <a:p>
            <a:pPr/>
            <a:fld id="{86CB4B4D-7CA3-9044-876B-883B54F8677D}" type="slidenum"/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6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8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9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0.jpe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1.jpe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2.jpe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3.jpe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4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ltitude: Slide 2…"/>
          <p:cNvSpPr txBox="1"/>
          <p:nvPr/>
        </p:nvSpPr>
        <p:spPr>
          <a:xfrm>
            <a:off x="323850" y="1268412"/>
            <a:ext cx="2447925" cy="4084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rPr b="1"/>
              <a:t>altitude: Slide 2</a:t>
            </a:r>
            <a:endParaRPr b="1"/>
          </a:p>
          <a:p>
            <a:pPr/>
            <a:r>
              <a:rPr b="1"/>
              <a:t>chasm: Slide 3</a:t>
            </a:r>
            <a:endParaRPr b="1"/>
          </a:p>
          <a:p>
            <a:pPr/>
            <a:r>
              <a:rPr b="1"/>
              <a:t>miscreant: Slide 4</a:t>
            </a:r>
            <a:endParaRPr b="1"/>
          </a:p>
          <a:p>
            <a:pPr/>
            <a:r>
              <a:rPr b="1"/>
              <a:t>proprietor: Slide 5</a:t>
            </a:r>
            <a:endParaRPr b="1"/>
          </a:p>
          <a:p>
            <a:pPr/>
            <a:r>
              <a:rPr b="1"/>
              <a:t>waylay: Slide 6</a:t>
            </a:r>
            <a:endParaRPr b="1"/>
          </a:p>
          <a:p>
            <a:pPr/>
            <a:r>
              <a:rPr b="1"/>
              <a:t>dismember: Slide 7</a:t>
            </a:r>
            <a:endParaRPr b="1"/>
          </a:p>
          <a:p>
            <a:pPr/>
            <a:r>
              <a:rPr b="1"/>
              <a:t>pallet: Slide 8</a:t>
            </a:r>
            <a:endParaRPr b="1"/>
          </a:p>
          <a:p>
            <a:pPr/>
            <a:r>
              <a:rPr b="1"/>
              <a:t>sentry: Slide 9</a:t>
            </a:r>
            <a:endParaRPr b="1"/>
          </a:p>
          <a:p>
            <a:pPr/>
            <a:r>
              <a:rPr b="1"/>
              <a:t>recede: Slide 10</a:t>
            </a:r>
            <a:endParaRPr b="1"/>
          </a:p>
          <a:p>
            <a:pPr/>
            <a:r>
              <a:rPr b="1"/>
              <a:t>plunder: Slide 11</a:t>
            </a:r>
            <a:endParaRPr b="1"/>
          </a:p>
          <a:p>
            <a:pPr/>
            <a:r>
              <a:rPr b="1"/>
              <a:t>hew: Slide 12</a:t>
            </a:r>
            <a:endParaRPr b="1"/>
          </a:p>
          <a:p>
            <a:pPr/>
            <a:r>
              <a:rPr b="1"/>
              <a:t>lament: Slide 13</a:t>
            </a:r>
            <a:endParaRPr b="1"/>
          </a:p>
          <a:p>
            <a:pPr/>
            <a:r>
              <a:rPr b="1"/>
              <a:t>circuitous: Slide 14</a:t>
            </a:r>
            <a:endParaRPr b="1"/>
          </a:p>
          <a:p>
            <a:pPr/>
            <a:r>
              <a:rPr b="1"/>
              <a:t>mirth: Slide 15</a:t>
            </a:r>
            <a:endParaRPr b="1"/>
          </a:p>
          <a:p>
            <a:pPr/>
            <a:r>
              <a:rPr b="1"/>
              <a:t>fluster: Slide 16</a:t>
            </a:r>
          </a:p>
        </p:txBody>
      </p:sp>
      <p:sp>
        <p:nvSpPr>
          <p:cNvPr id="21" name="wield: Slide 17…"/>
          <p:cNvSpPr txBox="1"/>
          <p:nvPr/>
        </p:nvSpPr>
        <p:spPr>
          <a:xfrm>
            <a:off x="3924300" y="1412875"/>
            <a:ext cx="2952750" cy="2750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rPr b="1"/>
              <a:t>wield: Slide 17</a:t>
            </a:r>
            <a:endParaRPr b="1"/>
          </a:p>
          <a:p>
            <a:pPr/>
            <a:r>
              <a:rPr b="1"/>
              <a:t>prosperous: Slide 18</a:t>
            </a:r>
            <a:endParaRPr b="1"/>
          </a:p>
          <a:p>
            <a:pPr/>
            <a:r>
              <a:rPr b="1"/>
              <a:t>nimble: Slide 19</a:t>
            </a:r>
            <a:endParaRPr b="1"/>
          </a:p>
          <a:p>
            <a:pPr/>
            <a:r>
              <a:rPr b="1"/>
              <a:t>inquisitive: Slide 20</a:t>
            </a:r>
            <a:endParaRPr b="1"/>
          </a:p>
          <a:p>
            <a:pPr/>
            <a:r>
              <a:rPr b="1"/>
              <a:t>flexible: Slide 21</a:t>
            </a:r>
            <a:endParaRPr b="1"/>
          </a:p>
          <a:p>
            <a:pPr/>
            <a:r>
              <a:rPr b="1"/>
              <a:t>siege: Slide 22</a:t>
            </a:r>
            <a:endParaRPr b="1"/>
          </a:p>
          <a:p>
            <a:pPr/>
            <a:r>
              <a:rPr b="1"/>
              <a:t>infuriate: Slide 23</a:t>
            </a:r>
            <a:endParaRPr b="1"/>
          </a:p>
          <a:p>
            <a:pPr/>
            <a:r>
              <a:rPr b="1"/>
              <a:t>amble: Slide 24</a:t>
            </a:r>
            <a:endParaRPr b="1"/>
          </a:p>
          <a:p>
            <a:pPr/>
            <a:r>
              <a:rPr b="1"/>
              <a:t>glower: Slide 25</a:t>
            </a:r>
            <a:endParaRPr b="1"/>
          </a:p>
        </p:txBody>
      </p:sp>
      <p:sp>
        <p:nvSpPr>
          <p:cNvPr id="22" name="Welcome to Decent Exposure, Middle School Volume III"/>
          <p:cNvSpPr txBox="1"/>
          <p:nvPr/>
        </p:nvSpPr>
        <p:spPr>
          <a:xfrm>
            <a:off x="2176462" y="352425"/>
            <a:ext cx="6116611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/>
            </a:lvl1pPr>
          </a:lstStyle>
          <a:p>
            <a:pPr>
              <a:defRPr b="0"/>
            </a:pPr>
            <a:r>
              <a:rPr b="1"/>
              <a:t>Welcome to Decent Exposure, Middle School Volume III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Recede: to move to a more distant point;…"/>
          <p:cNvSpPr txBox="1"/>
          <p:nvPr/>
        </p:nvSpPr>
        <p:spPr>
          <a:xfrm>
            <a:off x="3348037" y="0"/>
            <a:ext cx="5490417" cy="22175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rPr b="1"/>
              <a:t>Recede: to move to a more distant point;</a:t>
            </a:r>
            <a:endParaRPr b="1"/>
          </a:p>
          <a:p>
            <a:pPr/>
            <a:r>
              <a:rPr b="1"/>
              <a:t>              to withdraw; to lessen</a:t>
            </a:r>
            <a:endParaRPr b="1"/>
          </a:p>
          <a:p>
            <a:pPr/>
            <a:r>
              <a:rPr b="1"/>
              <a:t>Synonyms: retire, retreat</a:t>
            </a:r>
            <a:endParaRPr b="1"/>
          </a:p>
          <a:p>
            <a:pPr/>
            <a:r>
              <a:rPr b="1"/>
              <a:t>Antonyms: intensify, aggress, approach</a:t>
            </a:r>
            <a:endParaRPr b="1"/>
          </a:p>
          <a:p>
            <a:pPr/>
            <a:endParaRPr b="1"/>
          </a:p>
          <a:p>
            <a:pPr/>
            <a:r>
              <a:rPr b="1"/>
              <a:t>Forms: noun: recession   verb: recede, recedes,</a:t>
            </a:r>
            <a:endParaRPr b="1"/>
          </a:p>
          <a:p>
            <a:pPr/>
            <a:r>
              <a:rPr b="1"/>
              <a:t>                                                      receded, receding</a:t>
            </a:r>
            <a:endParaRPr b="1"/>
          </a:p>
          <a:p>
            <a:pPr/>
            <a:r>
              <a:rPr b="1"/>
              <a:t>            adjective: recessive    adverb: 00</a:t>
            </a:r>
          </a:p>
        </p:txBody>
      </p:sp>
      <p:pic>
        <p:nvPicPr>
          <p:cNvPr id="224" name="ANd9GcSiDLA3L7oO24Trj-sVl0b8Z2iwDmMwfhTebL-v5EJrGMFxfunbMQ.jpg" descr="ANd9GcSiDLA3L7oO24Trj-sVl0b8Z2iwDmMwfhTebL-v5EJrGMFxfunbMQ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143125" cy="2143125"/>
          </a:xfrm>
          <a:prstGeom prst="rect">
            <a:avLst/>
          </a:prstGeom>
          <a:ln w="12700">
            <a:miter lim="400000"/>
          </a:ln>
        </p:spPr>
      </p:pic>
      <p:sp>
        <p:nvSpPr>
          <p:cNvPr id="225" name="receding"/>
          <p:cNvSpPr txBox="1"/>
          <p:nvPr/>
        </p:nvSpPr>
        <p:spPr>
          <a:xfrm>
            <a:off x="755650" y="3500437"/>
            <a:ext cx="158432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receding </a:t>
            </a:r>
          </a:p>
        </p:txBody>
      </p:sp>
      <p:grpSp>
        <p:nvGrpSpPr>
          <p:cNvPr id="230" name="Group"/>
          <p:cNvGrpSpPr/>
          <p:nvPr/>
        </p:nvGrpSpPr>
        <p:grpSpPr>
          <a:xfrm>
            <a:off x="-1" y="2565400"/>
            <a:ext cx="8748714" cy="2030993"/>
            <a:chOff x="0" y="0"/>
            <a:chExt cx="8748712" cy="2030992"/>
          </a:xfrm>
        </p:grpSpPr>
        <p:sp>
          <p:nvSpPr>
            <p:cNvPr id="226" name="John Steinbeck, The Pearl"/>
            <p:cNvSpPr txBox="1"/>
            <p:nvPr/>
          </p:nvSpPr>
          <p:spPr>
            <a:xfrm>
              <a:off x="3708400" y="1655762"/>
              <a:ext cx="356552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John Steinbeck</a:t>
              </a:r>
              <a:r>
                <a:rPr i="1" sz="2000"/>
                <a:t>, The Pearl</a:t>
              </a:r>
            </a:p>
          </p:txBody>
        </p:sp>
        <p:sp>
          <p:nvSpPr>
            <p:cNvPr id="227" name="He could smell the sharp odor of exposed kelp from"/>
            <p:cNvSpPr txBox="1"/>
            <p:nvPr/>
          </p:nvSpPr>
          <p:spPr>
            <a:xfrm>
              <a:off x="0" y="0"/>
              <a:ext cx="87487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He could smell the sharp odor of exposed kelp from</a:t>
              </a:r>
            </a:p>
          </p:txBody>
        </p:sp>
        <p:sp>
          <p:nvSpPr>
            <p:cNvPr id="228" name="the"/>
            <p:cNvSpPr txBox="1"/>
            <p:nvPr/>
          </p:nvSpPr>
          <p:spPr>
            <a:xfrm>
              <a:off x="0" y="935037"/>
              <a:ext cx="755650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</a:t>
              </a:r>
            </a:p>
          </p:txBody>
        </p:sp>
        <p:sp>
          <p:nvSpPr>
            <p:cNvPr id="229" name="tide."/>
            <p:cNvSpPr txBox="1"/>
            <p:nvPr/>
          </p:nvSpPr>
          <p:spPr>
            <a:xfrm>
              <a:off x="2339975" y="935037"/>
              <a:ext cx="863600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tide.</a:t>
              </a:r>
            </a:p>
          </p:txBody>
        </p:sp>
      </p:grpSp>
      <p:sp>
        <p:nvSpPr>
          <p:cNvPr id="231" name="receded"/>
          <p:cNvSpPr txBox="1"/>
          <p:nvPr/>
        </p:nvSpPr>
        <p:spPr>
          <a:xfrm>
            <a:off x="5940425" y="2565400"/>
            <a:ext cx="1584325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receded</a:t>
            </a:r>
          </a:p>
        </p:txBody>
      </p:sp>
      <p:grpSp>
        <p:nvGrpSpPr>
          <p:cNvPr id="235" name="Group"/>
          <p:cNvGrpSpPr/>
          <p:nvPr/>
        </p:nvGrpSpPr>
        <p:grpSpPr>
          <a:xfrm>
            <a:off x="0" y="2565400"/>
            <a:ext cx="8027988" cy="2030993"/>
            <a:chOff x="0" y="0"/>
            <a:chExt cx="8027987" cy="2030992"/>
          </a:xfrm>
        </p:grpSpPr>
        <p:sp>
          <p:nvSpPr>
            <p:cNvPr id="232" name="Natalie Babbitt, Tuck Everlasting"/>
            <p:cNvSpPr txBox="1"/>
            <p:nvPr/>
          </p:nvSpPr>
          <p:spPr>
            <a:xfrm>
              <a:off x="3708400" y="1655762"/>
              <a:ext cx="431958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Natalie Babbitt</a:t>
              </a:r>
              <a:r>
                <a:rPr i="1" sz="2000"/>
                <a:t>, Tuck Everlasting</a:t>
              </a:r>
            </a:p>
          </p:txBody>
        </p:sp>
        <p:sp>
          <p:nvSpPr>
            <p:cNvPr id="233" name="Her mother’s voice, the feel of home,"/>
            <p:cNvSpPr txBox="1"/>
            <p:nvPr/>
          </p:nvSpPr>
          <p:spPr>
            <a:xfrm>
              <a:off x="0" y="0"/>
              <a:ext cx="60118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Her mother’s voice, the feel of home, </a:t>
              </a:r>
            </a:p>
          </p:txBody>
        </p:sp>
        <p:sp>
          <p:nvSpPr>
            <p:cNvPr id="234" name="for a moment, and her thoughts turned forward."/>
            <p:cNvSpPr txBox="1"/>
            <p:nvPr/>
          </p:nvSpPr>
          <p:spPr>
            <a:xfrm>
              <a:off x="0" y="792162"/>
              <a:ext cx="788511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 for a moment, and her thoughts turned forward.</a:t>
              </a:r>
            </a:p>
          </p:txBody>
        </p:sp>
      </p:grpSp>
      <p:sp>
        <p:nvSpPr>
          <p:cNvPr id="236" name="receded"/>
          <p:cNvSpPr txBox="1"/>
          <p:nvPr/>
        </p:nvSpPr>
        <p:spPr>
          <a:xfrm>
            <a:off x="2268537" y="2781300"/>
            <a:ext cx="1584326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receded</a:t>
            </a:r>
          </a:p>
        </p:txBody>
      </p:sp>
      <p:grpSp>
        <p:nvGrpSpPr>
          <p:cNvPr id="240" name="Group"/>
          <p:cNvGrpSpPr/>
          <p:nvPr/>
        </p:nvGrpSpPr>
        <p:grpSpPr>
          <a:xfrm>
            <a:off x="215900" y="2781300"/>
            <a:ext cx="8027988" cy="2030993"/>
            <a:chOff x="0" y="0"/>
            <a:chExt cx="8027987" cy="2030992"/>
          </a:xfrm>
        </p:grpSpPr>
        <p:sp>
          <p:nvSpPr>
            <p:cNvPr id="237" name="Rick Riordan, The Sea of Monsters"/>
            <p:cNvSpPr txBox="1"/>
            <p:nvPr/>
          </p:nvSpPr>
          <p:spPr>
            <a:xfrm>
              <a:off x="3708400" y="1655762"/>
              <a:ext cx="431958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Rick Riordan</a:t>
              </a:r>
              <a:r>
                <a:rPr i="1" sz="2000"/>
                <a:t>, The Sea of Monsters</a:t>
              </a:r>
            </a:p>
          </p:txBody>
        </p:sp>
        <p:sp>
          <p:nvSpPr>
            <p:cNvPr id="238" name="Their voices"/>
            <p:cNvSpPr txBox="1"/>
            <p:nvPr/>
          </p:nvSpPr>
          <p:spPr>
            <a:xfrm>
              <a:off x="0" y="0"/>
              <a:ext cx="21240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Their voices </a:t>
              </a:r>
            </a:p>
          </p:txBody>
        </p:sp>
        <p:sp>
          <p:nvSpPr>
            <p:cNvPr id="239" name="down the corridor."/>
            <p:cNvSpPr txBox="1"/>
            <p:nvPr/>
          </p:nvSpPr>
          <p:spPr>
            <a:xfrm>
              <a:off x="3635375" y="0"/>
              <a:ext cx="30972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down the corridor. </a:t>
              </a:r>
            </a:p>
          </p:txBody>
        </p:sp>
      </p:grpSp>
      <p:sp>
        <p:nvSpPr>
          <p:cNvPr id="241" name="receded"/>
          <p:cNvSpPr txBox="1"/>
          <p:nvPr/>
        </p:nvSpPr>
        <p:spPr>
          <a:xfrm>
            <a:off x="1692275" y="3284537"/>
            <a:ext cx="158432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receded</a:t>
            </a:r>
          </a:p>
        </p:txBody>
      </p:sp>
      <p:grpSp>
        <p:nvGrpSpPr>
          <p:cNvPr id="246" name="Group"/>
          <p:cNvGrpSpPr/>
          <p:nvPr/>
        </p:nvGrpSpPr>
        <p:grpSpPr>
          <a:xfrm>
            <a:off x="-1" y="2565400"/>
            <a:ext cx="8820152" cy="2030993"/>
            <a:chOff x="0" y="0"/>
            <a:chExt cx="8820150" cy="2030992"/>
          </a:xfrm>
        </p:grpSpPr>
        <p:sp>
          <p:nvSpPr>
            <p:cNvPr id="242" name="Sara Dessen, Just Listen"/>
            <p:cNvSpPr txBox="1"/>
            <p:nvPr/>
          </p:nvSpPr>
          <p:spPr>
            <a:xfrm>
              <a:off x="3708400" y="1655762"/>
              <a:ext cx="431958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Sara Dessen</a:t>
              </a:r>
              <a:r>
                <a:rPr i="1" sz="2000"/>
                <a:t>, Just Listen</a:t>
              </a:r>
            </a:p>
          </p:txBody>
        </p:sp>
        <p:sp>
          <p:nvSpPr>
            <p:cNvPr id="243" name="Owen began to turn down the volume, and the static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Owen began to turn down the volume, and the static</a:t>
              </a:r>
            </a:p>
          </p:txBody>
        </p:sp>
        <p:sp>
          <p:nvSpPr>
            <p:cNvPr id="244" name="above us"/>
            <p:cNvSpPr txBox="1"/>
            <p:nvPr/>
          </p:nvSpPr>
          <p:spPr>
            <a:xfrm>
              <a:off x="0" y="719137"/>
              <a:ext cx="1692276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above us </a:t>
              </a:r>
            </a:p>
          </p:txBody>
        </p:sp>
        <p:sp>
          <p:nvSpPr>
            <p:cNvPr id="245" name="us bit by bit."/>
            <p:cNvSpPr txBox="1"/>
            <p:nvPr/>
          </p:nvSpPr>
          <p:spPr>
            <a:xfrm>
              <a:off x="3276600" y="719137"/>
              <a:ext cx="215900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us bit by bit. </a:t>
              </a:r>
            </a:p>
          </p:txBody>
        </p:sp>
      </p:grpSp>
      <p:sp>
        <p:nvSpPr>
          <p:cNvPr id="247" name="Any form of the word recede will appear once in every 303 pages of text."/>
          <p:cNvSpPr txBox="1"/>
          <p:nvPr/>
        </p:nvSpPr>
        <p:spPr>
          <a:xfrm>
            <a:off x="447675" y="5897562"/>
            <a:ext cx="7436084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the word </a:t>
            </a:r>
            <a:r>
              <a:rPr i="1"/>
              <a:t>recede</a:t>
            </a:r>
            <a:r>
              <a:t> will appear once in every 303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0" grpId="9"/>
      <p:bldP build="whole" bldLvl="1" animBg="1" rev="0" advAuto="0" spid="230" grpId="1"/>
      <p:bldP build="whole" bldLvl="1" animBg="1" rev="0" advAuto="0" spid="240" grpId="11"/>
      <p:bldP build="whole" bldLvl="1" animBg="1" rev="0" advAuto="0" spid="230" grpId="3"/>
      <p:bldP build="whole" bldLvl="1" animBg="1" rev="0" advAuto="0" spid="231" grpId="4"/>
      <p:bldP build="whole" bldLvl="1" animBg="1" rev="0" advAuto="0" spid="236" grpId="8"/>
      <p:bldP build="whole" bldLvl="1" animBg="1" rev="0" advAuto="0" spid="231" grpId="6"/>
      <p:bldP build="whole" bldLvl="1" animBg="1" rev="0" advAuto="0" spid="236" grpId="10"/>
      <p:bldP build="whole" bldLvl="1" animBg="1" rev="0" advAuto="0" spid="225" grpId="2"/>
      <p:bldP build="whole" bldLvl="1" animBg="1" rev="0" advAuto="0" spid="223" grpId="14"/>
      <p:bldP build="whole" bldLvl="1" animBg="1" rev="0" advAuto="0" spid="235" grpId="5"/>
      <p:bldP build="whole" bldLvl="1" animBg="1" rev="0" advAuto="0" spid="241" grpId="12"/>
      <p:bldP build="whole" bldLvl="1" animBg="1" rev="0" advAuto="0" spid="235" grpId="7"/>
      <p:bldP build="whole" bldLvl="1" animBg="1" rev="0" advAuto="0" spid="246" grpId="1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under: raid and steal, esp. from a village…"/>
          <p:cNvSpPr txBox="1"/>
          <p:nvPr/>
        </p:nvSpPr>
        <p:spPr>
          <a:xfrm>
            <a:off x="2268537" y="0"/>
            <a:ext cx="5311377" cy="168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rPr b="1"/>
              <a:t>Plunder: raid and steal, esp. from a village</a:t>
            </a:r>
            <a:endParaRPr b="1"/>
          </a:p>
          <a:p>
            <a:pPr/>
            <a:r>
              <a:rPr b="1"/>
              <a:t>	Synonyms: pillage, sack, ravage</a:t>
            </a:r>
            <a:endParaRPr b="1"/>
          </a:p>
          <a:p>
            <a:pPr/>
            <a:r>
              <a:rPr b="1"/>
              <a:t>	Antonyms: restore, rehabilitate</a:t>
            </a:r>
            <a:endParaRPr b="1"/>
          </a:p>
          <a:p>
            <a:pPr/>
            <a:r>
              <a:rPr b="1"/>
              <a:t>Forms: Noun: plunder   Verb: plunder, plunders,</a:t>
            </a:r>
            <a:endParaRPr b="1"/>
          </a:p>
          <a:p>
            <a:pPr/>
            <a:r>
              <a:rPr b="1"/>
              <a:t>			plundered, plundering</a:t>
            </a:r>
            <a:endParaRPr b="1"/>
          </a:p>
          <a:p>
            <a:pPr/>
            <a:r>
              <a:rPr b="1"/>
              <a:t>             Adjective: 00     Adverb: 00</a:t>
            </a:r>
          </a:p>
        </p:txBody>
      </p:sp>
      <p:pic>
        <p:nvPicPr>
          <p:cNvPr id="250" name="ANd9GcRSr1lfI5x_mozJB2BpZn148CHK891gq2uWoHdM5abytAzQ_p57.jpg" descr="ANd9GcRSr1lfI5x_mozJB2BpZn148CHK891gq2uWoHdM5abytAzQ_p57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324100" cy="1971675"/>
          </a:xfrm>
          <a:prstGeom prst="rect">
            <a:avLst/>
          </a:prstGeom>
          <a:ln w="12700">
            <a:miter lim="400000"/>
          </a:ln>
        </p:spPr>
      </p:pic>
      <p:sp>
        <p:nvSpPr>
          <p:cNvPr id="251" name="plunderer"/>
          <p:cNvSpPr txBox="1"/>
          <p:nvPr/>
        </p:nvSpPr>
        <p:spPr>
          <a:xfrm>
            <a:off x="4716462" y="2492375"/>
            <a:ext cx="2232026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plunderer</a:t>
            </a:r>
          </a:p>
        </p:txBody>
      </p:sp>
      <p:grpSp>
        <p:nvGrpSpPr>
          <p:cNvPr id="255" name="Group"/>
          <p:cNvGrpSpPr/>
          <p:nvPr/>
        </p:nvGrpSpPr>
        <p:grpSpPr>
          <a:xfrm>
            <a:off x="684212" y="2492375"/>
            <a:ext cx="7848601" cy="1816681"/>
            <a:chOff x="0" y="0"/>
            <a:chExt cx="7848600" cy="1816680"/>
          </a:xfrm>
        </p:grpSpPr>
        <p:sp>
          <p:nvSpPr>
            <p:cNvPr id="252" name="Henry H. Neff, The Fiend and the Forge"/>
            <p:cNvSpPr txBox="1"/>
            <p:nvPr/>
          </p:nvSpPr>
          <p:spPr>
            <a:xfrm>
              <a:off x="2735262" y="1441450"/>
              <a:ext cx="511333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Henry H. Neff,</a:t>
              </a:r>
              <a:r>
                <a:rPr i="1" sz="2000"/>
                <a:t> The Fiend and the Forge</a:t>
              </a:r>
            </a:p>
          </p:txBody>
        </p:sp>
        <p:sp>
          <p:nvSpPr>
            <p:cNvPr id="253" name="of their fleets."/>
            <p:cNvSpPr txBox="1"/>
            <p:nvPr/>
          </p:nvSpPr>
          <p:spPr>
            <a:xfrm>
              <a:off x="71437" y="792162"/>
              <a:ext cx="2879726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of their fleets.</a:t>
              </a:r>
            </a:p>
          </p:txBody>
        </p:sp>
        <p:sp>
          <p:nvSpPr>
            <p:cNvPr id="254" name="Others curse him as the"/>
            <p:cNvSpPr txBox="1"/>
            <p:nvPr/>
          </p:nvSpPr>
          <p:spPr>
            <a:xfrm>
              <a:off x="0" y="0"/>
              <a:ext cx="40671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Others curse him as the </a:t>
              </a:r>
            </a:p>
          </p:txBody>
        </p:sp>
      </p:grpSp>
      <p:sp>
        <p:nvSpPr>
          <p:cNvPr id="256" name="plundering."/>
          <p:cNvSpPr txBox="1"/>
          <p:nvPr/>
        </p:nvSpPr>
        <p:spPr>
          <a:xfrm>
            <a:off x="4211637" y="3357562"/>
            <a:ext cx="2305051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plundering.</a:t>
            </a:r>
          </a:p>
        </p:txBody>
      </p:sp>
      <p:grpSp>
        <p:nvGrpSpPr>
          <p:cNvPr id="259" name="Group"/>
          <p:cNvGrpSpPr/>
          <p:nvPr/>
        </p:nvGrpSpPr>
        <p:grpSpPr>
          <a:xfrm>
            <a:off x="900112" y="3357562"/>
            <a:ext cx="6840538" cy="951494"/>
            <a:chOff x="0" y="0"/>
            <a:chExt cx="6840537" cy="951492"/>
          </a:xfrm>
        </p:grpSpPr>
        <p:sp>
          <p:nvSpPr>
            <p:cNvPr id="257" name="Kurt Vonnegut, Slaughterhouse-Five"/>
            <p:cNvSpPr txBox="1"/>
            <p:nvPr/>
          </p:nvSpPr>
          <p:spPr>
            <a:xfrm>
              <a:off x="2519362" y="576262"/>
              <a:ext cx="43211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Kurt Vonnegut,</a:t>
              </a:r>
              <a:r>
                <a:rPr i="1" sz="2000"/>
                <a:t> Slaughterhouse-Five</a:t>
              </a:r>
            </a:p>
          </p:txBody>
        </p:sp>
        <p:sp>
          <p:nvSpPr>
            <p:cNvPr id="258" name="He was arrested for"/>
            <p:cNvSpPr txBox="1"/>
            <p:nvPr/>
          </p:nvSpPr>
          <p:spPr>
            <a:xfrm>
              <a:off x="0" y="0"/>
              <a:ext cx="33845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He was arrested for </a:t>
              </a:r>
            </a:p>
          </p:txBody>
        </p:sp>
      </p:grpSp>
      <p:sp>
        <p:nvSpPr>
          <p:cNvPr id="260" name="plundering"/>
          <p:cNvSpPr txBox="1"/>
          <p:nvPr/>
        </p:nvSpPr>
        <p:spPr>
          <a:xfrm>
            <a:off x="6156325" y="2349500"/>
            <a:ext cx="1871663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plundering </a:t>
            </a:r>
          </a:p>
        </p:txBody>
      </p:sp>
      <p:grpSp>
        <p:nvGrpSpPr>
          <p:cNvPr id="264" name="Group"/>
          <p:cNvGrpSpPr/>
          <p:nvPr/>
        </p:nvGrpSpPr>
        <p:grpSpPr>
          <a:xfrm>
            <a:off x="323850" y="2349500"/>
            <a:ext cx="6192838" cy="1959556"/>
            <a:chOff x="0" y="0"/>
            <a:chExt cx="6192837" cy="1959555"/>
          </a:xfrm>
        </p:grpSpPr>
        <p:sp>
          <p:nvSpPr>
            <p:cNvPr id="261" name="David Almond, Skellig"/>
            <p:cNvSpPr txBox="1"/>
            <p:nvPr/>
          </p:nvSpPr>
          <p:spPr>
            <a:xfrm>
              <a:off x="3095625" y="1584325"/>
              <a:ext cx="30972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David Almond,</a:t>
              </a:r>
              <a:r>
                <a:rPr i="1" sz="2000"/>
                <a:t> Skellig</a:t>
              </a:r>
            </a:p>
          </p:txBody>
        </p:sp>
        <p:sp>
          <p:nvSpPr>
            <p:cNvPr id="262" name="They’ll dream about vicious children"/>
            <p:cNvSpPr txBox="1"/>
            <p:nvPr/>
          </p:nvSpPr>
          <p:spPr>
            <a:xfrm>
              <a:off x="0" y="0"/>
              <a:ext cx="59039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They’ll dream about vicious children </a:t>
              </a:r>
            </a:p>
          </p:txBody>
        </p:sp>
        <p:sp>
          <p:nvSpPr>
            <p:cNvPr id="263" name="the nest."/>
            <p:cNvSpPr txBox="1"/>
            <p:nvPr/>
          </p:nvSpPr>
          <p:spPr>
            <a:xfrm>
              <a:off x="71437" y="719137"/>
              <a:ext cx="1584326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 nest.</a:t>
              </a:r>
            </a:p>
          </p:txBody>
        </p:sp>
      </p:grpSp>
      <p:sp>
        <p:nvSpPr>
          <p:cNvPr id="265" name="plunder"/>
          <p:cNvSpPr txBox="1"/>
          <p:nvPr/>
        </p:nvSpPr>
        <p:spPr>
          <a:xfrm>
            <a:off x="5292725" y="3141662"/>
            <a:ext cx="180022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plunder</a:t>
            </a:r>
          </a:p>
        </p:txBody>
      </p:sp>
      <p:grpSp>
        <p:nvGrpSpPr>
          <p:cNvPr id="270" name="Group"/>
          <p:cNvGrpSpPr/>
          <p:nvPr/>
        </p:nvGrpSpPr>
        <p:grpSpPr>
          <a:xfrm>
            <a:off x="179387" y="2420937"/>
            <a:ext cx="8820151" cy="3183519"/>
            <a:chOff x="0" y="0"/>
            <a:chExt cx="8820150" cy="3183517"/>
          </a:xfrm>
        </p:grpSpPr>
        <p:sp>
          <p:nvSpPr>
            <p:cNvPr id="266" name="Allan Stratton, Chandra’s Wars"/>
            <p:cNvSpPr txBox="1"/>
            <p:nvPr/>
          </p:nvSpPr>
          <p:spPr>
            <a:xfrm>
              <a:off x="4248150" y="2808287"/>
              <a:ext cx="40322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Allan Stratton,</a:t>
              </a:r>
              <a:r>
                <a:rPr i="1" sz="2000"/>
                <a:t> Chandra’s Wars</a:t>
              </a:r>
            </a:p>
          </p:txBody>
        </p:sp>
        <p:sp>
          <p:nvSpPr>
            <p:cNvPr id="267" name="far from even the nearest safari camp."/>
            <p:cNvSpPr txBox="1"/>
            <p:nvPr/>
          </p:nvSpPr>
          <p:spPr>
            <a:xfrm>
              <a:off x="71437" y="1584325"/>
              <a:ext cx="6913564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far from even the nearest safari camp.</a:t>
              </a:r>
            </a:p>
          </p:txBody>
        </p:sp>
        <p:sp>
          <p:nvSpPr>
            <p:cNvPr id="268" name="the wild with child slaves and"/>
            <p:cNvSpPr txBox="1"/>
            <p:nvPr/>
          </p:nvSpPr>
          <p:spPr>
            <a:xfrm>
              <a:off x="71437" y="720725"/>
              <a:ext cx="5040314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 wild with child slaves and </a:t>
              </a:r>
            </a:p>
          </p:txBody>
        </p:sp>
        <p:sp>
          <p:nvSpPr>
            <p:cNvPr id="269" name="After weeks of marches and raids, he’s escaped into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After weeks of marches and raids, he’s escaped into</a:t>
              </a:r>
            </a:p>
          </p:txBody>
        </p:sp>
      </p:grpSp>
      <p:sp>
        <p:nvSpPr>
          <p:cNvPr id="271" name="Any form of the word “plunder” will appear once in every 380 pages of text."/>
          <p:cNvSpPr txBox="1"/>
          <p:nvPr/>
        </p:nvSpPr>
        <p:spPr>
          <a:xfrm>
            <a:off x="468312" y="5876925"/>
            <a:ext cx="7651959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the word “plunder” will appear once in every 380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9" grpId="14"/>
      <p:bldP build="whole" bldLvl="1" animBg="1" rev="0" advAuto="0" spid="256" grpId="4"/>
      <p:bldP build="whole" bldLvl="1" animBg="1" rev="0" advAuto="0" spid="256" grpId="6"/>
      <p:bldP build="whole" bldLvl="1" animBg="1" rev="0" advAuto="0" spid="264" grpId="9"/>
      <p:bldP build="whole" bldLvl="1" animBg="1" rev="0" advAuto="0" spid="264" grpId="11"/>
      <p:bldP build="whole" bldLvl="1" animBg="1" rev="0" advAuto="0" spid="265" grpId="12"/>
      <p:bldP build="whole" bldLvl="1" animBg="1" rev="0" advAuto="0" spid="251" grpId="2"/>
      <p:bldP build="whole" bldLvl="1" animBg="1" rev="0" advAuto="0" spid="260" grpId="8"/>
      <p:bldP build="whole" bldLvl="1" animBg="1" rev="0" advAuto="0" spid="260" grpId="10"/>
      <p:bldP build="whole" bldLvl="1" animBg="1" rev="0" advAuto="0" spid="259" grpId="5"/>
      <p:bldP build="whole" bldLvl="1" animBg="1" rev="0" advAuto="0" spid="255" grpId="1"/>
      <p:bldP build="whole" bldLvl="1" animBg="1" rev="0" advAuto="0" spid="259" grpId="7"/>
      <p:bldP build="whole" bldLvl="1" animBg="1" rev="0" advAuto="0" spid="255" grpId="3"/>
      <p:bldP build="whole" bldLvl="1" animBg="1" rev="0" advAuto="0" spid="270" grpId="1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Hew: to strike forcibly with an axe or sword;…"/>
          <p:cNvSpPr txBox="1"/>
          <p:nvPr/>
        </p:nvSpPr>
        <p:spPr>
          <a:xfrm>
            <a:off x="3203574" y="0"/>
            <a:ext cx="5761039" cy="1950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rPr b="1"/>
              <a:t>Hew: </a:t>
            </a:r>
            <a:r>
              <a:t>to strike forcibly with an axe or sword;</a:t>
            </a:r>
          </a:p>
          <a:p>
            <a:pPr/>
            <a:r>
              <a:t>         to conform (to)</a:t>
            </a:r>
          </a:p>
          <a:p>
            <a:pPr/>
            <a:r>
              <a:rPr b="1"/>
              <a:t>	Synonyms: hack, chop</a:t>
            </a:r>
            <a:endParaRPr b="1"/>
          </a:p>
          <a:p>
            <a:pPr/>
            <a:r>
              <a:rPr b="1"/>
              <a:t>	</a:t>
            </a:r>
            <a:endParaRPr b="1"/>
          </a:p>
          <a:p>
            <a:pPr/>
            <a:r>
              <a:rPr b="1"/>
              <a:t>Forms: Noun: 00   Verb: hew, hews, hewn, hewed</a:t>
            </a:r>
            <a:endParaRPr b="1"/>
          </a:p>
          <a:p>
            <a:pPr/>
            <a:r>
              <a:rPr b="1"/>
              <a:t>		             hewing</a:t>
            </a:r>
            <a:endParaRPr b="1"/>
          </a:p>
          <a:p>
            <a:pPr/>
            <a:r>
              <a:rPr b="1"/>
              <a:t>             Adjective: hewn         Adverb: 00</a:t>
            </a:r>
          </a:p>
        </p:txBody>
      </p:sp>
      <p:pic>
        <p:nvPicPr>
          <p:cNvPr id="274" name="ANd9GcQ2iE7toEO54Ul3WwFgUJ3oFv42qtOGledn32WakWGOsQBNxuiA.jpg" descr="ANd9GcQ2iE7toEO54Ul3WwFgUJ3oFv42qtOGledn32WakWGOsQBNxuiA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3248025" cy="1409700"/>
          </a:xfrm>
          <a:prstGeom prst="rect">
            <a:avLst/>
          </a:prstGeom>
          <a:ln w="12700">
            <a:miter lim="400000"/>
          </a:ln>
        </p:spPr>
      </p:pic>
      <p:sp>
        <p:nvSpPr>
          <p:cNvPr id="275" name="hewn"/>
          <p:cNvSpPr txBox="1"/>
          <p:nvPr/>
        </p:nvSpPr>
        <p:spPr>
          <a:xfrm>
            <a:off x="2124075" y="3357562"/>
            <a:ext cx="12969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hewn</a:t>
            </a:r>
          </a:p>
        </p:txBody>
      </p:sp>
      <p:grpSp>
        <p:nvGrpSpPr>
          <p:cNvPr id="280" name="Group"/>
          <p:cNvGrpSpPr/>
          <p:nvPr/>
        </p:nvGrpSpPr>
        <p:grpSpPr>
          <a:xfrm>
            <a:off x="323849" y="2420937"/>
            <a:ext cx="8820152" cy="1888119"/>
            <a:chOff x="0" y="0"/>
            <a:chExt cx="8820150" cy="1888117"/>
          </a:xfrm>
        </p:grpSpPr>
        <p:sp>
          <p:nvSpPr>
            <p:cNvPr id="276" name="J. R. R. Tolkien, The Return of the King"/>
            <p:cNvSpPr txBox="1"/>
            <p:nvPr/>
          </p:nvSpPr>
          <p:spPr>
            <a:xfrm>
              <a:off x="3095625" y="1512887"/>
              <a:ext cx="47529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J. R. R. Tolkien,</a:t>
              </a:r>
              <a:r>
                <a:rPr i="1" sz="2000"/>
                <a:t> The Return of the King</a:t>
              </a:r>
            </a:p>
          </p:txBody>
        </p:sp>
        <p:sp>
          <p:nvSpPr>
            <p:cNvPr id="277" name="off."/>
            <p:cNvSpPr txBox="1"/>
            <p:nvPr/>
          </p:nvSpPr>
          <p:spPr>
            <a:xfrm>
              <a:off x="3095625" y="936625"/>
              <a:ext cx="7191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off.</a:t>
              </a:r>
            </a:p>
          </p:txBody>
        </p:sp>
        <p:sp>
          <p:nvSpPr>
            <p:cNvPr id="278" name="head was"/>
            <p:cNvSpPr txBox="1"/>
            <p:nvPr/>
          </p:nvSpPr>
          <p:spPr>
            <a:xfrm>
              <a:off x="0" y="936625"/>
              <a:ext cx="180022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head was</a:t>
              </a:r>
            </a:p>
          </p:txBody>
        </p:sp>
        <p:sp>
          <p:nvSpPr>
            <p:cNvPr id="279" name="At least his hand still clasped the Red Arrow, but his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At least his hand still clasped the Red Arrow, but his </a:t>
              </a:r>
            </a:p>
          </p:txBody>
        </p:sp>
      </p:grpSp>
      <p:sp>
        <p:nvSpPr>
          <p:cNvPr id="281" name="hewed"/>
          <p:cNvSpPr txBox="1"/>
          <p:nvPr/>
        </p:nvSpPr>
        <p:spPr>
          <a:xfrm>
            <a:off x="2339975" y="2492375"/>
            <a:ext cx="12969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hewed</a:t>
            </a:r>
          </a:p>
        </p:txBody>
      </p:sp>
      <p:grpSp>
        <p:nvGrpSpPr>
          <p:cNvPr id="285" name="Group"/>
          <p:cNvGrpSpPr/>
          <p:nvPr/>
        </p:nvGrpSpPr>
        <p:grpSpPr>
          <a:xfrm>
            <a:off x="250825" y="2492375"/>
            <a:ext cx="7345363" cy="1816681"/>
            <a:chOff x="0" y="0"/>
            <a:chExt cx="7345362" cy="1816680"/>
          </a:xfrm>
        </p:grpSpPr>
        <p:sp>
          <p:nvSpPr>
            <p:cNvPr id="282" name="J. R. R. Tolkien, The Two Towers"/>
            <p:cNvSpPr txBox="1"/>
            <p:nvPr/>
          </p:nvSpPr>
          <p:spPr>
            <a:xfrm>
              <a:off x="3168650" y="1441450"/>
              <a:ext cx="410527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J. R. R. Tolkien,</a:t>
              </a:r>
              <a:r>
                <a:rPr i="1" sz="2000"/>
                <a:t> The Two Towers</a:t>
              </a:r>
            </a:p>
          </p:txBody>
        </p:sp>
        <p:sp>
          <p:nvSpPr>
            <p:cNvPr id="283" name="at them with his sword."/>
            <p:cNvSpPr txBox="1"/>
            <p:nvPr/>
          </p:nvSpPr>
          <p:spPr>
            <a:xfrm>
              <a:off x="3384550" y="0"/>
              <a:ext cx="39608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at them with his sword.</a:t>
              </a:r>
            </a:p>
          </p:txBody>
        </p:sp>
        <p:sp>
          <p:nvSpPr>
            <p:cNvPr id="284" name="In a fury he"/>
            <p:cNvSpPr txBox="1"/>
            <p:nvPr/>
          </p:nvSpPr>
          <p:spPr>
            <a:xfrm>
              <a:off x="0" y="0"/>
              <a:ext cx="21240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In a fury he</a:t>
              </a:r>
            </a:p>
          </p:txBody>
        </p:sp>
      </p:grpSp>
      <p:sp>
        <p:nvSpPr>
          <p:cNvPr id="286" name="-hewn"/>
          <p:cNvSpPr txBox="1"/>
          <p:nvPr/>
        </p:nvSpPr>
        <p:spPr>
          <a:xfrm>
            <a:off x="2195512" y="2492375"/>
            <a:ext cx="1296989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-hewn</a:t>
            </a:r>
          </a:p>
        </p:txBody>
      </p:sp>
      <p:grpSp>
        <p:nvGrpSpPr>
          <p:cNvPr id="291" name="Group"/>
          <p:cNvGrpSpPr/>
          <p:nvPr/>
        </p:nvGrpSpPr>
        <p:grpSpPr>
          <a:xfrm>
            <a:off x="468312" y="2492375"/>
            <a:ext cx="7991476" cy="1816681"/>
            <a:chOff x="0" y="0"/>
            <a:chExt cx="7991475" cy="1816680"/>
          </a:xfrm>
        </p:grpSpPr>
        <p:sp>
          <p:nvSpPr>
            <p:cNvPr id="287" name="Libba Bray, Sweet Far Thing"/>
            <p:cNvSpPr txBox="1"/>
            <p:nvPr/>
          </p:nvSpPr>
          <p:spPr>
            <a:xfrm>
              <a:off x="2951162" y="1441450"/>
              <a:ext cx="40322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Libba Bray,</a:t>
              </a:r>
              <a:r>
                <a:rPr i="1" sz="2000"/>
                <a:t> Sweet Far Thing</a:t>
              </a:r>
            </a:p>
          </p:txBody>
        </p:sp>
        <p:sp>
          <p:nvSpPr>
            <p:cNvPr id="288" name="maypole has been erected on"/>
            <p:cNvSpPr txBox="1"/>
            <p:nvPr/>
          </p:nvSpPr>
          <p:spPr>
            <a:xfrm>
              <a:off x="3024187" y="0"/>
              <a:ext cx="4967289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maypole has been erected on </a:t>
              </a:r>
            </a:p>
          </p:txBody>
        </p:sp>
        <p:sp>
          <p:nvSpPr>
            <p:cNvPr id="289" name="A rough"/>
            <p:cNvSpPr txBox="1"/>
            <p:nvPr/>
          </p:nvSpPr>
          <p:spPr>
            <a:xfrm>
              <a:off x="0" y="0"/>
              <a:ext cx="17637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t>       </a:t>
              </a:r>
              <a:r>
                <a:rPr sz="2800"/>
                <a:t>A rough </a:t>
              </a:r>
            </a:p>
          </p:txBody>
        </p:sp>
        <p:sp>
          <p:nvSpPr>
            <p:cNvPr id="290" name="a gentle slope further on."/>
            <p:cNvSpPr txBox="1"/>
            <p:nvPr/>
          </p:nvSpPr>
          <p:spPr>
            <a:xfrm>
              <a:off x="0" y="865187"/>
              <a:ext cx="4391025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 gentle slope further on.</a:t>
              </a:r>
            </a:p>
          </p:txBody>
        </p:sp>
      </p:grpSp>
      <p:sp>
        <p:nvSpPr>
          <p:cNvPr id="292" name="hewn"/>
          <p:cNvSpPr txBox="1"/>
          <p:nvPr/>
        </p:nvSpPr>
        <p:spPr>
          <a:xfrm>
            <a:off x="3563937" y="2924175"/>
            <a:ext cx="1296989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hewn</a:t>
            </a:r>
          </a:p>
        </p:txBody>
      </p:sp>
      <p:grpSp>
        <p:nvGrpSpPr>
          <p:cNvPr id="296" name="Group"/>
          <p:cNvGrpSpPr/>
          <p:nvPr/>
        </p:nvGrpSpPr>
        <p:grpSpPr>
          <a:xfrm>
            <a:off x="-1" y="2924175"/>
            <a:ext cx="9144002" cy="1743656"/>
            <a:chOff x="0" y="0"/>
            <a:chExt cx="9144000" cy="1743655"/>
          </a:xfrm>
        </p:grpSpPr>
        <p:sp>
          <p:nvSpPr>
            <p:cNvPr id="293" name="Yann Martel, Life of Pi"/>
            <p:cNvSpPr txBox="1"/>
            <p:nvPr/>
          </p:nvSpPr>
          <p:spPr>
            <a:xfrm>
              <a:off x="5508625" y="1368425"/>
              <a:ext cx="28813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Yann Martel,</a:t>
              </a:r>
              <a:r>
                <a:rPr i="1" sz="2000"/>
                <a:t> Life of Pi</a:t>
              </a:r>
            </a:p>
          </p:txBody>
        </p:sp>
        <p:sp>
          <p:nvSpPr>
            <p:cNvPr id="294" name="to pieces practically while they were still flopping about."/>
            <p:cNvSpPr txBox="1"/>
            <p:nvPr/>
          </p:nvSpPr>
          <p:spPr>
            <a:xfrm>
              <a:off x="0" y="576262"/>
              <a:ext cx="914400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to pieces practically while they were still flopping about.</a:t>
              </a:r>
            </a:p>
          </p:txBody>
        </p:sp>
        <p:sp>
          <p:nvSpPr>
            <p:cNvPr id="295" name="As for fish, they were"/>
            <p:cNvSpPr txBox="1"/>
            <p:nvPr/>
          </p:nvSpPr>
          <p:spPr>
            <a:xfrm>
              <a:off x="0" y="0"/>
              <a:ext cx="35639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As for fish, they were</a:t>
              </a:r>
            </a:p>
          </p:txBody>
        </p:sp>
      </p:grpSp>
      <p:sp>
        <p:nvSpPr>
          <p:cNvPr id="297" name="Any form of the word “hew” will appear once in every 1,257 pages of text."/>
          <p:cNvSpPr txBox="1"/>
          <p:nvPr/>
        </p:nvSpPr>
        <p:spPr>
          <a:xfrm>
            <a:off x="468312" y="5876925"/>
            <a:ext cx="7499373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the word “hew” will appear once in every 1,257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2" grpId="12"/>
      <p:bldP build="whole" bldLvl="1" animBg="1" rev="0" advAuto="0" spid="275" grpId="2"/>
      <p:bldP build="whole" bldLvl="1" animBg="1" rev="0" advAuto="0" spid="273" grpId="14"/>
      <p:bldP build="whole" bldLvl="1" animBg="1" rev="0" advAuto="0" spid="285" grpId="5"/>
      <p:bldP build="whole" bldLvl="1" animBg="1" rev="0" advAuto="0" spid="291" grpId="9"/>
      <p:bldP build="whole" bldLvl="1" animBg="1" rev="0" advAuto="0" spid="281" grpId="4"/>
      <p:bldP build="whole" bldLvl="1" animBg="1" rev="0" advAuto="0" spid="280" grpId="1"/>
      <p:bldP build="whole" bldLvl="1" animBg="1" rev="0" advAuto="0" spid="280" grpId="3"/>
      <p:bldP build="whole" bldLvl="1" animBg="1" rev="0" advAuto="0" spid="281" grpId="6"/>
      <p:bldP build="whole" bldLvl="1" animBg="1" rev="0" advAuto="0" spid="285" grpId="7"/>
      <p:bldP build="whole" bldLvl="1" animBg="1" rev="0" advAuto="0" spid="286" grpId="8"/>
      <p:bldP build="whole" bldLvl="1" animBg="1" rev="0" advAuto="0" spid="286" grpId="10"/>
      <p:bldP build="whole" bldLvl="1" animBg="1" rev="0" advAuto="0" spid="291" grpId="11"/>
      <p:bldP build="whole" bldLvl="1" animBg="1" rev="0" advAuto="0" spid="296" grpId="1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lament: to feel or express sorrow or regret…"/>
          <p:cNvSpPr txBox="1"/>
          <p:nvPr/>
        </p:nvSpPr>
        <p:spPr>
          <a:xfrm>
            <a:off x="2916237" y="0"/>
            <a:ext cx="5499347" cy="1950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rPr b="1"/>
              <a:t>lament: </a:t>
            </a:r>
            <a:r>
              <a:t>to feel or express sorrow or regret</a:t>
            </a:r>
          </a:p>
          <a:p>
            <a:pPr/>
            <a:r>
              <a:rPr b="1"/>
              <a:t>	Synonyms: </a:t>
            </a:r>
            <a:r>
              <a:t>mourn, grieve</a:t>
            </a:r>
          </a:p>
          <a:p>
            <a:pPr/>
            <a:r>
              <a:rPr b="1"/>
              <a:t>	Antonyms: </a:t>
            </a:r>
            <a:r>
              <a:t>rejoice, congratulate, </a:t>
            </a:r>
          </a:p>
          <a:p>
            <a:pPr/>
            <a:r>
              <a:t>		 celebrate</a:t>
            </a:r>
          </a:p>
          <a:p>
            <a:pPr/>
            <a:r>
              <a:rPr b="1"/>
              <a:t>Forms: Noun: </a:t>
            </a:r>
            <a:r>
              <a:t>lament, lamentation</a:t>
            </a:r>
          </a:p>
          <a:p>
            <a:pPr/>
            <a:r>
              <a:rPr b="1"/>
              <a:t>             Verb: </a:t>
            </a:r>
            <a:r>
              <a:t>lament, laments, lamented, lamenting</a:t>
            </a:r>
          </a:p>
          <a:p>
            <a:pPr/>
            <a:r>
              <a:rPr b="1"/>
              <a:t>             Adjective: </a:t>
            </a:r>
            <a:r>
              <a:t>lamentable</a:t>
            </a:r>
            <a:r>
              <a:rPr b="1"/>
              <a:t>          Adv: </a:t>
            </a:r>
            <a:r>
              <a:t>lamentably</a:t>
            </a:r>
          </a:p>
        </p:txBody>
      </p:sp>
      <p:pic>
        <p:nvPicPr>
          <p:cNvPr id="300" name="ANd9GcShS-j-B2JqIb_Oh8zLNaKD-25P7KECkiDFqN0yvWwkV3_ZS1LI.jpg" descr="ANd9GcShS-j-B2JqIb_Oh8zLNaKD-25P7KECkiDFqN0yvWwkV3_ZS1LI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88912"/>
            <a:ext cx="2843213" cy="1123951"/>
          </a:xfrm>
          <a:prstGeom prst="rect">
            <a:avLst/>
          </a:prstGeom>
          <a:ln w="12700">
            <a:miter lim="400000"/>
          </a:ln>
        </p:spPr>
      </p:pic>
      <p:sp>
        <p:nvSpPr>
          <p:cNvPr id="301" name="lamented"/>
          <p:cNvSpPr txBox="1"/>
          <p:nvPr/>
        </p:nvSpPr>
        <p:spPr>
          <a:xfrm>
            <a:off x="5724525" y="2636837"/>
            <a:ext cx="180022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lamented</a:t>
            </a:r>
          </a:p>
        </p:txBody>
      </p:sp>
      <p:grpSp>
        <p:nvGrpSpPr>
          <p:cNvPr id="305" name="Group"/>
          <p:cNvGrpSpPr/>
          <p:nvPr/>
        </p:nvGrpSpPr>
        <p:grpSpPr>
          <a:xfrm>
            <a:off x="539750" y="2636837"/>
            <a:ext cx="8353425" cy="1743656"/>
            <a:chOff x="0" y="0"/>
            <a:chExt cx="8353425" cy="1743655"/>
          </a:xfrm>
        </p:grpSpPr>
        <p:sp>
          <p:nvSpPr>
            <p:cNvPr id="302" name="Gabriel Garcia Marquez, One Hundred Years of Solitude"/>
            <p:cNvSpPr txBox="1"/>
            <p:nvPr/>
          </p:nvSpPr>
          <p:spPr>
            <a:xfrm>
              <a:off x="1152525" y="1368425"/>
              <a:ext cx="720090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Gabriel Garcia Marquez,</a:t>
              </a:r>
              <a:r>
                <a:rPr i="1" sz="2000"/>
                <a:t> One Hundred Years of Solitude</a:t>
              </a:r>
            </a:p>
          </p:txBody>
        </p:sp>
        <p:sp>
          <p:nvSpPr>
            <p:cNvPr id="303" name="to Ursula."/>
            <p:cNvSpPr txBox="1"/>
            <p:nvPr/>
          </p:nvSpPr>
          <p:spPr>
            <a:xfrm>
              <a:off x="71437" y="792162"/>
              <a:ext cx="172720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to Ursula.</a:t>
              </a:r>
            </a:p>
          </p:txBody>
        </p:sp>
        <p:sp>
          <p:nvSpPr>
            <p:cNvPr id="304" name="“We’ll never bet anywhere,” he"/>
            <p:cNvSpPr txBox="1"/>
            <p:nvPr/>
          </p:nvSpPr>
          <p:spPr>
            <a:xfrm>
              <a:off x="0" y="0"/>
              <a:ext cx="51482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“We’ll never bet anywhere,” he</a:t>
              </a:r>
            </a:p>
          </p:txBody>
        </p:sp>
      </p:grpSp>
      <p:sp>
        <p:nvSpPr>
          <p:cNvPr id="306" name="lamented."/>
          <p:cNvSpPr txBox="1"/>
          <p:nvPr/>
        </p:nvSpPr>
        <p:spPr>
          <a:xfrm>
            <a:off x="6732587" y="2565400"/>
            <a:ext cx="1800226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lamented.</a:t>
            </a:r>
          </a:p>
        </p:txBody>
      </p:sp>
      <p:grpSp>
        <p:nvGrpSpPr>
          <p:cNvPr id="310" name="Group"/>
          <p:cNvGrpSpPr/>
          <p:nvPr/>
        </p:nvGrpSpPr>
        <p:grpSpPr>
          <a:xfrm>
            <a:off x="900112" y="2565400"/>
            <a:ext cx="5867401" cy="1743656"/>
            <a:chOff x="0" y="0"/>
            <a:chExt cx="5867400" cy="1743655"/>
          </a:xfrm>
        </p:grpSpPr>
        <p:sp>
          <p:nvSpPr>
            <p:cNvPr id="307" name="Chaim Potok, The Chosen"/>
            <p:cNvSpPr txBox="1"/>
            <p:nvPr/>
          </p:nvSpPr>
          <p:spPr>
            <a:xfrm>
              <a:off x="2519362" y="1368425"/>
              <a:ext cx="33131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Chaim Potok,</a:t>
              </a:r>
              <a:r>
                <a:rPr i="1" sz="2000"/>
                <a:t> The Chosen</a:t>
              </a:r>
            </a:p>
          </p:txBody>
        </p:sp>
        <p:sp>
          <p:nvSpPr>
            <p:cNvPr id="308" name="I could’ve been ready."/>
            <p:cNvSpPr txBox="1"/>
            <p:nvPr/>
          </p:nvSpPr>
          <p:spPr>
            <a:xfrm>
              <a:off x="0" y="792162"/>
              <a:ext cx="4175125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I could’ve been ready.</a:t>
              </a:r>
            </a:p>
          </p:txBody>
        </p:sp>
        <p:sp>
          <p:nvSpPr>
            <p:cNvPr id="309" name="“You could’ve told me,” Schwartzie"/>
            <p:cNvSpPr txBox="1"/>
            <p:nvPr/>
          </p:nvSpPr>
          <p:spPr>
            <a:xfrm>
              <a:off x="0" y="0"/>
              <a:ext cx="58674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“You could’ve told me,” Schwartzie</a:t>
              </a:r>
            </a:p>
          </p:txBody>
        </p:sp>
      </p:grpSp>
      <p:sp>
        <p:nvSpPr>
          <p:cNvPr id="311" name="lamentation"/>
          <p:cNvSpPr txBox="1"/>
          <p:nvPr/>
        </p:nvSpPr>
        <p:spPr>
          <a:xfrm>
            <a:off x="2627312" y="2852737"/>
            <a:ext cx="2232026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lamentation</a:t>
            </a:r>
          </a:p>
        </p:txBody>
      </p:sp>
      <p:grpSp>
        <p:nvGrpSpPr>
          <p:cNvPr id="315" name="Group"/>
          <p:cNvGrpSpPr/>
          <p:nvPr/>
        </p:nvGrpSpPr>
        <p:grpSpPr>
          <a:xfrm>
            <a:off x="1042987" y="2852737"/>
            <a:ext cx="5905501" cy="1456319"/>
            <a:chOff x="0" y="0"/>
            <a:chExt cx="5905500" cy="1456317"/>
          </a:xfrm>
        </p:grpSpPr>
        <p:sp>
          <p:nvSpPr>
            <p:cNvPr id="312" name="George Orwell, Animal Farm"/>
            <p:cNvSpPr txBox="1"/>
            <p:nvPr/>
          </p:nvSpPr>
          <p:spPr>
            <a:xfrm>
              <a:off x="2376487" y="1081087"/>
              <a:ext cx="35290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George Orwell,</a:t>
              </a:r>
              <a:r>
                <a:rPr i="1" sz="2000"/>
                <a:t> Animal Farm</a:t>
              </a:r>
            </a:p>
          </p:txBody>
        </p:sp>
        <p:sp>
          <p:nvSpPr>
            <p:cNvPr id="313" name="went up."/>
            <p:cNvSpPr txBox="1"/>
            <p:nvPr/>
          </p:nvSpPr>
          <p:spPr>
            <a:xfrm>
              <a:off x="3744912" y="0"/>
              <a:ext cx="201612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went up.</a:t>
              </a:r>
            </a:p>
          </p:txBody>
        </p:sp>
        <p:sp>
          <p:nvSpPr>
            <p:cNvPr id="314" name="A cry of"/>
            <p:cNvSpPr txBox="1"/>
            <p:nvPr/>
          </p:nvSpPr>
          <p:spPr>
            <a:xfrm>
              <a:off x="0" y="0"/>
              <a:ext cx="16192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 cry of</a:t>
              </a:r>
            </a:p>
          </p:txBody>
        </p:sp>
      </p:grpSp>
      <p:sp>
        <p:nvSpPr>
          <p:cNvPr id="316" name="lament"/>
          <p:cNvSpPr txBox="1"/>
          <p:nvPr/>
        </p:nvSpPr>
        <p:spPr>
          <a:xfrm>
            <a:off x="1763712" y="3068637"/>
            <a:ext cx="1584326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lament</a:t>
            </a:r>
          </a:p>
        </p:txBody>
      </p:sp>
      <p:grpSp>
        <p:nvGrpSpPr>
          <p:cNvPr id="321" name="Group"/>
          <p:cNvGrpSpPr/>
          <p:nvPr/>
        </p:nvGrpSpPr>
        <p:grpSpPr>
          <a:xfrm>
            <a:off x="-1" y="2420937"/>
            <a:ext cx="8820152" cy="1888119"/>
            <a:chOff x="0" y="0"/>
            <a:chExt cx="8820150" cy="1888117"/>
          </a:xfrm>
        </p:grpSpPr>
        <p:sp>
          <p:nvSpPr>
            <p:cNvPr id="317" name="John Steinbeck, The Pearl"/>
            <p:cNvSpPr txBox="1"/>
            <p:nvPr/>
          </p:nvSpPr>
          <p:spPr>
            <a:xfrm>
              <a:off x="3419475" y="1512887"/>
              <a:ext cx="33131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John Steinbeck,</a:t>
              </a:r>
              <a:r>
                <a:rPr i="1" sz="2000"/>
                <a:t> The Pearl</a:t>
              </a:r>
            </a:p>
          </p:txBody>
        </p:sp>
        <p:sp>
          <p:nvSpPr>
            <p:cNvPr id="318" name="for the dead of the family."/>
            <p:cNvSpPr txBox="1"/>
            <p:nvPr/>
          </p:nvSpPr>
          <p:spPr>
            <a:xfrm>
              <a:off x="3348037" y="647700"/>
              <a:ext cx="4249739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for the dead of the family.</a:t>
              </a:r>
            </a:p>
          </p:txBody>
        </p:sp>
        <p:sp>
          <p:nvSpPr>
            <p:cNvPr id="319" name="formal"/>
            <p:cNvSpPr txBox="1"/>
            <p:nvPr/>
          </p:nvSpPr>
          <p:spPr>
            <a:xfrm>
              <a:off x="539750" y="647700"/>
              <a:ext cx="12239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formal</a:t>
              </a:r>
            </a:p>
          </p:txBody>
        </p:sp>
        <p:sp>
          <p:nvSpPr>
            <p:cNvPr id="320" name="She, being the nearest woman relative, raised a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She, being the nearest woman relative, raised a </a:t>
              </a:r>
            </a:p>
          </p:txBody>
        </p:sp>
      </p:grpSp>
      <p:sp>
        <p:nvSpPr>
          <p:cNvPr id="322" name="Any form of the word “lament” will appear once in every 265 pages of text."/>
          <p:cNvSpPr txBox="1"/>
          <p:nvPr/>
        </p:nvSpPr>
        <p:spPr>
          <a:xfrm>
            <a:off x="468312" y="5876925"/>
            <a:ext cx="7575499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the word “lament” will appear once in every 265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1" grpId="2"/>
      <p:bldP build="whole" bldLvl="1" animBg="1" rev="0" advAuto="0" spid="321" grpId="13"/>
      <p:bldP build="whole" bldLvl="1" animBg="1" rev="0" advAuto="0" spid="305" grpId="1"/>
      <p:bldP build="whole" bldLvl="1" animBg="1" rev="0" advAuto="0" spid="305" grpId="3"/>
      <p:bldP build="whole" bldLvl="1" animBg="1" rev="0" advAuto="0" spid="311" grpId="8"/>
      <p:bldP build="whole" bldLvl="1" animBg="1" rev="0" advAuto="0" spid="311" grpId="10"/>
      <p:bldP build="whole" bldLvl="1" animBg="1" rev="0" advAuto="0" spid="315" grpId="9"/>
      <p:bldP build="whole" bldLvl="1" animBg="1" rev="0" advAuto="0" spid="306" grpId="6"/>
      <p:bldP build="whole" bldLvl="1" animBg="1" rev="0" advAuto="0" spid="315" grpId="11"/>
      <p:bldP build="whole" bldLvl="1" animBg="1" rev="0" advAuto="0" spid="306" grpId="4"/>
      <p:bldP build="whole" bldLvl="1" animBg="1" rev="0" advAuto="0" spid="299" grpId="14"/>
      <p:bldP build="whole" bldLvl="1" animBg="1" rev="0" advAuto="0" spid="310" grpId="5"/>
      <p:bldP build="whole" bldLvl="1" animBg="1" rev="0" advAuto="0" spid="316" grpId="12"/>
      <p:bldP build="whole" bldLvl="1" animBg="1" rev="0" advAuto="0" spid="310" grpId="7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Circuitous: in a circular or indirect pattern…"/>
          <p:cNvSpPr txBox="1"/>
          <p:nvPr/>
        </p:nvSpPr>
        <p:spPr>
          <a:xfrm>
            <a:off x="3419475" y="188912"/>
            <a:ext cx="5724525" cy="1417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rPr b="1"/>
              <a:t>Circuitous: </a:t>
            </a:r>
            <a:r>
              <a:t>in a circular or indirect pattern</a:t>
            </a:r>
          </a:p>
          <a:p>
            <a:pPr/>
            <a:r>
              <a:t>	</a:t>
            </a:r>
            <a:r>
              <a:rPr b="1"/>
              <a:t>Synonym</a:t>
            </a:r>
            <a:r>
              <a:t>: indirect, roundabout</a:t>
            </a:r>
          </a:p>
          <a:p>
            <a:pPr/>
            <a:r>
              <a:t>	</a:t>
            </a:r>
            <a:r>
              <a:rPr b="1"/>
              <a:t>Antonym</a:t>
            </a:r>
            <a:r>
              <a:t>: direct</a:t>
            </a:r>
          </a:p>
          <a:p>
            <a:pPr/>
            <a:r>
              <a:rPr b="1"/>
              <a:t>Forms:</a:t>
            </a:r>
            <a:r>
              <a:t> </a:t>
            </a:r>
            <a:r>
              <a:rPr b="1"/>
              <a:t>Noun</a:t>
            </a:r>
            <a:r>
              <a:t>: circuit, circuitry    </a:t>
            </a:r>
            <a:r>
              <a:rPr b="1"/>
              <a:t>Verb</a:t>
            </a:r>
            <a:r>
              <a:t>: 00</a:t>
            </a:r>
          </a:p>
          <a:p>
            <a:pPr/>
            <a:r>
              <a:t>            </a:t>
            </a:r>
            <a:r>
              <a:rPr b="1"/>
              <a:t>Adjective</a:t>
            </a:r>
            <a:r>
              <a:t>: circuitous    </a:t>
            </a:r>
            <a:r>
              <a:rPr b="1"/>
              <a:t>Adverb</a:t>
            </a:r>
            <a:r>
              <a:t>: circuitously</a:t>
            </a:r>
          </a:p>
        </p:txBody>
      </p:sp>
      <p:pic>
        <p:nvPicPr>
          <p:cNvPr id="325" name="ANd9GcRiEi13ew3EH4K6jPZCNFPVgo8NPGrX0UH6LDCrfdZ0QaFQH5XkDp54yVv2.jpg" descr="ANd9GcRiEi13ew3EH4K6jPZCNFPVgo8NPGrX0UH6LDCrfdZ0QaFQH5XkDp54yVv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476375" cy="1514475"/>
          </a:xfrm>
          <a:prstGeom prst="rect">
            <a:avLst/>
          </a:prstGeom>
          <a:ln w="12700">
            <a:miter lim="400000"/>
          </a:ln>
        </p:spPr>
      </p:pic>
      <p:sp>
        <p:nvSpPr>
          <p:cNvPr id="326" name="circuitous"/>
          <p:cNvSpPr txBox="1"/>
          <p:nvPr/>
        </p:nvSpPr>
        <p:spPr>
          <a:xfrm>
            <a:off x="4356100" y="2205037"/>
            <a:ext cx="180022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circuitous</a:t>
            </a:r>
          </a:p>
        </p:txBody>
      </p:sp>
      <p:grpSp>
        <p:nvGrpSpPr>
          <p:cNvPr id="331" name="Group"/>
          <p:cNvGrpSpPr/>
          <p:nvPr/>
        </p:nvGrpSpPr>
        <p:grpSpPr>
          <a:xfrm>
            <a:off x="323850" y="2205037"/>
            <a:ext cx="7777163" cy="2104019"/>
            <a:chOff x="0" y="0"/>
            <a:chExt cx="7777162" cy="2104017"/>
          </a:xfrm>
        </p:grpSpPr>
        <p:sp>
          <p:nvSpPr>
            <p:cNvPr id="327" name="Roger Zelazny, Nine Princes in Amber"/>
            <p:cNvSpPr txBox="1"/>
            <p:nvPr/>
          </p:nvSpPr>
          <p:spPr>
            <a:xfrm>
              <a:off x="3095625" y="1728787"/>
              <a:ext cx="468153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Roger Zelazny,</a:t>
              </a:r>
              <a:r>
                <a:rPr i="1" sz="2000"/>
                <a:t> Nine Princes in Amber</a:t>
              </a:r>
            </a:p>
          </p:txBody>
        </p:sp>
        <p:sp>
          <p:nvSpPr>
            <p:cNvPr id="328" name="how long it will take me."/>
            <p:cNvSpPr txBox="1"/>
            <p:nvPr/>
          </p:nvSpPr>
          <p:spPr>
            <a:xfrm>
              <a:off x="3671887" y="863600"/>
              <a:ext cx="41036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how long it will take me.</a:t>
              </a:r>
            </a:p>
          </p:txBody>
        </p:sp>
        <p:sp>
          <p:nvSpPr>
            <p:cNvPr id="329" name="route, so I don’t know"/>
            <p:cNvSpPr txBox="1"/>
            <p:nvPr/>
          </p:nvSpPr>
          <p:spPr>
            <a:xfrm>
              <a:off x="0" y="863600"/>
              <a:ext cx="36718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route, so I don’t know</a:t>
              </a:r>
            </a:p>
          </p:txBody>
        </p:sp>
        <p:sp>
          <p:nvSpPr>
            <p:cNvPr id="330" name="I’ll be coming by a rather"/>
            <p:cNvSpPr txBox="1"/>
            <p:nvPr/>
          </p:nvSpPr>
          <p:spPr>
            <a:xfrm>
              <a:off x="0" y="0"/>
              <a:ext cx="40671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I’ll be coming by a rather </a:t>
              </a:r>
            </a:p>
          </p:txBody>
        </p:sp>
      </p:grpSp>
      <p:sp>
        <p:nvSpPr>
          <p:cNvPr id="332" name="circuitous"/>
          <p:cNvSpPr txBox="1"/>
          <p:nvPr/>
        </p:nvSpPr>
        <p:spPr>
          <a:xfrm>
            <a:off x="4572000" y="2852737"/>
            <a:ext cx="201612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circuitous</a:t>
            </a:r>
          </a:p>
        </p:txBody>
      </p:sp>
      <p:grpSp>
        <p:nvGrpSpPr>
          <p:cNvPr id="337" name="Group"/>
          <p:cNvGrpSpPr/>
          <p:nvPr/>
        </p:nvGrpSpPr>
        <p:grpSpPr>
          <a:xfrm>
            <a:off x="323849" y="2060575"/>
            <a:ext cx="8820152" cy="2248481"/>
            <a:chOff x="0" y="0"/>
            <a:chExt cx="8820150" cy="2248480"/>
          </a:xfrm>
        </p:grpSpPr>
        <p:sp>
          <p:nvSpPr>
            <p:cNvPr id="333" name="Robert Ludlum, The Bourne Ultimatum"/>
            <p:cNvSpPr txBox="1"/>
            <p:nvPr/>
          </p:nvSpPr>
          <p:spPr>
            <a:xfrm>
              <a:off x="3095625" y="1873250"/>
              <a:ext cx="46085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Robert Ludlum,</a:t>
              </a:r>
              <a:r>
                <a:rPr i="1" sz="2000"/>
                <a:t> The Bourne Ultimatum</a:t>
              </a:r>
            </a:p>
          </p:txBody>
        </p:sp>
        <p:sp>
          <p:nvSpPr>
            <p:cNvPr id="334" name="route."/>
            <p:cNvSpPr txBox="1"/>
            <p:nvPr/>
          </p:nvSpPr>
          <p:spPr>
            <a:xfrm>
              <a:off x="6192837" y="792162"/>
              <a:ext cx="1152526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route.</a:t>
              </a:r>
            </a:p>
          </p:txBody>
        </p:sp>
        <p:sp>
          <p:nvSpPr>
            <p:cNvPr id="335" name="there by an extremely"/>
            <p:cNvSpPr txBox="1"/>
            <p:nvPr/>
          </p:nvSpPr>
          <p:spPr>
            <a:xfrm>
              <a:off x="71437" y="792162"/>
              <a:ext cx="4175126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there by an extremely</a:t>
              </a:r>
            </a:p>
          </p:txBody>
        </p:sp>
        <p:sp>
          <p:nvSpPr>
            <p:cNvPr id="336" name="Wherever he was being taken, he was being driven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Wherever he was being taken, he was being driven</a:t>
              </a:r>
            </a:p>
          </p:txBody>
        </p:sp>
      </p:grpSp>
      <p:sp>
        <p:nvSpPr>
          <p:cNvPr id="338" name="circuitous"/>
          <p:cNvSpPr txBox="1"/>
          <p:nvPr/>
        </p:nvSpPr>
        <p:spPr>
          <a:xfrm>
            <a:off x="3132137" y="3716337"/>
            <a:ext cx="2089151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circuitous</a:t>
            </a:r>
          </a:p>
        </p:txBody>
      </p:sp>
      <p:grpSp>
        <p:nvGrpSpPr>
          <p:cNvPr id="345" name="Group"/>
          <p:cNvGrpSpPr/>
          <p:nvPr/>
        </p:nvGrpSpPr>
        <p:grpSpPr>
          <a:xfrm>
            <a:off x="-1" y="2276474"/>
            <a:ext cx="9323389" cy="3904245"/>
            <a:chOff x="0" y="0"/>
            <a:chExt cx="9323388" cy="3904242"/>
          </a:xfrm>
        </p:grpSpPr>
        <p:sp>
          <p:nvSpPr>
            <p:cNvPr id="339" name="Suzanne Collins, The Hunger Games"/>
            <p:cNvSpPr txBox="1"/>
            <p:nvPr/>
          </p:nvSpPr>
          <p:spPr>
            <a:xfrm>
              <a:off x="4246562" y="3529012"/>
              <a:ext cx="4897439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Suzanne Collins</a:t>
              </a:r>
              <a:r>
                <a:rPr i="1" sz="2000"/>
                <a:t>, The Hunger Games</a:t>
              </a:r>
            </a:p>
          </p:txBody>
        </p:sp>
        <p:sp>
          <p:nvSpPr>
            <p:cNvPr id="340" name="route back, when the first"/>
            <p:cNvSpPr txBox="1"/>
            <p:nvPr/>
          </p:nvSpPr>
          <p:spPr>
            <a:xfrm>
              <a:off x="179388" y="2089150"/>
              <a:ext cx="49688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route back, when the first</a:t>
              </a:r>
            </a:p>
          </p:txBody>
        </p:sp>
        <p:sp>
          <p:nvSpPr>
            <p:cNvPr id="341" name="it will require miles of travel away from the inferno"/>
            <p:cNvSpPr txBox="1"/>
            <p:nvPr/>
          </p:nvSpPr>
          <p:spPr>
            <a:xfrm>
              <a:off x="0" y="720725"/>
              <a:ext cx="84248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it will require miles of travel away from the inferno </a:t>
              </a:r>
            </a:p>
          </p:txBody>
        </p:sp>
        <p:sp>
          <p:nvSpPr>
            <p:cNvPr id="342" name="I’ve just decided to try and loop back around, although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I’ve just decided to try and loop back around, although</a:t>
              </a:r>
            </a:p>
          </p:txBody>
        </p:sp>
        <p:sp>
          <p:nvSpPr>
            <p:cNvPr id="343" name="and then a very"/>
            <p:cNvSpPr txBox="1"/>
            <p:nvPr/>
          </p:nvSpPr>
          <p:spPr>
            <a:xfrm>
              <a:off x="0" y="1439862"/>
              <a:ext cx="3203576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and then a very</a:t>
              </a:r>
            </a:p>
          </p:txBody>
        </p:sp>
        <p:sp>
          <p:nvSpPr>
            <p:cNvPr id="344" name="fireball blasts into the rock about two feet from my head."/>
            <p:cNvSpPr txBox="1"/>
            <p:nvPr/>
          </p:nvSpPr>
          <p:spPr>
            <a:xfrm>
              <a:off x="179387" y="2736850"/>
              <a:ext cx="9144002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fireball blasts into the rock about two feet from my head.</a:t>
              </a:r>
            </a:p>
          </p:txBody>
        </p:sp>
      </p:grpSp>
      <p:sp>
        <p:nvSpPr>
          <p:cNvPr id="346" name="circuitous"/>
          <p:cNvSpPr txBox="1"/>
          <p:nvPr/>
        </p:nvSpPr>
        <p:spPr>
          <a:xfrm>
            <a:off x="6156325" y="2060575"/>
            <a:ext cx="17287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circuitous</a:t>
            </a:r>
          </a:p>
        </p:txBody>
      </p:sp>
      <p:grpSp>
        <p:nvGrpSpPr>
          <p:cNvPr id="352" name="Group"/>
          <p:cNvGrpSpPr/>
          <p:nvPr/>
        </p:nvGrpSpPr>
        <p:grpSpPr>
          <a:xfrm>
            <a:off x="250825" y="2060575"/>
            <a:ext cx="8893176" cy="2967618"/>
            <a:chOff x="0" y="0"/>
            <a:chExt cx="8893175" cy="2967617"/>
          </a:xfrm>
        </p:grpSpPr>
        <p:sp>
          <p:nvSpPr>
            <p:cNvPr id="347" name="Stephenie Meyer, Twilight"/>
            <p:cNvSpPr txBox="1"/>
            <p:nvPr/>
          </p:nvSpPr>
          <p:spPr>
            <a:xfrm>
              <a:off x="4537075" y="2592387"/>
              <a:ext cx="31686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Stephenie Meyer,</a:t>
              </a:r>
              <a:r>
                <a:rPr i="1" sz="2000"/>
                <a:t> Twilight</a:t>
              </a:r>
            </a:p>
          </p:txBody>
        </p:sp>
        <p:sp>
          <p:nvSpPr>
            <p:cNvPr id="348" name="measures, listening to your words in Jessica’s mind…"/>
            <p:cNvSpPr txBox="1"/>
            <p:nvPr/>
          </p:nvSpPr>
          <p:spPr>
            <a:xfrm>
              <a:off x="73024" y="792162"/>
              <a:ext cx="8820152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measures, listening to your words in Jessica’s mind… </a:t>
              </a:r>
            </a:p>
          </p:txBody>
        </p:sp>
        <p:sp>
          <p:nvSpPr>
            <p:cNvPr id="349" name="I wasn’t used to having to go to such"/>
            <p:cNvSpPr txBox="1"/>
            <p:nvPr/>
          </p:nvSpPr>
          <p:spPr>
            <a:xfrm>
              <a:off x="0" y="0"/>
              <a:ext cx="59769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I wasn’t used to having to go to such  </a:t>
              </a:r>
            </a:p>
          </p:txBody>
        </p:sp>
        <p:sp>
          <p:nvSpPr>
            <p:cNvPr id="350" name="her mind isn’t very original, and it was annoying to"/>
            <p:cNvSpPr txBox="1"/>
            <p:nvPr/>
          </p:nvSpPr>
          <p:spPr>
            <a:xfrm>
              <a:off x="73025" y="1512887"/>
              <a:ext cx="8172450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her mind isn’t very original, and it was annoying to  </a:t>
              </a:r>
            </a:p>
          </p:txBody>
        </p:sp>
        <p:sp>
          <p:nvSpPr>
            <p:cNvPr id="351" name="have to stoop to that."/>
            <p:cNvSpPr txBox="1"/>
            <p:nvPr/>
          </p:nvSpPr>
          <p:spPr>
            <a:xfrm>
              <a:off x="144462" y="2376487"/>
              <a:ext cx="356393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have to stoop to that. </a:t>
              </a:r>
            </a:p>
          </p:txBody>
        </p:sp>
      </p:grpSp>
      <p:sp>
        <p:nvSpPr>
          <p:cNvPr id="353" name="Any form of the word “circuitous” will appear once in every 3,708 pages of text."/>
          <p:cNvSpPr txBox="1"/>
          <p:nvPr/>
        </p:nvSpPr>
        <p:spPr>
          <a:xfrm>
            <a:off x="468312" y="6308725"/>
            <a:ext cx="8045535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the word “circuitous” will appear once in every 3,708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1" grpId="3"/>
      <p:bldP build="whole" bldLvl="1" animBg="1" rev="0" advAuto="0" spid="326" grpId="2"/>
      <p:bldP build="whole" bldLvl="1" animBg="1" rev="0" advAuto="0" spid="352" grpId="13"/>
      <p:bldP build="whole" bldLvl="1" animBg="1" rev="0" advAuto="0" spid="338" grpId="8"/>
      <p:bldP build="whole" bldLvl="1" animBg="1" rev="0" advAuto="0" spid="345" grpId="9"/>
      <p:bldP build="whole" bldLvl="1" animBg="1" rev="0" advAuto="0" spid="338" grpId="10"/>
      <p:bldP build="whole" bldLvl="1" animBg="1" rev="0" advAuto="0" spid="345" grpId="11"/>
      <p:bldP build="whole" bldLvl="1" animBg="1" rev="0" advAuto="0" spid="324" grpId="14"/>
      <p:bldP build="whole" bldLvl="1" animBg="1" rev="0" advAuto="0" spid="337" grpId="5"/>
      <p:bldP build="whole" bldLvl="1" animBg="1" rev="0" advAuto="0" spid="332" grpId="4"/>
      <p:bldP build="whole" bldLvl="1" animBg="1" rev="0" advAuto="0" spid="337" grpId="7"/>
      <p:bldP build="whole" bldLvl="1" animBg="1" rev="0" advAuto="0" spid="346" grpId="12"/>
      <p:bldP build="whole" bldLvl="1" animBg="1" rev="0" advAuto="0" spid="331" grpId="1"/>
      <p:bldP build="whole" bldLvl="1" animBg="1" rev="0" advAuto="0" spid="332" grpId="6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356" name="ANd9GcSsiM06nHrrzxwaHTY1LPM3Ys--68ZZ5i4RJ9GhPloSoIkFYDpy.jpg" descr="ANd9GcSsiM06nHrrzxwaHTY1LPM3Ys--68ZZ5i4RJ9GhPloSoIkFYDpy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908175" cy="190817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62" name="Group"/>
          <p:cNvGrpSpPr/>
          <p:nvPr/>
        </p:nvGrpSpPr>
        <p:grpSpPr>
          <a:xfrm>
            <a:off x="355599" y="2331343"/>
            <a:ext cx="9144002" cy="2195314"/>
            <a:chOff x="0" y="0"/>
            <a:chExt cx="9144000" cy="2195312"/>
          </a:xfrm>
        </p:grpSpPr>
        <p:grpSp>
          <p:nvGrpSpPr>
            <p:cNvPr id="360" name="Group"/>
            <p:cNvGrpSpPr/>
            <p:nvPr/>
          </p:nvGrpSpPr>
          <p:grpSpPr>
            <a:xfrm>
              <a:off x="0" y="0"/>
              <a:ext cx="9144001" cy="863600"/>
              <a:chOff x="0" y="0"/>
              <a:chExt cx="9144000" cy="863600"/>
            </a:xfrm>
          </p:grpSpPr>
          <p:sp>
            <p:nvSpPr>
              <p:cNvPr id="357" name="William Shakespeare, The Merchant of  Venice"/>
              <p:cNvSpPr/>
              <p:nvPr/>
            </p:nvSpPr>
            <p:spPr>
              <a:xfrm>
                <a:off x="1311275" y="708025"/>
                <a:ext cx="5832476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9FE4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/>
                <a:r>
                  <a:rPr sz="2000"/>
                  <a:t>William Shakespeare,</a:t>
                </a:r>
                <a:r>
                  <a:rPr i="1" sz="2000"/>
                  <a:t> The Merchant of  Venice</a:t>
                </a:r>
              </a:p>
            </p:txBody>
          </p:sp>
          <p:sp>
            <p:nvSpPr>
              <p:cNvPr id="358" name="for we have friends that purpose merriment."/>
              <p:cNvSpPr/>
              <p:nvPr/>
            </p:nvSpPr>
            <p:spPr>
              <a:xfrm>
                <a:off x="0" y="863600"/>
                <a:ext cx="7200901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defRPr sz="2800"/>
                </a:lvl1pPr>
              </a:lstStyle>
              <a:p>
                <a:pPr>
                  <a:defRPr sz="1800"/>
                </a:pPr>
                <a:r>
                  <a:rPr sz="2800"/>
                  <a:t>for we have friends that purpose merriment.  </a:t>
                </a:r>
              </a:p>
            </p:txBody>
          </p:sp>
          <p:sp>
            <p:nvSpPr>
              <p:cNvPr id="359" name="I would entreat you rather to put on your…"/>
              <p:cNvSpPr/>
              <p:nvPr/>
            </p:nvSpPr>
            <p:spPr>
              <a:xfrm>
                <a:off x="0" y="0"/>
                <a:ext cx="9144001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/>
                <a:r>
                  <a:rPr sz="2800"/>
                  <a:t>I would entreat you rather to put on your </a:t>
                </a:r>
                <a:endParaRPr sz="2800"/>
              </a:p>
              <a:p>
                <a:pPr/>
                <a:r>
                  <a:rPr sz="2800"/>
                  <a:t>boldest suit  of</a:t>
                </a:r>
              </a:p>
            </p:txBody>
          </p:sp>
        </p:grpSp>
        <p:sp>
          <p:nvSpPr>
            <p:cNvPr id="361" name="William Shakespeare, The Merchant of Venice"/>
            <p:cNvSpPr txBox="1"/>
            <p:nvPr/>
          </p:nvSpPr>
          <p:spPr>
            <a:xfrm>
              <a:off x="2659305" y="1782813"/>
              <a:ext cx="5829522" cy="412500"/>
            </a:xfrm>
            <a:prstGeom prst="rect">
              <a:avLst/>
            </a:prstGeom>
            <a:solidFill>
              <a:srgbClr val="FFA4F5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200">
                  <a:solidFill>
                    <a:srgbClr val="0F020C"/>
                  </a:solidFill>
                </a:defRPr>
              </a:lvl1pPr>
            </a:lstStyle>
            <a:p>
              <a:pPr/>
              <a:r>
                <a:t>William Shakespeare, The Merchant of Venice</a:t>
              </a:r>
            </a:p>
          </p:txBody>
        </p:sp>
      </p:grpSp>
      <p:sp>
        <p:nvSpPr>
          <p:cNvPr id="363" name="mirth,"/>
          <p:cNvSpPr txBox="1"/>
          <p:nvPr/>
        </p:nvSpPr>
        <p:spPr>
          <a:xfrm>
            <a:off x="2852737" y="2740855"/>
            <a:ext cx="1296989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mirth,</a:t>
            </a:r>
          </a:p>
        </p:txBody>
      </p:sp>
      <p:grpSp>
        <p:nvGrpSpPr>
          <p:cNvPr id="367" name="Group"/>
          <p:cNvGrpSpPr/>
          <p:nvPr/>
        </p:nvGrpSpPr>
        <p:grpSpPr>
          <a:xfrm>
            <a:off x="827087" y="2492375"/>
            <a:ext cx="6624638" cy="1816681"/>
            <a:chOff x="0" y="0"/>
            <a:chExt cx="6624637" cy="1816680"/>
          </a:xfrm>
        </p:grpSpPr>
        <p:sp>
          <p:nvSpPr>
            <p:cNvPr id="364" name="Christopher Paolini, Brisingr"/>
            <p:cNvSpPr txBox="1"/>
            <p:nvPr/>
          </p:nvSpPr>
          <p:spPr>
            <a:xfrm>
              <a:off x="2592387" y="1441450"/>
              <a:ext cx="40322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Christopher Paolini,</a:t>
              </a:r>
              <a:r>
                <a:rPr i="1" sz="2000"/>
                <a:t> Brisingr</a:t>
              </a:r>
            </a:p>
          </p:txBody>
        </p:sp>
        <p:sp>
          <p:nvSpPr>
            <p:cNvPr id="365" name="was like water falling on crystal."/>
            <p:cNvSpPr txBox="1"/>
            <p:nvPr/>
          </p:nvSpPr>
          <p:spPr>
            <a:xfrm>
              <a:off x="0" y="865187"/>
              <a:ext cx="525621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was like water falling on crystal.</a:t>
              </a:r>
            </a:p>
          </p:txBody>
        </p:sp>
        <p:sp>
          <p:nvSpPr>
            <p:cNvPr id="366" name="The sound of her"/>
            <p:cNvSpPr txBox="1"/>
            <p:nvPr/>
          </p:nvSpPr>
          <p:spPr>
            <a:xfrm>
              <a:off x="0" y="0"/>
              <a:ext cx="29876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 sound of her</a:t>
              </a:r>
            </a:p>
          </p:txBody>
        </p:sp>
      </p:grpSp>
      <p:sp>
        <p:nvSpPr>
          <p:cNvPr id="368" name="mirth,"/>
          <p:cNvSpPr txBox="1"/>
          <p:nvPr/>
        </p:nvSpPr>
        <p:spPr>
          <a:xfrm>
            <a:off x="3629025" y="2454764"/>
            <a:ext cx="12969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mirth,</a:t>
            </a:r>
          </a:p>
        </p:txBody>
      </p:sp>
      <p:grpSp>
        <p:nvGrpSpPr>
          <p:cNvPr id="372" name="Group"/>
          <p:cNvGrpSpPr/>
          <p:nvPr/>
        </p:nvGrpSpPr>
        <p:grpSpPr>
          <a:xfrm>
            <a:off x="602256" y="1033877"/>
            <a:ext cx="7129464" cy="2032582"/>
            <a:chOff x="0" y="0"/>
            <a:chExt cx="7129462" cy="2032580"/>
          </a:xfrm>
        </p:grpSpPr>
        <p:sp>
          <p:nvSpPr>
            <p:cNvPr id="369" name="Robert Cormier, After the First Death"/>
            <p:cNvSpPr txBox="1"/>
            <p:nvPr/>
          </p:nvSpPr>
          <p:spPr>
            <a:xfrm>
              <a:off x="2663825" y="1657350"/>
              <a:ext cx="446563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Robert Cormier,</a:t>
              </a:r>
              <a:r>
                <a:rPr i="1" sz="2000"/>
                <a:t> After the First Death</a:t>
              </a:r>
            </a:p>
          </p:txBody>
        </p:sp>
        <p:sp>
          <p:nvSpPr>
            <p:cNvPr id="370" name="without depth, just an arrangement of flesh."/>
            <p:cNvSpPr txBox="1"/>
            <p:nvPr/>
          </p:nvSpPr>
          <p:spPr>
            <a:xfrm>
              <a:off x="71437" y="865187"/>
              <a:ext cx="705643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without depth, just an arrangement of flesh.</a:t>
              </a:r>
            </a:p>
          </p:txBody>
        </p:sp>
        <p:sp>
          <p:nvSpPr>
            <p:cNvPr id="371" name="…but a smile without"/>
            <p:cNvSpPr txBox="1"/>
            <p:nvPr/>
          </p:nvSpPr>
          <p:spPr>
            <a:xfrm>
              <a:off x="0" y="0"/>
              <a:ext cx="38877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…but a smile without </a:t>
              </a:r>
            </a:p>
          </p:txBody>
        </p:sp>
      </p:grpSp>
      <p:sp>
        <p:nvSpPr>
          <p:cNvPr id="373" name="mirth"/>
          <p:cNvSpPr txBox="1"/>
          <p:nvPr/>
        </p:nvSpPr>
        <p:spPr>
          <a:xfrm>
            <a:off x="4427537" y="1031875"/>
            <a:ext cx="1296989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mirth</a:t>
            </a:r>
          </a:p>
        </p:txBody>
      </p:sp>
      <p:sp>
        <p:nvSpPr>
          <p:cNvPr id="374" name="mirth."/>
          <p:cNvSpPr txBox="1"/>
          <p:nvPr/>
        </p:nvSpPr>
        <p:spPr>
          <a:xfrm>
            <a:off x="5722937" y="5277140"/>
            <a:ext cx="1296989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mirth.</a:t>
            </a:r>
          </a:p>
        </p:txBody>
      </p:sp>
      <p:grpSp>
        <p:nvGrpSpPr>
          <p:cNvPr id="380" name="Group"/>
          <p:cNvGrpSpPr/>
          <p:nvPr/>
        </p:nvGrpSpPr>
        <p:grpSpPr>
          <a:xfrm>
            <a:off x="318293" y="3019350"/>
            <a:ext cx="8893176" cy="3686757"/>
            <a:chOff x="0" y="0"/>
            <a:chExt cx="8893175" cy="3686755"/>
          </a:xfrm>
        </p:grpSpPr>
        <p:sp>
          <p:nvSpPr>
            <p:cNvPr id="375" name="J.K. Rowling, HP and the Chamber of Secrets"/>
            <p:cNvSpPr txBox="1"/>
            <p:nvPr/>
          </p:nvSpPr>
          <p:spPr>
            <a:xfrm>
              <a:off x="3097212" y="3311525"/>
              <a:ext cx="554513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J.K. Rowling,</a:t>
              </a:r>
              <a:r>
                <a:rPr i="1" sz="2000"/>
                <a:t> HP and the Chamber of Secrets</a:t>
              </a:r>
            </a:p>
          </p:txBody>
        </p:sp>
        <p:sp>
          <p:nvSpPr>
            <p:cNvPr id="376" name="as Percy Weasley did his best to disperse the crowd,"/>
            <p:cNvSpPr txBox="1"/>
            <p:nvPr/>
          </p:nvSpPr>
          <p:spPr>
            <a:xfrm>
              <a:off x="0" y="1511300"/>
              <a:ext cx="85693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as Percy Weasley did his best to disperse the crowd,</a:t>
              </a:r>
            </a:p>
          </p:txBody>
        </p:sp>
        <p:sp>
          <p:nvSpPr>
            <p:cNvPr id="377" name="got up, his feet numb from the weight of the dwarf,"/>
            <p:cNvSpPr txBox="1"/>
            <p:nvPr/>
          </p:nvSpPr>
          <p:spPr>
            <a:xfrm>
              <a:off x="73025" y="719137"/>
              <a:ext cx="82089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got up, his feet numb from the weight of the dwarf,</a:t>
              </a:r>
            </a:p>
          </p:txBody>
        </p:sp>
        <p:sp>
          <p:nvSpPr>
            <p:cNvPr id="378" name="Trying valiantly to laugh along with everyone else, he"/>
            <p:cNvSpPr txBox="1"/>
            <p:nvPr/>
          </p:nvSpPr>
          <p:spPr>
            <a:xfrm>
              <a:off x="73024" y="0"/>
              <a:ext cx="8820152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Trying valiantly to laugh along with everyone else, he</a:t>
              </a:r>
            </a:p>
          </p:txBody>
        </p:sp>
        <p:sp>
          <p:nvSpPr>
            <p:cNvPr id="379" name="some of whom were crying with"/>
            <p:cNvSpPr txBox="1"/>
            <p:nvPr/>
          </p:nvSpPr>
          <p:spPr>
            <a:xfrm>
              <a:off x="0" y="2232025"/>
              <a:ext cx="54006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some of whom were crying with</a:t>
              </a:r>
            </a:p>
          </p:txBody>
        </p:sp>
      </p:grpSp>
      <p:sp>
        <p:nvSpPr>
          <p:cNvPr id="381" name="Mirth: joy…"/>
          <p:cNvSpPr txBox="1"/>
          <p:nvPr/>
        </p:nvSpPr>
        <p:spPr>
          <a:xfrm>
            <a:off x="3059112" y="0"/>
            <a:ext cx="6084888" cy="1417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rPr b="1"/>
              <a:t>Mirth: </a:t>
            </a:r>
            <a:r>
              <a:t>joy</a:t>
            </a:r>
          </a:p>
          <a:p>
            <a:pPr/>
            <a:r>
              <a:rPr b="1"/>
              <a:t>	Synonyms: </a:t>
            </a:r>
            <a:r>
              <a:t>merriment, revelry, celebration</a:t>
            </a:r>
          </a:p>
          <a:p>
            <a:pPr/>
            <a:r>
              <a:rPr b="1"/>
              <a:t>              Antonyms: </a:t>
            </a:r>
            <a:r>
              <a:t>mournfulness, grief, lamentation</a:t>
            </a:r>
          </a:p>
          <a:p>
            <a:pPr/>
            <a:r>
              <a:rPr b="1"/>
              <a:t>Forms: Noun: </a:t>
            </a:r>
            <a:r>
              <a:t>mirth</a:t>
            </a:r>
            <a:r>
              <a:rPr b="1"/>
              <a:t>    Verb: </a:t>
            </a:r>
            <a:r>
              <a:t>00</a:t>
            </a:r>
          </a:p>
          <a:p>
            <a:pPr/>
            <a:r>
              <a:rPr b="1"/>
              <a:t>             Adjective: </a:t>
            </a:r>
            <a:r>
              <a:t>mirthful </a:t>
            </a:r>
            <a:r>
              <a:rPr b="1"/>
              <a:t>       Adverb: </a:t>
            </a:r>
            <a:r>
              <a:t>mirthfully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3" grpId="8"/>
      <p:bldP build="whole" bldLvl="1" animBg="1" rev="0" advAuto="0" spid="373" grpId="11"/>
      <p:bldP build="whole" bldLvl="1" animBg="1" rev="0" advAuto="0" spid="363" grpId="2"/>
      <p:bldP build="whole" bldLvl="1" animBg="1" rev="0" advAuto="0" spid="381" grpId="14"/>
      <p:bldP build="whole" bldLvl="1" animBg="1" rev="0" advAuto="0" spid="368" grpId="4"/>
      <p:bldP build="whole" bldLvl="1" animBg="1" rev="0" advAuto="0" spid="367" grpId="6"/>
      <p:bldP build="whole" bldLvl="1" animBg="1" rev="0" advAuto="0" spid="372" grpId="9"/>
      <p:bldP build="whole" bldLvl="1" animBg="1" rev="0" advAuto="0" spid="368" grpId="7"/>
      <p:bldP build="whole" bldLvl="1" animBg="1" rev="0" advAuto="0" spid="372" grpId="10"/>
      <p:bldP build="whole" bldLvl="1" animBg="1" rev="0" advAuto="0" spid="374" grpId="12"/>
      <p:bldP build="whole" bldLvl="1" animBg="1" rev="0" advAuto="0" spid="362" grpId="1"/>
      <p:bldP build="whole" bldLvl="1" animBg="1" rev="0" advAuto="0" spid="367" grpId="5"/>
      <p:bldP build="whole" bldLvl="1" animBg="1" rev="0" advAuto="0" spid="362" grpId="3"/>
      <p:bldP build="whole" bldLvl="1" animBg="1" rev="0" advAuto="0" spid="380" grpId="1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Fluster: confuse, throw off-guard…"/>
          <p:cNvSpPr txBox="1"/>
          <p:nvPr/>
        </p:nvSpPr>
        <p:spPr>
          <a:xfrm>
            <a:off x="3203575" y="0"/>
            <a:ext cx="5287154" cy="1950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rPr b="1"/>
              <a:t>Fluster: </a:t>
            </a:r>
            <a:r>
              <a:t>confuse, throw off-guard</a:t>
            </a:r>
          </a:p>
          <a:p>
            <a:pPr/>
            <a:r>
              <a:rPr b="1"/>
              <a:t>	Synonyms: </a:t>
            </a:r>
            <a:r>
              <a:t>discombobulate, bewilder,</a:t>
            </a:r>
          </a:p>
          <a:p>
            <a:pPr/>
            <a:r>
              <a:t>		disconcert, agitate</a:t>
            </a:r>
          </a:p>
          <a:p>
            <a:pPr/>
            <a:r>
              <a:rPr b="1"/>
              <a:t>	Antonyms: </a:t>
            </a:r>
            <a:r>
              <a:t>soothe, reassure, calm</a:t>
            </a:r>
          </a:p>
          <a:p>
            <a:pPr/>
            <a:r>
              <a:rPr b="1"/>
              <a:t>Forms: Noun: </a:t>
            </a:r>
            <a:r>
              <a:t>00</a:t>
            </a:r>
            <a:r>
              <a:rPr b="1"/>
              <a:t>   Verb: </a:t>
            </a:r>
            <a:r>
              <a:t>fluster, flusters, flustered,</a:t>
            </a:r>
          </a:p>
          <a:p>
            <a:pPr/>
            <a:r>
              <a:t>			flustering</a:t>
            </a:r>
          </a:p>
          <a:p>
            <a:pPr/>
            <a:r>
              <a:rPr b="1"/>
              <a:t>	Adjective: </a:t>
            </a:r>
            <a:r>
              <a:t>00</a:t>
            </a:r>
            <a:r>
              <a:rPr b="1"/>
              <a:t>   Adverb: </a:t>
            </a:r>
            <a:r>
              <a:t>00</a:t>
            </a:r>
          </a:p>
        </p:txBody>
      </p:sp>
      <p:pic>
        <p:nvPicPr>
          <p:cNvPr id="384" name="ANd9GcTZfzKtUqa1Y3MSXLk1aP1QTNZVwbB0dH2lHTkX9ukRhTRSIVYw.jpg" descr="ANd9GcTZfzKtUqa1Y3MSXLk1aP1QTNZVwbB0dH2lHTkX9ukRhTRSIVYw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9387" y="0"/>
            <a:ext cx="1509713" cy="213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85" name="flustered,"/>
          <p:cNvSpPr txBox="1"/>
          <p:nvPr/>
        </p:nvSpPr>
        <p:spPr>
          <a:xfrm>
            <a:off x="5219700" y="3284537"/>
            <a:ext cx="19446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flustered, </a:t>
            </a:r>
          </a:p>
        </p:txBody>
      </p:sp>
      <p:grpSp>
        <p:nvGrpSpPr>
          <p:cNvPr id="389" name="Group"/>
          <p:cNvGrpSpPr/>
          <p:nvPr/>
        </p:nvGrpSpPr>
        <p:grpSpPr>
          <a:xfrm>
            <a:off x="900112" y="3284537"/>
            <a:ext cx="7345363" cy="1311856"/>
            <a:chOff x="0" y="0"/>
            <a:chExt cx="7345362" cy="1311855"/>
          </a:xfrm>
        </p:grpSpPr>
        <p:sp>
          <p:nvSpPr>
            <p:cNvPr id="386" name="Sara Dessen , Just Listen"/>
            <p:cNvSpPr txBox="1"/>
            <p:nvPr/>
          </p:nvSpPr>
          <p:spPr>
            <a:xfrm>
              <a:off x="4176712" y="936625"/>
              <a:ext cx="31686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Sara Dessen ,</a:t>
              </a:r>
              <a:r>
                <a:rPr i="1" sz="2000"/>
                <a:t> Just Listen</a:t>
              </a:r>
            </a:p>
          </p:txBody>
        </p:sp>
        <p:sp>
          <p:nvSpPr>
            <p:cNvPr id="387" name="and I just kept walking."/>
            <p:cNvSpPr txBox="1"/>
            <p:nvPr/>
          </p:nvSpPr>
          <p:spPr>
            <a:xfrm>
              <a:off x="0" y="649287"/>
              <a:ext cx="3959225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and I just kept walking.</a:t>
              </a:r>
            </a:p>
          </p:txBody>
        </p:sp>
        <p:sp>
          <p:nvSpPr>
            <p:cNvPr id="388" name="She saw me, and I got all"/>
            <p:cNvSpPr txBox="1"/>
            <p:nvPr/>
          </p:nvSpPr>
          <p:spPr>
            <a:xfrm>
              <a:off x="0" y="0"/>
              <a:ext cx="42846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She saw me, and I got all </a:t>
              </a:r>
            </a:p>
          </p:txBody>
        </p:sp>
      </p:grpSp>
      <p:sp>
        <p:nvSpPr>
          <p:cNvPr id="390" name="flustered."/>
          <p:cNvSpPr txBox="1"/>
          <p:nvPr/>
        </p:nvSpPr>
        <p:spPr>
          <a:xfrm>
            <a:off x="4211637" y="3357562"/>
            <a:ext cx="1655763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flustered.</a:t>
            </a:r>
          </a:p>
        </p:txBody>
      </p:sp>
      <p:grpSp>
        <p:nvGrpSpPr>
          <p:cNvPr id="393" name="Group"/>
          <p:cNvGrpSpPr/>
          <p:nvPr/>
        </p:nvGrpSpPr>
        <p:grpSpPr>
          <a:xfrm>
            <a:off x="395287" y="3429000"/>
            <a:ext cx="8497888" cy="951493"/>
            <a:chOff x="0" y="0"/>
            <a:chExt cx="8497887" cy="951492"/>
          </a:xfrm>
        </p:grpSpPr>
        <p:sp>
          <p:nvSpPr>
            <p:cNvPr id="391" name="Khaled Hosseini, A Thousand Spendid Suns"/>
            <p:cNvSpPr txBox="1"/>
            <p:nvPr/>
          </p:nvSpPr>
          <p:spPr>
            <a:xfrm>
              <a:off x="3024187" y="576262"/>
              <a:ext cx="547370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Khaled Hosseini,</a:t>
              </a:r>
              <a:r>
                <a:rPr i="1" sz="2000"/>
                <a:t> A Thousand Spendid Suns</a:t>
              </a:r>
            </a:p>
          </p:txBody>
        </p:sp>
        <p:sp>
          <p:nvSpPr>
            <p:cNvPr id="392" name="His questions left Laila"/>
            <p:cNvSpPr txBox="1"/>
            <p:nvPr/>
          </p:nvSpPr>
          <p:spPr>
            <a:xfrm>
              <a:off x="0" y="0"/>
              <a:ext cx="38512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His questions left Laila </a:t>
              </a:r>
            </a:p>
          </p:txBody>
        </p:sp>
      </p:grpSp>
      <p:sp>
        <p:nvSpPr>
          <p:cNvPr id="394" name="flustered."/>
          <p:cNvSpPr txBox="1"/>
          <p:nvPr/>
        </p:nvSpPr>
        <p:spPr>
          <a:xfrm>
            <a:off x="5580062" y="5084762"/>
            <a:ext cx="1657351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flustered.</a:t>
            </a:r>
          </a:p>
        </p:txBody>
      </p:sp>
      <p:grpSp>
        <p:nvGrpSpPr>
          <p:cNvPr id="397" name="Group"/>
          <p:cNvGrpSpPr/>
          <p:nvPr/>
        </p:nvGrpSpPr>
        <p:grpSpPr>
          <a:xfrm>
            <a:off x="1258887" y="5157787"/>
            <a:ext cx="5040313" cy="1456319"/>
            <a:chOff x="0" y="0"/>
            <a:chExt cx="5040312" cy="1456317"/>
          </a:xfrm>
        </p:grpSpPr>
        <p:sp>
          <p:nvSpPr>
            <p:cNvPr id="395" name="Terry Pratchett, Nation"/>
            <p:cNvSpPr txBox="1"/>
            <p:nvPr/>
          </p:nvSpPr>
          <p:spPr>
            <a:xfrm>
              <a:off x="2232025" y="1081087"/>
              <a:ext cx="280828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Terry Pratchett,</a:t>
              </a:r>
              <a:r>
                <a:rPr i="1" sz="2000"/>
                <a:t> Nation</a:t>
              </a:r>
            </a:p>
          </p:txBody>
        </p:sp>
        <p:sp>
          <p:nvSpPr>
            <p:cNvPr id="396" name="“Er…what?” said Daphne,"/>
            <p:cNvSpPr txBox="1"/>
            <p:nvPr/>
          </p:nvSpPr>
          <p:spPr>
            <a:xfrm>
              <a:off x="0" y="0"/>
              <a:ext cx="42846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“Er…what?” said Daphne, </a:t>
              </a:r>
            </a:p>
          </p:txBody>
        </p:sp>
      </p:grpSp>
      <p:sp>
        <p:nvSpPr>
          <p:cNvPr id="398" name="flustered"/>
          <p:cNvSpPr txBox="1"/>
          <p:nvPr/>
        </p:nvSpPr>
        <p:spPr>
          <a:xfrm>
            <a:off x="539750" y="3284537"/>
            <a:ext cx="187325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flustered</a:t>
            </a:r>
          </a:p>
        </p:txBody>
      </p:sp>
      <p:grpSp>
        <p:nvGrpSpPr>
          <p:cNvPr id="402" name="Group"/>
          <p:cNvGrpSpPr/>
          <p:nvPr/>
        </p:nvGrpSpPr>
        <p:grpSpPr>
          <a:xfrm>
            <a:off x="611187" y="2492375"/>
            <a:ext cx="6948488" cy="1816681"/>
            <a:chOff x="0" y="0"/>
            <a:chExt cx="6948487" cy="1816680"/>
          </a:xfrm>
        </p:grpSpPr>
        <p:sp>
          <p:nvSpPr>
            <p:cNvPr id="399" name="Nora Roberts, Summer Pleasures"/>
            <p:cNvSpPr txBox="1"/>
            <p:nvPr/>
          </p:nvSpPr>
          <p:spPr>
            <a:xfrm>
              <a:off x="2808287" y="1441450"/>
              <a:ext cx="40322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Nora Roberts</a:t>
              </a:r>
              <a:r>
                <a:rPr i="1" sz="2000"/>
                <a:t>, Summer Pleasures</a:t>
              </a:r>
            </a:p>
          </p:txBody>
        </p:sp>
        <p:sp>
          <p:nvSpPr>
            <p:cNvPr id="400" name="again."/>
            <p:cNvSpPr txBox="1"/>
            <p:nvPr/>
          </p:nvSpPr>
          <p:spPr>
            <a:xfrm>
              <a:off x="1800225" y="792162"/>
              <a:ext cx="136683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again.</a:t>
              </a:r>
            </a:p>
          </p:txBody>
        </p:sp>
        <p:sp>
          <p:nvSpPr>
            <p:cNvPr id="401" name="He looked at her until she was baffled and"/>
            <p:cNvSpPr txBox="1"/>
            <p:nvPr/>
          </p:nvSpPr>
          <p:spPr>
            <a:xfrm>
              <a:off x="0" y="0"/>
              <a:ext cx="69484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He looked at her until she was baffled and</a:t>
              </a:r>
            </a:p>
          </p:txBody>
        </p:sp>
      </p:grpSp>
      <p:sp>
        <p:nvSpPr>
          <p:cNvPr id="403" name="Any form of the word “fluster” will appear once in every 4,805 pages of text."/>
          <p:cNvSpPr txBox="1"/>
          <p:nvPr/>
        </p:nvSpPr>
        <p:spPr>
          <a:xfrm>
            <a:off x="468312" y="5876925"/>
            <a:ext cx="7702524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the word “fluster” will appear once in every 4,805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8" grpId="12"/>
      <p:bldP build="whole" bldLvl="1" animBg="1" rev="0" advAuto="0" spid="390" grpId="6"/>
      <p:bldP build="whole" bldLvl="1" animBg="1" rev="0" advAuto="0" spid="397" grpId="11"/>
      <p:bldP build="whole" bldLvl="1" animBg="1" rev="0" advAuto="0" spid="390" grpId="4"/>
      <p:bldP build="whole" bldLvl="1" animBg="1" rev="0" advAuto="0" spid="383" grpId="14"/>
      <p:bldP build="whole" bldLvl="1" animBg="1" rev="0" advAuto="0" spid="402" grpId="13"/>
      <p:bldP build="whole" bldLvl="1" animBg="1" rev="0" advAuto="0" spid="393" grpId="5"/>
      <p:bldP build="whole" bldLvl="1" animBg="1" rev="0" advAuto="0" spid="385" grpId="2"/>
      <p:bldP build="whole" bldLvl="1" animBg="1" rev="0" advAuto="0" spid="393" grpId="7"/>
      <p:bldP build="whole" bldLvl="1" animBg="1" rev="0" advAuto="0" spid="389" grpId="1"/>
      <p:bldP build="whole" bldLvl="1" animBg="1" rev="0" advAuto="0" spid="394" grpId="8"/>
      <p:bldP build="whole" bldLvl="1" animBg="1" rev="0" advAuto="0" spid="389" grpId="3"/>
      <p:bldP build="whole" bldLvl="1" animBg="1" rev="0" advAuto="0" spid="394" grpId="10"/>
      <p:bldP build="whole" bldLvl="1" animBg="1" rev="0" advAuto="0" spid="397" grpId="9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Wield: to exercise power over something or…"/>
          <p:cNvSpPr txBox="1"/>
          <p:nvPr/>
        </p:nvSpPr>
        <p:spPr>
          <a:xfrm>
            <a:off x="3779837" y="188912"/>
            <a:ext cx="5108896" cy="168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rPr b="1"/>
              <a:t>Wield: to exercise power over something or</a:t>
            </a:r>
            <a:endParaRPr b="1"/>
          </a:p>
          <a:p>
            <a:pPr/>
            <a:r>
              <a:rPr b="1"/>
              <a:t>          someone; to use an instrument skillfully</a:t>
            </a:r>
            <a:endParaRPr b="1"/>
          </a:p>
          <a:p>
            <a:pPr/>
            <a:r>
              <a:rPr b="1"/>
              <a:t>Forms: Noun: 00  Verb: wield, wields, wielded</a:t>
            </a:r>
            <a:endParaRPr b="1"/>
          </a:p>
          <a:p>
            <a:pPr/>
            <a:r>
              <a:rPr b="1"/>
              <a:t>		            wielding</a:t>
            </a:r>
            <a:endParaRPr b="1"/>
          </a:p>
          <a:p>
            <a:pPr/>
            <a:r>
              <a:rPr b="1"/>
              <a:t>             Adjective: unwieldy (awkward)</a:t>
            </a:r>
            <a:endParaRPr b="1"/>
          </a:p>
          <a:p>
            <a:pPr/>
            <a:r>
              <a:rPr b="1"/>
              <a:t>             Adverb: 00</a:t>
            </a:r>
          </a:p>
        </p:txBody>
      </p:sp>
      <p:pic>
        <p:nvPicPr>
          <p:cNvPr id="406" name="ANd9GcRnadY2UxbRlaate7PnQiXwESg5fnQl4aQZfeom84ytbD6laYe0wA.jpg" descr="ANd9GcRnadY2UxbRlaate7PnQiXwESg5fnQl4aQZfeom84ytbD6laYe0wA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47925" cy="1866900"/>
          </a:xfrm>
          <a:prstGeom prst="rect">
            <a:avLst/>
          </a:prstGeom>
          <a:ln w="12700">
            <a:miter lim="400000"/>
          </a:ln>
        </p:spPr>
      </p:pic>
      <p:sp>
        <p:nvSpPr>
          <p:cNvPr id="407" name="wield"/>
          <p:cNvSpPr txBox="1"/>
          <p:nvPr/>
        </p:nvSpPr>
        <p:spPr>
          <a:xfrm>
            <a:off x="2411412" y="2924175"/>
            <a:ext cx="10810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wield</a:t>
            </a:r>
          </a:p>
        </p:txBody>
      </p:sp>
      <p:grpSp>
        <p:nvGrpSpPr>
          <p:cNvPr id="412" name="Group"/>
          <p:cNvGrpSpPr/>
          <p:nvPr/>
        </p:nvGrpSpPr>
        <p:grpSpPr>
          <a:xfrm>
            <a:off x="0" y="2924175"/>
            <a:ext cx="8459788" cy="1384881"/>
            <a:chOff x="0" y="0"/>
            <a:chExt cx="8459787" cy="1384880"/>
          </a:xfrm>
        </p:grpSpPr>
        <p:sp>
          <p:nvSpPr>
            <p:cNvPr id="408" name="J. R. R. Tolkien,  The Return of the King"/>
            <p:cNvSpPr txBox="1"/>
            <p:nvPr/>
          </p:nvSpPr>
          <p:spPr>
            <a:xfrm>
              <a:off x="3419475" y="1009650"/>
              <a:ext cx="50403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J. R. R. Tolkien</a:t>
              </a:r>
              <a:r>
                <a:rPr i="1" sz="2000"/>
                <a:t>,  The Return of the King </a:t>
              </a:r>
            </a:p>
          </p:txBody>
        </p:sp>
        <p:sp>
          <p:nvSpPr>
            <p:cNvPr id="409" name="blade, and I do not fear either"/>
            <p:cNvSpPr txBox="1"/>
            <p:nvPr/>
          </p:nvSpPr>
          <p:spPr>
            <a:xfrm>
              <a:off x="3492500" y="0"/>
              <a:ext cx="48958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blade, and I do not fear either</a:t>
              </a:r>
            </a:p>
          </p:txBody>
        </p:sp>
        <p:sp>
          <p:nvSpPr>
            <p:cNvPr id="410" name="I can ride and"/>
            <p:cNvSpPr txBox="1"/>
            <p:nvPr/>
          </p:nvSpPr>
          <p:spPr>
            <a:xfrm>
              <a:off x="0" y="0"/>
              <a:ext cx="24479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I can ride and </a:t>
              </a:r>
            </a:p>
          </p:txBody>
        </p:sp>
        <p:sp>
          <p:nvSpPr>
            <p:cNvPr id="411" name="pain or death."/>
            <p:cNvSpPr txBox="1"/>
            <p:nvPr/>
          </p:nvSpPr>
          <p:spPr>
            <a:xfrm>
              <a:off x="0" y="865187"/>
              <a:ext cx="2447925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pain or death. </a:t>
              </a:r>
            </a:p>
          </p:txBody>
        </p:sp>
      </p:grpSp>
      <p:sp>
        <p:nvSpPr>
          <p:cNvPr id="413" name="wielded"/>
          <p:cNvSpPr txBox="1"/>
          <p:nvPr/>
        </p:nvSpPr>
        <p:spPr>
          <a:xfrm>
            <a:off x="395287" y="3068637"/>
            <a:ext cx="1439863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wielded</a:t>
            </a:r>
          </a:p>
        </p:txBody>
      </p:sp>
      <p:grpSp>
        <p:nvGrpSpPr>
          <p:cNvPr id="417" name="Group"/>
          <p:cNvGrpSpPr/>
          <p:nvPr/>
        </p:nvGrpSpPr>
        <p:grpSpPr>
          <a:xfrm>
            <a:off x="395287" y="2276475"/>
            <a:ext cx="7164388" cy="2032581"/>
            <a:chOff x="0" y="0"/>
            <a:chExt cx="7164387" cy="2032580"/>
          </a:xfrm>
        </p:grpSpPr>
        <p:sp>
          <p:nvSpPr>
            <p:cNvPr id="414" name="Henry H. Neff, The Second Siege"/>
            <p:cNvSpPr txBox="1"/>
            <p:nvPr/>
          </p:nvSpPr>
          <p:spPr>
            <a:xfrm>
              <a:off x="3024187" y="1657350"/>
              <a:ext cx="40322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Henry H. Neff,</a:t>
              </a:r>
              <a:r>
                <a:rPr i="1" sz="2000"/>
                <a:t> The Second Siege</a:t>
              </a:r>
            </a:p>
          </p:txBody>
        </p:sp>
        <p:sp>
          <p:nvSpPr>
            <p:cNvPr id="415" name="by you."/>
            <p:cNvSpPr txBox="1"/>
            <p:nvPr/>
          </p:nvSpPr>
          <p:spPr>
            <a:xfrm>
              <a:off x="1439862" y="792162"/>
              <a:ext cx="14398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by you.</a:t>
              </a:r>
            </a:p>
          </p:txBody>
        </p:sp>
        <p:sp>
          <p:nvSpPr>
            <p:cNvPr id="416" name="No broken blade will harm me, not even one"/>
            <p:cNvSpPr txBox="1"/>
            <p:nvPr/>
          </p:nvSpPr>
          <p:spPr>
            <a:xfrm>
              <a:off x="0" y="0"/>
              <a:ext cx="71643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No broken blade will harm me, not even one  </a:t>
              </a:r>
            </a:p>
          </p:txBody>
        </p:sp>
      </p:grpSp>
      <p:sp>
        <p:nvSpPr>
          <p:cNvPr id="418" name="wielding"/>
          <p:cNvSpPr txBox="1"/>
          <p:nvPr/>
        </p:nvSpPr>
        <p:spPr>
          <a:xfrm>
            <a:off x="755650" y="2997200"/>
            <a:ext cx="187325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wielding</a:t>
            </a:r>
          </a:p>
        </p:txBody>
      </p:sp>
      <p:grpSp>
        <p:nvGrpSpPr>
          <p:cNvPr id="422" name="Group"/>
          <p:cNvGrpSpPr/>
          <p:nvPr/>
        </p:nvGrpSpPr>
        <p:grpSpPr>
          <a:xfrm>
            <a:off x="755650" y="2205037"/>
            <a:ext cx="6696075" cy="2104019"/>
            <a:chOff x="0" y="0"/>
            <a:chExt cx="6696075" cy="2104017"/>
          </a:xfrm>
        </p:grpSpPr>
        <p:sp>
          <p:nvSpPr>
            <p:cNvPr id="419" name="Sara Shepard, Pretty Little Liars"/>
            <p:cNvSpPr txBox="1"/>
            <p:nvPr/>
          </p:nvSpPr>
          <p:spPr>
            <a:xfrm>
              <a:off x="2663825" y="1728787"/>
              <a:ext cx="40322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Sara Shepard,</a:t>
              </a:r>
              <a:r>
                <a:rPr i="1" sz="2000"/>
                <a:t> Pretty Little Liars</a:t>
              </a:r>
            </a:p>
          </p:txBody>
        </p:sp>
        <p:sp>
          <p:nvSpPr>
            <p:cNvPr id="420" name="sticks like swords."/>
            <p:cNvSpPr txBox="1"/>
            <p:nvPr/>
          </p:nvSpPr>
          <p:spPr>
            <a:xfrm>
              <a:off x="1871662" y="792162"/>
              <a:ext cx="345598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sticks like swords.</a:t>
              </a:r>
            </a:p>
          </p:txBody>
        </p:sp>
        <p:sp>
          <p:nvSpPr>
            <p:cNvPr id="421" name="Suddenly, they burst into the creek,"/>
            <p:cNvSpPr txBox="1"/>
            <p:nvPr/>
          </p:nvSpPr>
          <p:spPr>
            <a:xfrm>
              <a:off x="0" y="0"/>
              <a:ext cx="57959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Suddenly, they burst into the creek,  </a:t>
              </a:r>
            </a:p>
          </p:txBody>
        </p:sp>
      </p:grpSp>
      <p:sp>
        <p:nvSpPr>
          <p:cNvPr id="423" name="wielding"/>
          <p:cNvSpPr txBox="1"/>
          <p:nvPr/>
        </p:nvSpPr>
        <p:spPr>
          <a:xfrm>
            <a:off x="0" y="2997200"/>
            <a:ext cx="1800225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wielding</a:t>
            </a:r>
          </a:p>
        </p:txBody>
      </p:sp>
      <p:grpSp>
        <p:nvGrpSpPr>
          <p:cNvPr id="427" name="Group"/>
          <p:cNvGrpSpPr/>
          <p:nvPr/>
        </p:nvGrpSpPr>
        <p:grpSpPr>
          <a:xfrm>
            <a:off x="-1" y="2349500"/>
            <a:ext cx="8820152" cy="1959556"/>
            <a:chOff x="0" y="0"/>
            <a:chExt cx="8820150" cy="1959555"/>
          </a:xfrm>
        </p:grpSpPr>
        <p:sp>
          <p:nvSpPr>
            <p:cNvPr id="424" name="Suzanne Collins, The Hunger Games"/>
            <p:cNvSpPr txBox="1"/>
            <p:nvPr/>
          </p:nvSpPr>
          <p:spPr>
            <a:xfrm>
              <a:off x="3419475" y="1584325"/>
              <a:ext cx="468153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Suzanne Collins,</a:t>
              </a:r>
              <a:r>
                <a:rPr i="1" sz="2000"/>
                <a:t> The Hunger Games</a:t>
              </a:r>
            </a:p>
          </p:txBody>
        </p:sp>
        <p:sp>
          <p:nvSpPr>
            <p:cNvPr id="425" name="a knife."/>
            <p:cNvSpPr txBox="1"/>
            <p:nvPr/>
          </p:nvSpPr>
          <p:spPr>
            <a:xfrm>
              <a:off x="1763712" y="647700"/>
              <a:ext cx="1366839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 knife.</a:t>
              </a:r>
            </a:p>
          </p:txBody>
        </p:sp>
        <p:sp>
          <p:nvSpPr>
            <p:cNvPr id="426" name="He jumps up, kicking his chair ten feet behind him and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He jumps up, kicking his chair ten feet behind him and </a:t>
              </a:r>
            </a:p>
          </p:txBody>
        </p:sp>
      </p:grpSp>
      <p:sp>
        <p:nvSpPr>
          <p:cNvPr id="428" name="Any form of the word “wield” will appear once in every 798 pages of text."/>
          <p:cNvSpPr txBox="1"/>
          <p:nvPr/>
        </p:nvSpPr>
        <p:spPr>
          <a:xfrm>
            <a:off x="468312" y="5876925"/>
            <a:ext cx="741030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the word “wield” will appear once in every 798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8" grpId="10"/>
      <p:bldP build="whole" bldLvl="1" animBg="1" rev="0" advAuto="0" spid="407" grpId="2"/>
      <p:bldP build="whole" bldLvl="1" animBg="1" rev="0" advAuto="0" spid="405" grpId="14"/>
      <p:bldP build="whole" bldLvl="1" animBg="1" rev="0" advAuto="0" spid="413" grpId="4"/>
      <p:bldP build="whole" bldLvl="1" animBg="1" rev="0" advAuto="0" spid="417" grpId="5"/>
      <p:bldP build="whole" bldLvl="1" animBg="1" rev="0" advAuto="0" spid="413" grpId="6"/>
      <p:bldP build="whole" bldLvl="1" animBg="1" rev="0" advAuto="0" spid="422" grpId="11"/>
      <p:bldP build="whole" bldLvl="1" animBg="1" rev="0" advAuto="0" spid="417" grpId="7"/>
      <p:bldP build="whole" bldLvl="1" animBg="1" rev="0" advAuto="0" spid="412" grpId="1"/>
      <p:bldP build="whole" bldLvl="1" animBg="1" rev="0" advAuto="0" spid="412" grpId="3"/>
      <p:bldP build="whole" bldLvl="1" animBg="1" rev="0" advAuto="0" spid="423" grpId="12"/>
      <p:bldP build="whole" bldLvl="1" animBg="1" rev="0" advAuto="0" spid="422" grpId="9"/>
      <p:bldP build="whole" bldLvl="1" animBg="1" rev="0" advAuto="0" spid="427" grpId="13"/>
      <p:bldP build="whole" bldLvl="1" animBg="1" rev="0" advAuto="0" spid="418" grpId="8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Prosperous: successful and/or fortunate, esp.…"/>
          <p:cNvSpPr txBox="1"/>
          <p:nvPr/>
        </p:nvSpPr>
        <p:spPr>
          <a:xfrm>
            <a:off x="2771775" y="0"/>
            <a:ext cx="5736318" cy="1950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rPr b="1"/>
              <a:t>Prosperous: </a:t>
            </a:r>
            <a:r>
              <a:t>successful and/or fortunate, esp.</a:t>
            </a:r>
          </a:p>
          <a:p>
            <a:pPr/>
            <a:r>
              <a:t>	financially</a:t>
            </a:r>
          </a:p>
          <a:p>
            <a:pPr/>
            <a:r>
              <a:rPr b="1"/>
              <a:t>	Synonyms: </a:t>
            </a:r>
            <a:r>
              <a:t>affluent, wealthy</a:t>
            </a:r>
          </a:p>
          <a:p>
            <a:pPr/>
            <a:r>
              <a:rPr b="1"/>
              <a:t>	Antonyms: </a:t>
            </a:r>
            <a:r>
              <a:t>impoverished, unfortunate</a:t>
            </a:r>
          </a:p>
          <a:p>
            <a:pPr/>
            <a:r>
              <a:rPr b="1"/>
              <a:t>Forms: Noun: </a:t>
            </a:r>
            <a:r>
              <a:t>prosperity  </a:t>
            </a:r>
            <a:r>
              <a:rPr b="1"/>
              <a:t>Verb: </a:t>
            </a:r>
            <a:r>
              <a:t>prosper, prospers,</a:t>
            </a:r>
          </a:p>
          <a:p>
            <a:pPr/>
            <a:r>
              <a:t>			prospered, prospering</a:t>
            </a:r>
          </a:p>
          <a:p>
            <a:pPr/>
            <a:r>
              <a:rPr b="1"/>
              <a:t>	Adjective: </a:t>
            </a:r>
            <a:r>
              <a:t>prosperous  </a:t>
            </a:r>
            <a:r>
              <a:rPr b="1"/>
              <a:t> Adverb: </a:t>
            </a:r>
            <a:r>
              <a:t>prosperously</a:t>
            </a:r>
          </a:p>
        </p:txBody>
      </p:sp>
      <p:pic>
        <p:nvPicPr>
          <p:cNvPr id="431" name="ANd9GcQw22pOaEOFSZ4f-gs2gi0Nfz571gBySGi3mdMiCTz0EuzvVIyh3w.jpg" descr="ANd9GcQw22pOaEOFSZ4f-gs2gi0Nfz571gBySGi3mdMiCTz0EuzvVIyh3w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195513" cy="1539875"/>
          </a:xfrm>
          <a:prstGeom prst="rect">
            <a:avLst/>
          </a:prstGeom>
          <a:ln w="12700">
            <a:miter lim="400000"/>
          </a:ln>
        </p:spPr>
      </p:pic>
      <p:sp>
        <p:nvSpPr>
          <p:cNvPr id="432" name="prosperous,"/>
          <p:cNvSpPr txBox="1"/>
          <p:nvPr/>
        </p:nvSpPr>
        <p:spPr>
          <a:xfrm>
            <a:off x="4859337" y="2565400"/>
            <a:ext cx="23764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prosperous,</a:t>
            </a:r>
          </a:p>
        </p:txBody>
      </p:sp>
      <p:grpSp>
        <p:nvGrpSpPr>
          <p:cNvPr id="436" name="Group"/>
          <p:cNvGrpSpPr/>
          <p:nvPr/>
        </p:nvGrpSpPr>
        <p:grpSpPr>
          <a:xfrm>
            <a:off x="179387" y="2565400"/>
            <a:ext cx="8748713" cy="1743656"/>
            <a:chOff x="0" y="0"/>
            <a:chExt cx="8748712" cy="1743655"/>
          </a:xfrm>
        </p:grpSpPr>
        <p:sp>
          <p:nvSpPr>
            <p:cNvPr id="433" name="Tim O’Brien, The Things They Carried"/>
            <p:cNvSpPr txBox="1"/>
            <p:nvPr/>
          </p:nvSpPr>
          <p:spPr>
            <a:xfrm>
              <a:off x="3240087" y="1368425"/>
              <a:ext cx="45370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Tim O’Brien,</a:t>
              </a:r>
              <a:r>
                <a:rPr i="1" sz="2000"/>
                <a:t> The Things They Carried</a:t>
              </a:r>
            </a:p>
          </p:txBody>
        </p:sp>
        <p:sp>
          <p:nvSpPr>
            <p:cNvPr id="434" name="with neat houses and all the sanitary conveniences."/>
            <p:cNvSpPr txBox="1"/>
            <p:nvPr/>
          </p:nvSpPr>
          <p:spPr>
            <a:xfrm>
              <a:off x="0" y="647700"/>
              <a:ext cx="87487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with neat houses and all the sanitary conveniences.</a:t>
              </a:r>
            </a:p>
          </p:txBody>
        </p:sp>
        <p:sp>
          <p:nvSpPr>
            <p:cNvPr id="435" name="It was a nice little town, very"/>
            <p:cNvSpPr txBox="1"/>
            <p:nvPr/>
          </p:nvSpPr>
          <p:spPr>
            <a:xfrm>
              <a:off x="0" y="0"/>
              <a:ext cx="46434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It was a nice little town, very </a:t>
              </a:r>
            </a:p>
          </p:txBody>
        </p:sp>
      </p:grpSp>
      <p:sp>
        <p:nvSpPr>
          <p:cNvPr id="437" name="Any form of the word “prosperous” will appear once in every 159 pages of text."/>
          <p:cNvSpPr txBox="1"/>
          <p:nvPr/>
        </p:nvSpPr>
        <p:spPr>
          <a:xfrm>
            <a:off x="468312" y="5876925"/>
            <a:ext cx="8033034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the word “prosperous” will appear once in every 159 pages of text.</a:t>
            </a:r>
          </a:p>
        </p:txBody>
      </p:sp>
      <p:grpSp>
        <p:nvGrpSpPr>
          <p:cNvPr id="440" name="Group"/>
          <p:cNvGrpSpPr/>
          <p:nvPr/>
        </p:nvGrpSpPr>
        <p:grpSpPr>
          <a:xfrm>
            <a:off x="54503" y="2152220"/>
            <a:ext cx="8998482" cy="1730467"/>
            <a:chOff x="0" y="0"/>
            <a:chExt cx="8998480" cy="1730465"/>
          </a:xfrm>
        </p:grpSpPr>
        <p:sp>
          <p:nvSpPr>
            <p:cNvPr id="438" name="The man saluted and said: “A                    New Year to you, sir.”"/>
            <p:cNvSpPr txBox="1"/>
            <p:nvPr/>
          </p:nvSpPr>
          <p:spPr>
            <a:xfrm>
              <a:off x="0" y="0"/>
              <a:ext cx="8998481" cy="449354"/>
            </a:xfrm>
            <a:prstGeom prst="rect">
              <a:avLst/>
            </a:prstGeom>
            <a:solidFill>
              <a:srgbClr val="F4FDB5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500"/>
              </a:lvl1pPr>
            </a:lstStyle>
            <a:p>
              <a:pPr/>
              <a:r>
                <a:t>The man saluted and said: “A                    New Year to you, sir.”</a:t>
              </a:r>
            </a:p>
          </p:txBody>
        </p:sp>
        <p:sp>
          <p:nvSpPr>
            <p:cNvPr id="439" name="James Joyce,…"/>
            <p:cNvSpPr txBox="1"/>
            <p:nvPr/>
          </p:nvSpPr>
          <p:spPr>
            <a:xfrm>
              <a:off x="6781620" y="912812"/>
              <a:ext cx="2045107" cy="817654"/>
            </a:xfrm>
            <a:prstGeom prst="rect">
              <a:avLst/>
            </a:prstGeom>
            <a:solidFill>
              <a:srgbClr val="FF9DF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500"/>
              </a:pPr>
              <a:r>
                <a:t>James Joyce,</a:t>
              </a:r>
            </a:p>
            <a:p>
              <a:pPr>
                <a:defRPr i="1" sz="2500"/>
              </a:pPr>
              <a:r>
                <a:t>Dubliners</a:t>
              </a:r>
            </a:p>
          </p:txBody>
        </p:sp>
      </p:grpSp>
      <p:sp>
        <p:nvSpPr>
          <p:cNvPr id="441" name="prosperous"/>
          <p:cNvSpPr txBox="1"/>
          <p:nvPr/>
        </p:nvSpPr>
        <p:spPr>
          <a:xfrm>
            <a:off x="4297605" y="2182106"/>
            <a:ext cx="1692571" cy="449354"/>
          </a:xfrm>
          <a:prstGeom prst="rect">
            <a:avLst/>
          </a:prstGeom>
          <a:solidFill>
            <a:srgbClr val="BDE9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500"/>
            </a:lvl1pPr>
          </a:lstStyle>
          <a:p>
            <a:pPr/>
            <a:r>
              <a:t>prosperous</a:t>
            </a:r>
          </a:p>
        </p:txBody>
      </p:sp>
      <p:sp>
        <p:nvSpPr>
          <p:cNvPr id="442" name="prosperous.”"/>
          <p:cNvSpPr txBox="1"/>
          <p:nvPr/>
        </p:nvSpPr>
        <p:spPr>
          <a:xfrm>
            <a:off x="6773715" y="2932931"/>
            <a:ext cx="1886513" cy="449354"/>
          </a:xfrm>
          <a:prstGeom prst="rect">
            <a:avLst/>
          </a:prstGeom>
          <a:solidFill>
            <a:srgbClr val="BDE9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500"/>
            </a:lvl1pPr>
          </a:lstStyle>
          <a:p>
            <a:pPr/>
            <a:r>
              <a:t>prosperous.”</a:t>
            </a:r>
          </a:p>
        </p:txBody>
      </p:sp>
      <p:grpSp>
        <p:nvGrpSpPr>
          <p:cNvPr id="445" name="Group"/>
          <p:cNvGrpSpPr/>
          <p:nvPr/>
        </p:nvGrpSpPr>
        <p:grpSpPr>
          <a:xfrm>
            <a:off x="335205" y="2932931"/>
            <a:ext cx="8123211" cy="1706654"/>
            <a:chOff x="0" y="0"/>
            <a:chExt cx="8123210" cy="1706653"/>
          </a:xfrm>
        </p:grpSpPr>
        <p:sp>
          <p:nvSpPr>
            <p:cNvPr id="443" name="“This here’s California, and she don’t look so"/>
            <p:cNvSpPr txBox="1"/>
            <p:nvPr/>
          </p:nvSpPr>
          <p:spPr>
            <a:xfrm>
              <a:off x="0" y="0"/>
              <a:ext cx="6363448" cy="449354"/>
            </a:xfrm>
            <a:prstGeom prst="rect">
              <a:avLst/>
            </a:prstGeom>
            <a:solidFill>
              <a:srgbClr val="FFFDB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500"/>
              </a:lvl1pPr>
            </a:lstStyle>
            <a:p>
              <a:pPr/>
              <a:r>
                <a:t>“This here’s California, and she don’t look so</a:t>
              </a:r>
            </a:p>
          </p:txBody>
        </p:sp>
        <p:sp>
          <p:nvSpPr>
            <p:cNvPr id="444" name="John Steinbeck,…"/>
            <p:cNvSpPr txBox="1"/>
            <p:nvPr/>
          </p:nvSpPr>
          <p:spPr>
            <a:xfrm>
              <a:off x="5054600" y="889000"/>
              <a:ext cx="3068611" cy="817654"/>
            </a:xfrm>
            <a:prstGeom prst="rect">
              <a:avLst/>
            </a:prstGeom>
            <a:solidFill>
              <a:srgbClr val="FF9BF5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500"/>
              </a:pPr>
              <a:r>
                <a:t>John Steinbeck, </a:t>
              </a:r>
            </a:p>
            <a:p>
              <a:pPr>
                <a:defRPr i="1" sz="2500"/>
              </a:pPr>
              <a:r>
                <a:t>The Grapes of Wrath</a:t>
              </a:r>
            </a:p>
          </p:txBody>
        </p:sp>
      </p:grpSp>
      <p:sp>
        <p:nvSpPr>
          <p:cNvPr id="446" name="prosperous"/>
          <p:cNvSpPr txBox="1"/>
          <p:nvPr/>
        </p:nvSpPr>
        <p:spPr>
          <a:xfrm>
            <a:off x="4669998" y="2402769"/>
            <a:ext cx="1692571" cy="449354"/>
          </a:xfrm>
          <a:prstGeom prst="rect">
            <a:avLst/>
          </a:prstGeom>
          <a:solidFill>
            <a:srgbClr val="BDE9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500"/>
            </a:lvl1pPr>
          </a:lstStyle>
          <a:p>
            <a:pPr/>
            <a:r>
              <a:t>prosperous</a:t>
            </a:r>
          </a:p>
        </p:txBody>
      </p:sp>
      <p:grpSp>
        <p:nvGrpSpPr>
          <p:cNvPr id="450" name="Group"/>
          <p:cNvGrpSpPr/>
          <p:nvPr/>
        </p:nvGrpSpPr>
        <p:grpSpPr>
          <a:xfrm>
            <a:off x="119305" y="2402769"/>
            <a:ext cx="8940427" cy="1608872"/>
            <a:chOff x="0" y="0"/>
            <a:chExt cx="8940425" cy="1608871"/>
          </a:xfrm>
        </p:grpSpPr>
        <p:sp>
          <p:nvSpPr>
            <p:cNvPr id="447" name="Khaled Hosseini, A Thousand Splendid Suns"/>
            <p:cNvSpPr txBox="1"/>
            <p:nvPr/>
          </p:nvSpPr>
          <p:spPr>
            <a:xfrm>
              <a:off x="2191379" y="1159517"/>
              <a:ext cx="6411198" cy="449355"/>
            </a:xfrm>
            <a:prstGeom prst="rect">
              <a:avLst/>
            </a:prstGeom>
            <a:solidFill>
              <a:srgbClr val="FC9A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500">
                  <a:solidFill>
                    <a:srgbClr val="0B0B0B"/>
                  </a:solidFill>
                </a:defRPr>
              </a:pPr>
              <a:r>
                <a:t>Khaled Hosseini, </a:t>
              </a:r>
              <a:r>
                <a:rPr i="1"/>
                <a:t>A Thousand Splendid Suns</a:t>
              </a:r>
            </a:p>
          </p:txBody>
        </p:sp>
        <p:sp>
          <p:nvSpPr>
            <p:cNvPr id="448" name="May God grant you a long and"/>
            <p:cNvSpPr txBox="1"/>
            <p:nvPr/>
          </p:nvSpPr>
          <p:spPr>
            <a:xfrm>
              <a:off x="0" y="0"/>
              <a:ext cx="4375508" cy="449354"/>
            </a:xfrm>
            <a:prstGeom prst="rect">
              <a:avLst/>
            </a:prstGeom>
            <a:solidFill>
              <a:srgbClr val="FFF9A3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500"/>
              </a:lvl1pPr>
            </a:lstStyle>
            <a:p>
              <a:pPr/>
              <a:r>
                <a:t>May God grant you a long and</a:t>
              </a:r>
            </a:p>
          </p:txBody>
        </p:sp>
        <p:sp>
          <p:nvSpPr>
            <p:cNvPr id="449" name="life, my daughter."/>
            <p:cNvSpPr txBox="1"/>
            <p:nvPr/>
          </p:nvSpPr>
          <p:spPr>
            <a:xfrm>
              <a:off x="6418448" y="0"/>
              <a:ext cx="2521978" cy="449354"/>
            </a:xfrm>
            <a:prstGeom prst="rect">
              <a:avLst/>
            </a:prstGeom>
            <a:solidFill>
              <a:srgbClr val="FAFDC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500"/>
              </a:lvl1pPr>
            </a:lstStyle>
            <a:p>
              <a:pPr/>
              <a:r>
                <a:t>life, my daughter.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8" presetID="2" grpId="4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8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8" presetID="2" grpId="12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36" grpId="1"/>
      <p:bldP build="whole" bldLvl="1" animBg="1" rev="0" advAuto="0" spid="436" grpId="3"/>
      <p:bldP build="whole" bldLvl="1" animBg="1" rev="0" advAuto="0" spid="446" grpId="12"/>
      <p:bldP build="whole" bldLvl="1" animBg="1" rev="0" advAuto="0" spid="440" grpId="5"/>
      <p:bldP build="whole" bldLvl="1" animBg="1" rev="0" advAuto="0" spid="440" grpId="6"/>
      <p:bldP build="whole" bldLvl="1" animBg="1" rev="0" advAuto="0" spid="441" grpId="4"/>
      <p:bldP build="whole" bldLvl="1" animBg="1" rev="0" advAuto="0" spid="445" grpId="9"/>
      <p:bldP build="whole" bldLvl="1" animBg="1" rev="0" advAuto="0" spid="442" grpId="8"/>
      <p:bldP build="whole" bldLvl="1" animBg="1" rev="0" advAuto="0" spid="445" grpId="11"/>
      <p:bldP build="whole" bldLvl="1" animBg="1" rev="0" advAuto="0" spid="442" grpId="10"/>
      <p:bldP build="whole" bldLvl="1" animBg="1" rev="0" advAuto="0" spid="441" grpId="7"/>
      <p:bldP build="whole" bldLvl="1" animBg="1" rev="0" advAuto="0" spid="432" grpId="2"/>
      <p:bldP build="whole" bldLvl="1" animBg="1" rev="0" advAuto="0" spid="450" grpId="13"/>
      <p:bldP build="whole" bldLvl="1" animBg="1" rev="0" advAuto="0" spid="430" grpId="14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Nimble: flexible, adaptable, quick…"/>
          <p:cNvSpPr txBox="1"/>
          <p:nvPr/>
        </p:nvSpPr>
        <p:spPr>
          <a:xfrm>
            <a:off x="3708400" y="188912"/>
            <a:ext cx="4520652" cy="1417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rPr b="1"/>
              <a:t>Nimble: </a:t>
            </a:r>
            <a:r>
              <a:t>flexible, adaptable, quick</a:t>
            </a:r>
          </a:p>
          <a:p>
            <a:pPr/>
            <a:r>
              <a:rPr b="1"/>
              <a:t>	Synonyms: </a:t>
            </a:r>
            <a:r>
              <a:t>lithe, agile</a:t>
            </a:r>
          </a:p>
          <a:p>
            <a:pPr/>
            <a:r>
              <a:rPr b="1"/>
              <a:t>	Antonyms: </a:t>
            </a:r>
            <a:r>
              <a:t>stiff, inflexible, rigid</a:t>
            </a:r>
          </a:p>
          <a:p>
            <a:pPr/>
            <a:r>
              <a:rPr b="1"/>
              <a:t>Forms: Noun: </a:t>
            </a:r>
            <a:r>
              <a:t>nimbleness </a:t>
            </a:r>
            <a:r>
              <a:rPr b="1"/>
              <a:t>  Verb: </a:t>
            </a:r>
            <a:r>
              <a:t>00</a:t>
            </a:r>
          </a:p>
          <a:p>
            <a:pPr/>
            <a:r>
              <a:rPr b="1"/>
              <a:t>             Adjective: </a:t>
            </a:r>
            <a:r>
              <a:t>nimble</a:t>
            </a:r>
            <a:r>
              <a:rPr b="1"/>
              <a:t>   Adverb: </a:t>
            </a:r>
            <a:r>
              <a:t>nimbly</a:t>
            </a:r>
          </a:p>
        </p:txBody>
      </p:sp>
      <p:pic>
        <p:nvPicPr>
          <p:cNvPr id="453" name="ANd9GcT8HbPofsErHEFr0KDSm8TcohHlwN2BIEoeIBa9dQ2ckiANXiUodg.jpg" descr="ANd9GcT8HbPofsErHEFr0KDSm8TcohHlwN2BIEoeIBa9dQ2ckiANXiUod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66975" cy="1847850"/>
          </a:xfrm>
          <a:prstGeom prst="rect">
            <a:avLst/>
          </a:prstGeom>
          <a:ln w="12700">
            <a:miter lim="400000"/>
          </a:ln>
        </p:spPr>
      </p:pic>
      <p:sp>
        <p:nvSpPr>
          <p:cNvPr id="454" name="nimble"/>
          <p:cNvSpPr txBox="1"/>
          <p:nvPr/>
        </p:nvSpPr>
        <p:spPr>
          <a:xfrm>
            <a:off x="3635375" y="2781300"/>
            <a:ext cx="12969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nimble</a:t>
            </a:r>
          </a:p>
        </p:txBody>
      </p:sp>
      <p:grpSp>
        <p:nvGrpSpPr>
          <p:cNvPr id="458" name="Group"/>
          <p:cNvGrpSpPr/>
          <p:nvPr/>
        </p:nvGrpSpPr>
        <p:grpSpPr>
          <a:xfrm>
            <a:off x="684212" y="2781300"/>
            <a:ext cx="6480176" cy="1886531"/>
            <a:chOff x="0" y="0"/>
            <a:chExt cx="6480175" cy="1886530"/>
          </a:xfrm>
        </p:grpSpPr>
        <p:sp>
          <p:nvSpPr>
            <p:cNvPr id="455" name="Cornelis Funke, Inkheart"/>
            <p:cNvSpPr txBox="1"/>
            <p:nvPr/>
          </p:nvSpPr>
          <p:spPr>
            <a:xfrm>
              <a:off x="3527425" y="1511300"/>
              <a:ext cx="29527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Cornelis Funke,</a:t>
              </a:r>
              <a:r>
                <a:rPr i="1" sz="2000"/>
                <a:t> Inkheart</a:t>
              </a:r>
            </a:p>
          </p:txBody>
        </p:sp>
        <p:sp>
          <p:nvSpPr>
            <p:cNvPr id="456" name="hands as our light-fingered friend."/>
            <p:cNvSpPr txBox="1"/>
            <p:nvPr/>
          </p:nvSpPr>
          <p:spPr>
            <a:xfrm>
              <a:off x="0" y="647700"/>
              <a:ext cx="55435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hands as our light-fingered friend.</a:t>
              </a:r>
            </a:p>
          </p:txBody>
        </p:sp>
        <p:sp>
          <p:nvSpPr>
            <p:cNvPr id="457" name="I don’t have such"/>
            <p:cNvSpPr txBox="1"/>
            <p:nvPr/>
          </p:nvSpPr>
          <p:spPr>
            <a:xfrm>
              <a:off x="0" y="0"/>
              <a:ext cx="29876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I don’t have such </a:t>
              </a:r>
            </a:p>
          </p:txBody>
        </p:sp>
      </p:grpSp>
      <p:sp>
        <p:nvSpPr>
          <p:cNvPr id="459" name="nimble"/>
          <p:cNvSpPr txBox="1"/>
          <p:nvPr/>
        </p:nvSpPr>
        <p:spPr>
          <a:xfrm>
            <a:off x="6443662" y="2636837"/>
            <a:ext cx="1296989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nimble</a:t>
            </a:r>
          </a:p>
        </p:txBody>
      </p:sp>
      <p:grpSp>
        <p:nvGrpSpPr>
          <p:cNvPr id="463" name="Group"/>
          <p:cNvGrpSpPr/>
          <p:nvPr/>
        </p:nvGrpSpPr>
        <p:grpSpPr>
          <a:xfrm>
            <a:off x="395287" y="2636837"/>
            <a:ext cx="6084888" cy="1672219"/>
            <a:chOff x="0" y="0"/>
            <a:chExt cx="6084887" cy="1672217"/>
          </a:xfrm>
        </p:grpSpPr>
        <p:sp>
          <p:nvSpPr>
            <p:cNvPr id="460" name="Yann Martel , Life of Pi"/>
            <p:cNvSpPr txBox="1"/>
            <p:nvPr/>
          </p:nvSpPr>
          <p:spPr>
            <a:xfrm>
              <a:off x="3024187" y="1296987"/>
              <a:ext cx="28813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Yann Martel ,</a:t>
              </a:r>
              <a:r>
                <a:rPr i="1" sz="2000"/>
                <a:t> Life of Pi</a:t>
              </a:r>
            </a:p>
          </p:txBody>
        </p:sp>
        <p:sp>
          <p:nvSpPr>
            <p:cNvPr id="461" name="than a hook."/>
            <p:cNvSpPr txBox="1"/>
            <p:nvPr/>
          </p:nvSpPr>
          <p:spPr>
            <a:xfrm>
              <a:off x="73024" y="720725"/>
              <a:ext cx="266382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than a hook.</a:t>
              </a:r>
            </a:p>
          </p:txBody>
        </p:sp>
        <p:sp>
          <p:nvSpPr>
            <p:cNvPr id="462" name="Fingers, though blunt, were far more"/>
            <p:cNvSpPr txBox="1"/>
            <p:nvPr/>
          </p:nvSpPr>
          <p:spPr>
            <a:xfrm>
              <a:off x="0" y="0"/>
              <a:ext cx="60848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Fingers, though blunt, were far more </a:t>
              </a:r>
            </a:p>
          </p:txBody>
        </p:sp>
      </p:grpSp>
      <p:sp>
        <p:nvSpPr>
          <p:cNvPr id="464" name="nimble"/>
          <p:cNvSpPr txBox="1"/>
          <p:nvPr/>
        </p:nvSpPr>
        <p:spPr>
          <a:xfrm>
            <a:off x="6372225" y="2708275"/>
            <a:ext cx="12969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nimble</a:t>
            </a:r>
          </a:p>
        </p:txBody>
      </p:sp>
      <p:grpSp>
        <p:nvGrpSpPr>
          <p:cNvPr id="468" name="Group"/>
          <p:cNvGrpSpPr/>
          <p:nvPr/>
        </p:nvGrpSpPr>
        <p:grpSpPr>
          <a:xfrm>
            <a:off x="395287" y="2708275"/>
            <a:ext cx="7056438" cy="1600781"/>
            <a:chOff x="0" y="0"/>
            <a:chExt cx="7056437" cy="1600780"/>
          </a:xfrm>
        </p:grpSpPr>
        <p:sp>
          <p:nvSpPr>
            <p:cNvPr id="465" name="Neal Stephenson, Snow Crash"/>
            <p:cNvSpPr txBox="1"/>
            <p:nvPr/>
          </p:nvSpPr>
          <p:spPr>
            <a:xfrm>
              <a:off x="3024187" y="1225550"/>
              <a:ext cx="40322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Neal Stephenson,</a:t>
              </a:r>
              <a:r>
                <a:rPr i="1" sz="2000"/>
                <a:t> Snow Crash</a:t>
              </a:r>
            </a:p>
          </p:txBody>
        </p:sp>
        <p:sp>
          <p:nvSpPr>
            <p:cNvPr id="466" name="as a quark."/>
            <p:cNvSpPr txBox="1"/>
            <p:nvPr/>
          </p:nvSpPr>
          <p:spPr>
            <a:xfrm>
              <a:off x="0" y="720725"/>
              <a:ext cx="20875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as a quark.</a:t>
              </a:r>
            </a:p>
          </p:txBody>
        </p:sp>
        <p:sp>
          <p:nvSpPr>
            <p:cNvPr id="467" name="A Metaverse vehicle can be fast and"/>
            <p:cNvSpPr txBox="1"/>
            <p:nvPr/>
          </p:nvSpPr>
          <p:spPr>
            <a:xfrm>
              <a:off x="0" y="0"/>
              <a:ext cx="60118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 Metaverse vehicle can be fast and</a:t>
              </a:r>
            </a:p>
          </p:txBody>
        </p:sp>
      </p:grpSp>
      <p:sp>
        <p:nvSpPr>
          <p:cNvPr id="469" name="nimble"/>
          <p:cNvSpPr txBox="1"/>
          <p:nvPr/>
        </p:nvSpPr>
        <p:spPr>
          <a:xfrm>
            <a:off x="2843212" y="3213100"/>
            <a:ext cx="1296989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nimble</a:t>
            </a:r>
          </a:p>
        </p:txBody>
      </p:sp>
      <p:grpSp>
        <p:nvGrpSpPr>
          <p:cNvPr id="474" name="Group"/>
          <p:cNvGrpSpPr/>
          <p:nvPr/>
        </p:nvGrpSpPr>
        <p:grpSpPr>
          <a:xfrm>
            <a:off x="323849" y="2420937"/>
            <a:ext cx="8820152" cy="1888119"/>
            <a:chOff x="0" y="0"/>
            <a:chExt cx="8820150" cy="1888117"/>
          </a:xfrm>
        </p:grpSpPr>
        <p:sp>
          <p:nvSpPr>
            <p:cNvPr id="470" name="Henry H. Neff, The Second Siege"/>
            <p:cNvSpPr txBox="1"/>
            <p:nvPr/>
          </p:nvSpPr>
          <p:spPr>
            <a:xfrm>
              <a:off x="3095625" y="1512887"/>
              <a:ext cx="40322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Henry H. Neff,</a:t>
              </a:r>
              <a:r>
                <a:rPr i="1" sz="2000"/>
                <a:t> The Second Siege</a:t>
              </a:r>
            </a:p>
          </p:txBody>
        </p:sp>
        <p:sp>
          <p:nvSpPr>
            <p:cNvPr id="471" name="movements."/>
            <p:cNvSpPr txBox="1"/>
            <p:nvPr/>
          </p:nvSpPr>
          <p:spPr>
            <a:xfrm>
              <a:off x="3816350" y="792162"/>
              <a:ext cx="259238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movements.</a:t>
              </a:r>
            </a:p>
          </p:txBody>
        </p:sp>
        <p:sp>
          <p:nvSpPr>
            <p:cNvPr id="472" name="cloth with fast,"/>
            <p:cNvSpPr txBox="1"/>
            <p:nvPr/>
          </p:nvSpPr>
          <p:spPr>
            <a:xfrm>
              <a:off x="0" y="792162"/>
              <a:ext cx="25193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cloth with fast, </a:t>
              </a:r>
            </a:p>
          </p:txBody>
        </p:sp>
        <p:sp>
          <p:nvSpPr>
            <p:cNvPr id="473" name="She was sitting at a loom, weaving cream-colored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She was sitting at a loom, weaving cream-colored </a:t>
              </a:r>
            </a:p>
          </p:txBody>
        </p:sp>
      </p:grpSp>
      <p:sp>
        <p:nvSpPr>
          <p:cNvPr id="475" name="Any form of the word “nimble” will appear once in every 956 pages of text."/>
          <p:cNvSpPr txBox="1"/>
          <p:nvPr/>
        </p:nvSpPr>
        <p:spPr>
          <a:xfrm>
            <a:off x="468312" y="5876925"/>
            <a:ext cx="7562774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the word “nimble” will appear once in every 956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9" grpId="6"/>
      <p:bldP build="whole" bldLvl="1" animBg="1" rev="0" advAuto="0" spid="463" grpId="5"/>
      <p:bldP build="whole" bldLvl="1" animBg="1" rev="0" advAuto="0" spid="463" grpId="7"/>
      <p:bldP build="whole" bldLvl="1" animBg="1" rev="0" advAuto="0" spid="458" grpId="1"/>
      <p:bldP build="whole" bldLvl="1" animBg="1" rev="0" advAuto="0" spid="458" grpId="3"/>
      <p:bldP build="whole" bldLvl="1" animBg="1" rev="0" advAuto="0" spid="464" grpId="8"/>
      <p:bldP build="whole" bldLvl="1" animBg="1" rev="0" advAuto="0" spid="469" grpId="12"/>
      <p:bldP build="whole" bldLvl="1" animBg="1" rev="0" advAuto="0" spid="464" grpId="10"/>
      <p:bldP build="whole" bldLvl="1" animBg="1" rev="0" advAuto="0" spid="454" grpId="2"/>
      <p:bldP build="whole" bldLvl="1" animBg="1" rev="0" advAuto="0" spid="468" grpId="9"/>
      <p:bldP build="whole" bldLvl="1" animBg="1" rev="0" advAuto="0" spid="452" grpId="14"/>
      <p:bldP build="whole" bldLvl="1" animBg="1" rev="0" advAuto="0" spid="468" grpId="11"/>
      <p:bldP build="whole" bldLvl="1" animBg="1" rev="0" advAuto="0" spid="459" grpId="4"/>
      <p:bldP build="whole" bldLvl="1" animBg="1" rev="0" advAuto="0" spid="474" grpId="1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ltitude: height, usually measured in…"/>
          <p:cNvSpPr txBox="1"/>
          <p:nvPr/>
        </p:nvSpPr>
        <p:spPr>
          <a:xfrm>
            <a:off x="3779837" y="0"/>
            <a:ext cx="4105199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rPr b="1"/>
              <a:t>Altitude: height, usually measured in</a:t>
            </a:r>
            <a:endParaRPr b="1"/>
          </a:p>
          <a:p>
            <a:pPr/>
            <a:r>
              <a:rPr b="1"/>
              <a:t>great distances from sea level</a:t>
            </a:r>
          </a:p>
        </p:txBody>
      </p:sp>
      <p:pic>
        <p:nvPicPr>
          <p:cNvPr id="25" name="ANd9GcSZ3LbjDkiISs-Iy50eDi9c6DdqfeLYvCWiveLVhWuwOAHK2ue0.jpg" descr="ANd9GcSZ3LbjDkiISs-Iy50eDi9c6DdqfeLYvCWiveLVhWuwOAHK2ue0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66975" cy="1847850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altitude"/>
          <p:cNvSpPr txBox="1"/>
          <p:nvPr/>
        </p:nvSpPr>
        <p:spPr>
          <a:xfrm>
            <a:off x="5724525" y="2276475"/>
            <a:ext cx="172720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altitude </a:t>
            </a:r>
          </a:p>
        </p:txBody>
      </p:sp>
      <p:grpSp>
        <p:nvGrpSpPr>
          <p:cNvPr id="30" name="Group"/>
          <p:cNvGrpSpPr/>
          <p:nvPr/>
        </p:nvGrpSpPr>
        <p:grpSpPr>
          <a:xfrm>
            <a:off x="323850" y="2276475"/>
            <a:ext cx="6769100" cy="2032581"/>
            <a:chOff x="0" y="0"/>
            <a:chExt cx="6769100" cy="2032580"/>
          </a:xfrm>
        </p:grpSpPr>
        <p:sp>
          <p:nvSpPr>
            <p:cNvPr id="27" name="Homer Hickham, October Sky"/>
            <p:cNvSpPr txBox="1"/>
            <p:nvPr/>
          </p:nvSpPr>
          <p:spPr>
            <a:xfrm>
              <a:off x="3095625" y="1657350"/>
              <a:ext cx="367347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Homer Hickham, </a:t>
              </a:r>
              <a:r>
                <a:rPr i="1" sz="2000"/>
                <a:t>October Sky</a:t>
              </a:r>
            </a:p>
          </p:txBody>
        </p:sp>
        <p:sp>
          <p:nvSpPr>
            <p:cNvPr id="28" name="of five miles."/>
            <p:cNvSpPr txBox="1"/>
            <p:nvPr/>
          </p:nvSpPr>
          <p:spPr>
            <a:xfrm>
              <a:off x="0" y="720725"/>
              <a:ext cx="23764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of five miles.</a:t>
              </a:r>
            </a:p>
          </p:txBody>
        </p:sp>
        <p:sp>
          <p:nvSpPr>
            <p:cNvPr id="29" name="It had been designed to reach an"/>
            <p:cNvSpPr txBox="1"/>
            <p:nvPr/>
          </p:nvSpPr>
          <p:spPr>
            <a:xfrm>
              <a:off x="0" y="0"/>
              <a:ext cx="54006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It had been designed to reach an </a:t>
              </a:r>
            </a:p>
          </p:txBody>
        </p:sp>
      </p:grpSp>
      <p:sp>
        <p:nvSpPr>
          <p:cNvPr id="31" name="altitude."/>
          <p:cNvSpPr txBox="1"/>
          <p:nvPr/>
        </p:nvSpPr>
        <p:spPr>
          <a:xfrm>
            <a:off x="4643437" y="2420937"/>
            <a:ext cx="1727201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altitude.  </a:t>
            </a:r>
          </a:p>
        </p:txBody>
      </p:sp>
      <p:grpSp>
        <p:nvGrpSpPr>
          <p:cNvPr id="34" name="Group"/>
          <p:cNvGrpSpPr/>
          <p:nvPr/>
        </p:nvGrpSpPr>
        <p:grpSpPr>
          <a:xfrm>
            <a:off x="611187" y="2420937"/>
            <a:ext cx="7056438" cy="1888119"/>
            <a:chOff x="0" y="0"/>
            <a:chExt cx="7056437" cy="1888117"/>
          </a:xfrm>
        </p:grpSpPr>
        <p:sp>
          <p:nvSpPr>
            <p:cNvPr id="32" name="Henry H. Neff,  The Maelstrom"/>
            <p:cNvSpPr txBox="1"/>
            <p:nvPr/>
          </p:nvSpPr>
          <p:spPr>
            <a:xfrm>
              <a:off x="2808287" y="1512887"/>
              <a:ext cx="42481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Henry H. Neff,  </a:t>
              </a:r>
              <a:r>
                <a:rPr i="1" sz="2000"/>
                <a:t>The Maelstrom</a:t>
              </a:r>
            </a:p>
          </p:txBody>
        </p:sp>
        <p:sp>
          <p:nvSpPr>
            <p:cNvPr id="33" name="The balloon was losing"/>
            <p:cNvSpPr txBox="1"/>
            <p:nvPr/>
          </p:nvSpPr>
          <p:spPr>
            <a:xfrm>
              <a:off x="0" y="0"/>
              <a:ext cx="40322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 balloon was losing</a:t>
              </a:r>
            </a:p>
          </p:txBody>
        </p:sp>
      </p:grpSp>
      <p:sp>
        <p:nvSpPr>
          <p:cNvPr id="35" name="altitude."/>
          <p:cNvSpPr txBox="1"/>
          <p:nvPr/>
        </p:nvSpPr>
        <p:spPr>
          <a:xfrm>
            <a:off x="5003800" y="3141662"/>
            <a:ext cx="172720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altitude.</a:t>
            </a:r>
          </a:p>
        </p:txBody>
      </p:sp>
      <p:grpSp>
        <p:nvGrpSpPr>
          <p:cNvPr id="39" name="Group"/>
          <p:cNvGrpSpPr/>
          <p:nvPr/>
        </p:nvGrpSpPr>
        <p:grpSpPr>
          <a:xfrm>
            <a:off x="323849" y="2349500"/>
            <a:ext cx="8820152" cy="1959556"/>
            <a:chOff x="0" y="0"/>
            <a:chExt cx="8820150" cy="1959555"/>
          </a:xfrm>
        </p:grpSpPr>
        <p:sp>
          <p:nvSpPr>
            <p:cNvPr id="36" name="Rick Riordan, The Titan’s Curse"/>
            <p:cNvSpPr txBox="1"/>
            <p:nvPr/>
          </p:nvSpPr>
          <p:spPr>
            <a:xfrm>
              <a:off x="3095625" y="1584325"/>
              <a:ext cx="48244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Rick Riordan,</a:t>
              </a:r>
              <a:r>
                <a:rPr i="1" sz="2000"/>
                <a:t> The Titan’s Curse</a:t>
              </a:r>
            </a:p>
          </p:txBody>
        </p:sp>
        <p:sp>
          <p:nvSpPr>
            <p:cNvPr id="37" name="slowing down and dropping"/>
            <p:cNvSpPr txBox="1"/>
            <p:nvPr/>
          </p:nvSpPr>
          <p:spPr>
            <a:xfrm>
              <a:off x="0" y="792162"/>
              <a:ext cx="467995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slowing down and dropping</a:t>
              </a:r>
            </a:p>
          </p:txBody>
        </p:sp>
        <p:sp>
          <p:nvSpPr>
            <p:cNvPr id="38" name="As we got closer to Washington, Blackjack started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As we got closer to Washington, Blackjack started </a:t>
              </a:r>
            </a:p>
          </p:txBody>
        </p:sp>
      </p:grpSp>
      <p:sp>
        <p:nvSpPr>
          <p:cNvPr id="40" name="altitude"/>
          <p:cNvSpPr txBox="1"/>
          <p:nvPr/>
        </p:nvSpPr>
        <p:spPr>
          <a:xfrm>
            <a:off x="3132137" y="2349500"/>
            <a:ext cx="172720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altitude </a:t>
            </a:r>
          </a:p>
        </p:txBody>
      </p:sp>
      <p:grpSp>
        <p:nvGrpSpPr>
          <p:cNvPr id="45" name="Group"/>
          <p:cNvGrpSpPr/>
          <p:nvPr/>
        </p:nvGrpSpPr>
        <p:grpSpPr>
          <a:xfrm>
            <a:off x="323850" y="2349500"/>
            <a:ext cx="8569325" cy="1959556"/>
            <a:chOff x="0" y="0"/>
            <a:chExt cx="8569325" cy="1959555"/>
          </a:xfrm>
        </p:grpSpPr>
        <p:sp>
          <p:nvSpPr>
            <p:cNvPr id="41" name="Wes Moore, The Other Wes Moore"/>
            <p:cNvSpPr txBox="1"/>
            <p:nvPr/>
          </p:nvSpPr>
          <p:spPr>
            <a:xfrm>
              <a:off x="3095625" y="1584325"/>
              <a:ext cx="48244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Wes Moore,</a:t>
              </a:r>
              <a:r>
                <a:rPr i="1" sz="2000"/>
                <a:t> The Other Wes Moore</a:t>
              </a:r>
            </a:p>
          </p:txBody>
        </p:sp>
        <p:sp>
          <p:nvSpPr>
            <p:cNvPr id="42" name="sickness kept me from"/>
            <p:cNvSpPr txBox="1"/>
            <p:nvPr/>
          </p:nvSpPr>
          <p:spPr>
            <a:xfrm>
              <a:off x="4535487" y="0"/>
              <a:ext cx="40338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sickness kept me from</a:t>
              </a:r>
            </a:p>
          </p:txBody>
        </p:sp>
        <p:sp>
          <p:nvSpPr>
            <p:cNvPr id="43" name="the top."/>
            <p:cNvSpPr txBox="1"/>
            <p:nvPr/>
          </p:nvSpPr>
          <p:spPr>
            <a:xfrm>
              <a:off x="0" y="863600"/>
              <a:ext cx="20161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 top.</a:t>
              </a:r>
            </a:p>
          </p:txBody>
        </p:sp>
        <p:sp>
          <p:nvSpPr>
            <p:cNvPr id="44" name="Unfortunately,"/>
            <p:cNvSpPr txBox="1"/>
            <p:nvPr/>
          </p:nvSpPr>
          <p:spPr>
            <a:xfrm>
              <a:off x="0" y="0"/>
              <a:ext cx="28082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 Unfortunately, </a:t>
              </a:r>
            </a:p>
          </p:txBody>
        </p:sp>
      </p:grpSp>
      <p:sp>
        <p:nvSpPr>
          <p:cNvPr id="46" name="Any form of the word altitude will appear once in every 937   pages of text."/>
          <p:cNvSpPr txBox="1"/>
          <p:nvPr/>
        </p:nvSpPr>
        <p:spPr>
          <a:xfrm>
            <a:off x="468312" y="5949950"/>
            <a:ext cx="7601283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the word </a:t>
            </a:r>
            <a:r>
              <a:rPr i="1"/>
              <a:t>altitude</a:t>
            </a:r>
            <a:r>
              <a:t> will appear once in every 937  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" grpId="2"/>
      <p:bldP build="whole" bldLvl="1" animBg="1" rev="0" advAuto="0" spid="24" grpId="14"/>
      <p:bldP build="whole" bldLvl="1" animBg="1" rev="0" advAuto="0" spid="40" grpId="12"/>
      <p:bldP build="whole" bldLvl="1" animBg="1" rev="0" advAuto="0" spid="30" grpId="1"/>
      <p:bldP build="whole" bldLvl="1" animBg="1" rev="0" advAuto="0" spid="39" grpId="9"/>
      <p:bldP build="whole" bldLvl="1" animBg="1" rev="0" advAuto="0" spid="39" grpId="11"/>
      <p:bldP build="whole" bldLvl="1" animBg="1" rev="0" advAuto="0" spid="35" grpId="8"/>
      <p:bldP build="whole" bldLvl="1" animBg="1" rev="0" advAuto="0" spid="35" grpId="10"/>
      <p:bldP build="whole" bldLvl="1" animBg="1" rev="0" advAuto="0" spid="30" grpId="3"/>
      <p:bldP build="whole" bldLvl="1" animBg="1" rev="0" advAuto="0" spid="45" grpId="13"/>
      <p:bldP build="whole" bldLvl="1" animBg="1" rev="0" advAuto="0" spid="31" grpId="4"/>
      <p:bldP build="whole" bldLvl="1" animBg="1" rev="0" advAuto="0" spid="31" grpId="7"/>
      <p:bldP build="whole" bldLvl="1" animBg="1" rev="0" advAuto="0" spid="34" grpId="5"/>
      <p:bldP build="whole" bldLvl="1" animBg="1" rev="0" advAuto="0" spid="34" grpId="6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7" name="ANd9GcQ5nDkU1FGi1ama16ZRQbk4iLoR1G57KWqMjeDDL7TMKLxddHMjAQ.jpg" descr="ANd9GcQ5nDkU1FGi1ama16ZRQbk4iLoR1G57KWqMjeDDL7TMKLxddHMjAQ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295525" cy="199072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80" name="Group"/>
          <p:cNvGrpSpPr/>
          <p:nvPr/>
        </p:nvGrpSpPr>
        <p:grpSpPr>
          <a:xfrm>
            <a:off x="2182812" y="11112"/>
            <a:ext cx="6948489" cy="3398662"/>
            <a:chOff x="0" y="0"/>
            <a:chExt cx="6948487" cy="3398661"/>
          </a:xfrm>
        </p:grpSpPr>
        <p:sp>
          <p:nvSpPr>
            <p:cNvPr id="478" name="Inquisitive:"/>
            <p:cNvSpPr txBox="1"/>
            <p:nvPr/>
          </p:nvSpPr>
          <p:spPr>
            <a:xfrm>
              <a:off x="0" y="0"/>
              <a:ext cx="1374277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b="1"/>
              </a:lvl1pPr>
            </a:lstStyle>
            <a:p>
              <a:pPr>
                <a:defRPr b="0"/>
              </a:pPr>
              <a:r>
                <a:rPr b="1"/>
                <a:t>Inquisitive: </a:t>
              </a:r>
            </a:p>
          </p:txBody>
        </p:sp>
        <p:sp>
          <p:nvSpPr>
            <p:cNvPr id="479" name="tending to ask questions; tending to explore and find…"/>
            <p:cNvSpPr txBox="1"/>
            <p:nvPr/>
          </p:nvSpPr>
          <p:spPr>
            <a:xfrm>
              <a:off x="576262" y="647700"/>
              <a:ext cx="6372226" cy="27509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b="1"/>
                <a:t>tending to ask questions; tending to explore and find</a:t>
              </a:r>
              <a:endParaRPr b="1"/>
            </a:p>
            <a:p>
              <a:pPr/>
              <a:r>
                <a:rPr b="1"/>
                <a:t>answers </a:t>
              </a:r>
              <a:endParaRPr b="1"/>
            </a:p>
            <a:p>
              <a:pPr/>
              <a:endParaRPr b="1"/>
            </a:p>
            <a:p>
              <a:pPr/>
              <a:r>
                <a:rPr b="1"/>
                <a:t>         Synonyms</a:t>
              </a:r>
              <a:r>
                <a:t>: curious, questioning, interested</a:t>
              </a:r>
            </a:p>
            <a:p>
              <a:pPr/>
              <a:r>
                <a:rPr b="1"/>
                <a:t>         Antonyms</a:t>
              </a:r>
              <a:r>
                <a:t>: uninterested, uncurious, apathetic </a:t>
              </a:r>
            </a:p>
            <a:p>
              <a:pPr/>
            </a:p>
            <a:p>
              <a:pPr/>
              <a:r>
                <a:rPr b="1"/>
                <a:t>         Forms</a:t>
              </a:r>
              <a:r>
                <a:t>: </a:t>
              </a:r>
              <a:r>
                <a:rPr b="1"/>
                <a:t>Noun</a:t>
              </a:r>
              <a:r>
                <a:t>: inquisitiveness    </a:t>
              </a:r>
              <a:r>
                <a:rPr b="1"/>
                <a:t>Verb: </a:t>
              </a:r>
              <a:r>
                <a:t>inquire, inquires,</a:t>
              </a:r>
            </a:p>
            <a:p>
              <a:pPr/>
              <a:r>
                <a:t>                                   inquired, inquiring</a:t>
              </a:r>
            </a:p>
            <a:p>
              <a:pPr/>
              <a:r>
                <a:t>	       </a:t>
              </a:r>
              <a:r>
                <a:rPr b="1"/>
                <a:t>Adjective</a:t>
              </a:r>
              <a:r>
                <a:t>: inquisitive       </a:t>
              </a:r>
              <a:r>
                <a:rPr b="1"/>
                <a:t>Adverb: </a:t>
              </a:r>
              <a:r>
                <a:t>inquisitively </a:t>
              </a:r>
            </a:p>
            <a:p>
              <a:pPr/>
              <a:r>
                <a:t>         </a:t>
              </a:r>
            </a:p>
          </p:txBody>
        </p:sp>
      </p:grpSp>
      <p:grpSp>
        <p:nvGrpSpPr>
          <p:cNvPr id="484" name="Group"/>
          <p:cNvGrpSpPr/>
          <p:nvPr/>
        </p:nvGrpSpPr>
        <p:grpSpPr>
          <a:xfrm>
            <a:off x="-1" y="4508500"/>
            <a:ext cx="8820152" cy="1600781"/>
            <a:chOff x="0" y="0"/>
            <a:chExt cx="8820150" cy="1600780"/>
          </a:xfrm>
        </p:grpSpPr>
        <p:sp>
          <p:nvSpPr>
            <p:cNvPr id="481" name="Tracy Kidder, Strength in What Remains"/>
            <p:cNvSpPr txBox="1"/>
            <p:nvPr/>
          </p:nvSpPr>
          <p:spPr>
            <a:xfrm>
              <a:off x="539750" y="1225550"/>
              <a:ext cx="572452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Tracy Kidder</a:t>
              </a:r>
              <a:r>
                <a:rPr i="1" sz="2000"/>
                <a:t>, Strength in What Remains</a:t>
              </a:r>
            </a:p>
          </p:txBody>
        </p:sp>
        <p:sp>
          <p:nvSpPr>
            <p:cNvPr id="482" name="confused and more"/>
            <p:cNvSpPr txBox="1"/>
            <p:nvPr/>
          </p:nvSpPr>
          <p:spPr>
            <a:xfrm>
              <a:off x="179387" y="649287"/>
              <a:ext cx="3563939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confused and more</a:t>
              </a:r>
            </a:p>
          </p:txBody>
        </p:sp>
        <p:sp>
          <p:nvSpPr>
            <p:cNvPr id="483" name="To explain would have only left his classmate more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To explain would have only left his classmate more</a:t>
              </a:r>
            </a:p>
          </p:txBody>
        </p:sp>
      </p:grpSp>
      <p:sp>
        <p:nvSpPr>
          <p:cNvPr id="485" name="inquisitive."/>
          <p:cNvSpPr txBox="1"/>
          <p:nvPr/>
        </p:nvSpPr>
        <p:spPr>
          <a:xfrm>
            <a:off x="3708400" y="5157787"/>
            <a:ext cx="223202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rPr sz="2800"/>
              <a:t>inquisitive.</a:t>
            </a:r>
            <a:r>
              <a:rPr sz="2800">
                <a:solidFill>
                  <a:schemeClr val="accent3">
                    <a:lumOff val="44000"/>
                  </a:schemeClr>
                </a:solidFill>
              </a:rPr>
              <a:t> </a:t>
            </a:r>
          </a:p>
        </p:txBody>
      </p:sp>
      <p:sp>
        <p:nvSpPr>
          <p:cNvPr id="486" name="inquisitive"/>
          <p:cNvSpPr txBox="1"/>
          <p:nvPr/>
        </p:nvSpPr>
        <p:spPr>
          <a:xfrm>
            <a:off x="4211637" y="3357562"/>
            <a:ext cx="1800226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rPr sz="2800"/>
              <a:t>inquisitive</a:t>
            </a:r>
            <a:r>
              <a:rPr sz="2800">
                <a:solidFill>
                  <a:schemeClr val="accent3">
                    <a:lumOff val="44000"/>
                  </a:schemeClr>
                </a:solidFill>
              </a:rPr>
              <a:t> </a:t>
            </a:r>
          </a:p>
        </p:txBody>
      </p:sp>
      <p:grpSp>
        <p:nvGrpSpPr>
          <p:cNvPr id="490" name="Group"/>
          <p:cNvGrpSpPr/>
          <p:nvPr/>
        </p:nvGrpSpPr>
        <p:grpSpPr>
          <a:xfrm>
            <a:off x="684212" y="3357562"/>
            <a:ext cx="7343776" cy="1310269"/>
            <a:chOff x="0" y="0"/>
            <a:chExt cx="7343775" cy="1310267"/>
          </a:xfrm>
        </p:grpSpPr>
        <p:sp>
          <p:nvSpPr>
            <p:cNvPr id="487" name="William Winokur, The Perfect Game"/>
            <p:cNvSpPr txBox="1"/>
            <p:nvPr/>
          </p:nvSpPr>
          <p:spPr>
            <a:xfrm>
              <a:off x="1295400" y="935037"/>
              <a:ext cx="432117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William Winokur, </a:t>
              </a:r>
              <a:r>
                <a:rPr i="1" sz="2000"/>
                <a:t>The Perfect Game</a:t>
              </a:r>
            </a:p>
          </p:txBody>
        </p:sp>
        <p:sp>
          <p:nvSpPr>
            <p:cNvPr id="488" name="response."/>
            <p:cNvSpPr txBox="1"/>
            <p:nvPr/>
          </p:nvSpPr>
          <p:spPr>
            <a:xfrm>
              <a:off x="5256212" y="0"/>
              <a:ext cx="20875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response.</a:t>
              </a:r>
            </a:p>
          </p:txBody>
        </p:sp>
        <p:sp>
          <p:nvSpPr>
            <p:cNvPr id="489" name="“What?” came the"/>
            <p:cNvSpPr txBox="1"/>
            <p:nvPr/>
          </p:nvSpPr>
          <p:spPr>
            <a:xfrm>
              <a:off x="0" y="0"/>
              <a:ext cx="35639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“What?” came the</a:t>
              </a:r>
            </a:p>
          </p:txBody>
        </p:sp>
      </p:grpSp>
      <p:sp>
        <p:nvSpPr>
          <p:cNvPr id="491" name="inquisitive"/>
          <p:cNvSpPr txBox="1"/>
          <p:nvPr/>
        </p:nvSpPr>
        <p:spPr>
          <a:xfrm>
            <a:off x="6877050" y="4508500"/>
            <a:ext cx="208915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inquisitive </a:t>
            </a:r>
          </a:p>
        </p:txBody>
      </p:sp>
      <p:grpSp>
        <p:nvGrpSpPr>
          <p:cNvPr id="495" name="Group"/>
          <p:cNvGrpSpPr/>
          <p:nvPr/>
        </p:nvGrpSpPr>
        <p:grpSpPr>
          <a:xfrm>
            <a:off x="0" y="4508500"/>
            <a:ext cx="6948488" cy="1888118"/>
            <a:chOff x="0" y="0"/>
            <a:chExt cx="6948487" cy="1888117"/>
          </a:xfrm>
        </p:grpSpPr>
        <p:sp>
          <p:nvSpPr>
            <p:cNvPr id="492" name="C.S. Lewis, The Lion, The Witch and the Wardrobe"/>
            <p:cNvSpPr txBox="1"/>
            <p:nvPr/>
          </p:nvSpPr>
          <p:spPr>
            <a:xfrm>
              <a:off x="323850" y="1512887"/>
              <a:ext cx="619283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C.S. Lewis, </a:t>
              </a:r>
              <a:r>
                <a:rPr i="1" sz="2000"/>
                <a:t>The Lion, The Witch and the Wardrobe</a:t>
              </a:r>
            </a:p>
          </p:txBody>
        </p:sp>
        <p:sp>
          <p:nvSpPr>
            <p:cNvPr id="493" name="and excited as well."/>
            <p:cNvSpPr txBox="1"/>
            <p:nvPr/>
          </p:nvSpPr>
          <p:spPr>
            <a:xfrm>
              <a:off x="0" y="649287"/>
              <a:ext cx="356393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and excited as well.</a:t>
              </a:r>
            </a:p>
          </p:txBody>
        </p:sp>
        <p:sp>
          <p:nvSpPr>
            <p:cNvPr id="494" name="Lucy felt a little frightened, but she felt very"/>
            <p:cNvSpPr txBox="1"/>
            <p:nvPr/>
          </p:nvSpPr>
          <p:spPr>
            <a:xfrm>
              <a:off x="0" y="0"/>
              <a:ext cx="69484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Lucy felt a little frightened, but she felt very</a:t>
              </a:r>
            </a:p>
          </p:txBody>
        </p:sp>
      </p:grpSp>
      <p:sp>
        <p:nvSpPr>
          <p:cNvPr id="496" name="inquisitive."/>
          <p:cNvSpPr txBox="1"/>
          <p:nvPr/>
        </p:nvSpPr>
        <p:spPr>
          <a:xfrm>
            <a:off x="3348037" y="3860800"/>
            <a:ext cx="19446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rPr sz="2800"/>
              <a:t>inquisitive.</a:t>
            </a:r>
            <a:r>
              <a:rPr sz="2800">
                <a:solidFill>
                  <a:schemeClr val="accent3">
                    <a:lumOff val="44000"/>
                  </a:schemeClr>
                </a:solidFill>
              </a:rPr>
              <a:t> </a:t>
            </a:r>
          </a:p>
        </p:txBody>
      </p:sp>
      <p:grpSp>
        <p:nvGrpSpPr>
          <p:cNvPr id="500" name="Group"/>
          <p:cNvGrpSpPr/>
          <p:nvPr/>
        </p:nvGrpSpPr>
        <p:grpSpPr>
          <a:xfrm>
            <a:off x="-1" y="3141662"/>
            <a:ext cx="8820152" cy="1815094"/>
            <a:chOff x="0" y="0"/>
            <a:chExt cx="8820150" cy="1815092"/>
          </a:xfrm>
        </p:grpSpPr>
        <p:sp>
          <p:nvSpPr>
            <p:cNvPr id="497" name="C. S. Lewis, The Silver Chair"/>
            <p:cNvSpPr txBox="1"/>
            <p:nvPr/>
          </p:nvSpPr>
          <p:spPr>
            <a:xfrm>
              <a:off x="431800" y="1439862"/>
              <a:ext cx="36004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C. S. Lewis, </a:t>
              </a:r>
              <a:r>
                <a:rPr i="1" sz="2000"/>
                <a:t>The Silver Chair</a:t>
              </a:r>
              <a:r>
                <a:rPr i="1" sz="2000">
                  <a:solidFill>
                    <a:schemeClr val="accent3">
                      <a:lumOff val="44000"/>
                    </a:schemeClr>
                  </a:solidFill>
                </a:rPr>
                <a:t> </a:t>
              </a:r>
            </a:p>
          </p:txBody>
        </p:sp>
        <p:sp>
          <p:nvSpPr>
            <p:cNvPr id="498" name="But she felt a little"/>
            <p:cNvSpPr txBox="1"/>
            <p:nvPr/>
          </p:nvSpPr>
          <p:spPr>
            <a:xfrm>
              <a:off x="71437" y="720725"/>
              <a:ext cx="32416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But she felt a little</a:t>
              </a:r>
            </a:p>
          </p:txBody>
        </p:sp>
        <p:sp>
          <p:nvSpPr>
            <p:cNvPr id="499" name="“Stay here, I vote,” said Jill. “I’d much rather not see it.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“Stay here, I vote,” said Jill. “I’d much rather not see it. </a:t>
              </a:r>
            </a:p>
          </p:txBody>
        </p:sp>
      </p:grpSp>
      <p:sp>
        <p:nvSpPr>
          <p:cNvPr id="501" name="Any form of the word “inquire” will appear once in every 52 pages of text."/>
          <p:cNvSpPr txBox="1"/>
          <p:nvPr/>
        </p:nvSpPr>
        <p:spPr>
          <a:xfrm>
            <a:off x="87312" y="6400800"/>
            <a:ext cx="7448474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the word “inquire” will appear once in every 52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90" grpId="7"/>
      <p:bldP build="whole" bldLvl="1" animBg="1" rev="0" advAuto="0" spid="495" grpId="11"/>
      <p:bldP build="whole" bldLvl="1" animBg="1" rev="0" advAuto="0" spid="485" grpId="2"/>
      <p:bldP build="whole" bldLvl="1" animBg="1" rev="0" advAuto="0" spid="496" grpId="12"/>
      <p:bldP build="whole" bldLvl="1" animBg="1" rev="0" advAuto="0" spid="500" grpId="13"/>
      <p:bldP build="whole" bldLvl="1" animBg="1" rev="0" advAuto="0" spid="480" grpId="14"/>
      <p:bldP build="whole" bldLvl="1" animBg="1" rev="0" advAuto="0" spid="486" grpId="4"/>
      <p:bldP build="whole" bldLvl="1" animBg="1" rev="0" advAuto="0" spid="484" grpId="1"/>
      <p:bldP build="whole" bldLvl="1" animBg="1" rev="0" advAuto="0" spid="486" grpId="6"/>
      <p:bldP build="whole" bldLvl="1" animBg="1" rev="0" advAuto="0" spid="484" grpId="3"/>
      <p:bldP build="whole" bldLvl="1" animBg="1" rev="0" advAuto="0" spid="491" grpId="8"/>
      <p:bldP build="whole" bldLvl="1" animBg="1" rev="0" advAuto="0" spid="491" grpId="10"/>
      <p:bldP build="whole" bldLvl="1" animBg="1" rev="0" advAuto="0" spid="490" grpId="5"/>
      <p:bldP build="whole" bldLvl="1" animBg="1" rev="0" advAuto="0" spid="495" grpId="9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Any form of the word “flexible” will appear once in every 447 pages of text."/>
          <p:cNvSpPr txBox="1"/>
          <p:nvPr/>
        </p:nvSpPr>
        <p:spPr>
          <a:xfrm>
            <a:off x="468312" y="5876925"/>
            <a:ext cx="7600949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the word “flexible” will appear once in every 447 pages of text.</a:t>
            </a:r>
          </a:p>
        </p:txBody>
      </p:sp>
      <p:pic>
        <p:nvPicPr>
          <p:cNvPr id="504" name="ANd9GcRXE7CGQ1YgrWBR_fzKI7mKdStlKCaZ7iVVM47XBGyBLh-0ihBt.jpg" descr="ANd9GcRXE7CGQ1YgrWBR_fzKI7mKdStlKCaZ7iVVM47XBGyBLh-0ihBt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619375" cy="1743075"/>
          </a:xfrm>
          <a:prstGeom prst="rect">
            <a:avLst/>
          </a:prstGeom>
          <a:ln w="12700">
            <a:miter lim="400000"/>
          </a:ln>
        </p:spPr>
      </p:pic>
      <p:sp>
        <p:nvSpPr>
          <p:cNvPr id="505" name="Flexible: bendable…"/>
          <p:cNvSpPr txBox="1"/>
          <p:nvPr/>
        </p:nvSpPr>
        <p:spPr>
          <a:xfrm>
            <a:off x="3095625" y="188912"/>
            <a:ext cx="6048375" cy="2750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rPr b="1"/>
              <a:t>Flexible: bendable </a:t>
            </a:r>
            <a:endParaRPr b="1"/>
          </a:p>
          <a:p>
            <a:pPr/>
            <a:endParaRPr b="1"/>
          </a:p>
          <a:p>
            <a:pPr/>
            <a:r>
              <a:rPr b="1"/>
              <a:t>         Synonyms</a:t>
            </a:r>
            <a:r>
              <a:t>: agile, lithe, nimble, easygoing,</a:t>
            </a:r>
          </a:p>
          <a:p>
            <a:pPr/>
            <a:r>
              <a:t>		adaptable</a:t>
            </a:r>
          </a:p>
          <a:p>
            <a:pPr/>
            <a:r>
              <a:rPr b="1"/>
              <a:t>         Antonyms</a:t>
            </a:r>
            <a:r>
              <a:t>: rigid, inflexible</a:t>
            </a:r>
          </a:p>
          <a:p>
            <a:pPr/>
          </a:p>
          <a:p>
            <a:pPr/>
            <a:r>
              <a:rPr b="1"/>
              <a:t>         Forms</a:t>
            </a:r>
            <a:r>
              <a:t>: </a:t>
            </a:r>
            <a:r>
              <a:rPr b="1"/>
              <a:t>Noun</a:t>
            </a:r>
            <a:r>
              <a:t>: flexibility    </a:t>
            </a:r>
            <a:r>
              <a:rPr b="1"/>
              <a:t>Verb: </a:t>
            </a:r>
            <a:r>
              <a:t>flex, flexes,</a:t>
            </a:r>
          </a:p>
          <a:p>
            <a:pPr/>
            <a:r>
              <a:t>			flexed, flexing</a:t>
            </a:r>
          </a:p>
          <a:p>
            <a:pPr/>
            <a:r>
              <a:t>	       </a:t>
            </a:r>
            <a:r>
              <a:rPr b="1"/>
              <a:t>Adjective</a:t>
            </a:r>
            <a:r>
              <a:t>: flexible       </a:t>
            </a:r>
            <a:r>
              <a:rPr b="1"/>
              <a:t>Adverb: </a:t>
            </a:r>
            <a:r>
              <a:t>flexibly: </a:t>
            </a:r>
          </a:p>
          <a:p>
            <a:pPr/>
            <a:r>
              <a:t>         </a:t>
            </a:r>
            <a:r>
              <a:rPr b="1"/>
              <a:t>Related words</a:t>
            </a:r>
            <a:r>
              <a:t>: besieged</a:t>
            </a:r>
          </a:p>
        </p:txBody>
      </p:sp>
      <p:sp>
        <p:nvSpPr>
          <p:cNvPr id="506" name="flexible"/>
          <p:cNvSpPr txBox="1"/>
          <p:nvPr/>
        </p:nvSpPr>
        <p:spPr>
          <a:xfrm>
            <a:off x="0" y="5084762"/>
            <a:ext cx="158432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flexible</a:t>
            </a:r>
          </a:p>
        </p:txBody>
      </p:sp>
      <p:grpSp>
        <p:nvGrpSpPr>
          <p:cNvPr id="510" name="Group"/>
          <p:cNvGrpSpPr/>
          <p:nvPr/>
        </p:nvGrpSpPr>
        <p:grpSpPr>
          <a:xfrm>
            <a:off x="-1" y="4508500"/>
            <a:ext cx="8820152" cy="1062470"/>
            <a:chOff x="0" y="0"/>
            <a:chExt cx="8820150" cy="1062469"/>
          </a:xfrm>
        </p:grpSpPr>
        <p:sp>
          <p:nvSpPr>
            <p:cNvPr id="507" name="David Almond, Skellig"/>
            <p:cNvSpPr txBox="1"/>
            <p:nvPr/>
          </p:nvSpPr>
          <p:spPr>
            <a:xfrm>
              <a:off x="3708400" y="649287"/>
              <a:ext cx="280828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David Almond, </a:t>
              </a:r>
              <a:r>
                <a:rPr i="1" sz="2000"/>
                <a:t>Skellig</a:t>
              </a:r>
            </a:p>
          </p:txBody>
        </p:sp>
        <p:sp>
          <p:nvSpPr>
            <p:cNvPr id="508" name="they were."/>
            <p:cNvSpPr txBox="1"/>
            <p:nvPr/>
          </p:nvSpPr>
          <p:spPr>
            <a:xfrm>
              <a:off x="1547812" y="576262"/>
              <a:ext cx="1944689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they were.</a:t>
              </a:r>
            </a:p>
          </p:txBody>
        </p:sp>
        <p:sp>
          <p:nvSpPr>
            <p:cNvPr id="509" name="I touched the baby’s shoulder blades, felt how tiny and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I touched the baby’s shoulder blades, felt how tiny and </a:t>
              </a:r>
            </a:p>
          </p:txBody>
        </p:sp>
      </p:grpSp>
      <p:sp>
        <p:nvSpPr>
          <p:cNvPr id="511" name="flexible."/>
          <p:cNvSpPr txBox="1"/>
          <p:nvPr/>
        </p:nvSpPr>
        <p:spPr>
          <a:xfrm>
            <a:off x="215900" y="5300662"/>
            <a:ext cx="158432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flexible.</a:t>
            </a:r>
          </a:p>
        </p:txBody>
      </p:sp>
      <p:grpSp>
        <p:nvGrpSpPr>
          <p:cNvPr id="514" name="Group"/>
          <p:cNvGrpSpPr/>
          <p:nvPr/>
        </p:nvGrpSpPr>
        <p:grpSpPr>
          <a:xfrm>
            <a:off x="-1" y="4508500"/>
            <a:ext cx="8820152" cy="1095956"/>
            <a:chOff x="0" y="0"/>
            <a:chExt cx="8820150" cy="1095955"/>
          </a:xfrm>
        </p:grpSpPr>
        <p:sp>
          <p:nvSpPr>
            <p:cNvPr id="512" name="Cassandra Clare, City of Bones"/>
            <p:cNvSpPr txBox="1"/>
            <p:nvPr/>
          </p:nvSpPr>
          <p:spPr>
            <a:xfrm>
              <a:off x="1979612" y="720725"/>
              <a:ext cx="38163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Cassandra Clare, </a:t>
              </a:r>
              <a:r>
                <a:rPr i="1" sz="2000"/>
                <a:t>City of Bones</a:t>
              </a:r>
            </a:p>
          </p:txBody>
        </p:sp>
        <p:sp>
          <p:nvSpPr>
            <p:cNvPr id="513" name="We Shadowhunters live by a code, and that code isn’t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We Shadowhunters live by a code, and that code isn’t </a:t>
              </a:r>
            </a:p>
          </p:txBody>
        </p:sp>
      </p:grpSp>
      <p:sp>
        <p:nvSpPr>
          <p:cNvPr id="515" name="flexible"/>
          <p:cNvSpPr txBox="1"/>
          <p:nvPr/>
        </p:nvSpPr>
        <p:spPr>
          <a:xfrm>
            <a:off x="1979612" y="2349500"/>
            <a:ext cx="1296989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flexible</a:t>
            </a:r>
          </a:p>
        </p:txBody>
      </p:sp>
      <p:grpSp>
        <p:nvGrpSpPr>
          <p:cNvPr id="519" name="Group"/>
          <p:cNvGrpSpPr/>
          <p:nvPr/>
        </p:nvGrpSpPr>
        <p:grpSpPr>
          <a:xfrm>
            <a:off x="0" y="2349500"/>
            <a:ext cx="8964613" cy="1094368"/>
            <a:chOff x="0" y="0"/>
            <a:chExt cx="8964612" cy="1094367"/>
          </a:xfrm>
        </p:grpSpPr>
        <p:sp>
          <p:nvSpPr>
            <p:cNvPr id="516" name="Christopher Paolilni, Eldest"/>
            <p:cNvSpPr txBox="1"/>
            <p:nvPr/>
          </p:nvSpPr>
          <p:spPr>
            <a:xfrm>
              <a:off x="755650" y="719137"/>
              <a:ext cx="331152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Christopher Paolilni, </a:t>
              </a:r>
              <a:r>
                <a:rPr i="1" sz="2000"/>
                <a:t>Eldest</a:t>
              </a:r>
            </a:p>
          </p:txBody>
        </p:sp>
        <p:sp>
          <p:nvSpPr>
            <p:cNvPr id="517" name="or springy enough to make a bow."/>
            <p:cNvSpPr txBox="1"/>
            <p:nvPr/>
          </p:nvSpPr>
          <p:spPr>
            <a:xfrm>
              <a:off x="3276600" y="0"/>
              <a:ext cx="56880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or springy enough to make a bow.</a:t>
              </a:r>
            </a:p>
          </p:txBody>
        </p:sp>
        <p:sp>
          <p:nvSpPr>
            <p:cNvPr id="518" name="Horn isn’t"/>
            <p:cNvSpPr txBox="1"/>
            <p:nvPr/>
          </p:nvSpPr>
          <p:spPr>
            <a:xfrm>
              <a:off x="0" y="0"/>
              <a:ext cx="19446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Horn isn’t</a:t>
              </a:r>
            </a:p>
          </p:txBody>
        </p:sp>
      </p:grpSp>
      <p:sp>
        <p:nvSpPr>
          <p:cNvPr id="520" name="flexible"/>
          <p:cNvSpPr txBox="1"/>
          <p:nvPr/>
        </p:nvSpPr>
        <p:spPr>
          <a:xfrm>
            <a:off x="4211637" y="3357562"/>
            <a:ext cx="1584326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flexible</a:t>
            </a:r>
          </a:p>
        </p:txBody>
      </p:sp>
      <p:grpSp>
        <p:nvGrpSpPr>
          <p:cNvPr id="525" name="Group"/>
          <p:cNvGrpSpPr/>
          <p:nvPr/>
        </p:nvGrpSpPr>
        <p:grpSpPr>
          <a:xfrm>
            <a:off x="611187" y="3357562"/>
            <a:ext cx="7200901" cy="1599194"/>
            <a:chOff x="0" y="0"/>
            <a:chExt cx="7200900" cy="1599192"/>
          </a:xfrm>
        </p:grpSpPr>
        <p:sp>
          <p:nvSpPr>
            <p:cNvPr id="521" name="Suzanne Collins, The Hunger Games"/>
            <p:cNvSpPr txBox="1"/>
            <p:nvPr/>
          </p:nvSpPr>
          <p:spPr>
            <a:xfrm>
              <a:off x="1008062" y="1223962"/>
              <a:ext cx="446563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Suzanne Collins, </a:t>
              </a:r>
              <a:r>
                <a:rPr i="1" sz="2000"/>
                <a:t>The Hunger Games</a:t>
              </a:r>
            </a:p>
          </p:txBody>
        </p:sp>
        <p:sp>
          <p:nvSpPr>
            <p:cNvPr id="522" name="rubber sole"/>
            <p:cNvSpPr txBox="1"/>
            <p:nvPr/>
          </p:nvSpPr>
          <p:spPr>
            <a:xfrm>
              <a:off x="5113337" y="0"/>
              <a:ext cx="20875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rubber sole</a:t>
              </a:r>
            </a:p>
          </p:txBody>
        </p:sp>
        <p:sp>
          <p:nvSpPr>
            <p:cNvPr id="523" name="These have a narrow"/>
            <p:cNvSpPr txBox="1"/>
            <p:nvPr/>
          </p:nvSpPr>
          <p:spPr>
            <a:xfrm>
              <a:off x="73025" y="0"/>
              <a:ext cx="35639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These have a narrow</a:t>
              </a:r>
            </a:p>
          </p:txBody>
        </p:sp>
        <p:sp>
          <p:nvSpPr>
            <p:cNvPr id="524" name="with threads though."/>
            <p:cNvSpPr txBox="1"/>
            <p:nvPr/>
          </p:nvSpPr>
          <p:spPr>
            <a:xfrm>
              <a:off x="0" y="576262"/>
              <a:ext cx="3600450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with threads though.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4" grpId="7"/>
      <p:bldP build="whole" bldLvl="1" animBg="1" rev="0" advAuto="0" spid="519" grpId="9"/>
      <p:bldP build="whole" bldLvl="1" animBg="1" rev="0" advAuto="0" spid="519" grpId="11"/>
      <p:bldP build="whole" bldLvl="1" animBg="1" rev="0" advAuto="0" spid="511" grpId="4"/>
      <p:bldP build="whole" bldLvl="1" animBg="1" rev="0" advAuto="0" spid="515" grpId="8"/>
      <p:bldP build="whole" bldLvl="1" animBg="1" rev="0" advAuto="0" spid="520" grpId="12"/>
      <p:bldP build="whole" bldLvl="1" animBg="1" rev="0" advAuto="0" spid="515" grpId="10"/>
      <p:bldP build="whole" bldLvl="1" animBg="1" rev="0" advAuto="0" spid="506" grpId="2"/>
      <p:bldP build="whole" bldLvl="1" animBg="1" rev="0" advAuto="0" spid="511" grpId="6"/>
      <p:bldP build="whole" bldLvl="1" animBg="1" rev="0" advAuto="0" spid="505" grpId="14"/>
      <p:bldP build="whole" bldLvl="1" animBg="1" rev="0" advAuto="0" spid="510" grpId="1"/>
      <p:bldP build="whole" bldLvl="1" animBg="1" rev="0" advAuto="0" spid="510" grpId="3"/>
      <p:bldP build="whole" bldLvl="1" animBg="1" rev="0" advAuto="0" spid="514" grpId="5"/>
      <p:bldP build="whole" bldLvl="1" animBg="1" rev="0" advAuto="0" spid="525" grpId="1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Any form of the word “siege” will appear once in every 305 pages of text."/>
          <p:cNvSpPr txBox="1"/>
          <p:nvPr/>
        </p:nvSpPr>
        <p:spPr>
          <a:xfrm>
            <a:off x="468312" y="5876925"/>
            <a:ext cx="7435861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the word “siege” will appear once in every 305 pages of text.</a:t>
            </a:r>
          </a:p>
        </p:txBody>
      </p:sp>
      <p:sp>
        <p:nvSpPr>
          <p:cNvPr id="528" name="Siege: attack and takeover of a specific…"/>
          <p:cNvSpPr txBox="1"/>
          <p:nvPr/>
        </p:nvSpPr>
        <p:spPr>
          <a:xfrm>
            <a:off x="3924300" y="188912"/>
            <a:ext cx="4740657" cy="88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rPr b="1"/>
              <a:t>Siege: attack and takeover of a specific</a:t>
            </a:r>
            <a:endParaRPr b="1"/>
          </a:p>
          <a:p>
            <a:pPr/>
            <a:r>
              <a:rPr b="1"/>
              <a:t>           city or town</a:t>
            </a:r>
            <a:endParaRPr b="1"/>
          </a:p>
          <a:p>
            <a:pPr/>
            <a:r>
              <a:rPr b="1"/>
              <a:t>Related word: besieged (to feel attacked) </a:t>
            </a:r>
            <a:r>
              <a:t>: </a:t>
            </a:r>
          </a:p>
        </p:txBody>
      </p:sp>
      <p:pic>
        <p:nvPicPr>
          <p:cNvPr id="529" name="ANd9GcTJROAIDlIfzx-Y4QNV4TPYcEczPz7XQRM5fj5nYzvNykZKpNDiqw.jpg" descr="ANd9GcTJROAIDlIfzx-Y4QNV4TPYcEczPz7XQRM5fj5nYzvNykZKpNDiqw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552700" cy="1790700"/>
          </a:xfrm>
          <a:prstGeom prst="rect">
            <a:avLst/>
          </a:prstGeom>
          <a:ln w="12700">
            <a:miter lim="400000"/>
          </a:ln>
        </p:spPr>
      </p:pic>
      <p:sp>
        <p:nvSpPr>
          <p:cNvPr id="530" name="siege."/>
          <p:cNvSpPr txBox="1"/>
          <p:nvPr/>
        </p:nvSpPr>
        <p:spPr>
          <a:xfrm>
            <a:off x="468312" y="4797425"/>
            <a:ext cx="1152526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siege. </a:t>
            </a:r>
          </a:p>
        </p:txBody>
      </p:sp>
      <p:grpSp>
        <p:nvGrpSpPr>
          <p:cNvPr id="533" name="Group"/>
          <p:cNvGrpSpPr/>
          <p:nvPr/>
        </p:nvGrpSpPr>
        <p:grpSpPr>
          <a:xfrm>
            <a:off x="468312" y="4292600"/>
            <a:ext cx="8207376" cy="1527756"/>
            <a:chOff x="0" y="0"/>
            <a:chExt cx="8207375" cy="1527755"/>
          </a:xfrm>
        </p:grpSpPr>
        <p:sp>
          <p:nvSpPr>
            <p:cNvPr id="531" name="Margaret Mitchell, Gone with the Wind"/>
            <p:cNvSpPr txBox="1"/>
            <p:nvPr/>
          </p:nvSpPr>
          <p:spPr>
            <a:xfrm>
              <a:off x="3671887" y="1152525"/>
              <a:ext cx="453548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Margaret Mitchell, </a:t>
              </a:r>
              <a:r>
                <a:rPr i="1" sz="2000"/>
                <a:t>Gone with the Wind</a:t>
              </a:r>
            </a:p>
          </p:txBody>
        </p:sp>
        <p:sp>
          <p:nvSpPr>
            <p:cNvPr id="532" name="Vicksburg had fallen, fallen after a long and bitter"/>
            <p:cNvSpPr txBox="1"/>
            <p:nvPr/>
          </p:nvSpPr>
          <p:spPr>
            <a:xfrm>
              <a:off x="0" y="0"/>
              <a:ext cx="81010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Vicksburg had fallen, fallen after a long and bitter </a:t>
              </a:r>
            </a:p>
          </p:txBody>
        </p:sp>
      </p:grpSp>
      <p:sp>
        <p:nvSpPr>
          <p:cNvPr id="534" name="siege,”"/>
          <p:cNvSpPr txBox="1"/>
          <p:nvPr/>
        </p:nvSpPr>
        <p:spPr>
          <a:xfrm>
            <a:off x="6372225" y="4508500"/>
            <a:ext cx="129540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siege,” </a:t>
            </a:r>
          </a:p>
        </p:txBody>
      </p:sp>
      <p:grpSp>
        <p:nvGrpSpPr>
          <p:cNvPr id="538" name="Group"/>
          <p:cNvGrpSpPr/>
          <p:nvPr/>
        </p:nvGrpSpPr>
        <p:grpSpPr>
          <a:xfrm>
            <a:off x="0" y="4508500"/>
            <a:ext cx="8101013" cy="1816681"/>
            <a:chOff x="0" y="0"/>
            <a:chExt cx="8101012" cy="1816680"/>
          </a:xfrm>
        </p:grpSpPr>
        <p:sp>
          <p:nvSpPr>
            <p:cNvPr id="535" name="Nicholas Sparks, The Guardian"/>
            <p:cNvSpPr txBox="1"/>
            <p:nvPr/>
          </p:nvSpPr>
          <p:spPr>
            <a:xfrm>
              <a:off x="3995737" y="1441450"/>
              <a:ext cx="41052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Nicholas Sparks, </a:t>
              </a:r>
              <a:r>
                <a:rPr i="1" sz="2000"/>
                <a:t>The Guardian</a:t>
              </a:r>
            </a:p>
          </p:txBody>
        </p:sp>
        <p:sp>
          <p:nvSpPr>
            <p:cNvPr id="536" name="as Jim so kindly used to put it."/>
            <p:cNvSpPr txBox="1"/>
            <p:nvPr/>
          </p:nvSpPr>
          <p:spPr>
            <a:xfrm>
              <a:off x="0" y="720725"/>
              <a:ext cx="51482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as Jim so kindly used to put it.</a:t>
              </a:r>
            </a:p>
          </p:txBody>
        </p:sp>
        <p:sp>
          <p:nvSpPr>
            <p:cNvPr id="537" name="“It was frazzled and puffed out,” under"/>
            <p:cNvSpPr txBox="1"/>
            <p:nvPr/>
          </p:nvSpPr>
          <p:spPr>
            <a:xfrm>
              <a:off x="0" y="0"/>
              <a:ext cx="63722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“It was frazzled and puffed out,” under </a:t>
              </a:r>
            </a:p>
          </p:txBody>
        </p:sp>
      </p:grpSp>
      <p:sp>
        <p:nvSpPr>
          <p:cNvPr id="539" name="siege"/>
          <p:cNvSpPr txBox="1"/>
          <p:nvPr/>
        </p:nvSpPr>
        <p:spPr>
          <a:xfrm>
            <a:off x="6516687" y="4005262"/>
            <a:ext cx="1152526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siege </a:t>
            </a:r>
          </a:p>
        </p:txBody>
      </p:sp>
      <p:grpSp>
        <p:nvGrpSpPr>
          <p:cNvPr id="543" name="Group"/>
          <p:cNvGrpSpPr/>
          <p:nvPr/>
        </p:nvGrpSpPr>
        <p:grpSpPr>
          <a:xfrm>
            <a:off x="0" y="4005262"/>
            <a:ext cx="6516688" cy="1527756"/>
            <a:chOff x="0" y="0"/>
            <a:chExt cx="6516687" cy="1527755"/>
          </a:xfrm>
        </p:grpSpPr>
        <p:sp>
          <p:nvSpPr>
            <p:cNvPr id="540" name="David Eggers, Zeitoun"/>
            <p:cNvSpPr txBox="1"/>
            <p:nvPr/>
          </p:nvSpPr>
          <p:spPr>
            <a:xfrm>
              <a:off x="1116012" y="1152525"/>
              <a:ext cx="31686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David Eggers, </a:t>
              </a:r>
              <a:r>
                <a:rPr i="1" sz="2000"/>
                <a:t>Zeitoun</a:t>
              </a:r>
            </a:p>
          </p:txBody>
        </p:sp>
        <p:sp>
          <p:nvSpPr>
            <p:cNvPr id="541" name="at any moment."/>
            <p:cNvSpPr txBox="1"/>
            <p:nvPr/>
          </p:nvSpPr>
          <p:spPr>
            <a:xfrm>
              <a:off x="0" y="576262"/>
              <a:ext cx="270033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at any moment.</a:t>
              </a:r>
            </a:p>
          </p:txBody>
        </p:sp>
        <p:sp>
          <p:nvSpPr>
            <p:cNvPr id="542" name="Others were on guard, as if expecting a"/>
            <p:cNvSpPr txBox="1"/>
            <p:nvPr/>
          </p:nvSpPr>
          <p:spPr>
            <a:xfrm>
              <a:off x="0" y="0"/>
              <a:ext cx="65166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Others were on guard, as if expecting a </a:t>
              </a:r>
            </a:p>
          </p:txBody>
        </p:sp>
      </p:grpSp>
      <p:sp>
        <p:nvSpPr>
          <p:cNvPr id="544" name="siege."/>
          <p:cNvSpPr txBox="1"/>
          <p:nvPr/>
        </p:nvSpPr>
        <p:spPr>
          <a:xfrm>
            <a:off x="1692275" y="5229225"/>
            <a:ext cx="1152525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siege. </a:t>
            </a:r>
          </a:p>
        </p:txBody>
      </p:sp>
      <p:grpSp>
        <p:nvGrpSpPr>
          <p:cNvPr id="548" name="Group"/>
          <p:cNvGrpSpPr/>
          <p:nvPr/>
        </p:nvGrpSpPr>
        <p:grpSpPr>
          <a:xfrm>
            <a:off x="-1" y="4508500"/>
            <a:ext cx="8820152" cy="1672218"/>
            <a:chOff x="0" y="0"/>
            <a:chExt cx="8820150" cy="1672217"/>
          </a:xfrm>
        </p:grpSpPr>
        <p:sp>
          <p:nvSpPr>
            <p:cNvPr id="545" name="Libba Bray, Sweet Far Thing"/>
            <p:cNvSpPr txBox="1"/>
            <p:nvPr/>
          </p:nvSpPr>
          <p:spPr>
            <a:xfrm>
              <a:off x="684212" y="1296987"/>
              <a:ext cx="36004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Libba Bray</a:t>
              </a:r>
              <a:r>
                <a:rPr i="1" sz="2000"/>
                <a:t>, Sweet Far Thing</a:t>
              </a:r>
            </a:p>
          </p:txBody>
        </p:sp>
        <p:sp>
          <p:nvSpPr>
            <p:cNvPr id="546" name="am under"/>
            <p:cNvSpPr txBox="1"/>
            <p:nvPr/>
          </p:nvSpPr>
          <p:spPr>
            <a:xfrm>
              <a:off x="0" y="720725"/>
              <a:ext cx="17637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am under</a:t>
              </a:r>
            </a:p>
          </p:txBody>
        </p:sp>
        <p:sp>
          <p:nvSpPr>
            <p:cNvPr id="547" name="I have been home less than a minute, and already I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I have been home less than a minute, and already I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ID="10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fade" transition="out">
                                      <p:cBhvr>
                                        <p:cTn id="52" dur="500" fill="hold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4" dur="5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39" grpId="10"/>
      <p:bldP build="whole" bldLvl="1" animBg="1" rev="0" advAuto="0" spid="544" grpId="12"/>
      <p:bldP build="whole" bldLvl="1" animBg="1" rev="0" advAuto="0" spid="543" grpId="9"/>
      <p:bldP build="whole" bldLvl="1" animBg="1" rev="0" advAuto="0" spid="548" grpId="13"/>
      <p:bldP build="whole" bldLvl="1" animBg="1" rev="0" advAuto="0" spid="534" grpId="4"/>
      <p:bldP build="whole" bldLvl="1" animBg="1" rev="0" advAuto="0" spid="530" grpId="2"/>
      <p:bldP build="whole" bldLvl="1" animBg="1" rev="0" advAuto="0" spid="534" grpId="6"/>
      <p:bldP build="whole" bldLvl="1" animBg="1" rev="0" advAuto="0" spid="528" grpId="14"/>
      <p:bldP build="whole" bldLvl="1" animBg="1" rev="0" advAuto="0" spid="539" grpId="8"/>
      <p:bldP build="whole" bldLvl="1" animBg="1" rev="0" advAuto="0" spid="538" grpId="5"/>
      <p:bldP build="whole" bldLvl="1" animBg="1" rev="0" advAuto="0" spid="533" grpId="1"/>
      <p:bldP build="whole" bldLvl="1" animBg="1" rev="0" advAuto="0" spid="543" grpId="11"/>
      <p:bldP build="whole" bldLvl="1" animBg="1" rev="0" advAuto="0" spid="538" grpId="7"/>
      <p:bldP build="whole" bldLvl="1" animBg="1" rev="0" advAuto="0" spid="533" grpId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Any form of the word “infuriate” will appear once in every 1,544 pages of text."/>
          <p:cNvSpPr txBox="1"/>
          <p:nvPr/>
        </p:nvSpPr>
        <p:spPr>
          <a:xfrm>
            <a:off x="468312" y="5876925"/>
            <a:ext cx="7893284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the word “infuriate” will appear once in every 1,544 pages of text.</a:t>
            </a:r>
          </a:p>
        </p:txBody>
      </p:sp>
      <p:sp>
        <p:nvSpPr>
          <p:cNvPr id="551" name=":"/>
          <p:cNvSpPr txBox="1"/>
          <p:nvPr/>
        </p:nvSpPr>
        <p:spPr>
          <a:xfrm>
            <a:off x="2916237" y="188912"/>
            <a:ext cx="231166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: </a:t>
            </a:r>
          </a:p>
        </p:txBody>
      </p:sp>
      <p:pic>
        <p:nvPicPr>
          <p:cNvPr id="552" name="ANd9GcTItnCSOYplOKqqM1-3NIZVg9G-sqKG5ynDU3Fn9i3QMP2Bg75l9w.jpg" descr="ANd9GcTItnCSOYplOKqqM1-3NIZVg9G-sqKG5ynDU3Fn9i3QMP2Bg75l9w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876550" cy="1590675"/>
          </a:xfrm>
          <a:prstGeom prst="rect">
            <a:avLst/>
          </a:prstGeom>
          <a:ln w="12700">
            <a:miter lim="400000"/>
          </a:ln>
        </p:spPr>
      </p:pic>
      <p:sp>
        <p:nvSpPr>
          <p:cNvPr id="553" name="Infuriate: to cause extreme anger; to make furious…"/>
          <p:cNvSpPr txBox="1"/>
          <p:nvPr/>
        </p:nvSpPr>
        <p:spPr>
          <a:xfrm>
            <a:off x="2830512" y="196850"/>
            <a:ext cx="6103938" cy="2484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rPr b="1"/>
              <a:t> Infuriate: to cause extreme anger; to make furious </a:t>
            </a:r>
            <a:endParaRPr b="1"/>
          </a:p>
          <a:p>
            <a:pPr/>
            <a:endParaRPr b="1"/>
          </a:p>
          <a:p>
            <a:pPr/>
            <a:r>
              <a:rPr b="1"/>
              <a:t>         Synonyms</a:t>
            </a:r>
            <a:r>
              <a:t>: enrage</a:t>
            </a:r>
          </a:p>
          <a:p>
            <a:pPr/>
            <a:r>
              <a:rPr b="1"/>
              <a:t>         Antonyms</a:t>
            </a:r>
            <a:r>
              <a:t>: sedate, please, calm, satisfy</a:t>
            </a:r>
          </a:p>
          <a:p>
            <a:pPr/>
          </a:p>
          <a:p>
            <a:pPr/>
            <a:r>
              <a:rPr b="1"/>
              <a:t>         Forms</a:t>
            </a:r>
            <a:r>
              <a:t>: </a:t>
            </a:r>
            <a:r>
              <a:rPr b="1"/>
              <a:t>Noun</a:t>
            </a:r>
            <a:r>
              <a:t>: 00    </a:t>
            </a:r>
            <a:r>
              <a:rPr b="1"/>
              <a:t>Verb: </a:t>
            </a:r>
            <a:r>
              <a:t>infuriate, infuriates,</a:t>
            </a:r>
          </a:p>
          <a:p>
            <a:pPr/>
            <a:r>
              <a:t>                                      infuriated, infuriating </a:t>
            </a:r>
          </a:p>
          <a:p>
            <a:pPr/>
            <a:r>
              <a:t>	       </a:t>
            </a:r>
            <a:r>
              <a:rPr b="1"/>
              <a:t>Adjective</a:t>
            </a:r>
            <a:r>
              <a:t>: 00       </a:t>
            </a:r>
            <a:r>
              <a:rPr b="1"/>
              <a:t>Adverb</a:t>
            </a:r>
            <a:r>
              <a:t>: infuriatingly</a:t>
            </a:r>
          </a:p>
          <a:p>
            <a:pPr/>
            <a:r>
              <a:t>         </a:t>
            </a:r>
            <a:r>
              <a:rPr b="1"/>
              <a:t>Related words</a:t>
            </a:r>
            <a:r>
              <a:t>: fury, furious</a:t>
            </a:r>
          </a:p>
        </p:txBody>
      </p:sp>
      <p:sp>
        <p:nvSpPr>
          <p:cNvPr id="554" name="infuriated"/>
          <p:cNvSpPr txBox="1"/>
          <p:nvPr/>
        </p:nvSpPr>
        <p:spPr>
          <a:xfrm>
            <a:off x="468312" y="3860800"/>
            <a:ext cx="1800226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infuriated </a:t>
            </a:r>
          </a:p>
        </p:txBody>
      </p:sp>
      <p:grpSp>
        <p:nvGrpSpPr>
          <p:cNvPr id="559" name="Group"/>
          <p:cNvGrpSpPr/>
          <p:nvPr/>
        </p:nvGrpSpPr>
        <p:grpSpPr>
          <a:xfrm>
            <a:off x="0" y="3860800"/>
            <a:ext cx="8675688" cy="1888118"/>
            <a:chOff x="0" y="0"/>
            <a:chExt cx="8675687" cy="1888117"/>
          </a:xfrm>
        </p:grpSpPr>
        <p:sp>
          <p:nvSpPr>
            <p:cNvPr id="555" name="Daniel Keyes, Flowers for Algernon"/>
            <p:cNvSpPr txBox="1"/>
            <p:nvPr/>
          </p:nvSpPr>
          <p:spPr>
            <a:xfrm>
              <a:off x="2916237" y="1512887"/>
              <a:ext cx="446563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Daniel Keyes, </a:t>
              </a:r>
              <a:r>
                <a:rPr i="1" sz="2000"/>
                <a:t>Flowers for Algernon</a:t>
              </a:r>
            </a:p>
          </p:txBody>
        </p:sp>
        <p:sp>
          <p:nvSpPr>
            <p:cNvPr id="556" name="It"/>
            <p:cNvSpPr txBox="1"/>
            <p:nvPr/>
          </p:nvSpPr>
          <p:spPr>
            <a:xfrm>
              <a:off x="0" y="0"/>
              <a:ext cx="4683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It</a:t>
              </a:r>
            </a:p>
          </p:txBody>
        </p:sp>
        <p:sp>
          <p:nvSpPr>
            <p:cNvPr id="557" name="me to think that not too long ago, I, like"/>
            <p:cNvSpPr txBox="1"/>
            <p:nvPr/>
          </p:nvSpPr>
          <p:spPr>
            <a:xfrm>
              <a:off x="2268537" y="0"/>
              <a:ext cx="6407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me to think that not too long ago, I, like</a:t>
              </a:r>
            </a:p>
          </p:txBody>
        </p:sp>
        <p:sp>
          <p:nvSpPr>
            <p:cNvPr id="558" name="this boy, had foolishly played the clown."/>
            <p:cNvSpPr txBox="1"/>
            <p:nvPr/>
          </p:nvSpPr>
          <p:spPr>
            <a:xfrm>
              <a:off x="0" y="647700"/>
              <a:ext cx="65881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this boy, had foolishly played the clown.</a:t>
              </a:r>
            </a:p>
          </p:txBody>
        </p:sp>
      </p:grpSp>
      <p:sp>
        <p:nvSpPr>
          <p:cNvPr id="560" name="infuriating,"/>
          <p:cNvSpPr txBox="1"/>
          <p:nvPr/>
        </p:nvSpPr>
        <p:spPr>
          <a:xfrm>
            <a:off x="3563937" y="3446462"/>
            <a:ext cx="2016126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infuriating,  </a:t>
            </a:r>
          </a:p>
        </p:txBody>
      </p:sp>
      <p:grpSp>
        <p:nvGrpSpPr>
          <p:cNvPr id="565" name="Group"/>
          <p:cNvGrpSpPr/>
          <p:nvPr/>
        </p:nvGrpSpPr>
        <p:grpSpPr>
          <a:xfrm>
            <a:off x="431006" y="3490622"/>
            <a:ext cx="8424863" cy="1670631"/>
            <a:chOff x="0" y="0"/>
            <a:chExt cx="8424862" cy="1670630"/>
          </a:xfrm>
        </p:grpSpPr>
        <p:sp>
          <p:nvSpPr>
            <p:cNvPr id="561" name="Henry H. Neff, The Fiend and the Forge"/>
            <p:cNvSpPr txBox="1"/>
            <p:nvPr/>
          </p:nvSpPr>
          <p:spPr>
            <a:xfrm>
              <a:off x="0" y="1295400"/>
              <a:ext cx="572452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>
                  <a:solidFill>
                    <a:schemeClr val="accent3">
                      <a:lumOff val="44000"/>
                    </a:schemeClr>
                  </a:solidFill>
                </a:rPr>
                <a:t>Henry H. Neff, </a:t>
              </a:r>
              <a:r>
                <a:rPr i="1" sz="2000">
                  <a:solidFill>
                    <a:schemeClr val="accent3">
                      <a:lumOff val="44000"/>
                    </a:schemeClr>
                  </a:solidFill>
                </a:rPr>
                <a:t>The Fiend and the Forge</a:t>
              </a:r>
            </a:p>
          </p:txBody>
        </p:sp>
        <p:sp>
          <p:nvSpPr>
            <p:cNvPr id="562" name="but in his condition,"/>
            <p:cNvSpPr txBox="1"/>
            <p:nvPr/>
          </p:nvSpPr>
          <p:spPr>
            <a:xfrm>
              <a:off x="5111750" y="0"/>
              <a:ext cx="33131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but in his condition,</a:t>
              </a:r>
            </a:p>
          </p:txBody>
        </p:sp>
        <p:sp>
          <p:nvSpPr>
            <p:cNvPr id="563" name="The gesture was"/>
            <p:cNvSpPr txBox="1"/>
            <p:nvPr/>
          </p:nvSpPr>
          <p:spPr>
            <a:xfrm>
              <a:off x="215900" y="0"/>
              <a:ext cx="29511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 gesture was</a:t>
              </a:r>
            </a:p>
          </p:txBody>
        </p:sp>
        <p:sp>
          <p:nvSpPr>
            <p:cNvPr id="564" name="there was little Max could do."/>
            <p:cNvSpPr txBox="1"/>
            <p:nvPr/>
          </p:nvSpPr>
          <p:spPr>
            <a:xfrm>
              <a:off x="215900" y="647700"/>
              <a:ext cx="48244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there was little Max could do. </a:t>
              </a:r>
            </a:p>
          </p:txBody>
        </p:sp>
      </p:grpSp>
      <p:sp>
        <p:nvSpPr>
          <p:cNvPr id="566" name="infuriating"/>
          <p:cNvSpPr txBox="1"/>
          <p:nvPr/>
        </p:nvSpPr>
        <p:spPr>
          <a:xfrm>
            <a:off x="1344612" y="3759200"/>
            <a:ext cx="19446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infuriating </a:t>
            </a:r>
          </a:p>
        </p:txBody>
      </p:sp>
      <p:grpSp>
        <p:nvGrpSpPr>
          <p:cNvPr id="572" name="Group"/>
          <p:cNvGrpSpPr/>
          <p:nvPr/>
        </p:nvGrpSpPr>
        <p:grpSpPr>
          <a:xfrm>
            <a:off x="334962" y="3130259"/>
            <a:ext cx="8820151" cy="2391357"/>
            <a:chOff x="0" y="0"/>
            <a:chExt cx="8820150" cy="2391355"/>
          </a:xfrm>
        </p:grpSpPr>
        <p:sp>
          <p:nvSpPr>
            <p:cNvPr id="567" name="Charlotte Perkins Gillman, The Yellow Wallpaper"/>
            <p:cNvSpPr txBox="1"/>
            <p:nvPr/>
          </p:nvSpPr>
          <p:spPr>
            <a:xfrm>
              <a:off x="2843212" y="2016125"/>
              <a:ext cx="572452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Charlotte Perkins Gillman, </a:t>
              </a:r>
              <a:r>
                <a:rPr i="1" sz="2000"/>
                <a:t>The Yellow Wallpaper</a:t>
              </a:r>
            </a:p>
          </p:txBody>
        </p:sp>
        <p:sp>
          <p:nvSpPr>
            <p:cNvPr id="568" name="and"/>
            <p:cNvSpPr txBox="1"/>
            <p:nvPr/>
          </p:nvSpPr>
          <p:spPr>
            <a:xfrm>
              <a:off x="0" y="720725"/>
              <a:ext cx="9001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and</a:t>
              </a:r>
            </a:p>
          </p:txBody>
        </p:sp>
        <p:sp>
          <p:nvSpPr>
            <p:cNvPr id="569" name="enough, but the wallpaper was"/>
            <p:cNvSpPr txBox="1"/>
            <p:nvPr/>
          </p:nvSpPr>
          <p:spPr>
            <a:xfrm>
              <a:off x="2843212" y="720725"/>
              <a:ext cx="5976939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enough, but the wallpaper was</a:t>
              </a:r>
            </a:p>
          </p:txBody>
        </p:sp>
        <p:sp>
          <p:nvSpPr>
            <p:cNvPr id="570" name="The color is hideous enough, and unreliable enough,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 color is hideous enough, and unreliable enough,</a:t>
              </a:r>
            </a:p>
          </p:txBody>
        </p:sp>
        <p:sp>
          <p:nvSpPr>
            <p:cNvPr id="571" name="torturous."/>
            <p:cNvSpPr txBox="1"/>
            <p:nvPr/>
          </p:nvSpPr>
          <p:spPr>
            <a:xfrm>
              <a:off x="0" y="1368425"/>
              <a:ext cx="1835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torturous.</a:t>
              </a:r>
            </a:p>
          </p:txBody>
        </p:sp>
      </p:grpSp>
      <p:sp>
        <p:nvSpPr>
          <p:cNvPr id="573" name="infuriates"/>
          <p:cNvSpPr txBox="1"/>
          <p:nvPr/>
        </p:nvSpPr>
        <p:spPr>
          <a:xfrm>
            <a:off x="6588125" y="2636837"/>
            <a:ext cx="201612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infuriates </a:t>
            </a:r>
          </a:p>
        </p:txBody>
      </p:sp>
      <p:grpSp>
        <p:nvGrpSpPr>
          <p:cNvPr id="577" name="Group"/>
          <p:cNvGrpSpPr/>
          <p:nvPr/>
        </p:nvGrpSpPr>
        <p:grpSpPr>
          <a:xfrm>
            <a:off x="153987" y="2660575"/>
            <a:ext cx="6445251" cy="1743656"/>
            <a:chOff x="0" y="0"/>
            <a:chExt cx="6445250" cy="1743655"/>
          </a:xfrm>
        </p:grpSpPr>
        <p:sp>
          <p:nvSpPr>
            <p:cNvPr id="574" name="Suzanne Collins, The Hunger Games, Book #3"/>
            <p:cNvSpPr txBox="1"/>
            <p:nvPr/>
          </p:nvSpPr>
          <p:spPr>
            <a:xfrm>
              <a:off x="720725" y="1368425"/>
              <a:ext cx="572452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Suzanne Collins, </a:t>
              </a:r>
              <a:r>
                <a:rPr i="1" sz="2000"/>
                <a:t>The Hunger Games, Book #3</a:t>
              </a:r>
            </a:p>
          </p:txBody>
        </p:sp>
        <p:sp>
          <p:nvSpPr>
            <p:cNvPr id="575" name="him."/>
            <p:cNvSpPr txBox="1"/>
            <p:nvPr/>
          </p:nvSpPr>
          <p:spPr>
            <a:xfrm>
              <a:off x="504825" y="720725"/>
              <a:ext cx="9350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him.</a:t>
              </a:r>
            </a:p>
          </p:txBody>
        </p:sp>
        <p:sp>
          <p:nvSpPr>
            <p:cNvPr id="576" name="I jab at him with my elbow, but this only"/>
            <p:cNvSpPr txBox="1"/>
            <p:nvPr/>
          </p:nvSpPr>
          <p:spPr>
            <a:xfrm>
              <a:off x="0" y="0"/>
              <a:ext cx="64436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I jab at him with my elbow, but this only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59" grpId="3"/>
      <p:bldP build="whole" bldLvl="1" animBg="1" rev="0" advAuto="0" spid="554" grpId="2"/>
      <p:bldP build="whole" bldLvl="1" animBg="1" rev="0" advAuto="0" spid="573" grpId="12"/>
      <p:bldP build="whole" bldLvl="1" animBg="1" rev="0" advAuto="0" spid="553" grpId="14"/>
      <p:bldP build="whole" bldLvl="1" animBg="1" rev="0" advAuto="0" spid="560" grpId="4"/>
      <p:bldP build="whole" bldLvl="1" animBg="1" rev="0" advAuto="0" spid="566" grpId="8"/>
      <p:bldP build="whole" bldLvl="1" animBg="1" rev="0" advAuto="0" spid="566" grpId="10"/>
      <p:bldP build="whole" bldLvl="1" animBg="1" rev="0" advAuto="0" spid="572" grpId="9"/>
      <p:bldP build="whole" bldLvl="1" animBg="1" rev="0" advAuto="0" spid="560" grpId="6"/>
      <p:bldP build="whole" bldLvl="1" animBg="1" rev="0" advAuto="0" spid="572" grpId="11"/>
      <p:bldP build="whole" bldLvl="1" animBg="1" rev="0" advAuto="0" spid="577" grpId="13"/>
      <p:bldP build="whole" bldLvl="1" animBg="1" rev="0" advAuto="0" spid="565" grpId="5"/>
      <p:bldP build="whole" bldLvl="1" animBg="1" rev="0" advAuto="0" spid="559" grpId="1"/>
      <p:bldP build="whole" bldLvl="1" animBg="1" rev="0" advAuto="0" spid="565" grpId="7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Any form of the word “amble” will appear once in every 1,731 pages of text."/>
          <p:cNvSpPr txBox="1"/>
          <p:nvPr/>
        </p:nvSpPr>
        <p:spPr>
          <a:xfrm>
            <a:off x="468312" y="5876925"/>
            <a:ext cx="7702635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the word “amble” will appear once in every 1,731 pages of text.</a:t>
            </a:r>
          </a:p>
        </p:txBody>
      </p:sp>
      <p:pic>
        <p:nvPicPr>
          <p:cNvPr id="580" name="ANd9GcRrSK1GWJL3dPEAAiKfPj6Q9QPqSoPsLQvSDkoNmt_7fWk_dPDNvg.jpg" descr="ANd9GcRrSK1GWJL3dPEAAiKfPj6Q9QPqSoPsLQvSDkoNmt_7fWk_dPDNv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828800" cy="2505075"/>
          </a:xfrm>
          <a:prstGeom prst="rect">
            <a:avLst/>
          </a:prstGeom>
          <a:ln w="12700">
            <a:miter lim="400000"/>
          </a:ln>
        </p:spPr>
      </p:pic>
      <p:sp>
        <p:nvSpPr>
          <p:cNvPr id="581" name="Amble: to walk at a leisurely pace…"/>
          <p:cNvSpPr txBox="1"/>
          <p:nvPr/>
        </p:nvSpPr>
        <p:spPr>
          <a:xfrm>
            <a:off x="3981450" y="0"/>
            <a:ext cx="5071949" cy="2484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rPr b="1"/>
              <a:t> Amble: </a:t>
            </a:r>
            <a:r>
              <a:t>to walk at a leisurely pace</a:t>
            </a:r>
          </a:p>
          <a:p>
            <a:pPr/>
            <a:r>
              <a:rPr b="1"/>
              <a:t>         Synonyms</a:t>
            </a:r>
            <a:r>
              <a:t>: stroll, saunter</a:t>
            </a:r>
          </a:p>
          <a:p>
            <a:pPr/>
            <a:r>
              <a:rPr b="1"/>
              <a:t>         Antonyms</a:t>
            </a:r>
            <a:r>
              <a:t>: march, stride</a:t>
            </a:r>
          </a:p>
          <a:p>
            <a:pPr/>
          </a:p>
          <a:p>
            <a:pPr/>
            <a:r>
              <a:rPr b="1"/>
              <a:t>         Forms</a:t>
            </a:r>
            <a:r>
              <a:t>: </a:t>
            </a:r>
            <a:r>
              <a:rPr b="1"/>
              <a:t>Noun</a:t>
            </a:r>
            <a:r>
              <a:t>:00    </a:t>
            </a:r>
            <a:r>
              <a:rPr b="1"/>
              <a:t>Verb: </a:t>
            </a:r>
            <a:r>
              <a:t>amble, ambles,</a:t>
            </a:r>
          </a:p>
          <a:p>
            <a:pPr/>
            <a:r>
              <a:t>                                        ambled, ambling  </a:t>
            </a:r>
          </a:p>
          <a:p>
            <a:pPr/>
            <a:r>
              <a:t>	       </a:t>
            </a:r>
            <a:r>
              <a:rPr b="1"/>
              <a:t>Adjective</a:t>
            </a:r>
            <a:r>
              <a:t>: 00       </a:t>
            </a:r>
            <a:r>
              <a:rPr b="1"/>
              <a:t>Adverb</a:t>
            </a:r>
            <a:r>
              <a:t>: 00</a:t>
            </a:r>
          </a:p>
          <a:p>
            <a:pPr/>
            <a:r>
              <a:t>         </a:t>
            </a:r>
            <a:r>
              <a:rPr b="1"/>
              <a:t>Related words</a:t>
            </a:r>
            <a:r>
              <a:t>: perambulator, ambulance, </a:t>
            </a:r>
          </a:p>
          <a:p>
            <a:pPr/>
            <a:r>
              <a:t>		      ambulate</a:t>
            </a:r>
          </a:p>
        </p:txBody>
      </p:sp>
      <p:sp>
        <p:nvSpPr>
          <p:cNvPr id="582" name="ambled"/>
          <p:cNvSpPr txBox="1"/>
          <p:nvPr/>
        </p:nvSpPr>
        <p:spPr>
          <a:xfrm>
            <a:off x="323850" y="3716337"/>
            <a:ext cx="172720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ambled</a:t>
            </a:r>
          </a:p>
        </p:txBody>
      </p:sp>
      <p:grpSp>
        <p:nvGrpSpPr>
          <p:cNvPr id="586" name="Group"/>
          <p:cNvGrpSpPr/>
          <p:nvPr/>
        </p:nvGrpSpPr>
        <p:grpSpPr>
          <a:xfrm>
            <a:off x="323849" y="2924175"/>
            <a:ext cx="8820152" cy="1888118"/>
            <a:chOff x="0" y="0"/>
            <a:chExt cx="8820150" cy="1888117"/>
          </a:xfrm>
        </p:grpSpPr>
        <p:sp>
          <p:nvSpPr>
            <p:cNvPr id="583" name="Sarah Dessen, The Truth About Forever"/>
            <p:cNvSpPr txBox="1"/>
            <p:nvPr/>
          </p:nvSpPr>
          <p:spPr>
            <a:xfrm>
              <a:off x="360362" y="1512887"/>
              <a:ext cx="482600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Sarah Dessen, </a:t>
              </a:r>
              <a:r>
                <a:rPr i="1" sz="2000"/>
                <a:t>The Truth About Forever</a:t>
              </a:r>
              <a:r>
                <a:rPr i="1" sz="2000">
                  <a:solidFill>
                    <a:schemeClr val="accent3">
                      <a:lumOff val="44000"/>
                    </a:schemeClr>
                  </a:solidFill>
                </a:rPr>
                <a:t> </a:t>
              </a:r>
            </a:p>
          </p:txBody>
        </p:sp>
        <p:sp>
          <p:nvSpPr>
            <p:cNvPr id="584" name="past me, yawning widely."/>
            <p:cNvSpPr txBox="1"/>
            <p:nvPr/>
          </p:nvSpPr>
          <p:spPr>
            <a:xfrm>
              <a:off x="1727200" y="792162"/>
              <a:ext cx="4537076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past me, yawning widely.</a:t>
              </a:r>
            </a:p>
          </p:txBody>
        </p:sp>
        <p:sp>
          <p:nvSpPr>
            <p:cNvPr id="585" name="I walked back to the door, stepping aside as Monica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I walked back to the door, stepping aside as Monica</a:t>
              </a:r>
            </a:p>
          </p:txBody>
        </p:sp>
      </p:grpSp>
      <p:sp>
        <p:nvSpPr>
          <p:cNvPr id="587" name="ambling"/>
          <p:cNvSpPr txBox="1"/>
          <p:nvPr/>
        </p:nvSpPr>
        <p:spPr>
          <a:xfrm>
            <a:off x="3203575" y="3357562"/>
            <a:ext cx="172720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ambling </a:t>
            </a:r>
          </a:p>
        </p:txBody>
      </p:sp>
      <p:grpSp>
        <p:nvGrpSpPr>
          <p:cNvPr id="591" name="Group"/>
          <p:cNvGrpSpPr/>
          <p:nvPr/>
        </p:nvGrpSpPr>
        <p:grpSpPr>
          <a:xfrm>
            <a:off x="179387" y="3357562"/>
            <a:ext cx="8713788" cy="1167394"/>
            <a:chOff x="0" y="0"/>
            <a:chExt cx="8713787" cy="1167392"/>
          </a:xfrm>
        </p:grpSpPr>
        <p:sp>
          <p:nvSpPr>
            <p:cNvPr id="588" name="Olive Ann Burns, Cold Sassy Tree"/>
            <p:cNvSpPr txBox="1"/>
            <p:nvPr/>
          </p:nvSpPr>
          <p:spPr>
            <a:xfrm>
              <a:off x="71437" y="792162"/>
              <a:ext cx="42481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Olive Ann Burns, </a:t>
              </a:r>
              <a:r>
                <a:rPr i="1" sz="2000"/>
                <a:t>Cold Sassy Tree</a:t>
              </a:r>
            </a:p>
          </p:txBody>
        </p:sp>
        <p:sp>
          <p:nvSpPr>
            <p:cNvPr id="589" name="on towards the house."/>
            <p:cNvSpPr txBox="1"/>
            <p:nvPr/>
          </p:nvSpPr>
          <p:spPr>
            <a:xfrm>
              <a:off x="4752975" y="0"/>
              <a:ext cx="39608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on towards the house.</a:t>
              </a:r>
            </a:p>
          </p:txBody>
        </p:sp>
        <p:sp>
          <p:nvSpPr>
            <p:cNvPr id="590" name="We both laughed,"/>
            <p:cNvSpPr txBox="1"/>
            <p:nvPr/>
          </p:nvSpPr>
          <p:spPr>
            <a:xfrm>
              <a:off x="0" y="0"/>
              <a:ext cx="30241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We both laughed,</a:t>
              </a:r>
            </a:p>
          </p:txBody>
        </p:sp>
      </p:grpSp>
      <p:sp>
        <p:nvSpPr>
          <p:cNvPr id="592" name="ambling"/>
          <p:cNvSpPr txBox="1"/>
          <p:nvPr/>
        </p:nvSpPr>
        <p:spPr>
          <a:xfrm>
            <a:off x="2411412" y="3284537"/>
            <a:ext cx="1727201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ambling</a:t>
            </a:r>
          </a:p>
        </p:txBody>
      </p:sp>
      <p:grpSp>
        <p:nvGrpSpPr>
          <p:cNvPr id="596" name="Group"/>
          <p:cNvGrpSpPr/>
          <p:nvPr/>
        </p:nvGrpSpPr>
        <p:grpSpPr>
          <a:xfrm>
            <a:off x="611187" y="3284537"/>
            <a:ext cx="7632701" cy="1240419"/>
            <a:chOff x="0" y="0"/>
            <a:chExt cx="7632700" cy="1240417"/>
          </a:xfrm>
        </p:grpSpPr>
        <p:sp>
          <p:nvSpPr>
            <p:cNvPr id="593" name="Henry H. Neff, The Maelstrom"/>
            <p:cNvSpPr txBox="1"/>
            <p:nvPr/>
          </p:nvSpPr>
          <p:spPr>
            <a:xfrm>
              <a:off x="3600450" y="865187"/>
              <a:ext cx="37449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Henry H. Neff, </a:t>
              </a:r>
              <a:r>
                <a:rPr i="1" sz="2000"/>
                <a:t>The Maelstrom</a:t>
              </a:r>
            </a:p>
          </p:txBody>
        </p:sp>
        <p:sp>
          <p:nvSpPr>
            <p:cNvPr id="594" name="Toby was"/>
            <p:cNvSpPr txBox="1"/>
            <p:nvPr/>
          </p:nvSpPr>
          <p:spPr>
            <a:xfrm>
              <a:off x="0" y="0"/>
              <a:ext cx="18002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Toby was</a:t>
              </a:r>
            </a:p>
          </p:txBody>
        </p:sp>
        <p:sp>
          <p:nvSpPr>
            <p:cNvPr id="595" name="toward it on weary legs."/>
            <p:cNvSpPr txBox="1"/>
            <p:nvPr/>
          </p:nvSpPr>
          <p:spPr>
            <a:xfrm>
              <a:off x="3529012" y="0"/>
              <a:ext cx="41036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toward it on weary legs.</a:t>
              </a:r>
            </a:p>
          </p:txBody>
        </p:sp>
      </p:grpSp>
      <p:sp>
        <p:nvSpPr>
          <p:cNvPr id="597" name="ambling"/>
          <p:cNvSpPr txBox="1"/>
          <p:nvPr/>
        </p:nvSpPr>
        <p:spPr>
          <a:xfrm>
            <a:off x="5003800" y="3357562"/>
            <a:ext cx="172720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ambling </a:t>
            </a:r>
          </a:p>
        </p:txBody>
      </p:sp>
      <p:grpSp>
        <p:nvGrpSpPr>
          <p:cNvPr id="601" name="Group"/>
          <p:cNvGrpSpPr/>
          <p:nvPr/>
        </p:nvGrpSpPr>
        <p:grpSpPr>
          <a:xfrm>
            <a:off x="611187" y="3357562"/>
            <a:ext cx="5111751" cy="1742069"/>
            <a:chOff x="0" y="0"/>
            <a:chExt cx="5111750" cy="1742067"/>
          </a:xfrm>
        </p:grpSpPr>
        <p:sp>
          <p:nvSpPr>
            <p:cNvPr id="598" name="J.K. Rowling, HP and the Sorcerer’s Stone"/>
            <p:cNvSpPr txBox="1"/>
            <p:nvPr/>
          </p:nvSpPr>
          <p:spPr>
            <a:xfrm>
              <a:off x="0" y="1366837"/>
              <a:ext cx="51117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J.K. Rowling, </a:t>
              </a:r>
              <a:r>
                <a:rPr i="1" sz="2000"/>
                <a:t>HP and the Sorcerer’s Stone</a:t>
              </a:r>
            </a:p>
          </p:txBody>
        </p:sp>
        <p:sp>
          <p:nvSpPr>
            <p:cNvPr id="599" name="up to them."/>
            <p:cNvSpPr txBox="1"/>
            <p:nvPr/>
          </p:nvSpPr>
          <p:spPr>
            <a:xfrm>
              <a:off x="144462" y="719137"/>
              <a:ext cx="216058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up to them.</a:t>
              </a:r>
            </a:p>
          </p:txBody>
        </p:sp>
        <p:sp>
          <p:nvSpPr>
            <p:cNvPr id="600" name="A toothless old man came"/>
            <p:cNvSpPr txBox="1"/>
            <p:nvPr/>
          </p:nvSpPr>
          <p:spPr>
            <a:xfrm>
              <a:off x="73025" y="0"/>
              <a:ext cx="43195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 toothless old man came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86" grpId="1"/>
      <p:bldP build="whole" bldLvl="1" animBg="1" rev="0" advAuto="0" spid="587" grpId="4"/>
      <p:bldP build="whole" bldLvl="1" animBg="1" rev="0" advAuto="0" spid="586" grpId="3"/>
      <p:bldP build="whole" bldLvl="1" animBg="1" rev="0" advAuto="0" spid="587" grpId="6"/>
      <p:bldP build="whole" bldLvl="1" animBg="1" rev="0" advAuto="0" spid="596" grpId="9"/>
      <p:bldP build="whole" bldLvl="1" animBg="1" rev="0" advAuto="0" spid="591" grpId="5"/>
      <p:bldP build="whole" bldLvl="1" animBg="1" rev="0" advAuto="0" spid="582" grpId="2"/>
      <p:bldP build="whole" bldLvl="1" animBg="1" rev="0" advAuto="0" spid="591" grpId="7"/>
      <p:bldP build="whole" bldLvl="1" animBg="1" rev="0" advAuto="0" spid="596" grpId="11"/>
      <p:bldP build="whole" bldLvl="1" animBg="1" rev="0" advAuto="0" spid="601" grpId="13"/>
      <p:bldP build="whole" bldLvl="1" animBg="1" rev="0" advAuto="0" spid="592" grpId="8"/>
      <p:bldP build="whole" bldLvl="1" animBg="1" rev="0" advAuto="0" spid="592" grpId="10"/>
      <p:bldP build="whole" bldLvl="1" animBg="1" rev="0" advAuto="0" spid="581" grpId="14"/>
      <p:bldP build="whole" bldLvl="1" animBg="1" rev="0" advAuto="0" spid="597" grpId="1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3" name="ANd9GcR2EX3pWy1AjAzserHTw8d-w74-K6oO4HG9CCH47qpcXdoDnNYF.jpg" descr="ANd9GcR2EX3pWy1AjAzserHTw8d-w74-K6oO4HG9CCH47qpcXdoDnNYF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66975" cy="1847850"/>
          </a:xfrm>
          <a:prstGeom prst="rect">
            <a:avLst/>
          </a:prstGeom>
          <a:ln w="12700">
            <a:miter lim="400000"/>
          </a:ln>
        </p:spPr>
      </p:pic>
      <p:sp>
        <p:nvSpPr>
          <p:cNvPr id="604" name="Glower: frown menacingly, make a mean and…"/>
          <p:cNvSpPr txBox="1"/>
          <p:nvPr/>
        </p:nvSpPr>
        <p:spPr>
          <a:xfrm>
            <a:off x="4133850" y="0"/>
            <a:ext cx="4931864" cy="2484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rPr b="1"/>
              <a:t>Glower: </a:t>
            </a:r>
            <a:r>
              <a:t>frown menacingly, make a mean and</a:t>
            </a:r>
          </a:p>
          <a:p>
            <a:pPr/>
            <a:r>
              <a:t>	threatening face</a:t>
            </a:r>
            <a:endParaRPr b="1"/>
          </a:p>
          <a:p>
            <a:pPr/>
            <a:endParaRPr b="1"/>
          </a:p>
          <a:p>
            <a:pPr/>
            <a:r>
              <a:rPr b="1"/>
              <a:t>         Synonyms</a:t>
            </a:r>
            <a:r>
              <a:t>: frown, sneer</a:t>
            </a:r>
          </a:p>
          <a:p>
            <a:pPr/>
            <a:r>
              <a:rPr b="1"/>
              <a:t>         Antonyms</a:t>
            </a:r>
            <a:r>
              <a:t>: smile, grin, beam</a:t>
            </a:r>
          </a:p>
          <a:p>
            <a:pPr/>
          </a:p>
          <a:p>
            <a:pPr/>
            <a:r>
              <a:rPr b="1"/>
              <a:t>         Forms</a:t>
            </a:r>
            <a:r>
              <a:t>: </a:t>
            </a:r>
            <a:r>
              <a:rPr b="1"/>
              <a:t>Noun</a:t>
            </a:r>
            <a:r>
              <a:t>:00    </a:t>
            </a:r>
            <a:r>
              <a:rPr b="1"/>
              <a:t>Verb</a:t>
            </a:r>
            <a:r>
              <a:t>:glower, glowers,</a:t>
            </a:r>
          </a:p>
          <a:p>
            <a:pPr/>
            <a:r>
              <a:t>                                        glowered, glowering    </a:t>
            </a:r>
          </a:p>
          <a:p>
            <a:pPr/>
            <a:r>
              <a:t>	       </a:t>
            </a:r>
            <a:r>
              <a:rPr b="1"/>
              <a:t>Adjective</a:t>
            </a:r>
            <a:r>
              <a:t>: 00       </a:t>
            </a:r>
            <a:r>
              <a:rPr b="1"/>
              <a:t>Adverb</a:t>
            </a:r>
            <a:r>
              <a:t>: 00</a:t>
            </a:r>
          </a:p>
        </p:txBody>
      </p:sp>
      <p:sp>
        <p:nvSpPr>
          <p:cNvPr id="605" name="The word “glower” will appear once in every 3,404 pages of text."/>
          <p:cNvSpPr txBox="1"/>
          <p:nvPr/>
        </p:nvSpPr>
        <p:spPr>
          <a:xfrm>
            <a:off x="376237" y="5897562"/>
            <a:ext cx="659725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The word “glower” will appear once in every 3,404 pages of text.</a:t>
            </a:r>
          </a:p>
        </p:txBody>
      </p:sp>
      <p:sp>
        <p:nvSpPr>
          <p:cNvPr id="606" name="glowering,"/>
          <p:cNvSpPr txBox="1"/>
          <p:nvPr/>
        </p:nvSpPr>
        <p:spPr>
          <a:xfrm>
            <a:off x="5364162" y="3789362"/>
            <a:ext cx="19446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glowering, </a:t>
            </a:r>
          </a:p>
        </p:txBody>
      </p:sp>
      <p:grpSp>
        <p:nvGrpSpPr>
          <p:cNvPr id="610" name="Group"/>
          <p:cNvGrpSpPr/>
          <p:nvPr/>
        </p:nvGrpSpPr>
        <p:grpSpPr>
          <a:xfrm>
            <a:off x="179387" y="3789362"/>
            <a:ext cx="5148263" cy="1815094"/>
            <a:chOff x="0" y="0"/>
            <a:chExt cx="5148262" cy="1815092"/>
          </a:xfrm>
        </p:grpSpPr>
        <p:sp>
          <p:nvSpPr>
            <p:cNvPr id="607" name="Nicholas Kristof, Half the Sky"/>
            <p:cNvSpPr txBox="1"/>
            <p:nvPr/>
          </p:nvSpPr>
          <p:spPr>
            <a:xfrm>
              <a:off x="1439862" y="1439862"/>
              <a:ext cx="36004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Nicholas Kristof, </a:t>
              </a:r>
              <a:r>
                <a:rPr i="1" sz="2000"/>
                <a:t>Half the Sky</a:t>
              </a:r>
            </a:p>
          </p:txBody>
        </p:sp>
        <p:sp>
          <p:nvSpPr>
            <p:cNvPr id="608" name="and the tension rises."/>
            <p:cNvSpPr txBox="1"/>
            <p:nvPr/>
          </p:nvSpPr>
          <p:spPr>
            <a:xfrm>
              <a:off x="0" y="647700"/>
              <a:ext cx="41052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and the tension rises.</a:t>
              </a:r>
            </a:p>
          </p:txBody>
        </p:sp>
        <p:sp>
          <p:nvSpPr>
            <p:cNvPr id="609" name="The adults stoop as well, some"/>
            <p:cNvSpPr txBox="1"/>
            <p:nvPr/>
          </p:nvSpPr>
          <p:spPr>
            <a:xfrm>
              <a:off x="0" y="0"/>
              <a:ext cx="51482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 adults stoop as well, some </a:t>
              </a:r>
            </a:p>
          </p:txBody>
        </p:sp>
      </p:grpSp>
      <p:sp>
        <p:nvSpPr>
          <p:cNvPr id="611" name="glowered"/>
          <p:cNvSpPr txBox="1"/>
          <p:nvPr/>
        </p:nvSpPr>
        <p:spPr>
          <a:xfrm>
            <a:off x="6156325" y="4508500"/>
            <a:ext cx="172720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glowered </a:t>
            </a:r>
          </a:p>
        </p:txBody>
      </p:sp>
      <p:grpSp>
        <p:nvGrpSpPr>
          <p:cNvPr id="615" name="Group"/>
          <p:cNvGrpSpPr/>
          <p:nvPr/>
        </p:nvGrpSpPr>
        <p:grpSpPr>
          <a:xfrm>
            <a:off x="0" y="4508500"/>
            <a:ext cx="7810500" cy="1206932"/>
            <a:chOff x="0" y="0"/>
            <a:chExt cx="7810500" cy="1206931"/>
          </a:xfrm>
        </p:grpSpPr>
        <p:sp>
          <p:nvSpPr>
            <p:cNvPr id="612" name="Stephenie Meyer, New Moon"/>
            <p:cNvSpPr txBox="1"/>
            <p:nvPr/>
          </p:nvSpPr>
          <p:spPr>
            <a:xfrm>
              <a:off x="4211637" y="720725"/>
              <a:ext cx="359886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Stephenie Meyer, </a:t>
              </a:r>
              <a:r>
                <a:rPr i="1" sz="2000"/>
                <a:t>New Moon</a:t>
              </a:r>
            </a:p>
          </p:txBody>
        </p:sp>
        <p:sp>
          <p:nvSpPr>
            <p:cNvPr id="613" name="at Edward again."/>
            <p:cNvSpPr txBox="1"/>
            <p:nvPr/>
          </p:nvSpPr>
          <p:spPr>
            <a:xfrm>
              <a:off x="0" y="720725"/>
              <a:ext cx="29511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at Edward again.</a:t>
              </a:r>
            </a:p>
          </p:txBody>
        </p:sp>
        <p:sp>
          <p:nvSpPr>
            <p:cNvPr id="614" name="Jacob’s eyes sparked with hate as he"/>
            <p:cNvSpPr txBox="1"/>
            <p:nvPr/>
          </p:nvSpPr>
          <p:spPr>
            <a:xfrm>
              <a:off x="0" y="0"/>
              <a:ext cx="62277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Jacob’s eyes sparked with hate as he </a:t>
              </a:r>
            </a:p>
          </p:txBody>
        </p:sp>
      </p:grpSp>
      <p:sp>
        <p:nvSpPr>
          <p:cNvPr id="616" name="glowering"/>
          <p:cNvSpPr txBox="1"/>
          <p:nvPr/>
        </p:nvSpPr>
        <p:spPr>
          <a:xfrm>
            <a:off x="1476375" y="3284537"/>
            <a:ext cx="172720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glowering</a:t>
            </a:r>
          </a:p>
        </p:txBody>
      </p:sp>
      <p:grpSp>
        <p:nvGrpSpPr>
          <p:cNvPr id="622" name="Group"/>
          <p:cNvGrpSpPr/>
          <p:nvPr/>
        </p:nvGrpSpPr>
        <p:grpSpPr>
          <a:xfrm>
            <a:off x="179387" y="2636837"/>
            <a:ext cx="8640763" cy="2319919"/>
            <a:chOff x="0" y="0"/>
            <a:chExt cx="8640762" cy="2319917"/>
          </a:xfrm>
        </p:grpSpPr>
        <p:sp>
          <p:nvSpPr>
            <p:cNvPr id="617" name="Rick Riordan, The Titan’s Curse"/>
            <p:cNvSpPr txBox="1"/>
            <p:nvPr/>
          </p:nvSpPr>
          <p:spPr>
            <a:xfrm>
              <a:off x="720725" y="1944687"/>
              <a:ext cx="388778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Rick Riordan, </a:t>
              </a:r>
              <a:r>
                <a:rPr i="1" sz="2000"/>
                <a:t>The Titan’s Curse</a:t>
              </a:r>
            </a:p>
          </p:txBody>
        </p:sp>
        <p:sp>
          <p:nvSpPr>
            <p:cNvPr id="618" name="at me while he sharpened his"/>
            <p:cNvSpPr txBox="1"/>
            <p:nvPr/>
          </p:nvSpPr>
          <p:spPr>
            <a:xfrm>
              <a:off x="3024187" y="647700"/>
              <a:ext cx="56165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at me while he sharpened his</a:t>
              </a:r>
            </a:p>
          </p:txBody>
        </p:sp>
        <p:sp>
          <p:nvSpPr>
            <p:cNvPr id="619" name="And Ares, well, he sat on his chrome-and-leather"/>
            <p:cNvSpPr txBox="1"/>
            <p:nvPr/>
          </p:nvSpPr>
          <p:spPr>
            <a:xfrm>
              <a:off x="0" y="0"/>
              <a:ext cx="86407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And Ares, well, he sat on his chrome-and-leather</a:t>
              </a:r>
            </a:p>
          </p:txBody>
        </p:sp>
        <p:sp>
          <p:nvSpPr>
            <p:cNvPr id="620" name="knife."/>
            <p:cNvSpPr txBox="1"/>
            <p:nvPr/>
          </p:nvSpPr>
          <p:spPr>
            <a:xfrm>
              <a:off x="0" y="1296987"/>
              <a:ext cx="1152526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knife. </a:t>
              </a:r>
            </a:p>
          </p:txBody>
        </p:sp>
        <p:sp>
          <p:nvSpPr>
            <p:cNvPr id="621" name="throne,"/>
            <p:cNvSpPr txBox="1"/>
            <p:nvPr/>
          </p:nvSpPr>
          <p:spPr>
            <a:xfrm>
              <a:off x="0" y="647700"/>
              <a:ext cx="12969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throne,</a:t>
              </a:r>
            </a:p>
          </p:txBody>
        </p:sp>
      </p:grpSp>
      <p:sp>
        <p:nvSpPr>
          <p:cNvPr id="623" name="glowering"/>
          <p:cNvSpPr txBox="1"/>
          <p:nvPr/>
        </p:nvSpPr>
        <p:spPr>
          <a:xfrm>
            <a:off x="4211637" y="3357562"/>
            <a:ext cx="1727201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rPr sz="2800"/>
              <a:t>glowering</a:t>
            </a:r>
            <a:r>
              <a:rPr sz="2800">
                <a:solidFill>
                  <a:schemeClr val="accent3">
                    <a:lumOff val="44000"/>
                  </a:schemeClr>
                </a:solidFill>
              </a:rPr>
              <a:t> </a:t>
            </a:r>
          </a:p>
        </p:txBody>
      </p:sp>
      <p:grpSp>
        <p:nvGrpSpPr>
          <p:cNvPr id="628" name="Group"/>
          <p:cNvGrpSpPr/>
          <p:nvPr/>
        </p:nvGrpSpPr>
        <p:grpSpPr>
          <a:xfrm>
            <a:off x="611187" y="3357562"/>
            <a:ext cx="7921626" cy="1454731"/>
            <a:chOff x="0" y="0"/>
            <a:chExt cx="7921625" cy="1454730"/>
          </a:xfrm>
        </p:grpSpPr>
        <p:sp>
          <p:nvSpPr>
            <p:cNvPr id="624" name="Franz Kafka, Metamorphosis"/>
            <p:cNvSpPr txBox="1"/>
            <p:nvPr/>
          </p:nvSpPr>
          <p:spPr>
            <a:xfrm>
              <a:off x="4465637" y="1079500"/>
              <a:ext cx="345598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Franz Kafka, </a:t>
              </a:r>
              <a:r>
                <a:rPr i="1" sz="2000"/>
                <a:t>Metamorphosis</a:t>
              </a:r>
            </a:p>
          </p:txBody>
        </p:sp>
        <p:sp>
          <p:nvSpPr>
            <p:cNvPr id="625" name="at him and"/>
            <p:cNvSpPr txBox="1"/>
            <p:nvPr/>
          </p:nvSpPr>
          <p:spPr>
            <a:xfrm>
              <a:off x="5329237" y="0"/>
              <a:ext cx="20875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at him and</a:t>
              </a:r>
            </a:p>
          </p:txBody>
        </p:sp>
        <p:sp>
          <p:nvSpPr>
            <p:cNvPr id="626" name="…shouted his sister,"/>
            <p:cNvSpPr txBox="1"/>
            <p:nvPr/>
          </p:nvSpPr>
          <p:spPr>
            <a:xfrm>
              <a:off x="73025" y="0"/>
              <a:ext cx="35639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…shouted his sister,</a:t>
              </a:r>
            </a:p>
          </p:txBody>
        </p:sp>
        <p:sp>
          <p:nvSpPr>
            <p:cNvPr id="627" name="shaking her fist."/>
            <p:cNvSpPr txBox="1"/>
            <p:nvPr/>
          </p:nvSpPr>
          <p:spPr>
            <a:xfrm>
              <a:off x="0" y="719137"/>
              <a:ext cx="331311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shaking her fist.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xit" nodeType="after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2" dur="500"/>
                                        <p:tgtEl>
                                          <p:spTgt spid="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11" grpId="6"/>
      <p:bldP build="whole" bldLvl="1" animBg="1" rev="0" advAuto="0" spid="615" grpId="5"/>
      <p:bldP build="whole" bldLvl="1" animBg="1" rev="0" advAuto="0" spid="615" grpId="7"/>
      <p:bldP build="whole" bldLvl="1" animBg="1" rev="0" advAuto="0" spid="623" grpId="12"/>
      <p:bldP build="whole" bldLvl="1" animBg="1" rev="0" advAuto="0" spid="616" grpId="8"/>
      <p:bldP build="whole" bldLvl="1" animBg="1" rev="0" advAuto="0" spid="622" grpId="9"/>
      <p:bldP build="whole" bldLvl="1" animBg="1" rev="0" advAuto="0" spid="610" grpId="1"/>
      <p:bldP build="whole" bldLvl="1" animBg="1" rev="0" advAuto="0" spid="616" grpId="10"/>
      <p:bldP build="whole" bldLvl="1" animBg="1" rev="0" advAuto="0" spid="610" grpId="3"/>
      <p:bldP build="whole" bldLvl="1" animBg="1" rev="0" advAuto="0" spid="622" grpId="11"/>
      <p:bldP build="whole" bldLvl="1" animBg="1" rev="0" advAuto="0" spid="628" grpId="13"/>
      <p:bldP build="whole" bldLvl="1" animBg="1" rev="0" advAuto="0" spid="604" grpId="14"/>
      <p:bldP build="whole" bldLvl="1" animBg="1" rev="0" advAuto="0" spid="606" grpId="2"/>
      <p:bldP build="whole" bldLvl="1" animBg="1" rev="0" advAuto="0" spid="611" grpId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hasm: deep gap…"/>
          <p:cNvSpPr txBox="1"/>
          <p:nvPr/>
        </p:nvSpPr>
        <p:spPr>
          <a:xfrm>
            <a:off x="4932362" y="260350"/>
            <a:ext cx="4018023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rPr b="1"/>
              <a:t>Chasm: deep gap</a:t>
            </a:r>
            <a:endParaRPr b="1"/>
          </a:p>
          <a:p>
            <a:pPr/>
            <a:r>
              <a:rPr b="1"/>
              <a:t>Synonyms: abyss, ravine, crevasse </a:t>
            </a:r>
          </a:p>
        </p:txBody>
      </p:sp>
      <p:pic>
        <p:nvPicPr>
          <p:cNvPr id="49" name="ANd9GcSf5ze42__qWuwSjuD-PRP2T56CHUR5NbLJNx7qia4PtJM5AkUJ.jpg" descr="ANd9GcSf5ze42__qWuwSjuD-PRP2T56CHUR5NbLJNx7qia4PtJM5AkUJ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390775" cy="1914525"/>
          </a:xfrm>
          <a:prstGeom prst="rect">
            <a:avLst/>
          </a:prstGeom>
          <a:ln w="12700">
            <a:miter lim="400000"/>
          </a:ln>
        </p:spPr>
      </p:pic>
      <p:sp>
        <p:nvSpPr>
          <p:cNvPr id="50" name="chasm."/>
          <p:cNvSpPr txBox="1"/>
          <p:nvPr/>
        </p:nvSpPr>
        <p:spPr>
          <a:xfrm>
            <a:off x="2700337" y="3213100"/>
            <a:ext cx="172720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  chasm.  </a:t>
            </a:r>
          </a:p>
        </p:txBody>
      </p:sp>
      <p:grpSp>
        <p:nvGrpSpPr>
          <p:cNvPr id="54" name="Group"/>
          <p:cNvGrpSpPr/>
          <p:nvPr/>
        </p:nvGrpSpPr>
        <p:grpSpPr>
          <a:xfrm>
            <a:off x="323850" y="2349500"/>
            <a:ext cx="8280400" cy="1959556"/>
            <a:chOff x="0" y="0"/>
            <a:chExt cx="8280400" cy="1959555"/>
          </a:xfrm>
        </p:grpSpPr>
        <p:sp>
          <p:nvSpPr>
            <p:cNvPr id="51" name="C. S. Lewis, The Silver Chair"/>
            <p:cNvSpPr txBox="1"/>
            <p:nvPr/>
          </p:nvSpPr>
          <p:spPr>
            <a:xfrm>
              <a:off x="3095625" y="1584325"/>
              <a:ext cx="48244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C. S. Lewis,</a:t>
              </a:r>
              <a:r>
                <a:rPr i="1" sz="2000"/>
                <a:t> The Silver Chair</a:t>
              </a:r>
            </a:p>
          </p:txBody>
        </p:sp>
        <p:sp>
          <p:nvSpPr>
            <p:cNvPr id="52" name="dark, narrow"/>
            <p:cNvSpPr txBox="1"/>
            <p:nvPr/>
          </p:nvSpPr>
          <p:spPr>
            <a:xfrm>
              <a:off x="0" y="863600"/>
              <a:ext cx="23764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dark, narrow</a:t>
              </a:r>
            </a:p>
          </p:txBody>
        </p:sp>
        <p:sp>
          <p:nvSpPr>
            <p:cNvPr id="53" name="She found herself to her horror sliding down into a"/>
            <p:cNvSpPr txBox="1"/>
            <p:nvPr/>
          </p:nvSpPr>
          <p:spPr>
            <a:xfrm>
              <a:off x="0" y="0"/>
              <a:ext cx="82804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She found herself to her horror sliding down into a</a:t>
              </a:r>
            </a:p>
          </p:txBody>
        </p:sp>
      </p:grpSp>
      <p:sp>
        <p:nvSpPr>
          <p:cNvPr id="55" name="chasm."/>
          <p:cNvSpPr txBox="1"/>
          <p:nvPr/>
        </p:nvSpPr>
        <p:spPr>
          <a:xfrm>
            <a:off x="1908175" y="3213100"/>
            <a:ext cx="172720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 chasm.  </a:t>
            </a:r>
          </a:p>
        </p:txBody>
      </p:sp>
      <p:grpSp>
        <p:nvGrpSpPr>
          <p:cNvPr id="59" name="Group"/>
          <p:cNvGrpSpPr/>
          <p:nvPr/>
        </p:nvGrpSpPr>
        <p:grpSpPr>
          <a:xfrm>
            <a:off x="323850" y="2349500"/>
            <a:ext cx="8496300" cy="1959556"/>
            <a:chOff x="0" y="0"/>
            <a:chExt cx="8496300" cy="1959555"/>
          </a:xfrm>
        </p:grpSpPr>
        <p:sp>
          <p:nvSpPr>
            <p:cNvPr id="56" name="Christopher Paolini , Eldest"/>
            <p:cNvSpPr txBox="1"/>
            <p:nvPr/>
          </p:nvSpPr>
          <p:spPr>
            <a:xfrm>
              <a:off x="3095625" y="1584325"/>
              <a:ext cx="345757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Christopher Paolini ,</a:t>
              </a:r>
              <a:r>
                <a:rPr i="1" sz="2000"/>
                <a:t> Eldest</a:t>
              </a:r>
            </a:p>
          </p:txBody>
        </p:sp>
        <p:sp>
          <p:nvSpPr>
            <p:cNvPr id="57" name="whirling"/>
            <p:cNvSpPr txBox="1"/>
            <p:nvPr/>
          </p:nvSpPr>
          <p:spPr>
            <a:xfrm>
              <a:off x="0" y="863600"/>
              <a:ext cx="15843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whirling</a:t>
              </a:r>
            </a:p>
          </p:txBody>
        </p:sp>
        <p:sp>
          <p:nvSpPr>
            <p:cNvPr id="58" name="A glorious rainbow emerged from the mist over the"/>
            <p:cNvSpPr txBox="1"/>
            <p:nvPr/>
          </p:nvSpPr>
          <p:spPr>
            <a:xfrm>
              <a:off x="0" y="0"/>
              <a:ext cx="84963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 glorious rainbow emerged from the mist over the</a:t>
              </a:r>
            </a:p>
          </p:txBody>
        </p:sp>
      </p:grpSp>
      <p:sp>
        <p:nvSpPr>
          <p:cNvPr id="60" name="chasm."/>
          <p:cNvSpPr txBox="1"/>
          <p:nvPr/>
        </p:nvSpPr>
        <p:spPr>
          <a:xfrm>
            <a:off x="6948487" y="2349500"/>
            <a:ext cx="172720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  chasm.  </a:t>
            </a:r>
          </a:p>
        </p:txBody>
      </p:sp>
      <p:grpSp>
        <p:nvGrpSpPr>
          <p:cNvPr id="63" name="Group"/>
          <p:cNvGrpSpPr/>
          <p:nvPr/>
        </p:nvGrpSpPr>
        <p:grpSpPr>
          <a:xfrm>
            <a:off x="323850" y="2349500"/>
            <a:ext cx="7920038" cy="1959556"/>
            <a:chOff x="0" y="0"/>
            <a:chExt cx="7920037" cy="1959555"/>
          </a:xfrm>
        </p:grpSpPr>
        <p:sp>
          <p:nvSpPr>
            <p:cNvPr id="61" name="Homer Hickham, October Sky"/>
            <p:cNvSpPr txBox="1"/>
            <p:nvPr/>
          </p:nvSpPr>
          <p:spPr>
            <a:xfrm>
              <a:off x="3095625" y="1584325"/>
              <a:ext cx="48244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Homer Hickham,</a:t>
              </a:r>
              <a:r>
                <a:rPr i="1" sz="2000"/>
                <a:t> October Sky</a:t>
              </a:r>
            </a:p>
          </p:txBody>
        </p:sp>
        <p:sp>
          <p:nvSpPr>
            <p:cNvPr id="62" name="There was nothing beneath us but a dark"/>
            <p:cNvSpPr txBox="1"/>
            <p:nvPr/>
          </p:nvSpPr>
          <p:spPr>
            <a:xfrm>
              <a:off x="0" y="0"/>
              <a:ext cx="66960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There was nothing beneath us but a dark</a:t>
              </a:r>
            </a:p>
          </p:txBody>
        </p:sp>
      </p:grpSp>
      <p:sp>
        <p:nvSpPr>
          <p:cNvPr id="64" name="chasm."/>
          <p:cNvSpPr txBox="1"/>
          <p:nvPr/>
        </p:nvSpPr>
        <p:spPr>
          <a:xfrm>
            <a:off x="5148262" y="2349500"/>
            <a:ext cx="172720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 chasm.  </a:t>
            </a:r>
          </a:p>
        </p:txBody>
      </p:sp>
      <p:grpSp>
        <p:nvGrpSpPr>
          <p:cNvPr id="67" name="Group"/>
          <p:cNvGrpSpPr/>
          <p:nvPr/>
        </p:nvGrpSpPr>
        <p:grpSpPr>
          <a:xfrm>
            <a:off x="323850" y="2349500"/>
            <a:ext cx="7920038" cy="1959556"/>
            <a:chOff x="0" y="0"/>
            <a:chExt cx="7920037" cy="1959555"/>
          </a:xfrm>
        </p:grpSpPr>
        <p:sp>
          <p:nvSpPr>
            <p:cNvPr id="65" name="Rick Riordan, Sea of Monsters"/>
            <p:cNvSpPr txBox="1"/>
            <p:nvPr/>
          </p:nvSpPr>
          <p:spPr>
            <a:xfrm>
              <a:off x="3095625" y="1584325"/>
              <a:ext cx="48244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Rick Riordan,</a:t>
              </a:r>
              <a:r>
                <a:rPr i="1" sz="2000"/>
                <a:t> Sea of Monsters</a:t>
              </a:r>
            </a:p>
          </p:txBody>
        </p:sp>
        <p:sp>
          <p:nvSpPr>
            <p:cNvPr id="66" name="It had a rope bridge across a"/>
            <p:cNvSpPr txBox="1"/>
            <p:nvPr/>
          </p:nvSpPr>
          <p:spPr>
            <a:xfrm>
              <a:off x="0" y="0"/>
              <a:ext cx="48244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It had a rope bridge across a</a:t>
              </a:r>
            </a:p>
          </p:txBody>
        </p:sp>
      </p:grpSp>
      <p:sp>
        <p:nvSpPr>
          <p:cNvPr id="68" name="Any form of the word chasm will appear once in every  1,078   pages of text."/>
          <p:cNvSpPr txBox="1"/>
          <p:nvPr/>
        </p:nvSpPr>
        <p:spPr>
          <a:xfrm>
            <a:off x="468312" y="5949950"/>
            <a:ext cx="7791597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the word </a:t>
            </a:r>
            <a:r>
              <a:rPr i="1"/>
              <a:t>chasm</a:t>
            </a:r>
            <a:r>
              <a:t> will appear once in every  1,078  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5" grpId="6"/>
      <p:bldP build="whole" bldLvl="1" animBg="1" rev="0" advAuto="0" spid="54" grpId="1"/>
      <p:bldP build="whole" bldLvl="1" animBg="1" rev="0" advAuto="0" spid="50" grpId="2"/>
      <p:bldP build="whole" bldLvl="1" animBg="1" rev="0" advAuto="0" spid="64" grpId="12"/>
      <p:bldP build="whole" bldLvl="1" animBg="1" rev="0" advAuto="0" spid="54" grpId="3"/>
      <p:bldP build="whole" bldLvl="1" animBg="1" rev="0" advAuto="0" spid="48" grpId="14"/>
      <p:bldP build="whole" bldLvl="1" animBg="1" rev="0" advAuto="0" spid="60" grpId="8"/>
      <p:bldP build="whole" bldLvl="1" animBg="1" rev="0" advAuto="0" spid="67" grpId="13"/>
      <p:bldP build="whole" bldLvl="1" animBg="1" rev="0" advAuto="0" spid="60" grpId="10"/>
      <p:bldP build="whole" bldLvl="1" animBg="1" rev="0" advAuto="0" spid="63" grpId="9"/>
      <p:bldP build="whole" bldLvl="1" animBg="1" rev="0" advAuto="0" spid="63" grpId="11"/>
      <p:bldP build="whole" bldLvl="1" animBg="1" rev="0" advAuto="0" spid="59" grpId="5"/>
      <p:bldP build="whole" bldLvl="1" animBg="1" rev="0" advAuto="0" spid="55" grpId="4"/>
      <p:bldP build="whole" bldLvl="1" animBg="1" rev="0" advAuto="0" spid="59" grpId="7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Miscreant- evildoer"/>
          <p:cNvSpPr txBox="1"/>
          <p:nvPr/>
        </p:nvSpPr>
        <p:spPr>
          <a:xfrm>
            <a:off x="4211637" y="260350"/>
            <a:ext cx="218766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/>
            </a:lvl1pPr>
          </a:lstStyle>
          <a:p>
            <a:pPr>
              <a:defRPr b="0"/>
            </a:pPr>
            <a:r>
              <a:rPr b="1"/>
              <a:t>Miscreant- evildoer</a:t>
            </a:r>
          </a:p>
        </p:txBody>
      </p:sp>
      <p:pic>
        <p:nvPicPr>
          <p:cNvPr id="71" name="ANd9GcRT-wA63-zCvXqN73EYc9o0svGphg4-XGm-kP5NXLEeDbKpW-sC1Q.jpg" descr="ANd9GcRT-wA63-zCvXqN73EYc9o0svGphg4-XGm-kP5NXLEeDbKpW-sC1Q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" cy="156210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miscreants"/>
          <p:cNvSpPr txBox="1"/>
          <p:nvPr/>
        </p:nvSpPr>
        <p:spPr>
          <a:xfrm>
            <a:off x="4643437" y="4724400"/>
            <a:ext cx="2016126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miscreants  </a:t>
            </a:r>
          </a:p>
        </p:txBody>
      </p:sp>
      <p:grpSp>
        <p:nvGrpSpPr>
          <p:cNvPr id="78" name="Group"/>
          <p:cNvGrpSpPr/>
          <p:nvPr/>
        </p:nvGrpSpPr>
        <p:grpSpPr>
          <a:xfrm>
            <a:off x="719137" y="4724400"/>
            <a:ext cx="8424863" cy="1926070"/>
            <a:chOff x="0" y="0"/>
            <a:chExt cx="8424862" cy="1926069"/>
          </a:xfrm>
        </p:grpSpPr>
        <p:sp>
          <p:nvSpPr>
            <p:cNvPr id="73" name="Henry H Neff, The Maelstrom"/>
            <p:cNvSpPr txBox="1"/>
            <p:nvPr/>
          </p:nvSpPr>
          <p:spPr>
            <a:xfrm>
              <a:off x="3600450" y="1511300"/>
              <a:ext cx="48244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Henry H Neff,</a:t>
              </a:r>
              <a:r>
                <a:rPr i="1" sz="2000"/>
                <a:t> The Maelstrom</a:t>
              </a:r>
            </a:p>
          </p:txBody>
        </p:sp>
        <p:sp>
          <p:nvSpPr>
            <p:cNvPr id="74" name="You tell those fidgeting"/>
            <p:cNvSpPr txBox="1"/>
            <p:nvPr/>
          </p:nvSpPr>
          <p:spPr>
            <a:xfrm>
              <a:off x="0" y="0"/>
              <a:ext cx="39608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You tell those fidgeting</a:t>
              </a:r>
            </a:p>
          </p:txBody>
        </p:sp>
        <p:sp>
          <p:nvSpPr>
            <p:cNvPr id="75" name="that they will"/>
            <p:cNvSpPr txBox="1"/>
            <p:nvPr/>
          </p:nvSpPr>
          <p:spPr>
            <a:xfrm>
              <a:off x="5903912" y="0"/>
              <a:ext cx="223202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that they will </a:t>
              </a:r>
            </a:p>
          </p:txBody>
        </p:sp>
        <p:sp>
          <p:nvSpPr>
            <p:cNvPr id="76" name="stand in place all morning until it pleases me to"/>
            <p:cNvSpPr txBox="1"/>
            <p:nvPr/>
          </p:nvSpPr>
          <p:spPr>
            <a:xfrm>
              <a:off x="0" y="719137"/>
              <a:ext cx="82089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stand in place all morning until it pleases me to </a:t>
              </a:r>
            </a:p>
          </p:txBody>
        </p:sp>
        <p:sp>
          <p:nvSpPr>
            <p:cNvPr id="77" name="acknowledge them."/>
            <p:cNvSpPr txBox="1"/>
            <p:nvPr/>
          </p:nvSpPr>
          <p:spPr>
            <a:xfrm>
              <a:off x="0" y="1439862"/>
              <a:ext cx="3600450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acknowledge them. </a:t>
              </a:r>
            </a:p>
          </p:txBody>
        </p:sp>
      </p:grpSp>
      <p:sp>
        <p:nvSpPr>
          <p:cNvPr id="79" name="miscreant."/>
          <p:cNvSpPr txBox="1"/>
          <p:nvPr/>
        </p:nvSpPr>
        <p:spPr>
          <a:xfrm>
            <a:off x="4500562" y="2565400"/>
            <a:ext cx="2016126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miscreant.   </a:t>
            </a:r>
          </a:p>
        </p:txBody>
      </p:sp>
      <p:grpSp>
        <p:nvGrpSpPr>
          <p:cNvPr id="82" name="Group"/>
          <p:cNvGrpSpPr/>
          <p:nvPr/>
        </p:nvGrpSpPr>
        <p:grpSpPr>
          <a:xfrm>
            <a:off x="539750" y="2565400"/>
            <a:ext cx="8424863" cy="1886531"/>
            <a:chOff x="0" y="0"/>
            <a:chExt cx="8424862" cy="1886530"/>
          </a:xfrm>
        </p:grpSpPr>
        <p:sp>
          <p:nvSpPr>
            <p:cNvPr id="80" name="F. Scott Fitzgerald, Tender is the Night"/>
            <p:cNvSpPr txBox="1"/>
            <p:nvPr/>
          </p:nvSpPr>
          <p:spPr>
            <a:xfrm>
              <a:off x="3600450" y="1511300"/>
              <a:ext cx="48244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F. Scott Fitzgerald,</a:t>
              </a:r>
              <a:r>
                <a:rPr i="1" sz="2000"/>
                <a:t> Tender is the Night</a:t>
              </a:r>
            </a:p>
          </p:txBody>
        </p:sp>
        <p:sp>
          <p:nvSpPr>
            <p:cNvPr id="81" name="We have arrested the"/>
            <p:cNvSpPr txBox="1"/>
            <p:nvPr/>
          </p:nvSpPr>
          <p:spPr>
            <a:xfrm>
              <a:off x="0" y="0"/>
              <a:ext cx="39608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We have arrested the</a:t>
              </a:r>
            </a:p>
          </p:txBody>
        </p:sp>
      </p:grpSp>
      <p:sp>
        <p:nvSpPr>
          <p:cNvPr id="83" name="miscreants"/>
          <p:cNvSpPr txBox="1"/>
          <p:nvPr/>
        </p:nvSpPr>
        <p:spPr>
          <a:xfrm>
            <a:off x="1331912" y="908050"/>
            <a:ext cx="2016126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miscreants  </a:t>
            </a:r>
          </a:p>
        </p:txBody>
      </p:sp>
      <p:grpSp>
        <p:nvGrpSpPr>
          <p:cNvPr id="87" name="Group"/>
          <p:cNvGrpSpPr/>
          <p:nvPr/>
        </p:nvGrpSpPr>
        <p:grpSpPr>
          <a:xfrm>
            <a:off x="323850" y="2349500"/>
            <a:ext cx="8208963" cy="1886531"/>
            <a:chOff x="0" y="0"/>
            <a:chExt cx="8208962" cy="1886530"/>
          </a:xfrm>
        </p:grpSpPr>
        <p:sp>
          <p:nvSpPr>
            <p:cNvPr id="84" name="Henry H Neff, The Last Battle"/>
            <p:cNvSpPr txBox="1"/>
            <p:nvPr/>
          </p:nvSpPr>
          <p:spPr>
            <a:xfrm>
              <a:off x="3600450" y="1511300"/>
              <a:ext cx="36004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Henry H Neff, </a:t>
              </a:r>
              <a:r>
                <a:rPr i="1" sz="2000"/>
                <a:t>The Last Battle</a:t>
              </a:r>
            </a:p>
          </p:txBody>
        </p:sp>
        <p:sp>
          <p:nvSpPr>
            <p:cNvPr id="85" name="are strengthened by their friends."/>
            <p:cNvSpPr txBox="1"/>
            <p:nvPr/>
          </p:nvSpPr>
          <p:spPr>
            <a:xfrm>
              <a:off x="0" y="719137"/>
              <a:ext cx="82089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are strengthened by their friends.  </a:t>
              </a:r>
            </a:p>
          </p:txBody>
        </p:sp>
        <p:sp>
          <p:nvSpPr>
            <p:cNvPr id="86" name="We must attack now, before yonder"/>
            <p:cNvSpPr txBox="1"/>
            <p:nvPr/>
          </p:nvSpPr>
          <p:spPr>
            <a:xfrm>
              <a:off x="0" y="0"/>
              <a:ext cx="58324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We must attack now, before yonder</a:t>
              </a:r>
            </a:p>
          </p:txBody>
        </p:sp>
      </p:grpSp>
      <p:sp>
        <p:nvSpPr>
          <p:cNvPr id="88" name="miscreants"/>
          <p:cNvSpPr txBox="1"/>
          <p:nvPr/>
        </p:nvSpPr>
        <p:spPr>
          <a:xfrm>
            <a:off x="6372225" y="2424602"/>
            <a:ext cx="2016125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miscreants  </a:t>
            </a:r>
          </a:p>
        </p:txBody>
      </p:sp>
      <p:grpSp>
        <p:nvGrpSpPr>
          <p:cNvPr id="93" name="Group"/>
          <p:cNvGrpSpPr/>
          <p:nvPr/>
        </p:nvGrpSpPr>
        <p:grpSpPr>
          <a:xfrm>
            <a:off x="234950" y="920750"/>
            <a:ext cx="8208963" cy="1886531"/>
            <a:chOff x="0" y="0"/>
            <a:chExt cx="8208962" cy="1886530"/>
          </a:xfrm>
        </p:grpSpPr>
        <p:sp>
          <p:nvSpPr>
            <p:cNvPr id="89" name="lurked in them, presently to be"/>
            <p:cNvSpPr txBox="1"/>
            <p:nvPr/>
          </p:nvSpPr>
          <p:spPr>
            <a:xfrm>
              <a:off x="3024187" y="0"/>
              <a:ext cx="51847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lurked in them, presently to be </a:t>
              </a:r>
            </a:p>
          </p:txBody>
        </p:sp>
        <p:sp>
          <p:nvSpPr>
            <p:cNvPr id="90" name="E. M. Forster, A Passage to India"/>
            <p:cNvSpPr txBox="1"/>
            <p:nvPr/>
          </p:nvSpPr>
          <p:spPr>
            <a:xfrm>
              <a:off x="3600450" y="1511300"/>
              <a:ext cx="410368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E. M. Forster, </a:t>
              </a:r>
              <a:r>
                <a:rPr i="1" sz="2000"/>
                <a:t>A Passage to India</a:t>
              </a:r>
            </a:p>
          </p:txBody>
        </p:sp>
        <p:sp>
          <p:nvSpPr>
            <p:cNvPr id="91" name="detected by the activities of the law?"/>
            <p:cNvSpPr txBox="1"/>
            <p:nvPr/>
          </p:nvSpPr>
          <p:spPr>
            <a:xfrm>
              <a:off x="0" y="719137"/>
              <a:ext cx="82089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detected by the activities of the law? </a:t>
              </a:r>
            </a:p>
          </p:txBody>
        </p:sp>
        <p:sp>
          <p:nvSpPr>
            <p:cNvPr id="92" name="What"/>
            <p:cNvSpPr txBox="1"/>
            <p:nvPr/>
          </p:nvSpPr>
          <p:spPr>
            <a:xfrm>
              <a:off x="0" y="0"/>
              <a:ext cx="10795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What</a:t>
              </a:r>
            </a:p>
          </p:txBody>
        </p:sp>
      </p:grpSp>
      <p:sp>
        <p:nvSpPr>
          <p:cNvPr id="94" name="Any form of miscreant will appear once in every 2,945 pages of text"/>
          <p:cNvSpPr txBox="1"/>
          <p:nvPr/>
        </p:nvSpPr>
        <p:spPr>
          <a:xfrm>
            <a:off x="2152650" y="476250"/>
            <a:ext cx="6914813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</a:t>
            </a:r>
            <a:r>
              <a:rPr i="1"/>
              <a:t>miscreant</a:t>
            </a:r>
            <a:r>
              <a:t> will appear once in every 2,945 pages of text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2" grpId="2"/>
      <p:bldP build="whole" bldLvl="1" animBg="1" rev="0" advAuto="0" spid="79" grpId="4"/>
      <p:bldP build="whole" bldLvl="1" animBg="1" rev="0" advAuto="0" spid="79" grpId="6"/>
      <p:bldP build="whole" bldLvl="1" animBg="1" rev="0" advAuto="0" spid="82" grpId="5"/>
      <p:bldP build="whole" bldLvl="1" animBg="1" rev="0" advAuto="0" spid="88" grpId="12"/>
      <p:bldP build="whole" bldLvl="1" animBg="1" rev="0" advAuto="0" spid="82" grpId="7"/>
      <p:bldP build="whole" bldLvl="1" animBg="1" rev="0" advAuto="0" spid="93" grpId="9"/>
      <p:bldP build="whole" bldLvl="1" animBg="1" rev="0" advAuto="0" spid="83" grpId="8"/>
      <p:bldP build="whole" bldLvl="1" animBg="1" rev="0" advAuto="0" spid="93" grpId="11"/>
      <p:bldP build="whole" bldLvl="1" animBg="1" rev="0" advAuto="0" spid="78" grpId="1"/>
      <p:bldP build="whole" bldLvl="1" animBg="1" rev="0" advAuto="0" spid="78" grpId="3"/>
      <p:bldP build="whole" bldLvl="1" animBg="1" rev="0" advAuto="0" spid="83" grpId="10"/>
      <p:bldP build="whole" bldLvl="1" animBg="1" rev="0" advAuto="0" spid="87" grpId="13"/>
      <p:bldP build="whole" bldLvl="1" animBg="1" rev="0" advAuto="0" spid="70" grpId="1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roprietor: owner of a business,…"/>
          <p:cNvSpPr txBox="1"/>
          <p:nvPr/>
        </p:nvSpPr>
        <p:spPr>
          <a:xfrm>
            <a:off x="4356100" y="188912"/>
            <a:ext cx="4050393" cy="1150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rPr b="1"/>
              <a:t>Proprietor: owner of a business,</a:t>
            </a:r>
            <a:endParaRPr b="1"/>
          </a:p>
          <a:p>
            <a:pPr/>
            <a:r>
              <a:rPr b="1"/>
              <a:t>  usually a store, inn, or restaurant</a:t>
            </a:r>
            <a:endParaRPr b="1"/>
          </a:p>
          <a:p>
            <a:pPr/>
            <a:endParaRPr b="1"/>
          </a:p>
          <a:p>
            <a:pPr/>
            <a:r>
              <a:rPr b="1"/>
              <a:t>Related words: property, proprietary</a:t>
            </a:r>
          </a:p>
        </p:txBody>
      </p:sp>
      <p:pic>
        <p:nvPicPr>
          <p:cNvPr id="97" name="ANd9GcSZNMKGG5uZk-EdP8te1YktqfP3XcdVHPUm0OzHMYRrqzzdM-muzg.jpg" descr="ANd9GcSZNMKGG5uZk-EdP8te1YktqfP3XcdVHPUm0OzHMYRrqzzdM-muz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619375" cy="1743075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proprietor"/>
          <p:cNvSpPr txBox="1"/>
          <p:nvPr/>
        </p:nvSpPr>
        <p:spPr>
          <a:xfrm>
            <a:off x="1403350" y="2349500"/>
            <a:ext cx="2016125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proprietor  </a:t>
            </a:r>
          </a:p>
        </p:txBody>
      </p:sp>
      <p:grpSp>
        <p:nvGrpSpPr>
          <p:cNvPr id="104" name="Group"/>
          <p:cNvGrpSpPr/>
          <p:nvPr/>
        </p:nvGrpSpPr>
        <p:grpSpPr>
          <a:xfrm>
            <a:off x="323850" y="2349500"/>
            <a:ext cx="8820150" cy="1926070"/>
            <a:chOff x="0" y="0"/>
            <a:chExt cx="8820150" cy="1926069"/>
          </a:xfrm>
        </p:grpSpPr>
        <p:sp>
          <p:nvSpPr>
            <p:cNvPr id="99" name="W. William Winoker, The Perfect Game"/>
            <p:cNvSpPr txBox="1"/>
            <p:nvPr/>
          </p:nvSpPr>
          <p:spPr>
            <a:xfrm>
              <a:off x="3995737" y="1511300"/>
              <a:ext cx="48244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W. William Winoker, </a:t>
              </a:r>
              <a:r>
                <a:rPr i="1" sz="2000"/>
                <a:t>The Perfect Game</a:t>
              </a:r>
            </a:p>
          </p:txBody>
        </p:sp>
        <p:sp>
          <p:nvSpPr>
            <p:cNvPr id="100" name="of the bodega laid out an"/>
            <p:cNvSpPr txBox="1"/>
            <p:nvPr/>
          </p:nvSpPr>
          <p:spPr>
            <a:xfrm>
              <a:off x="3024187" y="0"/>
              <a:ext cx="51847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of the bodega laid out an</a:t>
              </a:r>
            </a:p>
          </p:txBody>
        </p:sp>
        <p:sp>
          <p:nvSpPr>
            <p:cNvPr id="101" name="assortment of peppers on the counter for Cesar"/>
            <p:cNvSpPr txBox="1"/>
            <p:nvPr/>
          </p:nvSpPr>
          <p:spPr>
            <a:xfrm>
              <a:off x="0" y="719137"/>
              <a:ext cx="82089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assortment of peppers on the counter for Cesar</a:t>
              </a:r>
            </a:p>
          </p:txBody>
        </p:sp>
        <p:sp>
          <p:nvSpPr>
            <p:cNvPr id="102" name="The"/>
            <p:cNvSpPr txBox="1"/>
            <p:nvPr/>
          </p:nvSpPr>
          <p:spPr>
            <a:xfrm>
              <a:off x="0" y="0"/>
              <a:ext cx="10795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 The</a:t>
              </a:r>
            </a:p>
          </p:txBody>
        </p:sp>
        <p:sp>
          <p:nvSpPr>
            <p:cNvPr id="103" name="to make his selection."/>
            <p:cNvSpPr txBox="1"/>
            <p:nvPr/>
          </p:nvSpPr>
          <p:spPr>
            <a:xfrm>
              <a:off x="71437" y="1439862"/>
              <a:ext cx="3889376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to make his selection. </a:t>
              </a:r>
            </a:p>
          </p:txBody>
        </p:sp>
      </p:grpSp>
      <p:sp>
        <p:nvSpPr>
          <p:cNvPr id="105" name="proprietor,"/>
          <p:cNvSpPr txBox="1"/>
          <p:nvPr/>
        </p:nvSpPr>
        <p:spPr>
          <a:xfrm>
            <a:off x="179387" y="2997200"/>
            <a:ext cx="2016126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proprietor,   </a:t>
            </a:r>
          </a:p>
        </p:txBody>
      </p:sp>
      <p:grpSp>
        <p:nvGrpSpPr>
          <p:cNvPr id="109" name="Group"/>
          <p:cNvGrpSpPr/>
          <p:nvPr/>
        </p:nvGrpSpPr>
        <p:grpSpPr>
          <a:xfrm>
            <a:off x="179387" y="2349500"/>
            <a:ext cx="8640763" cy="1886531"/>
            <a:chOff x="0" y="0"/>
            <a:chExt cx="8640762" cy="1886530"/>
          </a:xfrm>
        </p:grpSpPr>
        <p:sp>
          <p:nvSpPr>
            <p:cNvPr id="106" name="Alexc Pate, Amistad"/>
            <p:cNvSpPr txBox="1"/>
            <p:nvPr/>
          </p:nvSpPr>
          <p:spPr>
            <a:xfrm>
              <a:off x="3744912" y="1511300"/>
              <a:ext cx="251936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Alexc Pate, </a:t>
              </a:r>
              <a:r>
                <a:rPr i="1" sz="2000"/>
                <a:t>Amistad</a:t>
              </a:r>
            </a:p>
          </p:txBody>
        </p:sp>
        <p:sp>
          <p:nvSpPr>
            <p:cNvPr id="107" name="The Willow House is a fine inn, and Mr. Barsed, its"/>
            <p:cNvSpPr txBox="1"/>
            <p:nvPr/>
          </p:nvSpPr>
          <p:spPr>
            <a:xfrm>
              <a:off x="0" y="0"/>
              <a:ext cx="86407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 Willow House is a fine inn, and Mr. Barsed, its</a:t>
              </a:r>
            </a:p>
          </p:txBody>
        </p:sp>
        <p:sp>
          <p:nvSpPr>
            <p:cNvPr id="108" name="sets out an excellent meal for its guests."/>
            <p:cNvSpPr txBox="1"/>
            <p:nvPr/>
          </p:nvSpPr>
          <p:spPr>
            <a:xfrm>
              <a:off x="1944687" y="647700"/>
              <a:ext cx="65897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sets out an excellent meal for its guests.</a:t>
              </a:r>
            </a:p>
          </p:txBody>
        </p:sp>
      </p:grpSp>
      <p:sp>
        <p:nvSpPr>
          <p:cNvPr id="110" name="proprietor"/>
          <p:cNvSpPr txBox="1"/>
          <p:nvPr/>
        </p:nvSpPr>
        <p:spPr>
          <a:xfrm>
            <a:off x="1403350" y="2349500"/>
            <a:ext cx="2016125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proprietor  </a:t>
            </a:r>
          </a:p>
        </p:txBody>
      </p:sp>
      <p:grpSp>
        <p:nvGrpSpPr>
          <p:cNvPr id="114" name="Group"/>
          <p:cNvGrpSpPr/>
          <p:nvPr/>
        </p:nvGrpSpPr>
        <p:grpSpPr>
          <a:xfrm>
            <a:off x="323849" y="2349500"/>
            <a:ext cx="8820151" cy="1886531"/>
            <a:chOff x="0" y="0"/>
            <a:chExt cx="8820149" cy="1886530"/>
          </a:xfrm>
        </p:grpSpPr>
        <p:sp>
          <p:nvSpPr>
            <p:cNvPr id="111" name="Cormac McCarthy, All the Pretty Horses"/>
            <p:cNvSpPr txBox="1"/>
            <p:nvPr/>
          </p:nvSpPr>
          <p:spPr>
            <a:xfrm>
              <a:off x="3600450" y="1511300"/>
              <a:ext cx="521970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Cormac McCarthy, </a:t>
              </a:r>
              <a:r>
                <a:rPr i="1" sz="2000"/>
                <a:t>All the Pretty Horses</a:t>
              </a:r>
            </a:p>
          </p:txBody>
        </p:sp>
        <p:sp>
          <p:nvSpPr>
            <p:cNvPr id="112" name="came over to take their order."/>
            <p:cNvSpPr txBox="1"/>
            <p:nvPr/>
          </p:nvSpPr>
          <p:spPr>
            <a:xfrm>
              <a:off x="3024187" y="0"/>
              <a:ext cx="51847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came over to take their order. </a:t>
              </a:r>
            </a:p>
          </p:txBody>
        </p:sp>
        <p:sp>
          <p:nvSpPr>
            <p:cNvPr id="113" name="The"/>
            <p:cNvSpPr txBox="1"/>
            <p:nvPr/>
          </p:nvSpPr>
          <p:spPr>
            <a:xfrm>
              <a:off x="0" y="0"/>
              <a:ext cx="10795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</a:t>
              </a:r>
            </a:p>
          </p:txBody>
        </p:sp>
      </p:grpSp>
      <p:sp>
        <p:nvSpPr>
          <p:cNvPr id="115" name="proprietors"/>
          <p:cNvSpPr txBox="1"/>
          <p:nvPr/>
        </p:nvSpPr>
        <p:spPr>
          <a:xfrm>
            <a:off x="1619250" y="2565400"/>
            <a:ext cx="2016125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proprietors  </a:t>
            </a:r>
          </a:p>
        </p:txBody>
      </p:sp>
      <p:grpSp>
        <p:nvGrpSpPr>
          <p:cNvPr id="122" name="Group"/>
          <p:cNvGrpSpPr/>
          <p:nvPr/>
        </p:nvGrpSpPr>
        <p:grpSpPr>
          <a:xfrm>
            <a:off x="430212" y="2565400"/>
            <a:ext cx="8713788" cy="2573770"/>
            <a:chOff x="0" y="0"/>
            <a:chExt cx="8713787" cy="2573769"/>
          </a:xfrm>
        </p:grpSpPr>
        <p:sp>
          <p:nvSpPr>
            <p:cNvPr id="116" name="William P. Young, The Shack"/>
            <p:cNvSpPr txBox="1"/>
            <p:nvPr/>
          </p:nvSpPr>
          <p:spPr>
            <a:xfrm>
              <a:off x="4826000" y="2159000"/>
              <a:ext cx="36004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William P. Young, </a:t>
              </a:r>
              <a:r>
                <a:rPr i="1" sz="2000"/>
                <a:t>The Shack</a:t>
              </a:r>
            </a:p>
          </p:txBody>
        </p:sp>
        <p:sp>
          <p:nvSpPr>
            <p:cNvPr id="117" name="had kindly offered them a"/>
            <p:cNvSpPr txBox="1"/>
            <p:nvPr/>
          </p:nvSpPr>
          <p:spPr>
            <a:xfrm>
              <a:off x="3097212" y="0"/>
              <a:ext cx="43195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had kindly offered them a</a:t>
              </a:r>
            </a:p>
          </p:txBody>
        </p:sp>
        <p:sp>
          <p:nvSpPr>
            <p:cNvPr id="118" name="complimentary room, and as he moved a few of his"/>
            <p:cNvSpPr txBox="1"/>
            <p:nvPr/>
          </p:nvSpPr>
          <p:spPr>
            <a:xfrm>
              <a:off x="73025" y="719137"/>
              <a:ext cx="86407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complimentary room, and as he moved a few of his</a:t>
              </a:r>
            </a:p>
          </p:txBody>
        </p:sp>
        <p:sp>
          <p:nvSpPr>
            <p:cNvPr id="119" name="The"/>
            <p:cNvSpPr txBox="1"/>
            <p:nvPr/>
          </p:nvSpPr>
          <p:spPr>
            <a:xfrm>
              <a:off x="73025" y="0"/>
              <a:ext cx="107950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</a:t>
              </a:r>
            </a:p>
          </p:txBody>
        </p:sp>
        <p:sp>
          <p:nvSpPr>
            <p:cNvPr id="120" name="things into it,his exhaustion began to get the better"/>
            <p:cNvSpPr txBox="1"/>
            <p:nvPr/>
          </p:nvSpPr>
          <p:spPr>
            <a:xfrm>
              <a:off x="0" y="1439862"/>
              <a:ext cx="82089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things into it,his exhaustion began to get the better</a:t>
              </a:r>
            </a:p>
          </p:txBody>
        </p:sp>
        <p:sp>
          <p:nvSpPr>
            <p:cNvPr id="121" name="of him."/>
            <p:cNvSpPr txBox="1"/>
            <p:nvPr/>
          </p:nvSpPr>
          <p:spPr>
            <a:xfrm>
              <a:off x="0" y="2087562"/>
              <a:ext cx="129698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of him. </a:t>
              </a:r>
            </a:p>
          </p:txBody>
        </p:sp>
      </p:grpSp>
      <p:sp>
        <p:nvSpPr>
          <p:cNvPr id="123" name="Any form of the word proprietors will appear once in every 308 pages of text."/>
          <p:cNvSpPr txBox="1"/>
          <p:nvPr/>
        </p:nvSpPr>
        <p:spPr>
          <a:xfrm>
            <a:off x="468312" y="5949950"/>
            <a:ext cx="782977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the word </a:t>
            </a:r>
            <a:r>
              <a:rPr i="1"/>
              <a:t>proprietors</a:t>
            </a:r>
            <a:r>
              <a:t> will appear once in every 308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0" grpId="10"/>
      <p:bldP build="whole" bldLvl="1" animBg="1" rev="0" advAuto="0" spid="98" grpId="2"/>
      <p:bldP build="whole" bldLvl="1" animBg="1" rev="0" advAuto="0" spid="104" grpId="1"/>
      <p:bldP build="whole" bldLvl="1" animBg="1" rev="0" advAuto="0" spid="109" grpId="5"/>
      <p:bldP build="whole" bldLvl="1" animBg="1" rev="0" advAuto="0" spid="104" grpId="3"/>
      <p:bldP build="whole" bldLvl="1" animBg="1" rev="0" advAuto="0" spid="105" grpId="4"/>
      <p:bldP build="whole" bldLvl="1" animBg="1" rev="0" advAuto="0" spid="109" grpId="7"/>
      <p:bldP build="whole" bldLvl="1" animBg="1" rev="0" advAuto="0" spid="105" grpId="6"/>
      <p:bldP build="whole" bldLvl="1" animBg="1" rev="0" advAuto="0" spid="115" grpId="12"/>
      <p:bldP build="whole" bldLvl="1" animBg="1" rev="0" advAuto="0" spid="114" grpId="9"/>
      <p:bldP build="whole" bldLvl="1" animBg="1" rev="0" advAuto="0" spid="96" grpId="14"/>
      <p:bldP build="whole" bldLvl="1" animBg="1" rev="0" advAuto="0" spid="114" grpId="11"/>
      <p:bldP build="whole" bldLvl="1" animBg="1" rev="0" advAuto="0" spid="122" grpId="13"/>
      <p:bldP build="whole" bldLvl="1" animBg="1" rev="0" advAuto="0" spid="110" grpId="8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Waylay: to intercept someone by ambush and…"/>
          <p:cNvSpPr txBox="1"/>
          <p:nvPr/>
        </p:nvSpPr>
        <p:spPr>
          <a:xfrm>
            <a:off x="3276600" y="188912"/>
            <a:ext cx="5075074" cy="1417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rPr b="1"/>
              <a:t>Waylay: to intercept someone by ambush and</a:t>
            </a:r>
            <a:endParaRPr b="1"/>
          </a:p>
          <a:p>
            <a:pPr/>
            <a:r>
              <a:rPr b="1"/>
              <a:t>     hold them against their will, usually for a</a:t>
            </a:r>
            <a:endParaRPr b="1"/>
          </a:p>
          <a:p>
            <a:pPr/>
            <a:r>
              <a:rPr b="1"/>
              <a:t>     criminal purpose</a:t>
            </a:r>
            <a:endParaRPr b="1"/>
          </a:p>
          <a:p>
            <a:pPr/>
            <a:r>
              <a:rPr b="1"/>
              <a:t>Forms: noun: 00  Verb: waylay, waylays,</a:t>
            </a:r>
            <a:endParaRPr b="1"/>
          </a:p>
          <a:p>
            <a:pPr/>
            <a:r>
              <a:rPr b="1"/>
              <a:t>                                        waylaying, waylaid</a:t>
            </a:r>
          </a:p>
        </p:txBody>
      </p:sp>
      <p:pic>
        <p:nvPicPr>
          <p:cNvPr id="126" name="ANd9GcQj1lSWudWkRPMplBQr260XeOqBuC19ZuSUZfOtEi-YanrQoqI4gQ.jpg" descr="ANd9GcQj1lSWudWkRPMplBQr260XeOqBuC19ZuSUZfOtEi-YanrQoqI4gQ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600325" cy="1762125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waylaid"/>
          <p:cNvSpPr txBox="1"/>
          <p:nvPr/>
        </p:nvSpPr>
        <p:spPr>
          <a:xfrm>
            <a:off x="250825" y="3068637"/>
            <a:ext cx="15128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waylaid  </a:t>
            </a:r>
          </a:p>
        </p:txBody>
      </p:sp>
      <p:grpSp>
        <p:nvGrpSpPr>
          <p:cNvPr id="131" name="Group"/>
          <p:cNvGrpSpPr/>
          <p:nvPr/>
        </p:nvGrpSpPr>
        <p:grpSpPr>
          <a:xfrm>
            <a:off x="323850" y="2349500"/>
            <a:ext cx="8569325" cy="2534231"/>
            <a:chOff x="0" y="0"/>
            <a:chExt cx="8569325" cy="2534230"/>
          </a:xfrm>
        </p:grpSpPr>
        <p:sp>
          <p:nvSpPr>
            <p:cNvPr id="128" name="Christopher Paolini, Eldest"/>
            <p:cNvSpPr txBox="1"/>
            <p:nvPr/>
          </p:nvSpPr>
          <p:spPr>
            <a:xfrm>
              <a:off x="4752975" y="2159000"/>
              <a:ext cx="36004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Christopher Paolini</a:t>
              </a:r>
              <a:r>
                <a:rPr i="1" sz="2000"/>
                <a:t>, Eldest</a:t>
              </a:r>
            </a:p>
          </p:txBody>
        </p:sp>
        <p:sp>
          <p:nvSpPr>
            <p:cNvPr id="129" name="him in an alley."/>
            <p:cNvSpPr txBox="1"/>
            <p:nvPr/>
          </p:nvSpPr>
          <p:spPr>
            <a:xfrm>
              <a:off x="1368425" y="719137"/>
              <a:ext cx="302418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him in an alley.</a:t>
              </a:r>
            </a:p>
          </p:txBody>
        </p:sp>
        <p:sp>
          <p:nvSpPr>
            <p:cNvPr id="130" name="As Roran hurried from one chore to another, Katrina"/>
            <p:cNvSpPr txBox="1"/>
            <p:nvPr/>
          </p:nvSpPr>
          <p:spPr>
            <a:xfrm>
              <a:off x="0" y="0"/>
              <a:ext cx="85693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As Roran hurried from one chore to another, Katrina</a:t>
              </a:r>
            </a:p>
          </p:txBody>
        </p:sp>
      </p:grpSp>
      <p:sp>
        <p:nvSpPr>
          <p:cNvPr id="132" name="waylaid"/>
          <p:cNvSpPr txBox="1"/>
          <p:nvPr/>
        </p:nvSpPr>
        <p:spPr>
          <a:xfrm>
            <a:off x="2700337" y="2349500"/>
            <a:ext cx="15128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waylaid  </a:t>
            </a:r>
          </a:p>
        </p:txBody>
      </p:sp>
      <p:grpSp>
        <p:nvGrpSpPr>
          <p:cNvPr id="137" name="Group"/>
          <p:cNvGrpSpPr/>
          <p:nvPr/>
        </p:nvGrpSpPr>
        <p:grpSpPr>
          <a:xfrm>
            <a:off x="179387" y="2349500"/>
            <a:ext cx="8640763" cy="1959556"/>
            <a:chOff x="0" y="0"/>
            <a:chExt cx="8640762" cy="1959555"/>
          </a:xfrm>
        </p:grpSpPr>
        <p:sp>
          <p:nvSpPr>
            <p:cNvPr id="133" name="Alexc Pate, Amistad"/>
            <p:cNvSpPr txBox="1"/>
            <p:nvPr/>
          </p:nvSpPr>
          <p:spPr>
            <a:xfrm>
              <a:off x="1728787" y="1584325"/>
              <a:ext cx="251936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Alexc Pate, </a:t>
              </a:r>
              <a:r>
                <a:rPr i="1" sz="2000"/>
                <a:t>Amistad</a:t>
              </a:r>
            </a:p>
          </p:txBody>
        </p:sp>
        <p:sp>
          <p:nvSpPr>
            <p:cNvPr id="134" name="They were not"/>
            <p:cNvSpPr txBox="1"/>
            <p:nvPr/>
          </p:nvSpPr>
          <p:spPr>
            <a:xfrm>
              <a:off x="0" y="0"/>
              <a:ext cx="25209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They were not</a:t>
              </a:r>
            </a:p>
          </p:txBody>
        </p:sp>
        <p:sp>
          <p:nvSpPr>
            <p:cNvPr id="135" name="state."/>
            <p:cNvSpPr txBox="1"/>
            <p:nvPr/>
          </p:nvSpPr>
          <p:spPr>
            <a:xfrm>
              <a:off x="71437" y="1008062"/>
              <a:ext cx="1081089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state.</a:t>
              </a:r>
            </a:p>
          </p:txBody>
        </p:sp>
        <p:sp>
          <p:nvSpPr>
            <p:cNvPr id="136" name="by pirates or enemies of"/>
            <p:cNvSpPr txBox="1"/>
            <p:nvPr/>
          </p:nvSpPr>
          <p:spPr>
            <a:xfrm>
              <a:off x="3960812" y="0"/>
              <a:ext cx="46799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by pirates or enemies of</a:t>
              </a:r>
            </a:p>
          </p:txBody>
        </p:sp>
      </p:grpSp>
      <p:sp>
        <p:nvSpPr>
          <p:cNvPr id="138" name="waylaid"/>
          <p:cNvSpPr txBox="1"/>
          <p:nvPr/>
        </p:nvSpPr>
        <p:spPr>
          <a:xfrm>
            <a:off x="1187450" y="4221162"/>
            <a:ext cx="15128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waylaid  </a:t>
            </a:r>
          </a:p>
        </p:txBody>
      </p:sp>
      <p:grpSp>
        <p:nvGrpSpPr>
          <p:cNvPr id="143" name="Group"/>
          <p:cNvGrpSpPr/>
          <p:nvPr/>
        </p:nvGrpSpPr>
        <p:grpSpPr>
          <a:xfrm>
            <a:off x="323850" y="3429000"/>
            <a:ext cx="8497888" cy="2534231"/>
            <a:chOff x="0" y="0"/>
            <a:chExt cx="8497887" cy="2534230"/>
          </a:xfrm>
        </p:grpSpPr>
        <p:sp>
          <p:nvSpPr>
            <p:cNvPr id="139" name="Jodi Picoult, Nineteen Minutes"/>
            <p:cNvSpPr txBox="1"/>
            <p:nvPr/>
          </p:nvSpPr>
          <p:spPr>
            <a:xfrm>
              <a:off x="4897437" y="2159000"/>
              <a:ext cx="36004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i="1" sz="2000"/>
                <a:t>Jodi Picoult, </a:t>
              </a:r>
              <a:r>
                <a:rPr sz="2000"/>
                <a:t>Nineteen Minutes</a:t>
              </a:r>
            </a:p>
          </p:txBody>
        </p:sp>
        <p:sp>
          <p:nvSpPr>
            <p:cNvPr id="140" name="Just outside the double doors of the courtroom, he"/>
            <p:cNvSpPr txBox="1"/>
            <p:nvPr/>
          </p:nvSpPr>
          <p:spPr>
            <a:xfrm>
              <a:off x="0" y="0"/>
              <a:ext cx="84963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Just outside the double doors of the courtroom, he</a:t>
              </a:r>
            </a:p>
          </p:txBody>
        </p:sp>
        <p:sp>
          <p:nvSpPr>
            <p:cNvPr id="141" name="was"/>
            <p:cNvSpPr txBox="1"/>
            <p:nvPr/>
          </p:nvSpPr>
          <p:spPr>
            <a:xfrm>
              <a:off x="0" y="792162"/>
              <a:ext cx="863600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was</a:t>
              </a:r>
            </a:p>
          </p:txBody>
        </p:sp>
        <p:sp>
          <p:nvSpPr>
            <p:cNvPr id="142" name="by the Houghtons."/>
            <p:cNvSpPr txBox="1"/>
            <p:nvPr/>
          </p:nvSpPr>
          <p:spPr>
            <a:xfrm>
              <a:off x="2305050" y="792162"/>
              <a:ext cx="3095625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by the Houghtons.</a:t>
              </a:r>
            </a:p>
          </p:txBody>
        </p:sp>
      </p:grpSp>
      <p:sp>
        <p:nvSpPr>
          <p:cNvPr id="144" name="waylaying,"/>
          <p:cNvSpPr txBox="1"/>
          <p:nvPr/>
        </p:nvSpPr>
        <p:spPr>
          <a:xfrm>
            <a:off x="6084887" y="5157787"/>
            <a:ext cx="1873251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waylaying,   </a:t>
            </a:r>
          </a:p>
        </p:txBody>
      </p:sp>
      <p:grpSp>
        <p:nvGrpSpPr>
          <p:cNvPr id="148" name="Group"/>
          <p:cNvGrpSpPr/>
          <p:nvPr/>
        </p:nvGrpSpPr>
        <p:grpSpPr>
          <a:xfrm>
            <a:off x="468312" y="5157787"/>
            <a:ext cx="8386763" cy="2608844"/>
            <a:chOff x="0" y="0"/>
            <a:chExt cx="8386762" cy="2608842"/>
          </a:xfrm>
        </p:grpSpPr>
        <p:sp>
          <p:nvSpPr>
            <p:cNvPr id="145" name="J.R.R. Tolkien, The Return of the King"/>
            <p:cNvSpPr txBox="1"/>
            <p:nvPr/>
          </p:nvSpPr>
          <p:spPr>
            <a:xfrm>
              <a:off x="3851275" y="2233612"/>
              <a:ext cx="453548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J.R.R. Tolkien</a:t>
              </a:r>
              <a:r>
                <a:rPr i="1" sz="2000"/>
                <a:t>, The Return of the King</a:t>
              </a:r>
            </a:p>
          </p:txBody>
        </p:sp>
        <p:sp>
          <p:nvSpPr>
            <p:cNvPr id="146" name="Thief indeed! What of our claim for"/>
            <p:cNvSpPr txBox="1"/>
            <p:nvPr/>
          </p:nvSpPr>
          <p:spPr>
            <a:xfrm>
              <a:off x="0" y="0"/>
              <a:ext cx="56515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Thief indeed! What of our claim for</a:t>
              </a:r>
            </a:p>
          </p:txBody>
        </p:sp>
        <p:sp>
          <p:nvSpPr>
            <p:cNvPr id="147" name="wounding, and orc-dragging us through Rohan?"/>
            <p:cNvSpPr txBox="1"/>
            <p:nvPr/>
          </p:nvSpPr>
          <p:spPr>
            <a:xfrm>
              <a:off x="0" y="936625"/>
              <a:ext cx="81724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wounding, and orc-dragging us through Rohan? </a:t>
              </a:r>
            </a:p>
          </p:txBody>
        </p:sp>
      </p:grpSp>
      <p:sp>
        <p:nvSpPr>
          <p:cNvPr id="149" name="Any form of the word waylay will appear once in every  3,728 pages of text."/>
          <p:cNvSpPr txBox="1"/>
          <p:nvPr/>
        </p:nvSpPr>
        <p:spPr>
          <a:xfrm>
            <a:off x="0" y="6491287"/>
            <a:ext cx="769002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the word </a:t>
            </a:r>
            <a:r>
              <a:rPr i="1"/>
              <a:t>waylay</a:t>
            </a:r>
            <a:r>
              <a:t> will appear once in every  3,728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4" grpId="12"/>
      <p:bldP build="whole" bldLvl="1" animBg="1" rev="0" advAuto="0" spid="138" grpId="8"/>
      <p:bldP build="whole" bldLvl="1" animBg="1" rev="0" advAuto="0" spid="138" grpId="10"/>
      <p:bldP build="whole" bldLvl="1" animBg="1" rev="0" advAuto="0" spid="143" grpId="9"/>
      <p:bldP build="whole" bldLvl="1" animBg="1" rev="0" advAuto="0" spid="148" grpId="13"/>
      <p:bldP build="whole" bldLvl="1" animBg="1" rev="0" advAuto="0" spid="143" grpId="11"/>
      <p:bldP build="whole" bldLvl="1" animBg="1" rev="0" advAuto="0" spid="137" grpId="5"/>
      <p:bldP build="whole" bldLvl="1" animBg="1" rev="0" advAuto="0" spid="137" grpId="7"/>
      <p:bldP build="whole" bldLvl="1" animBg="1" rev="0" advAuto="0" spid="131" grpId="1"/>
      <p:bldP build="whole" bldLvl="1" animBg="1" rev="0" advAuto="0" spid="127" grpId="2"/>
      <p:bldP build="whole" bldLvl="1" animBg="1" rev="0" advAuto="0" spid="131" grpId="3"/>
      <p:bldP build="whole" bldLvl="1" animBg="1" rev="0" advAuto="0" spid="125" grpId="14"/>
      <p:bldP build="whole" bldLvl="1" animBg="1" rev="0" advAuto="0" spid="132" grpId="4"/>
      <p:bldP build="whole" bldLvl="1" animBg="1" rev="0" advAuto="0" spid="132" grpId="6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Dismember: to take apart, usually referring to…"/>
          <p:cNvSpPr txBox="1"/>
          <p:nvPr/>
        </p:nvSpPr>
        <p:spPr>
          <a:xfrm>
            <a:off x="3635375" y="188912"/>
            <a:ext cx="5045830" cy="22175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rPr b="1"/>
              <a:t>Dismember: to take apart, usually referring to</a:t>
            </a:r>
            <a:endParaRPr b="1"/>
          </a:p>
          <a:p>
            <a:pPr/>
            <a:r>
              <a:rPr b="1"/>
              <a:t>   a human or animal</a:t>
            </a:r>
            <a:endParaRPr b="1"/>
          </a:p>
          <a:p>
            <a:pPr/>
            <a:endParaRPr b="1"/>
          </a:p>
          <a:p>
            <a:pPr/>
            <a:r>
              <a:rPr b="1"/>
              <a:t>Synonym: disassemble</a:t>
            </a:r>
            <a:endParaRPr b="1"/>
          </a:p>
          <a:p>
            <a:pPr/>
            <a:r>
              <a:rPr b="1"/>
              <a:t>Antonym: assemble</a:t>
            </a:r>
            <a:endParaRPr b="1"/>
          </a:p>
          <a:p>
            <a:pPr/>
            <a:r>
              <a:rPr b="1"/>
              <a:t>Forms: noun: dismemberment</a:t>
            </a:r>
            <a:endParaRPr b="1"/>
          </a:p>
          <a:p>
            <a:pPr/>
            <a:r>
              <a:rPr b="1"/>
              <a:t>             verb: dismember, dismembers</a:t>
            </a:r>
            <a:endParaRPr b="1"/>
          </a:p>
          <a:p>
            <a:pPr/>
            <a:r>
              <a:rPr b="1"/>
              <a:t>                       dismembered, dismembering</a:t>
            </a:r>
          </a:p>
        </p:txBody>
      </p:sp>
      <p:pic>
        <p:nvPicPr>
          <p:cNvPr id="152" name="ANd9GcQPEItPgrNb_Pp1OnOm8riYdyQhjfeQ3zoFTNs7iOLa305sF9VQ.jpg" descr="ANd9GcQPEItPgrNb_Pp1OnOm8riYdyQhjfeQ3zoFTNs7iOLa305sF9VQ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143125" cy="2143125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dismembered,"/>
          <p:cNvSpPr txBox="1"/>
          <p:nvPr/>
        </p:nvSpPr>
        <p:spPr>
          <a:xfrm>
            <a:off x="3924300" y="3644900"/>
            <a:ext cx="273685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dismembered,   </a:t>
            </a:r>
          </a:p>
        </p:txBody>
      </p:sp>
      <p:grpSp>
        <p:nvGrpSpPr>
          <p:cNvPr id="159" name="Group"/>
          <p:cNvGrpSpPr/>
          <p:nvPr/>
        </p:nvGrpSpPr>
        <p:grpSpPr>
          <a:xfrm>
            <a:off x="-1" y="2708275"/>
            <a:ext cx="8820152" cy="2608843"/>
            <a:chOff x="0" y="0"/>
            <a:chExt cx="8820150" cy="2608842"/>
          </a:xfrm>
        </p:grpSpPr>
        <p:sp>
          <p:nvSpPr>
            <p:cNvPr id="154" name="Jodi Picoult, Change of Heart"/>
            <p:cNvSpPr txBox="1"/>
            <p:nvPr/>
          </p:nvSpPr>
          <p:spPr>
            <a:xfrm>
              <a:off x="3851275" y="2233612"/>
              <a:ext cx="453548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Jodi Picoult</a:t>
              </a:r>
              <a:r>
                <a:rPr i="1" sz="2000"/>
                <a:t>, Change of Heart</a:t>
              </a:r>
            </a:p>
          </p:txBody>
        </p:sp>
        <p:sp>
          <p:nvSpPr>
            <p:cNvPr id="155" name="As I approached the barn, I heard the most unholy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As I approached the barn, I heard the most unholy</a:t>
              </a:r>
            </a:p>
          </p:txBody>
        </p:sp>
        <p:sp>
          <p:nvSpPr>
            <p:cNvPr id="156" name="sounds– like cats being"/>
            <p:cNvSpPr txBox="1"/>
            <p:nvPr/>
          </p:nvSpPr>
          <p:spPr>
            <a:xfrm>
              <a:off x="0" y="936625"/>
              <a:ext cx="392430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sounds– like cats being </a:t>
              </a:r>
            </a:p>
          </p:txBody>
        </p:sp>
        <p:sp>
          <p:nvSpPr>
            <p:cNvPr id="157" name="calves being"/>
            <p:cNvSpPr txBox="1"/>
            <p:nvPr/>
          </p:nvSpPr>
          <p:spPr>
            <a:xfrm>
              <a:off x="6300787" y="936625"/>
              <a:ext cx="2484439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calves being </a:t>
              </a:r>
            </a:p>
          </p:txBody>
        </p:sp>
        <p:sp>
          <p:nvSpPr>
            <p:cNvPr id="158" name="slaughtered."/>
            <p:cNvSpPr txBox="1"/>
            <p:nvPr/>
          </p:nvSpPr>
          <p:spPr>
            <a:xfrm>
              <a:off x="0" y="1657350"/>
              <a:ext cx="24844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slaughtered. </a:t>
              </a:r>
            </a:p>
          </p:txBody>
        </p:sp>
      </p:grpSp>
      <p:sp>
        <p:nvSpPr>
          <p:cNvPr id="160" name="dismembered"/>
          <p:cNvSpPr txBox="1"/>
          <p:nvPr/>
        </p:nvSpPr>
        <p:spPr>
          <a:xfrm>
            <a:off x="2555875" y="2708275"/>
            <a:ext cx="23764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dismembered   </a:t>
            </a:r>
          </a:p>
        </p:txBody>
      </p:sp>
      <p:grpSp>
        <p:nvGrpSpPr>
          <p:cNvPr id="165" name="Group"/>
          <p:cNvGrpSpPr/>
          <p:nvPr/>
        </p:nvGrpSpPr>
        <p:grpSpPr>
          <a:xfrm>
            <a:off x="0" y="2708275"/>
            <a:ext cx="8964613" cy="1422832"/>
            <a:chOff x="0" y="0"/>
            <a:chExt cx="8964612" cy="1422831"/>
          </a:xfrm>
        </p:grpSpPr>
        <p:sp>
          <p:nvSpPr>
            <p:cNvPr id="161" name="Yan Martel, Life of Pi"/>
            <p:cNvSpPr txBox="1"/>
            <p:nvPr/>
          </p:nvSpPr>
          <p:spPr>
            <a:xfrm>
              <a:off x="2700337" y="936625"/>
              <a:ext cx="27368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Yan Martel</a:t>
              </a:r>
              <a:r>
                <a:rPr i="1" sz="2000"/>
                <a:t>, Life of Pi</a:t>
              </a:r>
            </a:p>
          </p:txBody>
        </p:sp>
        <p:sp>
          <p:nvSpPr>
            <p:cNvPr id="162" name="His butchered,"/>
            <p:cNvSpPr txBox="1"/>
            <p:nvPr/>
          </p:nvSpPr>
          <p:spPr>
            <a:xfrm>
              <a:off x="0" y="0"/>
              <a:ext cx="25558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His butchered, </a:t>
              </a:r>
            </a:p>
          </p:txBody>
        </p:sp>
        <p:sp>
          <p:nvSpPr>
            <p:cNvPr id="163" name="the boat."/>
            <p:cNvSpPr txBox="1"/>
            <p:nvPr/>
          </p:nvSpPr>
          <p:spPr>
            <a:xfrm>
              <a:off x="0" y="936625"/>
              <a:ext cx="16922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 boat. </a:t>
              </a:r>
            </a:p>
          </p:txBody>
        </p:sp>
        <p:sp>
          <p:nvSpPr>
            <p:cNvPr id="164" name="body lay on the floor of"/>
            <p:cNvSpPr txBox="1"/>
            <p:nvPr/>
          </p:nvSpPr>
          <p:spPr>
            <a:xfrm>
              <a:off x="4859337" y="0"/>
              <a:ext cx="41052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body lay on the floor of </a:t>
              </a:r>
            </a:p>
          </p:txBody>
        </p:sp>
      </p:grpSp>
      <p:sp>
        <p:nvSpPr>
          <p:cNvPr id="166" name="dismemberment."/>
          <p:cNvSpPr txBox="1"/>
          <p:nvPr/>
        </p:nvSpPr>
        <p:spPr>
          <a:xfrm>
            <a:off x="5003800" y="2997200"/>
            <a:ext cx="295275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dismemberment.   </a:t>
            </a:r>
          </a:p>
        </p:txBody>
      </p:sp>
      <p:grpSp>
        <p:nvGrpSpPr>
          <p:cNvPr id="169" name="Group"/>
          <p:cNvGrpSpPr/>
          <p:nvPr/>
        </p:nvGrpSpPr>
        <p:grpSpPr>
          <a:xfrm>
            <a:off x="2843212" y="2997200"/>
            <a:ext cx="5543551" cy="2319918"/>
            <a:chOff x="0" y="0"/>
            <a:chExt cx="5543550" cy="2319917"/>
          </a:xfrm>
        </p:grpSpPr>
        <p:sp>
          <p:nvSpPr>
            <p:cNvPr id="167" name="Sara Gruen, Water for Elephants"/>
            <p:cNvSpPr txBox="1"/>
            <p:nvPr/>
          </p:nvSpPr>
          <p:spPr>
            <a:xfrm>
              <a:off x="1008062" y="1944687"/>
              <a:ext cx="453548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Sara Gruen</a:t>
              </a:r>
              <a:r>
                <a:rPr i="1" sz="2000"/>
                <a:t>, Water for Elephants</a:t>
              </a:r>
            </a:p>
          </p:txBody>
        </p:sp>
        <p:sp>
          <p:nvSpPr>
            <p:cNvPr id="168" name="It’s a violent"/>
            <p:cNvSpPr txBox="1"/>
            <p:nvPr/>
          </p:nvSpPr>
          <p:spPr>
            <a:xfrm>
              <a:off x="0" y="0"/>
              <a:ext cx="21605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It’s a violent</a:t>
              </a:r>
            </a:p>
          </p:txBody>
        </p:sp>
      </p:grpSp>
      <p:sp>
        <p:nvSpPr>
          <p:cNvPr id="170" name="dismembered"/>
          <p:cNvSpPr txBox="1"/>
          <p:nvPr/>
        </p:nvSpPr>
        <p:spPr>
          <a:xfrm>
            <a:off x="5508625" y="4076700"/>
            <a:ext cx="295275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dismembered   </a:t>
            </a:r>
          </a:p>
        </p:txBody>
      </p:sp>
      <p:grpSp>
        <p:nvGrpSpPr>
          <p:cNvPr id="174" name="Group"/>
          <p:cNvGrpSpPr/>
          <p:nvPr/>
        </p:nvGrpSpPr>
        <p:grpSpPr>
          <a:xfrm>
            <a:off x="179387" y="4076700"/>
            <a:ext cx="8964613" cy="2319918"/>
            <a:chOff x="0" y="0"/>
            <a:chExt cx="8964612" cy="2319917"/>
          </a:xfrm>
        </p:grpSpPr>
        <p:sp>
          <p:nvSpPr>
            <p:cNvPr id="171" name="James Patterson, The Angel Experiment"/>
            <p:cNvSpPr txBox="1"/>
            <p:nvPr/>
          </p:nvSpPr>
          <p:spPr>
            <a:xfrm>
              <a:off x="3671887" y="1944687"/>
              <a:ext cx="529272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James Patterson</a:t>
              </a:r>
              <a:r>
                <a:rPr i="1" sz="2000"/>
                <a:t>, The Angel Experiment</a:t>
              </a:r>
            </a:p>
          </p:txBody>
        </p:sp>
        <p:sp>
          <p:nvSpPr>
            <p:cNvPr id="172" name="One of the hawks had a partially"/>
            <p:cNvSpPr txBox="1"/>
            <p:nvPr/>
          </p:nvSpPr>
          <p:spPr>
            <a:xfrm>
              <a:off x="0" y="0"/>
              <a:ext cx="53292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One of the hawks had a partially</a:t>
              </a:r>
            </a:p>
          </p:txBody>
        </p:sp>
        <p:sp>
          <p:nvSpPr>
            <p:cNvPr id="173" name="gopher in its mouth."/>
            <p:cNvSpPr txBox="1"/>
            <p:nvPr/>
          </p:nvSpPr>
          <p:spPr>
            <a:xfrm>
              <a:off x="0" y="863600"/>
              <a:ext cx="33845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gopher in its mouth. </a:t>
              </a:r>
            </a:p>
          </p:txBody>
        </p:sp>
      </p:grpSp>
      <p:sp>
        <p:nvSpPr>
          <p:cNvPr id="175" name="Any form of the word dismember will appear once in every  8,347 pages of text."/>
          <p:cNvSpPr txBox="1"/>
          <p:nvPr/>
        </p:nvSpPr>
        <p:spPr>
          <a:xfrm>
            <a:off x="395287" y="5589587"/>
            <a:ext cx="8121884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the word </a:t>
            </a:r>
            <a:r>
              <a:rPr i="1"/>
              <a:t>dismember</a:t>
            </a:r>
            <a:r>
              <a:t> will appear once in every  8,347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4" grpId="13"/>
      <p:bldP build="whole" bldLvl="1" animBg="1" rev="0" advAuto="0" spid="151" grpId="14"/>
      <p:bldP build="whole" bldLvl="1" animBg="1" rev="0" advAuto="0" spid="165" grpId="5"/>
      <p:bldP build="whole" bldLvl="1" animBg="1" rev="0" advAuto="0" spid="165" grpId="7"/>
      <p:bldP build="whole" bldLvl="1" animBg="1" rev="0" advAuto="0" spid="166" grpId="8"/>
      <p:bldP build="whole" bldLvl="1" animBg="1" rev="0" advAuto="0" spid="160" grpId="4"/>
      <p:bldP build="whole" bldLvl="1" animBg="1" rev="0" advAuto="0" spid="166" grpId="10"/>
      <p:bldP build="whole" bldLvl="1" animBg="1" rev="0" advAuto="0" spid="159" grpId="3"/>
      <p:bldP build="whole" bldLvl="1" animBg="1" rev="0" advAuto="0" spid="160" grpId="6"/>
      <p:bldP build="whole" bldLvl="1" animBg="1" rev="0" advAuto="0" spid="153" grpId="2"/>
      <p:bldP build="whole" bldLvl="1" animBg="1" rev="0" advAuto="0" spid="169" grpId="11"/>
      <p:bldP build="whole" bldLvl="1" animBg="1" rev="0" advAuto="0" spid="170" grpId="12"/>
      <p:bldP build="whole" bldLvl="1" animBg="1" rev="0" advAuto="0" spid="169" grpId="9"/>
      <p:bldP build="whole" bldLvl="1" animBg="1" rev="0" advAuto="0" spid="15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allet: a small, low, portable platform,…"/>
          <p:cNvSpPr txBox="1"/>
          <p:nvPr/>
        </p:nvSpPr>
        <p:spPr>
          <a:xfrm>
            <a:off x="4716462" y="188912"/>
            <a:ext cx="4198626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rPr b="1"/>
              <a:t>Pallet: a small, low, portable platform,</a:t>
            </a:r>
            <a:endParaRPr b="1"/>
          </a:p>
          <a:p>
            <a:pPr/>
            <a:r>
              <a:rPr b="1"/>
              <a:t>usually used for transporting items </a:t>
            </a:r>
          </a:p>
        </p:txBody>
      </p:sp>
      <p:pic>
        <p:nvPicPr>
          <p:cNvPr id="178" name="ANd9GcQD2fkQMGf29cPnMAleb_cyF-TOkqwUhBdRwNmfMoHQTE3p2hST8w.jpg" descr="ANd9GcQD2fkQMGf29cPnMAleb_cyF-TOkqwUhBdRwNmfMoHQTE3p2hST8w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800350" cy="1628775"/>
          </a:xfrm>
          <a:prstGeom prst="rect">
            <a:avLst/>
          </a:prstGeom>
          <a:ln w="12700">
            <a:miter lim="400000"/>
          </a:ln>
        </p:spPr>
      </p:pic>
      <p:sp>
        <p:nvSpPr>
          <p:cNvPr id="179" name="pallet."/>
          <p:cNvSpPr txBox="1"/>
          <p:nvPr/>
        </p:nvSpPr>
        <p:spPr>
          <a:xfrm>
            <a:off x="7092950" y="2636837"/>
            <a:ext cx="115093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pallet.  </a:t>
            </a:r>
          </a:p>
        </p:txBody>
      </p:sp>
      <p:grpSp>
        <p:nvGrpSpPr>
          <p:cNvPr id="182" name="Group"/>
          <p:cNvGrpSpPr/>
          <p:nvPr/>
        </p:nvGrpSpPr>
        <p:grpSpPr>
          <a:xfrm>
            <a:off x="468312" y="2636837"/>
            <a:ext cx="6985001" cy="1311856"/>
            <a:chOff x="0" y="0"/>
            <a:chExt cx="6985000" cy="1311855"/>
          </a:xfrm>
        </p:grpSpPr>
        <p:sp>
          <p:nvSpPr>
            <p:cNvPr id="180" name="Christopher Paollini, Brisingr"/>
            <p:cNvSpPr txBox="1"/>
            <p:nvPr/>
          </p:nvSpPr>
          <p:spPr>
            <a:xfrm>
              <a:off x="3527425" y="936625"/>
              <a:ext cx="345757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000"/>
              </a:lvl1pPr>
            </a:lstStyle>
            <a:p>
              <a:pPr>
                <a:defRPr sz="1800"/>
              </a:pPr>
              <a:r>
                <a:rPr sz="2000"/>
                <a:t>Christopher Paollini, Brisingr</a:t>
              </a:r>
            </a:p>
          </p:txBody>
        </p:sp>
        <p:sp>
          <p:nvSpPr>
            <p:cNvPr id="181" name="She’s having difficulty balancing on the"/>
            <p:cNvSpPr txBox="1"/>
            <p:nvPr/>
          </p:nvSpPr>
          <p:spPr>
            <a:xfrm>
              <a:off x="0" y="0"/>
              <a:ext cx="66246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She’s having difficulty balancing on the</a:t>
              </a:r>
            </a:p>
          </p:txBody>
        </p:sp>
      </p:grpSp>
      <p:sp>
        <p:nvSpPr>
          <p:cNvPr id="183" name="pallet."/>
          <p:cNvSpPr txBox="1"/>
          <p:nvPr/>
        </p:nvSpPr>
        <p:spPr>
          <a:xfrm>
            <a:off x="179387" y="3284537"/>
            <a:ext cx="115093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pallet.  </a:t>
            </a:r>
          </a:p>
        </p:txBody>
      </p:sp>
      <p:grpSp>
        <p:nvGrpSpPr>
          <p:cNvPr id="186" name="Group"/>
          <p:cNvGrpSpPr/>
          <p:nvPr/>
        </p:nvGrpSpPr>
        <p:grpSpPr>
          <a:xfrm>
            <a:off x="179387" y="2492375"/>
            <a:ext cx="8137526" cy="2824743"/>
            <a:chOff x="0" y="0"/>
            <a:chExt cx="8137525" cy="2824742"/>
          </a:xfrm>
        </p:grpSpPr>
        <p:sp>
          <p:nvSpPr>
            <p:cNvPr id="184" name="Alexs Pate,  Amistad"/>
            <p:cNvSpPr txBox="1"/>
            <p:nvPr/>
          </p:nvSpPr>
          <p:spPr>
            <a:xfrm>
              <a:off x="3671887" y="2449512"/>
              <a:ext cx="34575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Alexs Pate,  </a:t>
              </a:r>
              <a:r>
                <a:rPr i="1" sz="2000"/>
                <a:t>Amistad</a:t>
              </a:r>
            </a:p>
          </p:txBody>
        </p:sp>
        <p:sp>
          <p:nvSpPr>
            <p:cNvPr id="185" name="Thompson’s gavel slammed down on the wooden"/>
            <p:cNvSpPr txBox="1"/>
            <p:nvPr/>
          </p:nvSpPr>
          <p:spPr>
            <a:xfrm>
              <a:off x="0" y="0"/>
              <a:ext cx="81375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Thompson’s gavel slammed down on the wooden</a:t>
              </a:r>
            </a:p>
          </p:txBody>
        </p:sp>
      </p:grpSp>
      <p:sp>
        <p:nvSpPr>
          <p:cNvPr id="187" name="pallet."/>
          <p:cNvSpPr txBox="1"/>
          <p:nvPr/>
        </p:nvSpPr>
        <p:spPr>
          <a:xfrm>
            <a:off x="5508625" y="3213100"/>
            <a:ext cx="151130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pallet.   </a:t>
            </a:r>
          </a:p>
        </p:txBody>
      </p:sp>
      <p:grpSp>
        <p:nvGrpSpPr>
          <p:cNvPr id="191" name="Group"/>
          <p:cNvGrpSpPr/>
          <p:nvPr/>
        </p:nvGrpSpPr>
        <p:grpSpPr>
          <a:xfrm>
            <a:off x="179387" y="2492375"/>
            <a:ext cx="8137526" cy="2104018"/>
            <a:chOff x="0" y="0"/>
            <a:chExt cx="8137525" cy="2104017"/>
          </a:xfrm>
        </p:grpSpPr>
        <p:sp>
          <p:nvSpPr>
            <p:cNvPr id="188" name="James Bradley,  Flags of our Fathers"/>
            <p:cNvSpPr txBox="1"/>
            <p:nvPr/>
          </p:nvSpPr>
          <p:spPr>
            <a:xfrm>
              <a:off x="3671887" y="1728787"/>
              <a:ext cx="43926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James Bradley,  </a:t>
              </a:r>
              <a:r>
                <a:rPr i="1" sz="2000"/>
                <a:t>Flags of our Fathers</a:t>
              </a:r>
            </a:p>
          </p:txBody>
        </p:sp>
        <p:sp>
          <p:nvSpPr>
            <p:cNvPr id="189" name="Finally Lieutenant Pennel was loaded with some"/>
            <p:cNvSpPr txBox="1"/>
            <p:nvPr/>
          </p:nvSpPr>
          <p:spPr>
            <a:xfrm>
              <a:off x="0" y="0"/>
              <a:ext cx="81375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Finally Lieutenant Pennel was loaded with some </a:t>
              </a:r>
            </a:p>
          </p:txBody>
        </p:sp>
        <p:sp>
          <p:nvSpPr>
            <p:cNvPr id="190" name="other wounded boys onto a long"/>
            <p:cNvSpPr txBox="1"/>
            <p:nvPr/>
          </p:nvSpPr>
          <p:spPr>
            <a:xfrm>
              <a:off x="0" y="720725"/>
              <a:ext cx="53292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other wounded boys onto a long </a:t>
              </a:r>
            </a:p>
          </p:txBody>
        </p:sp>
      </p:grpSp>
      <p:sp>
        <p:nvSpPr>
          <p:cNvPr id="192" name="pallet."/>
          <p:cNvSpPr txBox="1"/>
          <p:nvPr/>
        </p:nvSpPr>
        <p:spPr>
          <a:xfrm>
            <a:off x="7092950" y="2492375"/>
            <a:ext cx="115093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pallet.  </a:t>
            </a:r>
          </a:p>
        </p:txBody>
      </p:sp>
      <p:grpSp>
        <p:nvGrpSpPr>
          <p:cNvPr id="195" name="Group"/>
          <p:cNvGrpSpPr/>
          <p:nvPr/>
        </p:nvGrpSpPr>
        <p:grpSpPr>
          <a:xfrm>
            <a:off x="179387" y="2492375"/>
            <a:ext cx="8964613" cy="1527756"/>
            <a:chOff x="0" y="0"/>
            <a:chExt cx="8964612" cy="1527755"/>
          </a:xfrm>
        </p:grpSpPr>
        <p:sp>
          <p:nvSpPr>
            <p:cNvPr id="193" name="Grace MacGowan Cooke,  The Power and the Glory"/>
            <p:cNvSpPr txBox="1"/>
            <p:nvPr/>
          </p:nvSpPr>
          <p:spPr>
            <a:xfrm>
              <a:off x="2411412" y="1152525"/>
              <a:ext cx="655320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Grace MacGowan Cooke,  </a:t>
              </a:r>
              <a:r>
                <a:rPr i="1" sz="2000"/>
                <a:t>The Power and the Glory</a:t>
              </a:r>
            </a:p>
          </p:txBody>
        </p:sp>
        <p:sp>
          <p:nvSpPr>
            <p:cNvPr id="194" name="The ailing woman turned restlessly on her"/>
            <p:cNvSpPr txBox="1"/>
            <p:nvPr/>
          </p:nvSpPr>
          <p:spPr>
            <a:xfrm>
              <a:off x="0" y="0"/>
              <a:ext cx="69135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 ailing woman turned restlessly on her</a:t>
              </a:r>
            </a:p>
          </p:txBody>
        </p:sp>
      </p:grpSp>
      <p:sp>
        <p:nvSpPr>
          <p:cNvPr id="196" name="Any form of the word pallet will appear once in every 3,091  pages of text."/>
          <p:cNvSpPr txBox="1"/>
          <p:nvPr/>
        </p:nvSpPr>
        <p:spPr>
          <a:xfrm>
            <a:off x="447675" y="5897562"/>
            <a:ext cx="753777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the word </a:t>
            </a:r>
            <a:r>
              <a:rPr i="1"/>
              <a:t>pallet</a:t>
            </a:r>
            <a:r>
              <a:t> will appear once in every 3,091 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7" grpId="8"/>
      <p:bldP build="whole" bldLvl="1" animBg="1" rev="0" advAuto="0" spid="187" grpId="10"/>
      <p:bldP build="whole" bldLvl="1" animBg="1" rev="0" advAuto="0" spid="182" grpId="1"/>
      <p:bldP build="whole" bldLvl="1" animBg="1" rev="0" advAuto="0" spid="182" grpId="3"/>
      <p:bldP build="whole" bldLvl="1" animBg="1" rev="0" advAuto="0" spid="191" grpId="9"/>
      <p:bldP build="whole" bldLvl="1" animBg="1" rev="0" advAuto="0" spid="186" grpId="5"/>
      <p:bldP build="whole" bldLvl="1" animBg="1" rev="0" advAuto="0" spid="191" grpId="11"/>
      <p:bldP build="whole" bldLvl="1" animBg="1" rev="0" advAuto="0" spid="183" grpId="4"/>
      <p:bldP build="whole" bldLvl="1" animBg="1" rev="0" advAuto="0" spid="192" grpId="12"/>
      <p:bldP build="whole" bldLvl="1" animBg="1" rev="0" advAuto="0" spid="179" grpId="2"/>
      <p:bldP build="whole" bldLvl="1" animBg="1" rev="0" advAuto="0" spid="183" grpId="6"/>
      <p:bldP build="whole" bldLvl="1" animBg="1" rev="0" advAuto="0" spid="186" grpId="7"/>
      <p:bldP build="whole" bldLvl="1" animBg="1" rev="0" advAuto="0" spid="195" grpId="13"/>
      <p:bldP build="whole" bldLvl="1" animBg="1" rev="0" advAuto="0" spid="177" grpId="1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entry: soldier who guards an entrance…"/>
          <p:cNvSpPr txBox="1"/>
          <p:nvPr/>
        </p:nvSpPr>
        <p:spPr>
          <a:xfrm>
            <a:off x="3995737" y="0"/>
            <a:ext cx="4397758" cy="88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rPr b="1"/>
              <a:t>Sentry: soldier who guards an entrance</a:t>
            </a:r>
            <a:endParaRPr b="1"/>
          </a:p>
          <a:p>
            <a:pPr/>
            <a:endParaRPr b="1"/>
          </a:p>
          <a:p>
            <a:pPr/>
            <a:r>
              <a:rPr b="1"/>
              <a:t>Synonym: sentinel</a:t>
            </a:r>
          </a:p>
        </p:txBody>
      </p:sp>
      <p:pic>
        <p:nvPicPr>
          <p:cNvPr id="199" name="ANd9GcQqoBw6k9lXq98jbXg5RYpgiJTwUDXL9CMYo7uCt-M6rKVU1dJcGA.jpg" descr="ANd9GcQqoBw6k9lXq98jbXg5RYpgiJTwUDXL9CMYo7uCt-M6rKVU1dJcGA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286000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0" name="sentry"/>
          <p:cNvSpPr txBox="1"/>
          <p:nvPr/>
        </p:nvSpPr>
        <p:spPr>
          <a:xfrm>
            <a:off x="1763712" y="2565400"/>
            <a:ext cx="122555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sentry  </a:t>
            </a:r>
          </a:p>
        </p:txBody>
      </p:sp>
      <p:grpSp>
        <p:nvGrpSpPr>
          <p:cNvPr id="204" name="Group"/>
          <p:cNvGrpSpPr/>
          <p:nvPr/>
        </p:nvGrpSpPr>
        <p:grpSpPr>
          <a:xfrm>
            <a:off x="0" y="2565400"/>
            <a:ext cx="9144000" cy="1454731"/>
            <a:chOff x="0" y="0"/>
            <a:chExt cx="9144000" cy="1454730"/>
          </a:xfrm>
        </p:grpSpPr>
        <p:sp>
          <p:nvSpPr>
            <p:cNvPr id="201" name="Mark Helprin,  A Soldier in the Great War"/>
            <p:cNvSpPr txBox="1"/>
            <p:nvPr/>
          </p:nvSpPr>
          <p:spPr>
            <a:xfrm>
              <a:off x="2590800" y="1079500"/>
              <a:ext cx="655320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Mark Helprin,  </a:t>
              </a:r>
              <a:r>
                <a:rPr i="1" sz="2000"/>
                <a:t>A Soldier in the Great War</a:t>
              </a:r>
            </a:p>
          </p:txBody>
        </p:sp>
        <p:sp>
          <p:nvSpPr>
            <p:cNvPr id="202" name="at the gate and one on the ramparts."/>
            <p:cNvSpPr txBox="1"/>
            <p:nvPr/>
          </p:nvSpPr>
          <p:spPr>
            <a:xfrm>
              <a:off x="2916237" y="0"/>
              <a:ext cx="60483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at the gate and one on the ramparts. </a:t>
              </a:r>
            </a:p>
          </p:txBody>
        </p:sp>
        <p:sp>
          <p:nvSpPr>
            <p:cNvPr id="203" name="I want one"/>
            <p:cNvSpPr txBox="1"/>
            <p:nvPr/>
          </p:nvSpPr>
          <p:spPr>
            <a:xfrm>
              <a:off x="0" y="0"/>
              <a:ext cx="18732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I want one</a:t>
              </a:r>
            </a:p>
          </p:txBody>
        </p:sp>
      </p:grpSp>
      <p:sp>
        <p:nvSpPr>
          <p:cNvPr id="205" name="sentry"/>
          <p:cNvSpPr txBox="1"/>
          <p:nvPr/>
        </p:nvSpPr>
        <p:spPr>
          <a:xfrm>
            <a:off x="827087" y="2565400"/>
            <a:ext cx="122555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sentry  </a:t>
            </a:r>
          </a:p>
        </p:txBody>
      </p:sp>
      <p:grpSp>
        <p:nvGrpSpPr>
          <p:cNvPr id="210" name="Group"/>
          <p:cNvGrpSpPr/>
          <p:nvPr/>
        </p:nvGrpSpPr>
        <p:grpSpPr>
          <a:xfrm>
            <a:off x="0" y="2565400"/>
            <a:ext cx="8820150" cy="2246893"/>
            <a:chOff x="0" y="0"/>
            <a:chExt cx="8820150" cy="2246892"/>
          </a:xfrm>
        </p:grpSpPr>
        <p:sp>
          <p:nvSpPr>
            <p:cNvPr id="206" name="Ernest Hemingway,  For Whom the Bell Tolls"/>
            <p:cNvSpPr txBox="1"/>
            <p:nvPr/>
          </p:nvSpPr>
          <p:spPr>
            <a:xfrm>
              <a:off x="2555875" y="1871662"/>
              <a:ext cx="53657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Ernest Hemingway,  </a:t>
              </a:r>
              <a:r>
                <a:rPr i="1" sz="2000"/>
                <a:t>For Whom the Bell Tolls</a:t>
              </a:r>
            </a:p>
          </p:txBody>
        </p:sp>
        <p:sp>
          <p:nvSpPr>
            <p:cNvPr id="207" name="was standing, his back toward them, at"/>
            <p:cNvSpPr txBox="1"/>
            <p:nvPr/>
          </p:nvSpPr>
          <p:spPr>
            <a:xfrm>
              <a:off x="2051050" y="0"/>
              <a:ext cx="67691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was standing, his back toward them, at </a:t>
              </a:r>
            </a:p>
          </p:txBody>
        </p:sp>
        <p:sp>
          <p:nvSpPr>
            <p:cNvPr id="208" name="The"/>
            <p:cNvSpPr txBox="1"/>
            <p:nvPr/>
          </p:nvSpPr>
          <p:spPr>
            <a:xfrm>
              <a:off x="0" y="0"/>
              <a:ext cx="8270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</a:t>
              </a:r>
            </a:p>
          </p:txBody>
        </p:sp>
        <p:sp>
          <p:nvSpPr>
            <p:cNvPr id="209" name="the far end of the bridge."/>
            <p:cNvSpPr txBox="1"/>
            <p:nvPr/>
          </p:nvSpPr>
          <p:spPr>
            <a:xfrm>
              <a:off x="0" y="935037"/>
              <a:ext cx="4140200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 far end of the bridge.</a:t>
              </a:r>
            </a:p>
          </p:txBody>
        </p:sp>
      </p:grpSp>
      <p:sp>
        <p:nvSpPr>
          <p:cNvPr id="211" name="sentry."/>
          <p:cNvSpPr txBox="1"/>
          <p:nvPr/>
        </p:nvSpPr>
        <p:spPr>
          <a:xfrm>
            <a:off x="3563937" y="3500437"/>
            <a:ext cx="1584326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sentry.  </a:t>
            </a:r>
          </a:p>
        </p:txBody>
      </p:sp>
      <p:grpSp>
        <p:nvGrpSpPr>
          <p:cNvPr id="215" name="Group"/>
          <p:cNvGrpSpPr/>
          <p:nvPr/>
        </p:nvGrpSpPr>
        <p:grpSpPr>
          <a:xfrm>
            <a:off x="-1" y="2565400"/>
            <a:ext cx="8748714" cy="2175456"/>
            <a:chOff x="0" y="0"/>
            <a:chExt cx="8748712" cy="2175455"/>
          </a:xfrm>
        </p:grpSpPr>
        <p:sp>
          <p:nvSpPr>
            <p:cNvPr id="212" name="Stephenie Meyer,  The Host"/>
            <p:cNvSpPr txBox="1"/>
            <p:nvPr/>
          </p:nvSpPr>
          <p:spPr>
            <a:xfrm>
              <a:off x="3851275" y="1800225"/>
              <a:ext cx="349408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Stephenie Meyer,  </a:t>
              </a:r>
              <a:r>
                <a:rPr i="1" sz="2000"/>
                <a:t>The Host</a:t>
              </a:r>
            </a:p>
          </p:txBody>
        </p:sp>
        <p:sp>
          <p:nvSpPr>
            <p:cNvPr id="213" name="He mostly slept in the van during the day and then sat"/>
            <p:cNvSpPr txBox="1"/>
            <p:nvPr/>
          </p:nvSpPr>
          <p:spPr>
            <a:xfrm>
              <a:off x="0" y="0"/>
              <a:ext cx="87487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He mostly slept in the van during the day and then sat </a:t>
              </a:r>
            </a:p>
          </p:txBody>
        </p:sp>
        <p:sp>
          <p:nvSpPr>
            <p:cNvPr id="214" name="up at night, acting as"/>
            <p:cNvSpPr txBox="1"/>
            <p:nvPr/>
          </p:nvSpPr>
          <p:spPr>
            <a:xfrm>
              <a:off x="0" y="935037"/>
              <a:ext cx="356393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up at night, acting as</a:t>
              </a:r>
            </a:p>
          </p:txBody>
        </p:sp>
      </p:grpSp>
      <p:sp>
        <p:nvSpPr>
          <p:cNvPr id="216" name="sentries."/>
          <p:cNvSpPr txBox="1"/>
          <p:nvPr/>
        </p:nvSpPr>
        <p:spPr>
          <a:xfrm>
            <a:off x="3276600" y="3500437"/>
            <a:ext cx="158432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>
              <a:defRPr sz="1800"/>
            </a:pPr>
            <a:r>
              <a:rPr sz="2800"/>
              <a:t>sentries.  </a:t>
            </a:r>
          </a:p>
        </p:txBody>
      </p:sp>
      <p:grpSp>
        <p:nvGrpSpPr>
          <p:cNvPr id="220" name="Group"/>
          <p:cNvGrpSpPr/>
          <p:nvPr/>
        </p:nvGrpSpPr>
        <p:grpSpPr>
          <a:xfrm>
            <a:off x="-1" y="2565400"/>
            <a:ext cx="8748714" cy="2030993"/>
            <a:chOff x="0" y="0"/>
            <a:chExt cx="8748712" cy="2030992"/>
          </a:xfrm>
        </p:grpSpPr>
        <p:sp>
          <p:nvSpPr>
            <p:cNvPr id="217" name="Christopher Paolini,  Eragon"/>
            <p:cNvSpPr txBox="1"/>
            <p:nvPr/>
          </p:nvSpPr>
          <p:spPr>
            <a:xfrm>
              <a:off x="3708400" y="1655762"/>
              <a:ext cx="356552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rPr sz="2000"/>
                <a:t>Christopher Paolini,  </a:t>
              </a:r>
              <a:r>
                <a:rPr i="1" sz="2000"/>
                <a:t>Eragon</a:t>
              </a:r>
            </a:p>
          </p:txBody>
        </p:sp>
        <p:sp>
          <p:nvSpPr>
            <p:cNvPr id="218" name="The headed through the hills, avoiding the tops for"/>
            <p:cNvSpPr txBox="1"/>
            <p:nvPr/>
          </p:nvSpPr>
          <p:spPr>
            <a:xfrm>
              <a:off x="0" y="0"/>
              <a:ext cx="87487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The headed through the hills, avoiding the tops for </a:t>
              </a:r>
            </a:p>
          </p:txBody>
        </p:sp>
        <p:sp>
          <p:nvSpPr>
            <p:cNvPr id="219" name="of being spotted by"/>
            <p:cNvSpPr txBox="1"/>
            <p:nvPr/>
          </p:nvSpPr>
          <p:spPr>
            <a:xfrm>
              <a:off x="0" y="935037"/>
              <a:ext cx="334803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>
                <a:defRPr sz="1800"/>
              </a:pPr>
              <a:r>
                <a:rPr sz="2800"/>
                <a:t>of being spotted by</a:t>
              </a:r>
            </a:p>
          </p:txBody>
        </p:sp>
      </p:grpSp>
      <p:sp>
        <p:nvSpPr>
          <p:cNvPr id="221" name="Any form of the word sentry will appear once in every   710         pages of text."/>
          <p:cNvSpPr txBox="1"/>
          <p:nvPr/>
        </p:nvSpPr>
        <p:spPr>
          <a:xfrm>
            <a:off x="447675" y="5897562"/>
            <a:ext cx="7994747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the word </a:t>
            </a:r>
            <a:r>
              <a:rPr i="1"/>
              <a:t>sentry</a:t>
            </a:r>
            <a:r>
              <a:t> will appear once in every   710        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5" grpId="4"/>
      <p:bldP build="whole" bldLvl="1" animBg="1" rev="0" advAuto="0" spid="198" grpId="14"/>
      <p:bldP build="whole" bldLvl="1" animBg="1" rev="0" advAuto="0" spid="205" grpId="6"/>
      <p:bldP build="whole" bldLvl="1" animBg="1" rev="0" advAuto="0" spid="215" grpId="9"/>
      <p:bldP build="whole" bldLvl="1" animBg="1" rev="0" advAuto="0" spid="215" grpId="11"/>
      <p:bldP build="whole" bldLvl="1" animBg="1" rev="0" advAuto="0" spid="200" grpId="2"/>
      <p:bldP build="whole" bldLvl="1" animBg="1" rev="0" advAuto="0" spid="210" grpId="5"/>
      <p:bldP build="whole" bldLvl="1" animBg="1" rev="0" advAuto="0" spid="204" grpId="1"/>
      <p:bldP build="whole" bldLvl="1" animBg="1" rev="0" advAuto="0" spid="211" grpId="8"/>
      <p:bldP build="whole" bldLvl="1" animBg="1" rev="0" advAuto="0" spid="210" grpId="7"/>
      <p:bldP build="whole" bldLvl="1" animBg="1" rev="0" advAuto="0" spid="211" grpId="10"/>
      <p:bldP build="whole" bldLvl="1" animBg="1" rev="0" advAuto="0" spid="204" grpId="3"/>
      <p:bldP build="whole" bldLvl="1" animBg="1" rev="0" advAuto="0" spid="216" grpId="12"/>
      <p:bldP build="whole" bldLvl="1" animBg="1" rev="0" advAuto="0" spid="220" grpId="13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