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media/image1.jpeg" ContentType="image/jpeg"/>
  <Override PartName="/ppt/media/image2.jpeg" ContentType="image/jpeg"/>
  <Override PartName="/ppt/media/image3.jpeg" ContentType="image/jpeg"/>
  <Override PartName="/ppt/media/image4.jpeg" ContentType="image/jpeg"/>
  <Override PartName="/ppt/media/image5.jpeg" ContentType="image/jpeg"/>
  <Override PartName="/ppt/media/image6.jpeg" ContentType="image/jpeg"/>
  <Override PartName="/ppt/media/image7.jpeg" ContentType="image/jpeg"/>
  <Override PartName="/ppt/media/image8.jpeg" ContentType="image/jpeg"/>
  <Override PartName="/ppt/media/image9.jpeg" ContentType="image/jpeg"/>
  <Override PartName="/ppt/media/image10.jpeg" ContentType="image/jpeg"/>
  <Override PartName="/ppt/media/image11.jpeg" ContentType="image/jpeg"/>
  <Override PartName="/ppt/media/image12.jpeg" ContentType="image/jpeg"/>
  <Override PartName="/ppt/media/image13.jpeg" ContentType="image/jpeg"/>
  <Override PartName="/ppt/media/image14.jpeg" ContentType="image/jpeg"/>
  <Override PartName="/ppt/media/image15.jpeg" ContentType="image/jpeg"/>
  <Override PartName="/ppt/media/image16.jpeg" ContentType="image/jpeg"/>
  <Override PartName="/ppt/media/image17.jpeg" ContentType="image/jpeg"/>
  <Override PartName="/ppt/media/image18.jpeg" ContentType="image/jpeg"/>
  <Override PartName="/ppt/media/image19.jpeg" ContentType="image/jpeg"/>
  <Override PartName="/ppt/media/image20.jpeg" ContentType="image/jpeg"/>
  <Override PartName="/ppt/media/image21.jpeg" ContentType="image/jpeg"/>
  <Override PartName="/ppt/media/image22.jpeg" ContentType="image/jpeg"/>
  <Override PartName="/ppt/media/image23.jpeg" ContentType="image/jpe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  <p:sldId id="269" r:id="rId21"/>
    <p:sldId id="270" r:id="rId22"/>
    <p:sldId id="271" r:id="rId23"/>
    <p:sldId id="272" r:id="rId24"/>
    <p:sldId id="273" r:id="rId25"/>
    <p:sldId id="274" r:id="rId26"/>
    <p:sldId id="275" r:id="rId27"/>
    <p:sldId id="276" r:id="rId28"/>
    <p:sldId id="277" r:id="rId29"/>
    <p:sldId id="278" r:id="rId30"/>
    <p:sldId id="279" r:id="rId31"/>
    <p:sldId id="280" r:id="rId32"/>
    <p:sldId id="281" r:id="rId33"/>
  </p:sldIdLst>
  <p:sldSz cx="9144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venir Book"/>
      </a:defRPr>
    </a:lvl1pPr>
    <a:lvl2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venir Book"/>
      </a:defRPr>
    </a:lvl2pPr>
    <a:lvl3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venir Book"/>
      </a:defRPr>
    </a:lvl3pPr>
    <a:lvl4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venir Book"/>
      </a:defRPr>
    </a:lvl4pPr>
    <a:lvl5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venir Book"/>
      </a:defRPr>
    </a:lvl5pPr>
    <a:lvl6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venir Book"/>
      </a:defRPr>
    </a:lvl6pPr>
    <a:lvl7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venir Book"/>
      </a:defRPr>
    </a:lvl7pPr>
    <a:lvl8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venir Book"/>
      </a:defRPr>
    </a:lvl8pPr>
    <a:lvl9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venir Book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BDBDB"/>
          </a:solidFill>
        </a:fill>
      </a:tcStyle>
    </a:wholeTbl>
    <a:band2H>
      <a:tcTxStyle b="def" i="def"/>
      <a:tcStyle>
        <a:tcBdr/>
        <a:fill>
          <a:solidFill>
            <a:srgbClr val="EEEEEE"/>
          </a:solidFill>
        </a:fill>
      </a:tcStyle>
    </a:band2H>
    <a:firstCol>
      <a:tcTxStyle b="on" i="off">
        <a:font>
          <a:latin typeface="Avenir Heavy"/>
          <a:ea typeface="Avenir Heavy"/>
          <a:cs typeface="Avenir Heavy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>
          <a:latin typeface="Avenir Heavy"/>
          <a:ea typeface="Avenir Heavy"/>
          <a:cs typeface="Avenir Heavy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>
          <a:latin typeface="Avenir Heavy"/>
          <a:ea typeface="Avenir Heavy"/>
          <a:cs typeface="Avenir Heavy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7FDFB"/>
          </a:solidFill>
        </a:fill>
      </a:tcStyle>
    </a:wholeTbl>
    <a:band2H>
      <a:tcTxStyle b="def" i="def"/>
      <a:tcStyle>
        <a:tcBdr/>
        <a:fill>
          <a:solidFill>
            <a:srgbClr val="FBFEFD"/>
          </a:solidFill>
        </a:fill>
      </a:tcStyle>
    </a:band2H>
    <a:firstCol>
      <a:tcTxStyle b="on" i="off">
        <a:font>
          <a:latin typeface="Avenir Heavy"/>
          <a:ea typeface="Avenir Heavy"/>
          <a:cs typeface="Avenir Heavy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>
          <a:latin typeface="Avenir Heavy"/>
          <a:ea typeface="Avenir Heavy"/>
          <a:cs typeface="Avenir Heavy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>
          <a:latin typeface="Avenir Heavy"/>
          <a:ea typeface="Avenir Heavy"/>
          <a:cs typeface="Avenir Heavy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7E4F6"/>
          </a:solidFill>
        </a:fill>
      </a:tcStyle>
    </a:wholeTbl>
    <a:band2H>
      <a:tcTxStyle b="def" i="def"/>
      <a:tcStyle>
        <a:tcBdr/>
        <a:fill>
          <a:solidFill>
            <a:srgbClr val="ECF2FA"/>
          </a:solidFill>
        </a:fill>
      </a:tcStyle>
    </a:band2H>
    <a:firstCol>
      <a:tcTxStyle b="on" i="off">
        <a:font>
          <a:latin typeface="Avenir Heavy"/>
          <a:ea typeface="Avenir Heavy"/>
          <a:cs typeface="Avenir Heavy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>
          <a:latin typeface="Avenir Heavy"/>
          <a:ea typeface="Avenir Heavy"/>
          <a:cs typeface="Avenir Heavy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>
          <a:latin typeface="Avenir Heavy"/>
          <a:ea typeface="Avenir Heavy"/>
          <a:cs typeface="Avenir Heavy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>
          <a:latin typeface="Avenir Heavy"/>
          <a:ea typeface="Avenir Heavy"/>
          <a:cs typeface="Avenir Heavy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>
          <a:latin typeface="Avenir Heavy"/>
          <a:ea typeface="Avenir Heavy"/>
          <a:cs typeface="Avenir Heavy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Avenir Heavy"/>
          <a:ea typeface="Avenir Heavy"/>
          <a:cs typeface="Avenir Heavy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 b="def" i="def"/>
      <a:tcStyle>
        <a:tcBdr/>
        <a:fill>
          <a:solidFill>
            <a:srgbClr val="E6E6E6"/>
          </a:solidFill>
        </a:fill>
      </a:tcStyle>
    </a:band2H>
    <a:firstCol>
      <a:tcTxStyle b="on" i="off">
        <a:font>
          <a:latin typeface="Avenir Heavy"/>
          <a:ea typeface="Avenir Heavy"/>
          <a:cs typeface="Avenir Heavy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>
          <a:latin typeface="Avenir Heavy"/>
          <a:ea typeface="Avenir Heavy"/>
          <a:cs typeface="Avenir Heavy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>
          <a:latin typeface="Avenir Heavy"/>
          <a:ea typeface="Avenir Heavy"/>
          <a:cs typeface="Avenir Heavy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>
          <a:latin typeface="Avenir Heavy"/>
          <a:ea typeface="Avenir Heavy"/>
          <a:cs typeface="Avenir Heavy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>
          <a:latin typeface="Avenir Heavy"/>
          <a:ea typeface="Avenir Heavy"/>
          <a:cs typeface="Avenir Heavy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>
          <a:latin typeface="Avenir Heavy"/>
          <a:ea typeface="Avenir Heavy"/>
          <a:cs typeface="Avenir Heavy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Relationship Id="rId19" Type="http://schemas.openxmlformats.org/officeDocument/2006/relationships/slide" Target="slides/slide12.xml"/><Relationship Id="rId20" Type="http://schemas.openxmlformats.org/officeDocument/2006/relationships/slide" Target="slides/slide13.xml"/><Relationship Id="rId21" Type="http://schemas.openxmlformats.org/officeDocument/2006/relationships/slide" Target="slides/slide14.xml"/><Relationship Id="rId22" Type="http://schemas.openxmlformats.org/officeDocument/2006/relationships/slide" Target="slides/slide15.xml"/><Relationship Id="rId23" Type="http://schemas.openxmlformats.org/officeDocument/2006/relationships/slide" Target="slides/slide16.xml"/><Relationship Id="rId24" Type="http://schemas.openxmlformats.org/officeDocument/2006/relationships/slide" Target="slides/slide17.xml"/><Relationship Id="rId25" Type="http://schemas.openxmlformats.org/officeDocument/2006/relationships/slide" Target="slides/slide18.xml"/><Relationship Id="rId26" Type="http://schemas.openxmlformats.org/officeDocument/2006/relationships/slide" Target="slides/slide19.xml"/><Relationship Id="rId27" Type="http://schemas.openxmlformats.org/officeDocument/2006/relationships/slide" Target="slides/slide20.xml"/><Relationship Id="rId28" Type="http://schemas.openxmlformats.org/officeDocument/2006/relationships/slide" Target="slides/slide21.xml"/><Relationship Id="rId29" Type="http://schemas.openxmlformats.org/officeDocument/2006/relationships/slide" Target="slides/slide22.xml"/><Relationship Id="rId30" Type="http://schemas.openxmlformats.org/officeDocument/2006/relationships/slide" Target="slides/slide23.xml"/><Relationship Id="rId31" Type="http://schemas.openxmlformats.org/officeDocument/2006/relationships/slide" Target="slides/slide24.xml"/><Relationship Id="rId32" Type="http://schemas.openxmlformats.org/officeDocument/2006/relationships/slide" Target="slides/slide25.xml"/><Relationship Id="rId33" Type="http://schemas.openxmlformats.org/officeDocument/2006/relationships/slide" Target="slides/slide26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8" name="Shape 18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25000"/>
      </a:lnSpc>
      <a:defRPr sz="2400">
        <a:latin typeface="+mn-lt"/>
        <a:ea typeface="+mn-ea"/>
        <a:cs typeface="+mn-cs"/>
        <a:sym typeface="Avenir Book"/>
      </a:defRPr>
    </a:lvl1pPr>
    <a:lvl2pPr indent="228600" defTabSz="457200" latinLnBrk="0">
      <a:lnSpc>
        <a:spcPct val="125000"/>
      </a:lnSpc>
      <a:defRPr sz="2400">
        <a:latin typeface="+mn-lt"/>
        <a:ea typeface="+mn-ea"/>
        <a:cs typeface="+mn-cs"/>
        <a:sym typeface="Avenir Book"/>
      </a:defRPr>
    </a:lvl2pPr>
    <a:lvl3pPr indent="457200" defTabSz="457200" latinLnBrk="0">
      <a:lnSpc>
        <a:spcPct val="125000"/>
      </a:lnSpc>
      <a:defRPr sz="2400">
        <a:latin typeface="+mn-lt"/>
        <a:ea typeface="+mn-ea"/>
        <a:cs typeface="+mn-cs"/>
        <a:sym typeface="Avenir Book"/>
      </a:defRPr>
    </a:lvl3pPr>
    <a:lvl4pPr indent="685800" defTabSz="457200" latinLnBrk="0">
      <a:lnSpc>
        <a:spcPct val="125000"/>
      </a:lnSpc>
      <a:defRPr sz="2400">
        <a:latin typeface="+mn-lt"/>
        <a:ea typeface="+mn-ea"/>
        <a:cs typeface="+mn-cs"/>
        <a:sym typeface="Avenir Book"/>
      </a:defRPr>
    </a:lvl4pPr>
    <a:lvl5pPr indent="914400" defTabSz="457200" latinLnBrk="0">
      <a:lnSpc>
        <a:spcPct val="125000"/>
      </a:lnSpc>
      <a:defRPr sz="2400">
        <a:latin typeface="+mn-lt"/>
        <a:ea typeface="+mn-ea"/>
        <a:cs typeface="+mn-cs"/>
        <a:sym typeface="Avenir Book"/>
      </a:defRPr>
    </a:lvl5pPr>
    <a:lvl6pPr indent="1143000" defTabSz="457200" latinLnBrk="0">
      <a:lnSpc>
        <a:spcPct val="125000"/>
      </a:lnSpc>
      <a:defRPr sz="2400">
        <a:latin typeface="+mn-lt"/>
        <a:ea typeface="+mn-ea"/>
        <a:cs typeface="+mn-cs"/>
        <a:sym typeface="Avenir Book"/>
      </a:defRPr>
    </a:lvl6pPr>
    <a:lvl7pPr indent="1371600" defTabSz="457200" latinLnBrk="0">
      <a:lnSpc>
        <a:spcPct val="125000"/>
      </a:lnSpc>
      <a:defRPr sz="2400">
        <a:latin typeface="+mn-lt"/>
        <a:ea typeface="+mn-ea"/>
        <a:cs typeface="+mn-cs"/>
        <a:sym typeface="Avenir Book"/>
      </a:defRPr>
    </a:lvl7pPr>
    <a:lvl8pPr indent="1600200" defTabSz="457200" latinLnBrk="0">
      <a:lnSpc>
        <a:spcPct val="125000"/>
      </a:lnSpc>
      <a:defRPr sz="2400">
        <a:latin typeface="+mn-lt"/>
        <a:ea typeface="+mn-ea"/>
        <a:cs typeface="+mn-cs"/>
        <a:sym typeface="Avenir Book"/>
      </a:defRPr>
    </a:lvl8pPr>
    <a:lvl9pPr indent="1828800" defTabSz="457200" latinLnBrk="0">
      <a:lnSpc>
        <a:spcPct val="125000"/>
      </a:lnSpc>
      <a:defRPr sz="2400">
        <a:latin typeface="+mn-lt"/>
        <a:ea typeface="+mn-ea"/>
        <a:cs typeface="+mn-cs"/>
        <a:sym typeface="Avenir Book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DEF6F1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/>
          <p:nvPr>
            <p:ph type="title"/>
          </p:nvPr>
        </p:nvSpPr>
        <p:spPr>
          <a:xfrm>
            <a:off x="1370012" y="769937"/>
            <a:ext cx="7315201" cy="16684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 anchor="ctr"/>
          <a:lstStyle/>
          <a:p>
            <a:pPr/>
            <a:r>
              <a:t>Title Text</a:t>
            </a:r>
          </a:p>
        </p:txBody>
      </p:sp>
      <p:sp>
        <p:nvSpPr>
          <p:cNvPr id="3" name="Body Level One…"/>
          <p:cNvSpPr txBox="1"/>
          <p:nvPr>
            <p:ph type="body" idx="1"/>
          </p:nvPr>
        </p:nvSpPr>
        <p:spPr>
          <a:xfrm>
            <a:off x="5103812" y="2438400"/>
            <a:ext cx="3581401" cy="44196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/>
          <p:nvPr>
            <p:ph type="sldNum" sz="quarter" idx="2"/>
          </p:nvPr>
        </p:nvSpPr>
        <p:spPr>
          <a:xfrm>
            <a:off x="8384897" y="6245225"/>
            <a:ext cx="301904" cy="288820"/>
          </a:xfrm>
          <a:prstGeom prst="rect">
            <a:avLst/>
          </a:prstGeom>
          <a:ln w="12700">
            <a:miter lim="400000"/>
          </a:ln>
        </p:spPr>
        <p:txBody>
          <a:bodyPr wrap="none" lIns="45718" tIns="45718" rIns="45718" bIns="45718">
            <a:spAutoFit/>
          </a:bodyPr>
          <a:lstStyle>
            <a:lvl1pPr algn="r">
              <a:defRPr sz="14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</p:sldLayoutIdLst>
  <p:transition xmlns:p14="http://schemas.microsoft.com/office/powerpoint/2010/main" spd="med" advClick="1"/>
  <p:txStyles>
    <p:titleStyle>
      <a:lvl1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1pPr>
      <a:lvl2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2pPr>
      <a:lvl3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3pPr>
      <a:lvl4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4pPr>
      <a:lvl5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5pPr>
      <a:lvl6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6pPr>
      <a:lvl7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7pPr>
      <a:lvl8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8pPr>
      <a:lvl9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9pPr>
    </p:titleStyle>
    <p:bodyStyle>
      <a:lvl1pPr marL="342900" marR="0" indent="-3429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Tx/>
        <a:buChar char="»"/>
        <a:tabLst/>
        <a:defRPr b="0" baseline="0" cap="none" i="0" spc="0" strike="noStrike" sz="3200" u="none"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1pPr>
      <a:lvl2pPr marL="783771" marR="0" indent="-326571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Tx/>
        <a:buChar char="–"/>
        <a:tabLst/>
        <a:defRPr b="0" baseline="0" cap="none" i="0" spc="0" strike="noStrike" sz="3200" u="none"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2pPr>
      <a:lvl3pPr marL="1219200" marR="0" indent="-3048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3pPr>
      <a:lvl4pPr marL="1737360" marR="0" indent="-36576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Tx/>
        <a:buChar char="–"/>
        <a:tabLst/>
        <a:defRPr b="0" baseline="0" cap="none" i="0" spc="0" strike="noStrike" sz="3200" u="none"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4pPr>
      <a:lvl5pPr marL="2235200" marR="0" indent="-4064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Tx/>
        <a:buChar char="»"/>
        <a:tabLst/>
        <a:defRPr b="0" baseline="0" cap="none" i="0" spc="0" strike="noStrike" sz="3200" u="none"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5pPr>
      <a:lvl6pPr marL="2692400" marR="0" indent="-4064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6pPr>
      <a:lvl7pPr marL="3149600" marR="0" indent="-4064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7pPr>
      <a:lvl8pPr marL="3606800" marR="0" indent="-4064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8pPr>
      <a:lvl9pPr marL="4064000" marR="0" indent="-4064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4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1pPr>
      <a:lvl2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4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2pPr>
      <a:lvl3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4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3pPr>
      <a:lvl4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4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4pPr>
      <a:lvl5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4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5pPr>
      <a:lvl6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4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6pPr>
      <a:lvl7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4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7pPr>
      <a:lvl8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4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8pPr>
      <a:lvl9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4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9.jpeg"/></Relationships>
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0.jpeg"/></Relationships>
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1.jpeg"/></Relationships>
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2.jpeg"/></Relationships>

</file>

<file path=ppt/slides/_rels/slide1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3.jpeg"/></Relationships>

</file>

<file path=ppt/slides/_rels/slide1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4.jpeg"/></Relationships>

</file>

<file path=ppt/slides/_rels/slide1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gif"/></Relationships>

</file>

<file path=ppt/slides/_rels/slide1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5.jpeg"/></Relationships>

</file>

<file path=ppt/slides/_rels/slide1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6.jpeg"/></Relationships>

</file>

<file path=ppt/slides/_rels/slide1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7.jpeg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/Relationships>

</file>

<file path=ppt/slides/_rels/slide2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8.jpeg"/></Relationships>

</file>

<file path=ppt/slides/_rels/slide2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9.jpeg"/></Relationships>

</file>

<file path=ppt/slides/_rels/slide2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0.jpeg"/></Relationships>

</file>

<file path=ppt/slides/_rels/slide2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1.jpeg"/></Relationships>

</file>

<file path=ppt/slides/_rels/slide2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gif"/></Relationships>

</file>

<file path=ppt/slides/_rels/slide2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2.jpeg"/></Relationships>

</file>

<file path=ppt/slides/_rels/slide2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3.jpeg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jpeg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.jpeg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4.jpeg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5.jpeg"/></Relationships>
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6.jpeg"/></Relationships>
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7.jpeg"/></Relationships>
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8.jpe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hape 20"/>
          <p:cNvSpPr txBox="1"/>
          <p:nvPr/>
        </p:nvSpPr>
        <p:spPr>
          <a:xfrm>
            <a:off x="755650" y="1125536"/>
            <a:ext cx="2952750" cy="24842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>
              <a:defRPr b="1">
                <a:latin typeface="Arial"/>
                <a:ea typeface="Arial"/>
                <a:cs typeface="Arial"/>
                <a:sym typeface="Arial"/>
              </a:defRPr>
            </a:pPr>
            <a:r>
              <a:t>aura: Slide 2</a:t>
            </a:r>
          </a:p>
          <a:p>
            <a:pPr>
              <a:defRPr b="1">
                <a:latin typeface="Arial"/>
                <a:ea typeface="Arial"/>
                <a:cs typeface="Arial"/>
                <a:sym typeface="Arial"/>
              </a:defRPr>
            </a:pPr>
            <a:r>
              <a:t>tangible: Slide 3</a:t>
            </a:r>
          </a:p>
          <a:p>
            <a:pPr>
              <a:defRPr b="1">
                <a:latin typeface="Arial"/>
                <a:ea typeface="Arial"/>
                <a:cs typeface="Arial"/>
                <a:sym typeface="Arial"/>
              </a:defRPr>
            </a:pPr>
            <a:r>
              <a:t>eccentricity: Slide 4</a:t>
            </a:r>
          </a:p>
          <a:p>
            <a:pPr>
              <a:defRPr b="1">
                <a:latin typeface="Arial"/>
                <a:ea typeface="Arial"/>
                <a:cs typeface="Arial"/>
                <a:sym typeface="Arial"/>
              </a:defRPr>
            </a:pPr>
            <a:r>
              <a:t>resolute: Slide 5</a:t>
            </a:r>
          </a:p>
          <a:p>
            <a:pPr>
              <a:defRPr b="1">
                <a:latin typeface="Arial"/>
                <a:ea typeface="Arial"/>
                <a:cs typeface="Arial"/>
                <a:sym typeface="Arial"/>
              </a:defRPr>
            </a:pPr>
            <a:r>
              <a:t>brigand: Slide 6</a:t>
            </a:r>
          </a:p>
          <a:p>
            <a:pPr>
              <a:defRPr b="1">
                <a:latin typeface="Arial"/>
                <a:ea typeface="Arial"/>
                <a:cs typeface="Arial"/>
                <a:sym typeface="Arial"/>
              </a:defRPr>
            </a:pPr>
            <a:r>
              <a:t>enthralled: Slide 7</a:t>
            </a:r>
          </a:p>
          <a:p>
            <a:pPr>
              <a:defRPr b="1">
                <a:latin typeface="Arial"/>
                <a:ea typeface="Arial"/>
                <a:cs typeface="Arial"/>
                <a:sym typeface="Arial"/>
              </a:defRPr>
            </a:pPr>
            <a:r>
              <a:t>culprit: Slide 8</a:t>
            </a:r>
          </a:p>
          <a:p>
            <a:pPr>
              <a:defRPr b="1">
                <a:latin typeface="Arial"/>
                <a:ea typeface="Arial"/>
                <a:cs typeface="Arial"/>
                <a:sym typeface="Arial"/>
              </a:defRPr>
            </a:pPr>
            <a:r>
              <a:t>apprehensive: Slide 9</a:t>
            </a:r>
          </a:p>
          <a:p>
            <a:pPr>
              <a:defRPr b="1">
                <a:latin typeface="Arial"/>
                <a:ea typeface="Arial"/>
                <a:cs typeface="Arial"/>
                <a:sym typeface="Arial"/>
              </a:defRPr>
            </a:pPr>
            <a:r>
              <a:t>bemused: Slide 10</a:t>
            </a:r>
          </a:p>
        </p:txBody>
      </p:sp>
      <p:sp>
        <p:nvSpPr>
          <p:cNvPr id="21" name="Shape 21"/>
          <p:cNvSpPr txBox="1"/>
          <p:nvPr/>
        </p:nvSpPr>
        <p:spPr>
          <a:xfrm>
            <a:off x="4371975" y="1014411"/>
            <a:ext cx="3671888" cy="43511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>
              <a:defRPr b="1">
                <a:latin typeface="Arial"/>
                <a:ea typeface="Arial"/>
                <a:cs typeface="Arial"/>
                <a:sym typeface="Arial"/>
              </a:defRPr>
            </a:pPr>
            <a:r>
              <a:t>perseverance: Slide 11</a:t>
            </a:r>
          </a:p>
          <a:p>
            <a:pPr>
              <a:defRPr b="1">
                <a:latin typeface="Arial"/>
                <a:ea typeface="Arial"/>
                <a:cs typeface="Arial"/>
                <a:sym typeface="Arial"/>
              </a:defRPr>
            </a:pPr>
            <a:r>
              <a:t>replete: Slide 12</a:t>
            </a:r>
          </a:p>
          <a:p>
            <a:pPr>
              <a:defRPr b="1">
                <a:latin typeface="Arial"/>
                <a:ea typeface="Arial"/>
                <a:cs typeface="Arial"/>
                <a:sym typeface="Arial"/>
              </a:defRPr>
            </a:pPr>
            <a:r>
              <a:t>diabolical: Slide 13</a:t>
            </a:r>
          </a:p>
          <a:p>
            <a:pPr>
              <a:defRPr b="1">
                <a:latin typeface="Arial"/>
                <a:ea typeface="Arial"/>
                <a:cs typeface="Arial"/>
                <a:sym typeface="Arial"/>
              </a:defRPr>
            </a:pPr>
            <a:r>
              <a:t>plummet: Slide 14</a:t>
            </a:r>
          </a:p>
          <a:p>
            <a:pPr>
              <a:defRPr b="1">
                <a:latin typeface="Arial"/>
                <a:ea typeface="Arial"/>
                <a:cs typeface="Arial"/>
                <a:sym typeface="Arial"/>
              </a:defRPr>
            </a:pPr>
            <a:r>
              <a:t>demure: Slide 15 </a:t>
            </a:r>
          </a:p>
          <a:p>
            <a:pPr>
              <a:defRPr b="1">
                <a:latin typeface="Arial"/>
                <a:ea typeface="Arial"/>
                <a:cs typeface="Arial"/>
                <a:sym typeface="Arial"/>
              </a:defRPr>
            </a:pPr>
            <a:r>
              <a:t>chagrin: Slide 16 </a:t>
            </a:r>
          </a:p>
          <a:p>
            <a:pPr>
              <a:defRPr b="1">
                <a:latin typeface="Arial"/>
                <a:ea typeface="Arial"/>
                <a:cs typeface="Arial"/>
                <a:sym typeface="Arial"/>
              </a:defRPr>
            </a:pPr>
            <a:r>
              <a:t>askance: Slide 17               ruminate: Slide 18   </a:t>
            </a:r>
          </a:p>
          <a:p>
            <a:pPr>
              <a:defRPr b="1">
                <a:latin typeface="Arial"/>
                <a:ea typeface="Arial"/>
                <a:cs typeface="Arial"/>
                <a:sym typeface="Arial"/>
              </a:defRPr>
            </a:pPr>
            <a:r>
              <a:t>boisterous :Slide 19  </a:t>
            </a:r>
          </a:p>
          <a:p>
            <a:pPr>
              <a:defRPr b="1">
                <a:latin typeface="Arial"/>
                <a:ea typeface="Arial"/>
                <a:cs typeface="Arial"/>
                <a:sym typeface="Arial"/>
              </a:defRPr>
            </a:pPr>
            <a:r>
              <a:t>apparition: Slide 20  </a:t>
            </a:r>
          </a:p>
          <a:p>
            <a:pPr>
              <a:defRPr b="1">
                <a:latin typeface="Arial"/>
                <a:ea typeface="Arial"/>
                <a:cs typeface="Arial"/>
                <a:sym typeface="Arial"/>
              </a:defRPr>
            </a:pPr>
            <a:r>
              <a:t>jovial :Slide 21   </a:t>
            </a:r>
          </a:p>
          <a:p>
            <a:pPr>
              <a:defRPr b="1">
                <a:latin typeface="Arial"/>
                <a:ea typeface="Arial"/>
                <a:cs typeface="Arial"/>
                <a:sym typeface="Arial"/>
              </a:defRPr>
            </a:pPr>
            <a:r>
              <a:t>fiasco :Slide 22 </a:t>
            </a:r>
          </a:p>
          <a:p>
            <a:pPr>
              <a:defRPr b="1">
                <a:latin typeface="Arial"/>
                <a:ea typeface="Arial"/>
                <a:cs typeface="Arial"/>
                <a:sym typeface="Arial"/>
              </a:defRPr>
            </a:pPr>
            <a:r>
              <a:t>vigilant :Slide 23  </a:t>
            </a:r>
          </a:p>
          <a:p>
            <a:pPr>
              <a:defRPr b="1">
                <a:latin typeface="Arial"/>
                <a:ea typeface="Arial"/>
                <a:cs typeface="Arial"/>
                <a:sym typeface="Arial"/>
              </a:defRPr>
            </a:pPr>
            <a:r>
              <a:t>blithe :Slide 24  </a:t>
            </a:r>
          </a:p>
          <a:p>
            <a:pPr>
              <a:defRPr b="1">
                <a:latin typeface="Arial"/>
                <a:ea typeface="Arial"/>
                <a:cs typeface="Arial"/>
                <a:sym typeface="Arial"/>
              </a:defRPr>
            </a:pPr>
            <a:r>
              <a:t>cavort :Slide 25  </a:t>
            </a:r>
          </a:p>
          <a:p>
            <a:pPr>
              <a:defRPr b="1">
                <a:latin typeface="Arial"/>
                <a:ea typeface="Arial"/>
                <a:cs typeface="Arial"/>
                <a:sym typeface="Arial"/>
              </a:defRPr>
            </a:pPr>
            <a:r>
              <a:t>coquette :Slide 26                </a:t>
            </a:r>
          </a:p>
        </p:txBody>
      </p:sp>
      <p:sp>
        <p:nvSpPr>
          <p:cNvPr id="22" name="Shape 22"/>
          <p:cNvSpPr txBox="1"/>
          <p:nvPr/>
        </p:nvSpPr>
        <p:spPr>
          <a:xfrm>
            <a:off x="2176459" y="352424"/>
            <a:ext cx="4592645" cy="3506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>
            <a:lvl1pPr>
              <a:defRPr b="1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Welcome to Decent Exposure Volume VIII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" name="Shape 238"/>
          <p:cNvSpPr txBox="1"/>
          <p:nvPr/>
        </p:nvSpPr>
        <p:spPr>
          <a:xfrm>
            <a:off x="3779837" y="-1"/>
            <a:ext cx="5364165" cy="8840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>
              <a:defRPr b="1">
                <a:latin typeface="Arial"/>
                <a:ea typeface="Arial"/>
                <a:cs typeface="Arial"/>
                <a:sym typeface="Arial"/>
              </a:defRPr>
            </a:pPr>
            <a:r>
              <a:t>Bemused: confused                  </a:t>
            </a:r>
          </a:p>
          <a:p>
            <a:pPr>
              <a:defRPr b="1">
                <a:latin typeface="Arial"/>
                <a:ea typeface="Arial"/>
                <a:cs typeface="Arial"/>
                <a:sym typeface="Arial"/>
              </a:defRPr>
            </a:pPr>
            <a:r>
              <a:t>Synonyms: befuddled</a:t>
            </a:r>
          </a:p>
          <a:p>
            <a:pPr>
              <a:defRPr b="1">
                <a:latin typeface="Arial"/>
                <a:ea typeface="Arial"/>
                <a:cs typeface="Arial"/>
                <a:sym typeface="Arial"/>
              </a:defRPr>
            </a:pPr>
            <a:r>
              <a:t>Antonyms: aware</a:t>
            </a:r>
          </a:p>
        </p:txBody>
      </p:sp>
      <p:sp>
        <p:nvSpPr>
          <p:cNvPr id="235" name="Shape 239"/>
          <p:cNvSpPr txBox="1"/>
          <p:nvPr/>
        </p:nvSpPr>
        <p:spPr>
          <a:xfrm>
            <a:off x="468309" y="5949948"/>
            <a:ext cx="8274467" cy="3506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>
            <a:lvl1pPr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Any form of the word “bemused”  will appear once in every 8,171    pages of text.</a:t>
            </a:r>
          </a:p>
        </p:txBody>
      </p:sp>
      <p:sp>
        <p:nvSpPr>
          <p:cNvPr id="236" name="Shape 240"/>
          <p:cNvSpPr/>
          <p:nvPr/>
        </p:nvSpPr>
        <p:spPr>
          <a:xfrm>
            <a:off x="827086" y="3141659"/>
            <a:ext cx="2303467" cy="394768"/>
          </a:xfrm>
          <a:prstGeom prst="rect">
            <a:avLst/>
          </a:prstGeom>
          <a:solidFill>
            <a:srgbClr val="DDDDDD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>
              <a:defRPr sz="28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  bemused.</a:t>
            </a:r>
          </a:p>
        </p:txBody>
      </p:sp>
      <p:grpSp>
        <p:nvGrpSpPr>
          <p:cNvPr id="239" name="Group 243"/>
          <p:cNvGrpSpPr/>
          <p:nvPr/>
        </p:nvGrpSpPr>
        <p:grpSpPr>
          <a:xfrm>
            <a:off x="827086" y="2492372"/>
            <a:ext cx="6624644" cy="933082"/>
            <a:chOff x="0" y="-1"/>
            <a:chExt cx="6624642" cy="933081"/>
          </a:xfrm>
        </p:grpSpPr>
        <p:sp>
          <p:nvSpPr>
            <p:cNvPr id="237" name="Shape 241"/>
            <p:cNvSpPr/>
            <p:nvPr/>
          </p:nvSpPr>
          <p:spPr>
            <a:xfrm>
              <a:off x="-1" y="-2"/>
              <a:ext cx="6624644" cy="394768"/>
            </a:xfrm>
            <a:prstGeom prst="rect">
              <a:avLst/>
            </a:prstGeom>
            <a:solidFill>
              <a:srgbClr val="AFD7F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 “Well, thank you,” the boy said, totally</a:t>
              </a:r>
            </a:p>
          </p:txBody>
        </p:sp>
        <p:sp>
          <p:nvSpPr>
            <p:cNvPr id="238" name="Shape 242"/>
            <p:cNvSpPr/>
            <p:nvPr/>
          </p:nvSpPr>
          <p:spPr>
            <a:xfrm>
              <a:off x="2520950" y="649289"/>
              <a:ext cx="2592392" cy="283792"/>
            </a:xfrm>
            <a:prstGeom prst="rect">
              <a:avLst/>
            </a:prstGeom>
            <a:solidFill>
              <a:srgbClr val="A896EA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>
                <a:defRPr sz="2000">
                  <a:latin typeface="Arial"/>
                  <a:ea typeface="Arial"/>
                  <a:cs typeface="Arial"/>
                  <a:sym typeface="Arial"/>
                </a:defRPr>
              </a:pPr>
              <a:r>
                <a:t>Roald Dahl, </a:t>
              </a:r>
              <a:r>
                <a:rPr i="1"/>
                <a:t>Matilda</a:t>
              </a:r>
            </a:p>
          </p:txBody>
        </p:sp>
      </p:grpSp>
      <p:sp>
        <p:nvSpPr>
          <p:cNvPr id="240" name="Shape 245"/>
          <p:cNvSpPr/>
          <p:nvPr/>
        </p:nvSpPr>
        <p:spPr>
          <a:xfrm>
            <a:off x="4356098" y="2492374"/>
            <a:ext cx="2303467" cy="394768"/>
          </a:xfrm>
          <a:prstGeom prst="rect">
            <a:avLst/>
          </a:prstGeom>
          <a:solidFill>
            <a:srgbClr val="DDDDDD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>
              <a:defRPr sz="28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  ,bemused,</a:t>
            </a:r>
          </a:p>
        </p:txBody>
      </p:sp>
      <p:grpSp>
        <p:nvGrpSpPr>
          <p:cNvPr id="244" name="Group 249"/>
          <p:cNvGrpSpPr/>
          <p:nvPr/>
        </p:nvGrpSpPr>
        <p:grpSpPr>
          <a:xfrm>
            <a:off x="827083" y="2492374"/>
            <a:ext cx="7921635" cy="1868118"/>
            <a:chOff x="-1" y="0"/>
            <a:chExt cx="7921633" cy="1868117"/>
          </a:xfrm>
        </p:grpSpPr>
        <p:sp>
          <p:nvSpPr>
            <p:cNvPr id="241" name="Shape 246"/>
            <p:cNvSpPr/>
            <p:nvPr/>
          </p:nvSpPr>
          <p:spPr>
            <a:xfrm>
              <a:off x="-2" y="0"/>
              <a:ext cx="3600454" cy="394767"/>
            </a:xfrm>
            <a:prstGeom prst="rect">
              <a:avLst/>
            </a:prstGeom>
            <a:solidFill>
              <a:srgbClr val="AFD7F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Ron shook his head</a:t>
              </a:r>
            </a:p>
          </p:txBody>
        </p:sp>
        <p:sp>
          <p:nvSpPr>
            <p:cNvPr id="242" name="Shape 247"/>
            <p:cNvSpPr/>
            <p:nvPr/>
          </p:nvSpPr>
          <p:spPr>
            <a:xfrm>
              <a:off x="2160587" y="1584326"/>
              <a:ext cx="5761046" cy="283792"/>
            </a:xfrm>
            <a:prstGeom prst="rect">
              <a:avLst/>
            </a:prstGeom>
            <a:solidFill>
              <a:srgbClr val="A896EA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>
                <a:defRPr sz="2000">
                  <a:latin typeface="Arial"/>
                  <a:ea typeface="Arial"/>
                  <a:cs typeface="Arial"/>
                  <a:sym typeface="Arial"/>
                </a:defRPr>
              </a:pPr>
              <a:r>
                <a:t>J.K. Rowling, </a:t>
              </a:r>
              <a:r>
                <a:rPr i="1"/>
                <a:t>HP and the Order of the Phoenix</a:t>
              </a:r>
            </a:p>
          </p:txBody>
        </p:sp>
        <p:sp>
          <p:nvSpPr>
            <p:cNvPr id="243" name="Shape 248"/>
            <p:cNvSpPr/>
            <p:nvPr/>
          </p:nvSpPr>
          <p:spPr>
            <a:xfrm>
              <a:off x="-2" y="649287"/>
              <a:ext cx="4105280" cy="394767"/>
            </a:xfrm>
            <a:prstGeom prst="rect">
              <a:avLst/>
            </a:prstGeom>
            <a:solidFill>
              <a:srgbClr val="AFD7F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then checked his watch.</a:t>
              </a:r>
            </a:p>
          </p:txBody>
        </p:sp>
      </p:grpSp>
      <p:sp>
        <p:nvSpPr>
          <p:cNvPr id="245" name="Shape 250"/>
          <p:cNvSpPr/>
          <p:nvPr/>
        </p:nvSpPr>
        <p:spPr>
          <a:xfrm>
            <a:off x="2843210" y="2492374"/>
            <a:ext cx="1873252" cy="394768"/>
          </a:xfrm>
          <a:prstGeom prst="rect">
            <a:avLst/>
          </a:prstGeom>
          <a:solidFill>
            <a:srgbClr val="DDDDDD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>
              <a:defRPr sz="28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  bemused</a:t>
            </a:r>
          </a:p>
        </p:txBody>
      </p:sp>
      <p:grpSp>
        <p:nvGrpSpPr>
          <p:cNvPr id="250" name="Group 255"/>
          <p:cNvGrpSpPr/>
          <p:nvPr/>
        </p:nvGrpSpPr>
        <p:grpSpPr>
          <a:xfrm>
            <a:off x="827085" y="2492374"/>
            <a:ext cx="7921631" cy="1580780"/>
            <a:chOff x="0" y="0"/>
            <a:chExt cx="7921629" cy="1580779"/>
          </a:xfrm>
        </p:grpSpPr>
        <p:sp>
          <p:nvSpPr>
            <p:cNvPr id="246" name="Shape 251"/>
            <p:cNvSpPr/>
            <p:nvPr/>
          </p:nvSpPr>
          <p:spPr>
            <a:xfrm>
              <a:off x="0" y="0"/>
              <a:ext cx="2016127" cy="394767"/>
            </a:xfrm>
            <a:prstGeom prst="rect">
              <a:avLst/>
            </a:prstGeom>
            <a:solidFill>
              <a:srgbClr val="AFD7F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He seemed</a:t>
              </a:r>
            </a:p>
          </p:txBody>
        </p:sp>
        <p:sp>
          <p:nvSpPr>
            <p:cNvPr id="247" name="Shape 252"/>
            <p:cNvSpPr/>
            <p:nvPr/>
          </p:nvSpPr>
          <p:spPr>
            <a:xfrm>
              <a:off x="3457576" y="1296988"/>
              <a:ext cx="3240092" cy="283792"/>
            </a:xfrm>
            <a:prstGeom prst="rect">
              <a:avLst/>
            </a:prstGeom>
            <a:solidFill>
              <a:srgbClr val="A896EA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>
                <a:defRPr sz="2000">
                  <a:latin typeface="Arial"/>
                  <a:ea typeface="Arial"/>
                  <a:cs typeface="Arial"/>
                  <a:sym typeface="Arial"/>
                </a:defRPr>
              </a:pPr>
              <a:r>
                <a:t>Stephenie Meyer, </a:t>
              </a:r>
              <a:r>
                <a:rPr i="1"/>
                <a:t>Twilight</a:t>
              </a:r>
            </a:p>
          </p:txBody>
        </p:sp>
        <p:sp>
          <p:nvSpPr>
            <p:cNvPr id="248" name="Shape 253"/>
            <p:cNvSpPr/>
            <p:nvPr/>
          </p:nvSpPr>
          <p:spPr>
            <a:xfrm>
              <a:off x="-1" y="792162"/>
              <a:ext cx="5616578" cy="394768"/>
            </a:xfrm>
            <a:prstGeom prst="rect">
              <a:avLst/>
            </a:prstGeom>
            <a:solidFill>
              <a:srgbClr val="AFD7F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to his secret realities.</a:t>
              </a:r>
            </a:p>
          </p:txBody>
        </p:sp>
        <p:sp>
          <p:nvSpPr>
            <p:cNvPr id="249" name="Shape 254"/>
            <p:cNvSpPr/>
            <p:nvPr/>
          </p:nvSpPr>
          <p:spPr>
            <a:xfrm>
              <a:off x="3889376" y="0"/>
              <a:ext cx="4032254" cy="394767"/>
            </a:xfrm>
            <a:prstGeom prst="rect">
              <a:avLst/>
            </a:prstGeom>
            <a:solidFill>
              <a:srgbClr val="AFD7F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by my casual reference</a:t>
              </a:r>
            </a:p>
          </p:txBody>
        </p:sp>
      </p:grpSp>
      <p:sp>
        <p:nvSpPr>
          <p:cNvPr id="251" name="Shape 256"/>
          <p:cNvSpPr/>
          <p:nvPr/>
        </p:nvSpPr>
        <p:spPr>
          <a:xfrm>
            <a:off x="1979609" y="3284537"/>
            <a:ext cx="1871666" cy="394767"/>
          </a:xfrm>
          <a:prstGeom prst="rect">
            <a:avLst/>
          </a:prstGeom>
          <a:solidFill>
            <a:srgbClr val="DDDDDD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>
              <a:defRPr sz="28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  bemused</a:t>
            </a:r>
          </a:p>
        </p:txBody>
      </p:sp>
      <p:grpSp>
        <p:nvGrpSpPr>
          <p:cNvPr id="256" name="Group 261"/>
          <p:cNvGrpSpPr/>
          <p:nvPr/>
        </p:nvGrpSpPr>
        <p:grpSpPr>
          <a:xfrm>
            <a:off x="755648" y="2492372"/>
            <a:ext cx="8137532" cy="2157045"/>
            <a:chOff x="-1" y="0"/>
            <a:chExt cx="8137531" cy="2157044"/>
          </a:xfrm>
        </p:grpSpPr>
        <p:sp>
          <p:nvSpPr>
            <p:cNvPr id="252" name="Shape 257"/>
            <p:cNvSpPr/>
            <p:nvPr/>
          </p:nvSpPr>
          <p:spPr>
            <a:xfrm>
              <a:off x="71435" y="-1"/>
              <a:ext cx="8066096" cy="394767"/>
            </a:xfrm>
            <a:prstGeom prst="rect">
              <a:avLst/>
            </a:prstGeom>
            <a:solidFill>
              <a:srgbClr val="AFD7F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But both Andrew and his father are looking over </a:t>
              </a:r>
            </a:p>
          </p:txBody>
        </p:sp>
        <p:sp>
          <p:nvSpPr>
            <p:cNvPr id="253" name="Shape 258"/>
            <p:cNvSpPr/>
            <p:nvPr/>
          </p:nvSpPr>
          <p:spPr>
            <a:xfrm>
              <a:off x="3960813" y="1873252"/>
              <a:ext cx="4032255" cy="283792"/>
            </a:xfrm>
            <a:prstGeom prst="rect">
              <a:avLst/>
            </a:prstGeom>
            <a:solidFill>
              <a:srgbClr val="A896EA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>
                <a:defRPr sz="2000">
                  <a:latin typeface="Arial"/>
                  <a:ea typeface="Arial"/>
                  <a:cs typeface="Arial"/>
                  <a:sym typeface="Arial"/>
                </a:defRPr>
              </a:pPr>
              <a:r>
                <a:t>Meg Cabot, </a:t>
              </a:r>
              <a:r>
                <a:rPr i="1"/>
                <a:t>Queen of Babble</a:t>
              </a:r>
            </a:p>
          </p:txBody>
        </p:sp>
        <p:sp>
          <p:nvSpPr>
            <p:cNvPr id="254" name="Shape 259"/>
            <p:cNvSpPr/>
            <p:nvPr/>
          </p:nvSpPr>
          <p:spPr>
            <a:xfrm>
              <a:off x="-2" y="792162"/>
              <a:ext cx="1223966" cy="394768"/>
            </a:xfrm>
            <a:prstGeom prst="rect">
              <a:avLst/>
            </a:prstGeom>
            <a:solidFill>
              <a:srgbClr val="AFD7F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at her, </a:t>
              </a:r>
            </a:p>
          </p:txBody>
        </p:sp>
        <p:sp>
          <p:nvSpPr>
            <p:cNvPr id="255" name="Shape 260"/>
            <p:cNvSpPr/>
            <p:nvPr/>
          </p:nvSpPr>
          <p:spPr>
            <a:xfrm>
              <a:off x="3095625" y="792162"/>
              <a:ext cx="3743330" cy="394768"/>
            </a:xfrm>
            <a:prstGeom prst="rect">
              <a:avLst/>
            </a:prstGeom>
            <a:solidFill>
              <a:srgbClr val="AFD7F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smiles on their faces. </a:t>
              </a:r>
            </a:p>
          </p:txBody>
        </p:sp>
      </p:grpSp>
      <p:pic>
        <p:nvPicPr>
          <p:cNvPr id="257" name="pasted-image.jpeg" descr="pasted-image.jpe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653454" y="303013"/>
            <a:ext cx="1625601" cy="1587502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8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xit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Class="exit" nodeType="clickEffect" presetSubtype="2" presetID="2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8" presetID="2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Class="exit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2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Class="exit" nodeType="clickEffect" presetSubtype="2" presetID="2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Class="entr" nodeType="click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2" fill="hold"/>
                                        <p:tgtEl>
                                          <p:spTgt spid="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Class="entr" nodeType="clickEffect" presetSubtype="8" presetID="2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6" fill="hold"/>
                                        <p:tgtEl>
                                          <p:spTgt spid="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2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2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Class="exit" nodeType="clickEffect" presetSubtype="0" presetID="1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2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Class="exit" nodeType="clickEffect" presetSubtype="2" presetID="2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2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2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8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Class="entr" nodeType="clickEffect" presetSubtype="0" presetID="1" grpId="1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2" fill="hold"/>
                                        <p:tgtEl>
                                          <p:spTgt spid="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Class="entr" nodeType="clickEffect" presetSubtype="8" presetID="2" grpId="1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6" fill="hold"/>
                                        <p:tgtEl>
                                          <p:spTgt spid="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2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2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Class="entr" nodeType="clickEffect" presetID="10" grpId="1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2" fill="hold"/>
                                        <p:tgtEl>
                                          <p:spTgt spid="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73" dur="500"/>
                                        <p:tgtEl>
                                          <p:spTgt spid="2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44" grpId="5"/>
      <p:bldP build="whole" bldLvl="1" animBg="1" rev="0" advAuto="0" spid="244" grpId="7"/>
      <p:bldP build="whole" bldLvl="1" animBg="1" rev="0" advAuto="0" spid="245" grpId="10"/>
      <p:bldP build="whole" bldLvl="1" animBg="1" rev="0" advAuto="0" spid="250" grpId="9"/>
      <p:bldP build="whole" bldLvl="1" animBg="1" rev="0" advAuto="0" spid="250" grpId="11"/>
      <p:bldP build="whole" bldLvl="1" animBg="1" rev="0" advAuto="0" spid="239" grpId="1"/>
      <p:bldP build="whole" bldLvl="1" animBg="1" rev="0" advAuto="0" spid="239" grpId="3"/>
      <p:bldP build="whole" bldLvl="1" animBg="1" rev="0" advAuto="0" spid="234" grpId="14"/>
      <p:bldP build="whole" bldLvl="1" animBg="1" rev="0" advAuto="0" spid="240" grpId="4"/>
      <p:bldP build="whole" bldLvl="1" animBg="1" rev="0" advAuto="0" spid="236" grpId="2"/>
      <p:bldP build="whole" bldLvl="1" animBg="1" rev="0" advAuto="0" spid="240" grpId="6"/>
      <p:bldP build="whole" bldLvl="1" animBg="1" rev="0" advAuto="0" spid="251" grpId="12"/>
      <p:bldP build="whole" bldLvl="1" animBg="1" rev="0" advAuto="0" spid="256" grpId="13"/>
      <p:bldP build="whole" bldLvl="1" animBg="1" rev="0" advAuto="0" spid="245" grpId="8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" name="Shape 263"/>
          <p:cNvSpPr txBox="1"/>
          <p:nvPr/>
        </p:nvSpPr>
        <p:spPr>
          <a:xfrm>
            <a:off x="3779837" y="-1"/>
            <a:ext cx="5364165" cy="19508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>
              <a:defRPr b="1">
                <a:latin typeface="Arial"/>
                <a:ea typeface="Arial"/>
                <a:cs typeface="Arial"/>
                <a:sym typeface="Arial"/>
              </a:defRPr>
            </a:pPr>
            <a:r>
              <a:t>Perseverance: determination to keep at it                  </a:t>
            </a:r>
          </a:p>
          <a:p>
            <a:pPr>
              <a:defRPr b="1">
                <a:latin typeface="Arial"/>
                <a:ea typeface="Arial"/>
                <a:cs typeface="Arial"/>
                <a:sym typeface="Arial"/>
              </a:defRPr>
            </a:pPr>
            <a:r>
              <a:t>Synonyms: doggedness</a:t>
            </a:r>
          </a:p>
          <a:p>
            <a:pPr>
              <a:defRPr b="1">
                <a:latin typeface="Arial"/>
                <a:ea typeface="Arial"/>
                <a:cs typeface="Arial"/>
                <a:sym typeface="Arial"/>
              </a:defRPr>
            </a:pPr>
            <a:r>
              <a:t>Antonyms: flightiness</a:t>
            </a:r>
          </a:p>
          <a:p>
            <a:pPr>
              <a:defRPr b="1">
                <a:latin typeface="Arial"/>
                <a:ea typeface="Arial"/>
                <a:cs typeface="Arial"/>
                <a:sym typeface="Arial"/>
              </a:defRPr>
            </a:pPr>
            <a:r>
              <a:t>Forms:  Noun: perseverence   </a:t>
            </a:r>
          </a:p>
          <a:p>
            <a:pPr>
              <a:defRPr b="1">
                <a:latin typeface="Arial"/>
                <a:ea typeface="Arial"/>
                <a:cs typeface="Arial"/>
                <a:sym typeface="Arial"/>
              </a:defRPr>
            </a:pPr>
            <a:r>
              <a:t>              Verb: persevere, perseveres,</a:t>
            </a:r>
          </a:p>
          <a:p>
            <a:pPr>
              <a:defRPr b="1">
                <a:latin typeface="Arial"/>
                <a:ea typeface="Arial"/>
                <a:cs typeface="Arial"/>
                <a:sym typeface="Arial"/>
              </a:defRPr>
            </a:pPr>
            <a:r>
              <a:t>                        persevered, persevering</a:t>
            </a:r>
          </a:p>
          <a:p>
            <a:pPr>
              <a:defRPr b="1">
                <a:latin typeface="Arial"/>
                <a:ea typeface="Arial"/>
                <a:cs typeface="Arial"/>
                <a:sym typeface="Arial"/>
              </a:defRPr>
            </a:pPr>
            <a:r>
              <a:t>              Adjective: 00              Adverb: 00</a:t>
            </a:r>
          </a:p>
        </p:txBody>
      </p:sp>
      <p:sp>
        <p:nvSpPr>
          <p:cNvPr id="260" name="Shape 264"/>
          <p:cNvSpPr txBox="1"/>
          <p:nvPr/>
        </p:nvSpPr>
        <p:spPr>
          <a:xfrm>
            <a:off x="468310" y="5949948"/>
            <a:ext cx="8401491" cy="3506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>
            <a:lvl1pPr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Any form of the word “perseverence” will appear once in every 968   pages of text.</a:t>
            </a:r>
          </a:p>
        </p:txBody>
      </p:sp>
      <p:sp>
        <p:nvSpPr>
          <p:cNvPr id="261" name="Shape 265"/>
          <p:cNvSpPr/>
          <p:nvPr/>
        </p:nvSpPr>
        <p:spPr>
          <a:xfrm>
            <a:off x="2700334" y="3573462"/>
            <a:ext cx="2879731" cy="394767"/>
          </a:xfrm>
          <a:prstGeom prst="rect">
            <a:avLst/>
          </a:prstGeom>
          <a:solidFill>
            <a:srgbClr val="DDDDDD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>
              <a:defRPr sz="28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  perseverance</a:t>
            </a:r>
          </a:p>
        </p:txBody>
      </p:sp>
      <p:grpSp>
        <p:nvGrpSpPr>
          <p:cNvPr id="268" name="Group 272"/>
          <p:cNvGrpSpPr/>
          <p:nvPr/>
        </p:nvGrpSpPr>
        <p:grpSpPr>
          <a:xfrm>
            <a:off x="611184" y="2852735"/>
            <a:ext cx="8281996" cy="2626796"/>
            <a:chOff x="0" y="0"/>
            <a:chExt cx="8281995" cy="2626795"/>
          </a:xfrm>
        </p:grpSpPr>
        <p:sp>
          <p:nvSpPr>
            <p:cNvPr id="262" name="Shape 266"/>
            <p:cNvSpPr/>
            <p:nvPr/>
          </p:nvSpPr>
          <p:spPr>
            <a:xfrm>
              <a:off x="73025" y="720725"/>
              <a:ext cx="2016128" cy="394768"/>
            </a:xfrm>
            <a:prstGeom prst="rect">
              <a:avLst/>
            </a:prstGeom>
            <a:solidFill>
              <a:srgbClr val="AFD7F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the dogged</a:t>
              </a:r>
            </a:p>
          </p:txBody>
        </p:sp>
        <p:sp>
          <p:nvSpPr>
            <p:cNvPr id="263" name="Shape 267"/>
            <p:cNvSpPr/>
            <p:nvPr/>
          </p:nvSpPr>
          <p:spPr>
            <a:xfrm>
              <a:off x="4897440" y="720725"/>
              <a:ext cx="3167067" cy="394768"/>
            </a:xfrm>
            <a:prstGeom prst="rect">
              <a:avLst/>
            </a:prstGeom>
            <a:solidFill>
              <a:srgbClr val="AFD7F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of a long-distance</a:t>
              </a:r>
            </a:p>
          </p:txBody>
        </p:sp>
        <p:sp>
          <p:nvSpPr>
            <p:cNvPr id="264" name="Shape 268"/>
            <p:cNvSpPr/>
            <p:nvPr/>
          </p:nvSpPr>
          <p:spPr>
            <a:xfrm>
              <a:off x="73023" y="0"/>
              <a:ext cx="8064508" cy="394767"/>
            </a:xfrm>
            <a:prstGeom prst="rect">
              <a:avLst/>
            </a:prstGeom>
            <a:solidFill>
              <a:srgbClr val="AFD7F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 But he kept pushing cake into his mouth with</a:t>
              </a:r>
            </a:p>
          </p:txBody>
        </p:sp>
        <p:sp>
          <p:nvSpPr>
            <p:cNvPr id="265" name="Shape 269"/>
            <p:cNvSpPr/>
            <p:nvPr/>
          </p:nvSpPr>
          <p:spPr>
            <a:xfrm>
              <a:off x="4824414" y="2305053"/>
              <a:ext cx="2592391" cy="283792"/>
            </a:xfrm>
            <a:prstGeom prst="rect">
              <a:avLst/>
            </a:prstGeom>
            <a:solidFill>
              <a:srgbClr val="A896EA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>
                <a:defRPr sz="2000">
                  <a:latin typeface="Arial"/>
                  <a:ea typeface="Arial"/>
                  <a:cs typeface="Arial"/>
                  <a:sym typeface="Arial"/>
                </a:defRPr>
              </a:pPr>
              <a:r>
                <a:t>Roald Dahl, </a:t>
              </a:r>
              <a:r>
                <a:rPr i="1"/>
                <a:t>Matilda</a:t>
              </a:r>
            </a:p>
          </p:txBody>
        </p:sp>
        <p:sp>
          <p:nvSpPr>
            <p:cNvPr id="266" name="Shape 270"/>
            <p:cNvSpPr/>
            <p:nvPr/>
          </p:nvSpPr>
          <p:spPr>
            <a:xfrm>
              <a:off x="-1" y="1439864"/>
              <a:ext cx="8281996" cy="394767"/>
            </a:xfrm>
            <a:prstGeom prst="rect">
              <a:avLst/>
            </a:prstGeom>
            <a:solidFill>
              <a:srgbClr val="AFD7F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runner who has sighted the finishing line and </a:t>
              </a:r>
            </a:p>
          </p:txBody>
        </p:sp>
        <p:sp>
          <p:nvSpPr>
            <p:cNvPr id="267" name="Shape 271"/>
            <p:cNvSpPr/>
            <p:nvPr/>
          </p:nvSpPr>
          <p:spPr>
            <a:xfrm>
              <a:off x="-1" y="2232028"/>
              <a:ext cx="4681543" cy="394768"/>
            </a:xfrm>
            <a:prstGeom prst="rect">
              <a:avLst/>
            </a:prstGeom>
            <a:solidFill>
              <a:srgbClr val="AFD7F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knows he must keep going. </a:t>
              </a:r>
            </a:p>
          </p:txBody>
        </p:sp>
      </p:grpSp>
      <p:sp>
        <p:nvSpPr>
          <p:cNvPr id="269" name="Shape 274"/>
          <p:cNvSpPr/>
          <p:nvPr/>
        </p:nvSpPr>
        <p:spPr>
          <a:xfrm>
            <a:off x="5148262" y="2852734"/>
            <a:ext cx="2879728" cy="394768"/>
          </a:xfrm>
          <a:prstGeom prst="rect">
            <a:avLst/>
          </a:prstGeom>
          <a:solidFill>
            <a:srgbClr val="DDDDDD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>
              <a:defRPr sz="28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  perseverance,</a:t>
            </a:r>
          </a:p>
        </p:txBody>
      </p:sp>
      <p:grpSp>
        <p:nvGrpSpPr>
          <p:cNvPr id="274" name="Group 279"/>
          <p:cNvGrpSpPr/>
          <p:nvPr/>
        </p:nvGrpSpPr>
        <p:grpSpPr>
          <a:xfrm>
            <a:off x="684209" y="2852733"/>
            <a:ext cx="8281996" cy="1834634"/>
            <a:chOff x="0" y="-1"/>
            <a:chExt cx="8281995" cy="1834632"/>
          </a:xfrm>
        </p:grpSpPr>
        <p:sp>
          <p:nvSpPr>
            <p:cNvPr id="270" name="Shape 275"/>
            <p:cNvSpPr/>
            <p:nvPr/>
          </p:nvSpPr>
          <p:spPr>
            <a:xfrm>
              <a:off x="-1" y="-2"/>
              <a:ext cx="4535493" cy="394768"/>
            </a:xfrm>
            <a:prstGeom prst="rect">
              <a:avLst/>
            </a:prstGeom>
            <a:solidFill>
              <a:srgbClr val="AFD7F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Max was impressed by her</a:t>
              </a:r>
            </a:p>
          </p:txBody>
        </p:sp>
        <p:sp>
          <p:nvSpPr>
            <p:cNvPr id="271" name="Shape 276"/>
            <p:cNvSpPr/>
            <p:nvPr/>
          </p:nvSpPr>
          <p:spPr>
            <a:xfrm>
              <a:off x="2087562" y="1512889"/>
              <a:ext cx="4681544" cy="283792"/>
            </a:xfrm>
            <a:prstGeom prst="rect">
              <a:avLst/>
            </a:prstGeom>
            <a:solidFill>
              <a:srgbClr val="A896EA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>
                <a:defRPr sz="2000">
                  <a:latin typeface="Arial"/>
                  <a:ea typeface="Arial"/>
                  <a:cs typeface="Arial"/>
                  <a:sym typeface="Arial"/>
                </a:defRPr>
              </a:pPr>
              <a:r>
                <a:t>Henry H. Neff, </a:t>
              </a:r>
              <a:r>
                <a:rPr i="1"/>
                <a:t>The Hound of Rowan</a:t>
              </a:r>
            </a:p>
          </p:txBody>
        </p:sp>
        <p:sp>
          <p:nvSpPr>
            <p:cNvPr id="272" name="Shape 277"/>
            <p:cNvSpPr/>
            <p:nvPr/>
          </p:nvSpPr>
          <p:spPr>
            <a:xfrm>
              <a:off x="-1" y="720725"/>
              <a:ext cx="8281996" cy="394768"/>
            </a:xfrm>
            <a:prstGeom prst="rect">
              <a:avLst/>
            </a:prstGeom>
            <a:solidFill>
              <a:srgbClr val="AFD7F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although the scenario ended without her touching</a:t>
              </a:r>
            </a:p>
          </p:txBody>
        </p:sp>
        <p:sp>
          <p:nvSpPr>
            <p:cNvPr id="273" name="Shape 278"/>
            <p:cNvSpPr/>
            <p:nvPr/>
          </p:nvSpPr>
          <p:spPr>
            <a:xfrm>
              <a:off x="-1" y="1439864"/>
              <a:ext cx="1584329" cy="394768"/>
            </a:xfrm>
            <a:prstGeom prst="rect">
              <a:avLst/>
            </a:prstGeom>
            <a:solidFill>
              <a:srgbClr val="AFD7F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the wall. </a:t>
              </a:r>
            </a:p>
          </p:txBody>
        </p:sp>
      </p:grpSp>
      <p:sp>
        <p:nvSpPr>
          <p:cNvPr id="275" name="Shape 280"/>
          <p:cNvSpPr/>
          <p:nvPr/>
        </p:nvSpPr>
        <p:spPr>
          <a:xfrm>
            <a:off x="1619250" y="3573462"/>
            <a:ext cx="2879725" cy="394767"/>
          </a:xfrm>
          <a:prstGeom prst="rect">
            <a:avLst/>
          </a:prstGeom>
          <a:solidFill>
            <a:srgbClr val="DDDDDD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>
              <a:defRPr sz="28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  perseverance,</a:t>
            </a:r>
          </a:p>
        </p:txBody>
      </p:sp>
      <p:grpSp>
        <p:nvGrpSpPr>
          <p:cNvPr id="280" name="Group 285"/>
          <p:cNvGrpSpPr/>
          <p:nvPr/>
        </p:nvGrpSpPr>
        <p:grpSpPr>
          <a:xfrm>
            <a:off x="611186" y="2852733"/>
            <a:ext cx="8137530" cy="1834634"/>
            <a:chOff x="0" y="-1"/>
            <a:chExt cx="8137528" cy="1834632"/>
          </a:xfrm>
        </p:grpSpPr>
        <p:sp>
          <p:nvSpPr>
            <p:cNvPr id="276" name="Shape 281"/>
            <p:cNvSpPr/>
            <p:nvPr/>
          </p:nvSpPr>
          <p:spPr>
            <a:xfrm>
              <a:off x="73022" y="720725"/>
              <a:ext cx="1008066" cy="394768"/>
            </a:xfrm>
            <a:prstGeom prst="rect">
              <a:avLst/>
            </a:prstGeom>
            <a:solidFill>
              <a:srgbClr val="AFD7F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and</a:t>
              </a:r>
            </a:p>
          </p:txBody>
        </p:sp>
        <p:sp>
          <p:nvSpPr>
            <p:cNvPr id="277" name="Shape 282"/>
            <p:cNvSpPr/>
            <p:nvPr/>
          </p:nvSpPr>
          <p:spPr>
            <a:xfrm>
              <a:off x="3889376" y="720725"/>
              <a:ext cx="4103692" cy="394768"/>
            </a:xfrm>
            <a:prstGeom prst="rect">
              <a:avLst/>
            </a:prstGeom>
            <a:solidFill>
              <a:srgbClr val="AFD7F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qualities not often seen</a:t>
              </a:r>
            </a:p>
          </p:txBody>
        </p:sp>
        <p:sp>
          <p:nvSpPr>
            <p:cNvPr id="278" name="Shape 283"/>
            <p:cNvSpPr/>
            <p:nvPr/>
          </p:nvSpPr>
          <p:spPr>
            <a:xfrm>
              <a:off x="73024" y="-2"/>
              <a:ext cx="8064505" cy="394768"/>
            </a:xfrm>
            <a:prstGeom prst="rect">
              <a:avLst/>
            </a:prstGeom>
            <a:solidFill>
              <a:srgbClr val="AFD7F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He is an individual with strong motivation, will,</a:t>
              </a:r>
            </a:p>
          </p:txBody>
        </p:sp>
        <p:sp>
          <p:nvSpPr>
            <p:cNvPr id="279" name="Shape 284"/>
            <p:cNvSpPr/>
            <p:nvPr/>
          </p:nvSpPr>
          <p:spPr>
            <a:xfrm>
              <a:off x="0" y="1439864"/>
              <a:ext cx="3960815" cy="394768"/>
            </a:xfrm>
            <a:prstGeom prst="rect">
              <a:avLst/>
            </a:prstGeom>
            <a:solidFill>
              <a:srgbClr val="AFD7F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in members of his race.</a:t>
              </a:r>
            </a:p>
          </p:txBody>
        </p:sp>
      </p:grpSp>
      <p:sp>
        <p:nvSpPr>
          <p:cNvPr id="281" name="Shape 286"/>
          <p:cNvSpPr/>
          <p:nvPr/>
        </p:nvSpPr>
        <p:spPr>
          <a:xfrm>
            <a:off x="6264275" y="2852734"/>
            <a:ext cx="2879725" cy="394768"/>
          </a:xfrm>
          <a:prstGeom prst="rect">
            <a:avLst/>
          </a:prstGeom>
          <a:solidFill>
            <a:srgbClr val="DDDDDD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>
              <a:defRPr sz="28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  perseverance</a:t>
            </a:r>
          </a:p>
        </p:txBody>
      </p:sp>
      <p:grpSp>
        <p:nvGrpSpPr>
          <p:cNvPr id="286" name="Group 291"/>
          <p:cNvGrpSpPr/>
          <p:nvPr/>
        </p:nvGrpSpPr>
        <p:grpSpPr>
          <a:xfrm>
            <a:off x="611185" y="2852734"/>
            <a:ext cx="8532819" cy="2444383"/>
            <a:chOff x="0" y="0"/>
            <a:chExt cx="8532818" cy="2444381"/>
          </a:xfrm>
        </p:grpSpPr>
        <p:sp>
          <p:nvSpPr>
            <p:cNvPr id="282" name="Shape 287"/>
            <p:cNvSpPr/>
            <p:nvPr/>
          </p:nvSpPr>
          <p:spPr>
            <a:xfrm>
              <a:off x="73023" y="720725"/>
              <a:ext cx="7775583" cy="394768"/>
            </a:xfrm>
            <a:prstGeom prst="rect">
              <a:avLst/>
            </a:prstGeom>
            <a:solidFill>
              <a:srgbClr val="AFD7F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and the ability to assess the likelihood of</a:t>
              </a:r>
            </a:p>
          </p:txBody>
        </p:sp>
        <p:sp>
          <p:nvSpPr>
            <p:cNvPr id="283" name="Shape 288"/>
            <p:cNvSpPr/>
            <p:nvPr/>
          </p:nvSpPr>
          <p:spPr>
            <a:xfrm>
              <a:off x="73024" y="-1"/>
              <a:ext cx="5616580" cy="394768"/>
            </a:xfrm>
            <a:prstGeom prst="rect">
              <a:avLst/>
            </a:prstGeom>
            <a:solidFill>
              <a:srgbClr val="AFD7F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It was work that required immense</a:t>
              </a:r>
            </a:p>
          </p:txBody>
        </p:sp>
        <p:sp>
          <p:nvSpPr>
            <p:cNvPr id="284" name="Shape 289"/>
            <p:cNvSpPr/>
            <p:nvPr/>
          </p:nvSpPr>
          <p:spPr>
            <a:xfrm>
              <a:off x="4789488" y="2160590"/>
              <a:ext cx="3743330" cy="283792"/>
            </a:xfrm>
            <a:prstGeom prst="rect">
              <a:avLst/>
            </a:prstGeom>
            <a:solidFill>
              <a:srgbClr val="A896EA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>
                <a:defRPr sz="2000">
                  <a:latin typeface="Arial"/>
                  <a:ea typeface="Arial"/>
                  <a:cs typeface="Arial"/>
                  <a:sym typeface="Arial"/>
                </a:defRPr>
              </a:pPr>
              <a:r>
                <a:t>Marcus Luttrell, </a:t>
              </a:r>
              <a:r>
                <a:rPr i="1"/>
                <a:t>Lone Survivor</a:t>
              </a:r>
            </a:p>
          </p:txBody>
        </p:sp>
        <p:sp>
          <p:nvSpPr>
            <p:cNvPr id="285" name="Shape 290"/>
            <p:cNvSpPr/>
            <p:nvPr/>
          </p:nvSpPr>
          <p:spPr>
            <a:xfrm>
              <a:off x="-1" y="1439865"/>
              <a:ext cx="6192843" cy="394767"/>
            </a:xfrm>
            <a:prstGeom prst="rect">
              <a:avLst/>
            </a:prstGeom>
            <a:solidFill>
              <a:srgbClr val="AFD7F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actually finding the guy who mattered. </a:t>
              </a:r>
            </a:p>
          </p:txBody>
        </p:sp>
      </p:grpSp>
      <p:sp>
        <p:nvSpPr>
          <p:cNvPr id="287" name="Shape 292"/>
          <p:cNvSpPr/>
          <p:nvPr/>
        </p:nvSpPr>
        <p:spPr>
          <a:xfrm>
            <a:off x="3254616" y="4811052"/>
            <a:ext cx="5635539" cy="296076"/>
          </a:xfrm>
          <a:prstGeom prst="rect">
            <a:avLst/>
          </a:prstGeom>
          <a:solidFill>
            <a:srgbClr val="B16DC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/>
          <a:p>
            <a:pPr>
              <a:defRPr sz="2100">
                <a:solidFill>
                  <a:srgbClr val="0A0409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David Pesci,</a:t>
            </a:r>
            <a:r>
              <a:rPr i="1"/>
              <a:t> Amistad: The Thunder of Freedom</a:t>
            </a:r>
          </a:p>
        </p:txBody>
      </p:sp>
      <p:pic>
        <p:nvPicPr>
          <p:cNvPr id="288" name="pasted-image.jpeg" descr="pasted-image.jpe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67357" y="299976"/>
            <a:ext cx="3445760" cy="1103722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8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xit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Class="exit" nodeType="clickEffect" presetSubtype="2" presetID="2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8" presetID="2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Class="exit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2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Class="exit" nodeType="clickEffect" presetSubtype="2" presetID="2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Class="entr" nodeType="click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2" fill="hold"/>
                                        <p:tgtEl>
                                          <p:spTgt spid="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Class="entr" nodeType="clickEffect" presetSubtype="8" presetID="2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6" fill="hold"/>
                                        <p:tgtEl>
                                          <p:spTgt spid="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2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2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Class="exit" nodeType="clickEffect" presetSubtype="0" presetID="1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2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Class="entr" nodeType="clickEffect" presetSubtype="0" presetID="1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6" fill="hold"/>
                                        <p:tgtEl>
                                          <p:spTgt spid="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Class="exit" nodeType="clickEffect" presetSubtype="2" presetID="2" grpId="1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2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2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2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Class="exit" nodeType="clickEffect" presetSubtype="2" presetID="2" grpId="1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2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2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8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Class="entr" nodeType="clickEffect" presetSubtype="0" presetID="1" grpId="1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2" fill="hold"/>
                                        <p:tgtEl>
                                          <p:spTgt spid="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Class="entr" nodeType="clickEffect" presetSubtype="8" presetID="2" grpId="1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6" fill="hold"/>
                                        <p:tgtEl>
                                          <p:spTgt spid="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2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2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Class="entr" nodeType="clickEffect" presetID="10" grpId="1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2" fill="hold"/>
                                        <p:tgtEl>
                                          <p:spTgt spid="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83" dur="500"/>
                                        <p:tgtEl>
                                          <p:spTgt spid="2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68" grpId="3"/>
      <p:bldP build="whole" bldLvl="1" animBg="1" rev="0" advAuto="0" spid="286" grpId="15"/>
      <p:bldP build="whole" bldLvl="1" animBg="1" rev="0" advAuto="0" spid="275" grpId="8"/>
      <p:bldP build="whole" bldLvl="1" animBg="1" rev="0" advAuto="0" spid="280" grpId="13"/>
      <p:bldP build="whole" bldLvl="1" animBg="1" rev="0" advAuto="0" spid="275" grpId="10"/>
      <p:bldP build="whole" bldLvl="1" animBg="1" rev="0" advAuto="0" spid="274" grpId="5"/>
      <p:bldP build="whole" bldLvl="1" animBg="1" rev="0" advAuto="0" spid="281" grpId="14"/>
      <p:bldP build="whole" bldLvl="1" animBg="1" rev="0" advAuto="0" spid="274" grpId="7"/>
      <p:bldP build="whole" bldLvl="1" animBg="1" rev="0" advAuto="0" spid="259" grpId="16"/>
      <p:bldP build="whole" bldLvl="1" animBg="1" rev="0" advAuto="0" spid="269" grpId="4"/>
      <p:bldP build="whole" bldLvl="1" animBg="1" rev="0" advAuto="0" spid="287" grpId="11"/>
      <p:bldP build="whole" bldLvl="1" animBg="1" rev="0" advAuto="0" spid="269" grpId="6"/>
      <p:bldP build="whole" bldLvl="1" animBg="1" rev="0" advAuto="0" spid="287" grpId="12"/>
      <p:bldP build="whole" bldLvl="1" animBg="1" rev="0" advAuto="0" spid="261" grpId="2"/>
      <p:bldP build="whole" bldLvl="1" animBg="1" rev="0" advAuto="0" spid="268" grpId="1"/>
      <p:bldP build="whole" bldLvl="1" animBg="1" rev="0" advAuto="0" spid="280" grpId="9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0" name="Shape 294"/>
          <p:cNvSpPr txBox="1"/>
          <p:nvPr/>
        </p:nvSpPr>
        <p:spPr>
          <a:xfrm>
            <a:off x="3779837" y="-1"/>
            <a:ext cx="5364165" cy="8840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>
              <a:defRPr b="1">
                <a:latin typeface="Arial"/>
                <a:ea typeface="Arial"/>
                <a:cs typeface="Arial"/>
                <a:sym typeface="Arial"/>
              </a:defRPr>
            </a:pPr>
            <a:r>
              <a:t>Replete: full of; stuffed               </a:t>
            </a:r>
          </a:p>
          <a:p>
            <a:pPr>
              <a:defRPr b="1">
                <a:latin typeface="Arial"/>
                <a:ea typeface="Arial"/>
                <a:cs typeface="Arial"/>
                <a:sym typeface="Arial"/>
              </a:defRPr>
            </a:pPr>
            <a:r>
              <a:t>Synonyms: overloaded, sated</a:t>
            </a:r>
          </a:p>
          <a:p>
            <a:pPr>
              <a:defRPr b="1">
                <a:latin typeface="Arial"/>
                <a:ea typeface="Arial"/>
                <a:cs typeface="Arial"/>
                <a:sym typeface="Arial"/>
              </a:defRPr>
            </a:pPr>
            <a:r>
              <a:t>Antonyms: bereft of, lacking</a:t>
            </a:r>
          </a:p>
        </p:txBody>
      </p:sp>
      <p:sp>
        <p:nvSpPr>
          <p:cNvPr id="291" name="Shape 295"/>
          <p:cNvSpPr txBox="1"/>
          <p:nvPr/>
        </p:nvSpPr>
        <p:spPr>
          <a:xfrm>
            <a:off x="468311" y="5949948"/>
            <a:ext cx="7969517" cy="3506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>
            <a:lvl1pPr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Any form of the word “replete”  will appear once in every 2,763   pages of text.</a:t>
            </a:r>
          </a:p>
        </p:txBody>
      </p:sp>
      <p:sp>
        <p:nvSpPr>
          <p:cNvPr id="292" name="Shape 296"/>
          <p:cNvSpPr/>
          <p:nvPr/>
        </p:nvSpPr>
        <p:spPr>
          <a:xfrm>
            <a:off x="539750" y="3716337"/>
            <a:ext cx="1727200" cy="394767"/>
          </a:xfrm>
          <a:prstGeom prst="rect">
            <a:avLst/>
          </a:prstGeom>
          <a:solidFill>
            <a:srgbClr val="DDDDDD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>
              <a:defRPr sz="28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  replete,</a:t>
            </a:r>
          </a:p>
        </p:txBody>
      </p:sp>
      <p:grpSp>
        <p:nvGrpSpPr>
          <p:cNvPr id="297" name="Group 301"/>
          <p:cNvGrpSpPr/>
          <p:nvPr/>
        </p:nvGrpSpPr>
        <p:grpSpPr>
          <a:xfrm>
            <a:off x="468311" y="2205033"/>
            <a:ext cx="8207380" cy="3092084"/>
            <a:chOff x="0" y="-1"/>
            <a:chExt cx="8207378" cy="3092082"/>
          </a:xfrm>
        </p:grpSpPr>
        <p:sp>
          <p:nvSpPr>
            <p:cNvPr id="293" name="Shape 297"/>
            <p:cNvSpPr/>
            <p:nvPr/>
          </p:nvSpPr>
          <p:spPr>
            <a:xfrm>
              <a:off x="-1" y="792162"/>
              <a:ext cx="8207380" cy="394768"/>
            </a:xfrm>
            <a:prstGeom prst="rect">
              <a:avLst/>
            </a:prstGeom>
            <a:solidFill>
              <a:srgbClr val="AFD7F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on his chair like some huge overstuffed grub, </a:t>
              </a:r>
            </a:p>
          </p:txBody>
        </p:sp>
        <p:sp>
          <p:nvSpPr>
            <p:cNvPr id="294" name="Shape 298"/>
            <p:cNvSpPr/>
            <p:nvPr/>
          </p:nvSpPr>
          <p:spPr>
            <a:xfrm>
              <a:off x="1800224" y="1511300"/>
              <a:ext cx="6119819" cy="394768"/>
            </a:xfrm>
            <a:prstGeom prst="rect">
              <a:avLst/>
            </a:prstGeom>
            <a:solidFill>
              <a:srgbClr val="AFD7F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comatose, unable to move or speak.</a:t>
              </a:r>
            </a:p>
          </p:txBody>
        </p:sp>
        <p:sp>
          <p:nvSpPr>
            <p:cNvPr id="295" name="Shape 299"/>
            <p:cNvSpPr/>
            <p:nvPr/>
          </p:nvSpPr>
          <p:spPr>
            <a:xfrm>
              <a:off x="71435" y="-2"/>
              <a:ext cx="8135944" cy="394768"/>
            </a:xfrm>
            <a:prstGeom prst="rect">
              <a:avLst/>
            </a:prstGeom>
            <a:solidFill>
              <a:srgbClr val="AFD7F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 She glared at Bruce Bogtrotter who was sitting</a:t>
              </a:r>
            </a:p>
          </p:txBody>
        </p:sp>
        <p:sp>
          <p:nvSpPr>
            <p:cNvPr id="296" name="Shape 300"/>
            <p:cNvSpPr/>
            <p:nvPr/>
          </p:nvSpPr>
          <p:spPr>
            <a:xfrm>
              <a:off x="3382962" y="2808290"/>
              <a:ext cx="2592391" cy="283792"/>
            </a:xfrm>
            <a:prstGeom prst="rect">
              <a:avLst/>
            </a:prstGeom>
            <a:solidFill>
              <a:srgbClr val="A896EA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>
                <a:defRPr sz="2000">
                  <a:latin typeface="Arial"/>
                  <a:ea typeface="Arial"/>
                  <a:cs typeface="Arial"/>
                  <a:sym typeface="Arial"/>
                </a:defRPr>
              </a:pPr>
              <a:r>
                <a:t>Roald Dahl, </a:t>
              </a:r>
              <a:r>
                <a:rPr i="1"/>
                <a:t>Matilda</a:t>
              </a:r>
            </a:p>
          </p:txBody>
        </p:sp>
      </p:grpSp>
      <p:sp>
        <p:nvSpPr>
          <p:cNvPr id="298" name="Shape 303"/>
          <p:cNvSpPr/>
          <p:nvPr/>
        </p:nvSpPr>
        <p:spPr>
          <a:xfrm>
            <a:off x="1042987" y="2349499"/>
            <a:ext cx="1727201" cy="394768"/>
          </a:xfrm>
          <a:prstGeom prst="rect">
            <a:avLst/>
          </a:prstGeom>
          <a:solidFill>
            <a:srgbClr val="DDDDDD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>
              <a:defRPr sz="28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  Replete,</a:t>
            </a:r>
          </a:p>
        </p:txBody>
      </p:sp>
      <p:grpSp>
        <p:nvGrpSpPr>
          <p:cNvPr id="302" name="Group 307"/>
          <p:cNvGrpSpPr/>
          <p:nvPr/>
        </p:nvGrpSpPr>
        <p:grpSpPr>
          <a:xfrm>
            <a:off x="936620" y="2349497"/>
            <a:ext cx="7954973" cy="2084021"/>
            <a:chOff x="-1" y="-1"/>
            <a:chExt cx="7954971" cy="2084019"/>
          </a:xfrm>
        </p:grpSpPr>
        <p:sp>
          <p:nvSpPr>
            <p:cNvPr id="299" name="Shape 304"/>
            <p:cNvSpPr/>
            <p:nvPr/>
          </p:nvSpPr>
          <p:spPr>
            <a:xfrm>
              <a:off x="-2" y="1079500"/>
              <a:ext cx="2843216" cy="394768"/>
            </a:xfrm>
            <a:prstGeom prst="rect">
              <a:avLst/>
            </a:prstGeom>
            <a:solidFill>
              <a:srgbClr val="AFD7F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faces to the sky. </a:t>
              </a:r>
            </a:p>
          </p:txBody>
        </p:sp>
        <p:sp>
          <p:nvSpPr>
            <p:cNvPr id="300" name="Shape 305"/>
            <p:cNvSpPr/>
            <p:nvPr/>
          </p:nvSpPr>
          <p:spPr>
            <a:xfrm>
              <a:off x="1835150" y="-2"/>
              <a:ext cx="6119821" cy="394768"/>
            </a:xfrm>
            <a:prstGeom prst="rect">
              <a:avLst/>
            </a:prstGeom>
            <a:solidFill>
              <a:srgbClr val="AFD7F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they stretched out ono their back, </a:t>
              </a:r>
            </a:p>
          </p:txBody>
        </p:sp>
        <p:sp>
          <p:nvSpPr>
            <p:cNvPr id="301" name="Shape 306"/>
            <p:cNvSpPr/>
            <p:nvPr/>
          </p:nvSpPr>
          <p:spPr>
            <a:xfrm>
              <a:off x="2698750" y="1800227"/>
              <a:ext cx="4249744" cy="283792"/>
            </a:xfrm>
            <a:prstGeom prst="rect">
              <a:avLst/>
            </a:prstGeom>
            <a:solidFill>
              <a:srgbClr val="A896EA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>
                <a:defRPr sz="2000">
                  <a:latin typeface="Arial"/>
                  <a:ea typeface="Arial"/>
                  <a:cs typeface="Arial"/>
                  <a:sym typeface="Arial"/>
                </a:defRPr>
              </a:pPr>
              <a:r>
                <a:t>Nora Roberts, </a:t>
              </a:r>
              <a:r>
                <a:rPr i="1"/>
                <a:t>Blood Brothers</a:t>
              </a:r>
            </a:p>
          </p:txBody>
        </p:sp>
      </p:grpSp>
      <p:sp>
        <p:nvSpPr>
          <p:cNvPr id="303" name="Shape 308"/>
          <p:cNvSpPr/>
          <p:nvPr/>
        </p:nvSpPr>
        <p:spPr>
          <a:xfrm>
            <a:off x="2555875" y="2997199"/>
            <a:ext cx="1727200" cy="394768"/>
          </a:xfrm>
          <a:prstGeom prst="rect">
            <a:avLst/>
          </a:prstGeom>
          <a:solidFill>
            <a:srgbClr val="DDDDDD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>
              <a:defRPr sz="28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  replete</a:t>
            </a:r>
          </a:p>
        </p:txBody>
      </p:sp>
      <p:grpSp>
        <p:nvGrpSpPr>
          <p:cNvPr id="308" name="Group 313"/>
          <p:cNvGrpSpPr/>
          <p:nvPr/>
        </p:nvGrpSpPr>
        <p:grpSpPr>
          <a:xfrm>
            <a:off x="468309" y="2205033"/>
            <a:ext cx="8207382" cy="1723658"/>
            <a:chOff x="0" y="-1"/>
            <a:chExt cx="8207381" cy="1723656"/>
          </a:xfrm>
        </p:grpSpPr>
        <p:sp>
          <p:nvSpPr>
            <p:cNvPr id="304" name="Shape 309"/>
            <p:cNvSpPr/>
            <p:nvPr/>
          </p:nvSpPr>
          <p:spPr>
            <a:xfrm>
              <a:off x="-1" y="792162"/>
              <a:ext cx="2159002" cy="394768"/>
            </a:xfrm>
            <a:prstGeom prst="rect">
              <a:avLst/>
            </a:prstGeom>
            <a:solidFill>
              <a:srgbClr val="AFD7F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their cabins</a:t>
              </a:r>
            </a:p>
          </p:txBody>
        </p:sp>
        <p:sp>
          <p:nvSpPr>
            <p:cNvPr id="305" name="Shape 310"/>
            <p:cNvSpPr/>
            <p:nvPr/>
          </p:nvSpPr>
          <p:spPr>
            <a:xfrm>
              <a:off x="3743326" y="792162"/>
              <a:ext cx="2016128" cy="394768"/>
            </a:xfrm>
            <a:prstGeom prst="rect">
              <a:avLst/>
            </a:prstGeom>
            <a:solidFill>
              <a:srgbClr val="AFD7F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with luxury.</a:t>
              </a:r>
            </a:p>
          </p:txBody>
        </p:sp>
        <p:sp>
          <p:nvSpPr>
            <p:cNvPr id="306" name="Shape 311"/>
            <p:cNvSpPr/>
            <p:nvPr/>
          </p:nvSpPr>
          <p:spPr>
            <a:xfrm>
              <a:off x="71435" y="-2"/>
              <a:ext cx="8135946" cy="394768"/>
            </a:xfrm>
            <a:prstGeom prst="rect">
              <a:avLst/>
            </a:prstGeom>
            <a:solidFill>
              <a:srgbClr val="AFD7F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Our steamers have won an enviable reputation for</a:t>
              </a:r>
            </a:p>
          </p:txBody>
        </p:sp>
        <p:sp>
          <p:nvSpPr>
            <p:cNvPr id="307" name="Shape 312"/>
            <p:cNvSpPr/>
            <p:nvPr/>
          </p:nvSpPr>
          <p:spPr>
            <a:xfrm>
              <a:off x="4032251" y="1439864"/>
              <a:ext cx="3097216" cy="283792"/>
            </a:xfrm>
            <a:prstGeom prst="rect">
              <a:avLst/>
            </a:prstGeom>
            <a:solidFill>
              <a:srgbClr val="A896EA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>
                <a:defRPr sz="2000">
                  <a:latin typeface="Arial"/>
                  <a:ea typeface="Arial"/>
                  <a:cs typeface="Arial"/>
                  <a:sym typeface="Arial"/>
                </a:defRPr>
              </a:pPr>
              <a:r>
                <a:t>Virginia Wolfe, </a:t>
              </a:r>
              <a:r>
                <a:rPr i="1"/>
                <a:t>The Wave</a:t>
              </a:r>
            </a:p>
          </p:txBody>
        </p:sp>
      </p:grpSp>
      <p:sp>
        <p:nvSpPr>
          <p:cNvPr id="309" name="Shape 314"/>
          <p:cNvSpPr/>
          <p:nvPr/>
        </p:nvSpPr>
        <p:spPr>
          <a:xfrm>
            <a:off x="6935785" y="3194124"/>
            <a:ext cx="1727203" cy="394767"/>
          </a:xfrm>
          <a:prstGeom prst="rect">
            <a:avLst/>
          </a:prstGeom>
          <a:solidFill>
            <a:srgbClr val="DDDDDD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>
              <a:defRPr sz="28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  replete</a:t>
            </a:r>
          </a:p>
        </p:txBody>
      </p:sp>
      <p:grpSp>
        <p:nvGrpSpPr>
          <p:cNvPr id="314" name="Group 319"/>
          <p:cNvGrpSpPr/>
          <p:nvPr/>
        </p:nvGrpSpPr>
        <p:grpSpPr>
          <a:xfrm>
            <a:off x="684211" y="2420933"/>
            <a:ext cx="8207382" cy="3092084"/>
            <a:chOff x="0" y="-1"/>
            <a:chExt cx="8207381" cy="3092082"/>
          </a:xfrm>
        </p:grpSpPr>
        <p:sp>
          <p:nvSpPr>
            <p:cNvPr id="310" name="Shape 315"/>
            <p:cNvSpPr/>
            <p:nvPr/>
          </p:nvSpPr>
          <p:spPr>
            <a:xfrm>
              <a:off x="0" y="792162"/>
              <a:ext cx="6480179" cy="394768"/>
            </a:xfrm>
            <a:prstGeom prst="rect">
              <a:avLst/>
            </a:prstGeom>
            <a:solidFill>
              <a:srgbClr val="AFD7F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a neatly scripted version of the calamity, </a:t>
              </a:r>
            </a:p>
          </p:txBody>
        </p:sp>
        <p:sp>
          <p:nvSpPr>
            <p:cNvPr id="311" name="Shape 316"/>
            <p:cNvSpPr/>
            <p:nvPr/>
          </p:nvSpPr>
          <p:spPr>
            <a:xfrm>
              <a:off x="0" y="1584328"/>
              <a:ext cx="4032254" cy="394767"/>
            </a:xfrm>
            <a:prstGeom prst="rect">
              <a:avLst/>
            </a:prstGeom>
            <a:solidFill>
              <a:srgbClr val="AFD7F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with villains and heroes.</a:t>
              </a:r>
            </a:p>
          </p:txBody>
        </p:sp>
        <p:sp>
          <p:nvSpPr>
            <p:cNvPr id="312" name="Shape 317"/>
            <p:cNvSpPr/>
            <p:nvPr/>
          </p:nvSpPr>
          <p:spPr>
            <a:xfrm>
              <a:off x="71436" y="-2"/>
              <a:ext cx="8135946" cy="394768"/>
            </a:xfrm>
            <a:prstGeom prst="rect">
              <a:avLst/>
            </a:prstGeom>
            <a:solidFill>
              <a:srgbClr val="AFD7F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The throng or reporters, mostly Japanese, wanted</a:t>
              </a:r>
            </a:p>
          </p:txBody>
        </p:sp>
        <p:sp>
          <p:nvSpPr>
            <p:cNvPr id="313" name="Shape 318"/>
            <p:cNvSpPr/>
            <p:nvPr/>
          </p:nvSpPr>
          <p:spPr>
            <a:xfrm>
              <a:off x="3382962" y="2808290"/>
              <a:ext cx="3744916" cy="283792"/>
            </a:xfrm>
            <a:prstGeom prst="rect">
              <a:avLst/>
            </a:prstGeom>
            <a:solidFill>
              <a:srgbClr val="A896EA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>
                <a:defRPr sz="2000">
                  <a:latin typeface="Arial"/>
                  <a:ea typeface="Arial"/>
                  <a:cs typeface="Arial"/>
                  <a:sym typeface="Arial"/>
                </a:defRPr>
              </a:pPr>
              <a:r>
                <a:t>Jon Krakauer, </a:t>
              </a:r>
              <a:r>
                <a:rPr i="1"/>
                <a:t>Into Thin Air</a:t>
              </a:r>
            </a:p>
          </p:txBody>
        </p:sp>
      </p:grpSp>
      <p:pic>
        <p:nvPicPr>
          <p:cNvPr id="315" name="pasted-image.jpeg" descr="pasted-image.jpe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4267" y="153838"/>
            <a:ext cx="2658167" cy="1723656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8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xit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Class="exit" nodeType="clickEffect" presetSubtype="2" presetID="2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8" presetID="2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Class="exit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2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Class="exit" nodeType="clickEffect" presetSubtype="2" presetID="2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Class="entr" nodeType="click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2" fill="hold"/>
                                        <p:tgtEl>
                                          <p:spTgt spid="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Class="entr" nodeType="clickEffect" presetSubtype="8" presetID="2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6" fill="hold"/>
                                        <p:tgtEl>
                                          <p:spTgt spid="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3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3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Class="exit" nodeType="clickEffect" presetSubtype="0" presetID="1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2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Class="exit" nodeType="clickEffect" presetSubtype="2" presetID="2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3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3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8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Class="entr" nodeType="clickEffect" presetSubtype="0" presetID="1" grpId="1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2" fill="hold"/>
                                        <p:tgtEl>
                                          <p:spTgt spid="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Class="entr" nodeType="clickEffect" presetSubtype="8" presetID="2" grpId="1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6" fill="hold"/>
                                        <p:tgtEl>
                                          <p:spTgt spid="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3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3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Class="entr" nodeType="clickEffect" presetID="10" grpId="1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2" fill="hold"/>
                                        <p:tgtEl>
                                          <p:spTgt spid="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73" dur="500"/>
                                        <p:tgtEl>
                                          <p:spTgt spid="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302" grpId="7"/>
      <p:bldP build="whole" bldLvl="1" animBg="1" rev="0" advAuto="0" spid="297" grpId="1"/>
      <p:bldP build="whole" bldLvl="1" animBg="1" rev="0" advAuto="0" spid="309" grpId="12"/>
      <p:bldP build="whole" bldLvl="1" animBg="1" rev="0" advAuto="0" spid="298" grpId="4"/>
      <p:bldP build="whole" bldLvl="1" animBg="1" rev="0" advAuto="0" spid="292" grpId="2"/>
      <p:bldP build="whole" bldLvl="1" animBg="1" rev="0" advAuto="0" spid="298" grpId="6"/>
      <p:bldP build="whole" bldLvl="1" animBg="1" rev="0" advAuto="0" spid="297" grpId="3"/>
      <p:bldP build="whole" bldLvl="1" animBg="1" rev="0" advAuto="0" spid="303" grpId="8"/>
      <p:bldP build="whole" bldLvl="1" animBg="1" rev="0" advAuto="0" spid="290" grpId="14"/>
      <p:bldP build="whole" bldLvl="1" animBg="1" rev="0" advAuto="0" spid="314" grpId="13"/>
      <p:bldP build="whole" bldLvl="1" animBg="1" rev="0" advAuto="0" spid="308" grpId="9"/>
      <p:bldP build="whole" bldLvl="1" animBg="1" rev="0" advAuto="0" spid="308" grpId="11"/>
      <p:bldP build="whole" bldLvl="1" animBg="1" rev="0" advAuto="0" spid="302" grpId="5"/>
      <p:bldP build="whole" bldLvl="1" animBg="1" rev="0" advAuto="0" spid="303" grpId="1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" name="Shape 321"/>
          <p:cNvSpPr txBox="1"/>
          <p:nvPr/>
        </p:nvSpPr>
        <p:spPr>
          <a:xfrm>
            <a:off x="3779837" y="-1"/>
            <a:ext cx="5364165" cy="8840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>
              <a:defRPr b="1">
                <a:latin typeface="Arial"/>
                <a:ea typeface="Arial"/>
                <a:cs typeface="Arial"/>
                <a:sym typeface="Arial"/>
              </a:defRPr>
            </a:pPr>
            <a:r>
              <a:t>Diabolical: of the devil                  </a:t>
            </a:r>
          </a:p>
          <a:p>
            <a:pPr>
              <a:defRPr b="1">
                <a:latin typeface="Arial"/>
                <a:ea typeface="Arial"/>
                <a:cs typeface="Arial"/>
                <a:sym typeface="Arial"/>
              </a:defRPr>
            </a:pPr>
            <a:r>
              <a:t>Synonyms: devilish, hellish, evil</a:t>
            </a:r>
          </a:p>
          <a:p>
            <a:pPr>
              <a:defRPr b="1">
                <a:latin typeface="Arial"/>
                <a:ea typeface="Arial"/>
                <a:cs typeface="Arial"/>
                <a:sym typeface="Arial"/>
              </a:defRPr>
            </a:pPr>
            <a:r>
              <a:t>Antonyms: heavenly, godly</a:t>
            </a:r>
          </a:p>
        </p:txBody>
      </p:sp>
      <p:sp>
        <p:nvSpPr>
          <p:cNvPr id="318" name="Shape 322"/>
          <p:cNvSpPr txBox="1"/>
          <p:nvPr/>
        </p:nvSpPr>
        <p:spPr>
          <a:xfrm>
            <a:off x="468311" y="5949948"/>
            <a:ext cx="8096654" cy="3506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>
            <a:lvl1pPr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Any form of the word “diabolical”  will appear once in every 1,981 pages of text.</a:t>
            </a:r>
          </a:p>
        </p:txBody>
      </p:sp>
      <p:sp>
        <p:nvSpPr>
          <p:cNvPr id="319" name="Shape 323"/>
          <p:cNvSpPr/>
          <p:nvPr/>
        </p:nvSpPr>
        <p:spPr>
          <a:xfrm>
            <a:off x="5292725" y="2349499"/>
            <a:ext cx="1943100" cy="394768"/>
          </a:xfrm>
          <a:prstGeom prst="rect">
            <a:avLst/>
          </a:prstGeom>
          <a:solidFill>
            <a:srgbClr val="DDDDDD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>
              <a:defRPr sz="28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  diabolical</a:t>
            </a:r>
          </a:p>
        </p:txBody>
      </p:sp>
      <p:grpSp>
        <p:nvGrpSpPr>
          <p:cNvPr id="324" name="Group 328"/>
          <p:cNvGrpSpPr/>
          <p:nvPr/>
        </p:nvGrpSpPr>
        <p:grpSpPr>
          <a:xfrm>
            <a:off x="539749" y="1700208"/>
            <a:ext cx="7704143" cy="2372946"/>
            <a:chOff x="0" y="-1"/>
            <a:chExt cx="7704143" cy="2372944"/>
          </a:xfrm>
        </p:grpSpPr>
        <p:sp>
          <p:nvSpPr>
            <p:cNvPr id="320" name="Shape 324"/>
            <p:cNvSpPr/>
            <p:nvPr/>
          </p:nvSpPr>
          <p:spPr>
            <a:xfrm>
              <a:off x="0" y="1296989"/>
              <a:ext cx="7704144" cy="394767"/>
            </a:xfrm>
            <a:prstGeom prst="rect">
              <a:avLst/>
            </a:prstGeom>
            <a:solidFill>
              <a:srgbClr val="AFD7F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gaze was moving slowly among the rows.</a:t>
              </a:r>
            </a:p>
          </p:txBody>
        </p:sp>
        <p:sp>
          <p:nvSpPr>
            <p:cNvPr id="321" name="Shape 325"/>
            <p:cNvSpPr/>
            <p:nvPr/>
          </p:nvSpPr>
          <p:spPr>
            <a:xfrm>
              <a:off x="0" y="-2"/>
              <a:ext cx="7632705" cy="394768"/>
            </a:xfrm>
            <a:prstGeom prst="rect">
              <a:avLst/>
            </a:prstGeom>
            <a:solidFill>
              <a:srgbClr val="AFD7F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The Trunchbull had returned to her place in </a:t>
              </a:r>
            </a:p>
          </p:txBody>
        </p:sp>
        <p:sp>
          <p:nvSpPr>
            <p:cNvPr id="322" name="Shape 326"/>
            <p:cNvSpPr/>
            <p:nvPr/>
          </p:nvSpPr>
          <p:spPr>
            <a:xfrm>
              <a:off x="3024187" y="2089152"/>
              <a:ext cx="2592391" cy="283792"/>
            </a:xfrm>
            <a:prstGeom prst="rect">
              <a:avLst/>
            </a:prstGeom>
            <a:solidFill>
              <a:srgbClr val="A896EA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>
                <a:defRPr sz="2000">
                  <a:latin typeface="Arial"/>
                  <a:ea typeface="Arial"/>
                  <a:cs typeface="Arial"/>
                  <a:sym typeface="Arial"/>
                </a:defRPr>
              </a:pPr>
              <a:r>
                <a:t>Roald Dahl, </a:t>
              </a:r>
              <a:r>
                <a:rPr i="1"/>
                <a:t>Matilda</a:t>
              </a:r>
            </a:p>
          </p:txBody>
        </p:sp>
        <p:sp>
          <p:nvSpPr>
            <p:cNvPr id="323" name="Shape 327"/>
            <p:cNvSpPr/>
            <p:nvPr/>
          </p:nvSpPr>
          <p:spPr>
            <a:xfrm>
              <a:off x="-1" y="649287"/>
              <a:ext cx="4824419" cy="394768"/>
            </a:xfrm>
            <a:prstGeom prst="rect">
              <a:avLst/>
            </a:prstGeom>
            <a:solidFill>
              <a:srgbClr val="AFD7F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the front of the class, and her </a:t>
              </a:r>
            </a:p>
          </p:txBody>
        </p:sp>
      </p:grpSp>
      <p:sp>
        <p:nvSpPr>
          <p:cNvPr id="325" name="Shape 330"/>
          <p:cNvSpPr/>
          <p:nvPr/>
        </p:nvSpPr>
        <p:spPr>
          <a:xfrm>
            <a:off x="3924300" y="2420934"/>
            <a:ext cx="1943100" cy="394768"/>
          </a:xfrm>
          <a:prstGeom prst="rect">
            <a:avLst/>
          </a:prstGeom>
          <a:solidFill>
            <a:srgbClr val="DDDDDD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>
              <a:defRPr sz="28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  diabolical</a:t>
            </a:r>
          </a:p>
        </p:txBody>
      </p:sp>
      <p:grpSp>
        <p:nvGrpSpPr>
          <p:cNvPr id="329" name="Group 334"/>
          <p:cNvGrpSpPr/>
          <p:nvPr/>
        </p:nvGrpSpPr>
        <p:grpSpPr>
          <a:xfrm>
            <a:off x="1619248" y="2420934"/>
            <a:ext cx="6408743" cy="1652219"/>
            <a:chOff x="0" y="0"/>
            <a:chExt cx="6408742" cy="1652218"/>
          </a:xfrm>
        </p:grpSpPr>
        <p:sp>
          <p:nvSpPr>
            <p:cNvPr id="326" name="Shape 331"/>
            <p:cNvSpPr/>
            <p:nvPr/>
          </p:nvSpPr>
          <p:spPr>
            <a:xfrm>
              <a:off x="-1" y="-1"/>
              <a:ext cx="2303466" cy="394767"/>
            </a:xfrm>
            <a:prstGeom prst="rect">
              <a:avLst/>
            </a:prstGeom>
            <a:solidFill>
              <a:srgbClr val="AFD7F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That was his</a:t>
              </a:r>
            </a:p>
          </p:txBody>
        </p:sp>
        <p:sp>
          <p:nvSpPr>
            <p:cNvPr id="327" name="Shape 332"/>
            <p:cNvSpPr/>
            <p:nvPr/>
          </p:nvSpPr>
          <p:spPr>
            <a:xfrm>
              <a:off x="1944687" y="1368427"/>
              <a:ext cx="4464055" cy="283791"/>
            </a:xfrm>
            <a:prstGeom prst="rect">
              <a:avLst/>
            </a:prstGeom>
            <a:solidFill>
              <a:srgbClr val="A896EA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>
                <a:defRPr sz="2000">
                  <a:latin typeface="Arial"/>
                  <a:ea typeface="Arial"/>
                  <a:cs typeface="Arial"/>
                  <a:sym typeface="Arial"/>
                </a:defRPr>
              </a:pPr>
              <a:r>
                <a:t>James Patterson,  </a:t>
              </a:r>
              <a:r>
                <a:rPr i="1"/>
                <a:t>Kiss the Girls</a:t>
              </a:r>
            </a:p>
          </p:txBody>
        </p:sp>
        <p:sp>
          <p:nvSpPr>
            <p:cNvPr id="328" name="Shape 333"/>
            <p:cNvSpPr/>
            <p:nvPr/>
          </p:nvSpPr>
          <p:spPr>
            <a:xfrm>
              <a:off x="4248151" y="-1"/>
              <a:ext cx="1295403" cy="394767"/>
            </a:xfrm>
            <a:prstGeom prst="rect">
              <a:avLst/>
            </a:prstGeom>
            <a:solidFill>
              <a:srgbClr val="AFD7F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secret. </a:t>
              </a:r>
            </a:p>
          </p:txBody>
        </p:sp>
      </p:grpSp>
      <p:sp>
        <p:nvSpPr>
          <p:cNvPr id="330" name="Shape 335"/>
          <p:cNvSpPr/>
          <p:nvPr/>
        </p:nvSpPr>
        <p:spPr>
          <a:xfrm>
            <a:off x="539750" y="2276474"/>
            <a:ext cx="1943100" cy="394768"/>
          </a:xfrm>
          <a:prstGeom prst="rect">
            <a:avLst/>
          </a:prstGeom>
          <a:solidFill>
            <a:srgbClr val="DDDDDD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>
              <a:defRPr sz="28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  diabolical</a:t>
            </a:r>
          </a:p>
        </p:txBody>
      </p:sp>
      <p:grpSp>
        <p:nvGrpSpPr>
          <p:cNvPr id="334" name="Group 339"/>
          <p:cNvGrpSpPr/>
          <p:nvPr/>
        </p:nvGrpSpPr>
        <p:grpSpPr>
          <a:xfrm>
            <a:off x="539749" y="1700208"/>
            <a:ext cx="7416805" cy="2372946"/>
            <a:chOff x="0" y="-1"/>
            <a:chExt cx="7416804" cy="2372944"/>
          </a:xfrm>
        </p:grpSpPr>
        <p:sp>
          <p:nvSpPr>
            <p:cNvPr id="331" name="Shape 336"/>
            <p:cNvSpPr/>
            <p:nvPr/>
          </p:nvSpPr>
          <p:spPr>
            <a:xfrm>
              <a:off x="0" y="-2"/>
              <a:ext cx="6408743" cy="394768"/>
            </a:xfrm>
            <a:prstGeom prst="rect">
              <a:avLst/>
            </a:prstGeom>
            <a:solidFill>
              <a:srgbClr val="AFD7F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After approximately fifteen minutes, the</a:t>
              </a:r>
            </a:p>
          </p:txBody>
        </p:sp>
        <p:sp>
          <p:nvSpPr>
            <p:cNvPr id="332" name="Shape 337"/>
            <p:cNvSpPr/>
            <p:nvPr/>
          </p:nvSpPr>
          <p:spPr>
            <a:xfrm>
              <a:off x="3024187" y="2089152"/>
              <a:ext cx="4176718" cy="283792"/>
            </a:xfrm>
            <a:prstGeom prst="rect">
              <a:avLst/>
            </a:prstGeom>
            <a:solidFill>
              <a:srgbClr val="A896EA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>
                <a:defRPr sz="2000">
                  <a:latin typeface="Arial"/>
                  <a:ea typeface="Arial"/>
                  <a:cs typeface="Arial"/>
                  <a:sym typeface="Arial"/>
                </a:defRPr>
              </a:pPr>
              <a:r>
                <a:t>Markus Zusak, </a:t>
              </a:r>
              <a:r>
                <a:rPr i="1"/>
                <a:t>The Book Thief</a:t>
              </a:r>
            </a:p>
          </p:txBody>
        </p:sp>
        <p:sp>
          <p:nvSpPr>
            <p:cNvPr id="333" name="Shape 338"/>
            <p:cNvSpPr/>
            <p:nvPr/>
          </p:nvSpPr>
          <p:spPr>
            <a:xfrm>
              <a:off x="1944687" y="576262"/>
              <a:ext cx="5472118" cy="394768"/>
            </a:xfrm>
            <a:prstGeom prst="rect">
              <a:avLst/>
            </a:prstGeom>
            <a:solidFill>
              <a:srgbClr val="AFD7F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plan bore its fruit, so to speak. </a:t>
              </a:r>
            </a:p>
          </p:txBody>
        </p:sp>
      </p:grpSp>
      <p:sp>
        <p:nvSpPr>
          <p:cNvPr id="335" name="Shape 340"/>
          <p:cNvSpPr/>
          <p:nvPr/>
        </p:nvSpPr>
        <p:spPr>
          <a:xfrm>
            <a:off x="539748" y="3068634"/>
            <a:ext cx="1655767" cy="394768"/>
          </a:xfrm>
          <a:prstGeom prst="rect">
            <a:avLst/>
          </a:prstGeom>
          <a:solidFill>
            <a:srgbClr val="DDDDDD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>
              <a:defRPr sz="28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  diabolic</a:t>
            </a:r>
          </a:p>
        </p:txBody>
      </p:sp>
      <p:grpSp>
        <p:nvGrpSpPr>
          <p:cNvPr id="340" name="Group 345"/>
          <p:cNvGrpSpPr/>
          <p:nvPr/>
        </p:nvGrpSpPr>
        <p:grpSpPr>
          <a:xfrm>
            <a:off x="539747" y="1700208"/>
            <a:ext cx="7920045" cy="2372946"/>
            <a:chOff x="0" y="-1"/>
            <a:chExt cx="7920044" cy="2372944"/>
          </a:xfrm>
        </p:grpSpPr>
        <p:sp>
          <p:nvSpPr>
            <p:cNvPr id="336" name="Shape 341"/>
            <p:cNvSpPr/>
            <p:nvPr/>
          </p:nvSpPr>
          <p:spPr>
            <a:xfrm>
              <a:off x="1655762" y="1368427"/>
              <a:ext cx="5832482" cy="394767"/>
            </a:xfrm>
            <a:prstGeom prst="rect">
              <a:avLst/>
            </a:prstGeom>
            <a:solidFill>
              <a:srgbClr val="AFD7F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violence from every horse he rode.</a:t>
              </a:r>
            </a:p>
          </p:txBody>
        </p:sp>
        <p:sp>
          <p:nvSpPr>
            <p:cNvPr id="337" name="Shape 342"/>
            <p:cNvSpPr/>
            <p:nvPr/>
          </p:nvSpPr>
          <p:spPr>
            <a:xfrm>
              <a:off x="0" y="-2"/>
              <a:ext cx="7632706" cy="394768"/>
            </a:xfrm>
            <a:prstGeom prst="rect">
              <a:avLst/>
            </a:prstGeom>
            <a:solidFill>
              <a:srgbClr val="AFD7F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He was a kind of elemental force, a primitive </a:t>
              </a:r>
            </a:p>
          </p:txBody>
        </p:sp>
        <p:sp>
          <p:nvSpPr>
            <p:cNvPr id="338" name="Shape 343"/>
            <p:cNvSpPr/>
            <p:nvPr/>
          </p:nvSpPr>
          <p:spPr>
            <a:xfrm>
              <a:off x="3024188" y="2089152"/>
              <a:ext cx="4895856" cy="283792"/>
            </a:xfrm>
            <a:prstGeom prst="rect">
              <a:avLst/>
            </a:prstGeom>
            <a:solidFill>
              <a:srgbClr val="A896EA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>
                <a:defRPr sz="2000">
                  <a:latin typeface="Arial"/>
                  <a:ea typeface="Arial"/>
                  <a:cs typeface="Arial"/>
                  <a:sym typeface="Arial"/>
                </a:defRPr>
              </a:pPr>
              <a:r>
                <a:t>Hal Borland, </a:t>
              </a:r>
              <a:r>
                <a:rPr i="1"/>
                <a:t>When the Legends Die</a:t>
              </a:r>
            </a:p>
          </p:txBody>
        </p:sp>
        <p:sp>
          <p:nvSpPr>
            <p:cNvPr id="339" name="Shape 344"/>
            <p:cNvSpPr/>
            <p:nvPr/>
          </p:nvSpPr>
          <p:spPr>
            <a:xfrm>
              <a:off x="-1" y="649287"/>
              <a:ext cx="7488246" cy="394768"/>
            </a:xfrm>
            <a:prstGeom prst="rect">
              <a:avLst/>
            </a:prstGeom>
            <a:solidFill>
              <a:srgbClr val="AFD7F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scourge and a raw challenge that summoned</a:t>
              </a:r>
            </a:p>
          </p:txBody>
        </p:sp>
      </p:grpSp>
      <p:pic>
        <p:nvPicPr>
          <p:cNvPr id="341" name="pasted-image.jpeg" descr="pasted-image.jpe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432941" y="249932"/>
            <a:ext cx="1625601" cy="149860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8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xit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Class="exit" nodeType="clickEffect" presetSubtype="2" presetID="2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8" presetID="2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Class="exit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2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Class="exit" nodeType="clickEffect" presetSubtype="2" presetID="2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Class="entr" nodeType="click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2" fill="hold"/>
                                        <p:tgtEl>
                                          <p:spTgt spid="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Class="entr" nodeType="clickEffect" presetSubtype="8" presetID="2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6" fill="hold"/>
                                        <p:tgtEl>
                                          <p:spTgt spid="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3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3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Class="exit" nodeType="clickEffect" presetSubtype="0" presetID="1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2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Class="exit" nodeType="clickEffect" presetSubtype="2" presetID="2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3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3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8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Class="entr" nodeType="clickEffect" presetSubtype="0" presetID="1" grpId="1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2" fill="hold"/>
                                        <p:tgtEl>
                                          <p:spTgt spid="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Class="entr" nodeType="clickEffect" presetSubtype="8" presetID="2" grpId="1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6" fill="hold"/>
                                        <p:tgtEl>
                                          <p:spTgt spid="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3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3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Class="entr" nodeType="clickEffect" presetID="10" grpId="1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2" fill="hold"/>
                                        <p:tgtEl>
                                          <p:spTgt spid="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73" dur="500"/>
                                        <p:tgtEl>
                                          <p:spTgt spid="3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335" grpId="12"/>
      <p:bldP build="whole" bldLvl="1" animBg="1" rev="0" advAuto="0" spid="329" grpId="7"/>
      <p:bldP build="whole" bldLvl="1" animBg="1" rev="0" advAuto="0" spid="325" grpId="4"/>
      <p:bldP build="whole" bldLvl="1" animBg="1" rev="0" advAuto="0" spid="325" grpId="6"/>
      <p:bldP build="whole" bldLvl="1" animBg="1" rev="0" advAuto="0" spid="340" grpId="13"/>
      <p:bldP build="whole" bldLvl="1" animBg="1" rev="0" advAuto="0" spid="324" grpId="1"/>
      <p:bldP build="whole" bldLvl="1" animBg="1" rev="0" advAuto="0" spid="324" grpId="3"/>
      <p:bldP build="whole" bldLvl="1" animBg="1" rev="0" advAuto="0" spid="330" grpId="8"/>
      <p:bldP build="whole" bldLvl="1" animBg="1" rev="0" advAuto="0" spid="334" grpId="9"/>
      <p:bldP build="whole" bldLvl="1" animBg="1" rev="0" advAuto="0" spid="330" grpId="10"/>
      <p:bldP build="whole" bldLvl="1" animBg="1" rev="0" advAuto="0" spid="319" grpId="2"/>
      <p:bldP build="whole" bldLvl="1" animBg="1" rev="0" advAuto="0" spid="334" grpId="11"/>
      <p:bldP build="whole" bldLvl="1" animBg="1" rev="0" advAuto="0" spid="329" grpId="5"/>
      <p:bldP build="whole" bldLvl="1" animBg="1" rev="0" advAuto="0" spid="317" grpId="14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3" name="Shape 347"/>
          <p:cNvSpPr txBox="1"/>
          <p:nvPr/>
        </p:nvSpPr>
        <p:spPr>
          <a:xfrm>
            <a:off x="3779837" y="-1"/>
            <a:ext cx="5364165" cy="8840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>
              <a:defRPr b="1">
                <a:latin typeface="Arial"/>
                <a:ea typeface="Arial"/>
                <a:cs typeface="Arial"/>
                <a:sym typeface="Arial"/>
              </a:defRPr>
            </a:pPr>
            <a:r>
              <a:t>Plummet : to fall from a considerable height                </a:t>
            </a:r>
          </a:p>
          <a:p>
            <a:pPr>
              <a:defRPr b="1">
                <a:latin typeface="Arial"/>
                <a:ea typeface="Arial"/>
                <a:cs typeface="Arial"/>
                <a:sym typeface="Arial"/>
              </a:defRPr>
            </a:pPr>
            <a:r>
              <a:t>Synonyms: plunge, descend, dive</a:t>
            </a:r>
          </a:p>
          <a:p>
            <a:pPr>
              <a:defRPr b="1">
                <a:latin typeface="Arial"/>
                <a:ea typeface="Arial"/>
                <a:cs typeface="Arial"/>
                <a:sym typeface="Arial"/>
              </a:defRPr>
            </a:pPr>
            <a:r>
              <a:t>Antonyms: ascend, climb, catapult</a:t>
            </a:r>
          </a:p>
        </p:txBody>
      </p:sp>
      <p:sp>
        <p:nvSpPr>
          <p:cNvPr id="344" name="Shape 348"/>
          <p:cNvSpPr txBox="1"/>
          <p:nvPr/>
        </p:nvSpPr>
        <p:spPr>
          <a:xfrm>
            <a:off x="468311" y="5949948"/>
            <a:ext cx="8147106" cy="3506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>
            <a:lvl1pPr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Any form of the word “plummet”  will appear once in every 3,040   pages of text.</a:t>
            </a:r>
          </a:p>
        </p:txBody>
      </p:sp>
      <p:sp>
        <p:nvSpPr>
          <p:cNvPr id="345" name="Shape 349"/>
          <p:cNvSpPr/>
          <p:nvPr/>
        </p:nvSpPr>
        <p:spPr>
          <a:xfrm>
            <a:off x="4284662" y="2852734"/>
            <a:ext cx="2447929" cy="394768"/>
          </a:xfrm>
          <a:prstGeom prst="rect">
            <a:avLst/>
          </a:prstGeom>
          <a:solidFill>
            <a:srgbClr val="DDDDDD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>
              <a:defRPr sz="28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  plummeted</a:t>
            </a:r>
          </a:p>
        </p:txBody>
      </p:sp>
      <p:grpSp>
        <p:nvGrpSpPr>
          <p:cNvPr id="351" name="Group 355"/>
          <p:cNvGrpSpPr/>
          <p:nvPr/>
        </p:nvGrpSpPr>
        <p:grpSpPr>
          <a:xfrm>
            <a:off x="611186" y="2205036"/>
            <a:ext cx="8064505" cy="3307981"/>
            <a:chOff x="0" y="0"/>
            <a:chExt cx="8064503" cy="3307980"/>
          </a:xfrm>
        </p:grpSpPr>
        <p:sp>
          <p:nvSpPr>
            <p:cNvPr id="346" name="Shape 350"/>
            <p:cNvSpPr/>
            <p:nvPr/>
          </p:nvSpPr>
          <p:spPr>
            <a:xfrm>
              <a:off x="-1" y="1368425"/>
              <a:ext cx="7921629" cy="394768"/>
            </a:xfrm>
            <a:prstGeom prst="rect">
              <a:avLst/>
            </a:prstGeom>
            <a:solidFill>
              <a:srgbClr val="AFD7F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hit the floor and bounced like a softball.</a:t>
              </a:r>
            </a:p>
          </p:txBody>
        </p:sp>
        <p:sp>
          <p:nvSpPr>
            <p:cNvPr id="347" name="Shape 351"/>
            <p:cNvSpPr/>
            <p:nvPr/>
          </p:nvSpPr>
          <p:spPr>
            <a:xfrm>
              <a:off x="73024" y="0"/>
              <a:ext cx="7991480" cy="394767"/>
            </a:xfrm>
            <a:prstGeom prst="rect">
              <a:avLst/>
            </a:prstGeom>
            <a:solidFill>
              <a:srgbClr val="AFD7F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 He was a long way off the ground when she </a:t>
              </a:r>
            </a:p>
          </p:txBody>
        </p:sp>
        <p:sp>
          <p:nvSpPr>
            <p:cNvPr id="348" name="Shape 352"/>
            <p:cNvSpPr/>
            <p:nvPr/>
          </p:nvSpPr>
          <p:spPr>
            <a:xfrm>
              <a:off x="4968875" y="3024189"/>
              <a:ext cx="2592391" cy="283792"/>
            </a:xfrm>
            <a:prstGeom prst="rect">
              <a:avLst/>
            </a:prstGeom>
            <a:solidFill>
              <a:srgbClr val="A896EA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>
                <a:defRPr sz="2000">
                  <a:latin typeface="Arial"/>
                  <a:ea typeface="Arial"/>
                  <a:cs typeface="Arial"/>
                  <a:sym typeface="Arial"/>
                </a:defRPr>
              </a:pPr>
              <a:r>
                <a:t>Roald Dahl, </a:t>
              </a:r>
              <a:r>
                <a:rPr i="1"/>
                <a:t>Matilda</a:t>
              </a:r>
            </a:p>
          </p:txBody>
        </p:sp>
        <p:sp>
          <p:nvSpPr>
            <p:cNvPr id="349" name="Shape 353"/>
            <p:cNvSpPr/>
            <p:nvPr/>
          </p:nvSpPr>
          <p:spPr>
            <a:xfrm>
              <a:off x="73022" y="647700"/>
              <a:ext cx="3600453" cy="394767"/>
            </a:xfrm>
            <a:prstGeom prst="rect">
              <a:avLst/>
            </a:prstGeom>
            <a:solidFill>
              <a:srgbClr val="AFD7F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 released him and he</a:t>
              </a:r>
            </a:p>
          </p:txBody>
        </p:sp>
        <p:sp>
          <p:nvSpPr>
            <p:cNvPr id="350" name="Shape 354"/>
            <p:cNvSpPr/>
            <p:nvPr/>
          </p:nvSpPr>
          <p:spPr>
            <a:xfrm>
              <a:off x="5976938" y="647700"/>
              <a:ext cx="2087566" cy="394767"/>
            </a:xfrm>
            <a:prstGeom prst="rect">
              <a:avLst/>
            </a:prstGeom>
            <a:solidFill>
              <a:srgbClr val="AFD7F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to earth and </a:t>
              </a:r>
            </a:p>
          </p:txBody>
        </p:sp>
      </p:grpSp>
      <p:sp>
        <p:nvSpPr>
          <p:cNvPr id="352" name="Shape 357"/>
          <p:cNvSpPr/>
          <p:nvPr/>
        </p:nvSpPr>
        <p:spPr>
          <a:xfrm>
            <a:off x="5651500" y="2133599"/>
            <a:ext cx="2447925" cy="394768"/>
          </a:xfrm>
          <a:prstGeom prst="rect">
            <a:avLst/>
          </a:prstGeom>
          <a:solidFill>
            <a:srgbClr val="DDDDDD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>
              <a:defRPr sz="28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  plummeting</a:t>
            </a:r>
          </a:p>
        </p:txBody>
      </p:sp>
      <p:grpSp>
        <p:nvGrpSpPr>
          <p:cNvPr id="356" name="Group 361"/>
          <p:cNvGrpSpPr/>
          <p:nvPr/>
        </p:nvGrpSpPr>
        <p:grpSpPr>
          <a:xfrm>
            <a:off x="684209" y="2133597"/>
            <a:ext cx="7272347" cy="2442795"/>
            <a:chOff x="-1" y="0"/>
            <a:chExt cx="7272346" cy="2442793"/>
          </a:xfrm>
        </p:grpSpPr>
        <p:sp>
          <p:nvSpPr>
            <p:cNvPr id="353" name="Shape 358"/>
            <p:cNvSpPr/>
            <p:nvPr/>
          </p:nvSpPr>
          <p:spPr>
            <a:xfrm>
              <a:off x="-2" y="-1"/>
              <a:ext cx="4968883" cy="394767"/>
            </a:xfrm>
            <a:prstGeom prst="rect">
              <a:avLst/>
            </a:prstGeom>
            <a:solidFill>
              <a:srgbClr val="AFD7F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They spun around each other,</a:t>
              </a:r>
            </a:p>
          </p:txBody>
        </p:sp>
        <p:sp>
          <p:nvSpPr>
            <p:cNvPr id="354" name="Shape 359"/>
            <p:cNvSpPr/>
            <p:nvPr/>
          </p:nvSpPr>
          <p:spPr>
            <a:xfrm>
              <a:off x="3887790" y="2159001"/>
              <a:ext cx="3384556" cy="283792"/>
            </a:xfrm>
            <a:prstGeom prst="rect">
              <a:avLst/>
            </a:prstGeom>
            <a:solidFill>
              <a:srgbClr val="A896EA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>
                <a:defRPr sz="2000">
                  <a:latin typeface="Arial"/>
                  <a:ea typeface="Arial"/>
                  <a:cs typeface="Arial"/>
                  <a:sym typeface="Arial"/>
                </a:defRPr>
              </a:pPr>
              <a:r>
                <a:t>Christpher Paolini, </a:t>
              </a:r>
              <a:r>
                <a:rPr i="1"/>
                <a:t>Brisingr</a:t>
              </a:r>
            </a:p>
          </p:txBody>
        </p:sp>
        <p:sp>
          <p:nvSpPr>
            <p:cNvPr id="355" name="Shape 360"/>
            <p:cNvSpPr/>
            <p:nvPr/>
          </p:nvSpPr>
          <p:spPr>
            <a:xfrm>
              <a:off x="71437" y="647700"/>
              <a:ext cx="7129472" cy="394767"/>
            </a:xfrm>
            <a:prstGeom prst="rect">
              <a:avLst/>
            </a:prstGeom>
            <a:solidFill>
              <a:srgbClr val="AFD7F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toward the hard-flat-wing-crushing-ground.</a:t>
              </a:r>
            </a:p>
          </p:txBody>
        </p:sp>
      </p:grpSp>
      <p:sp>
        <p:nvSpPr>
          <p:cNvPr id="357" name="Shape 362"/>
          <p:cNvSpPr/>
          <p:nvPr/>
        </p:nvSpPr>
        <p:spPr>
          <a:xfrm>
            <a:off x="6227762" y="2205034"/>
            <a:ext cx="1871666" cy="394768"/>
          </a:xfrm>
          <a:prstGeom prst="rect">
            <a:avLst/>
          </a:prstGeom>
          <a:solidFill>
            <a:srgbClr val="DDDDDD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>
              <a:defRPr sz="28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  plummet</a:t>
            </a:r>
          </a:p>
        </p:txBody>
      </p:sp>
      <p:grpSp>
        <p:nvGrpSpPr>
          <p:cNvPr id="361" name="Group 366"/>
          <p:cNvGrpSpPr/>
          <p:nvPr/>
        </p:nvGrpSpPr>
        <p:grpSpPr>
          <a:xfrm>
            <a:off x="684209" y="2205033"/>
            <a:ext cx="7559682" cy="1723658"/>
            <a:chOff x="-1" y="-1"/>
            <a:chExt cx="7559680" cy="1723656"/>
          </a:xfrm>
        </p:grpSpPr>
        <p:sp>
          <p:nvSpPr>
            <p:cNvPr id="358" name="Shape 363"/>
            <p:cNvSpPr/>
            <p:nvPr/>
          </p:nvSpPr>
          <p:spPr>
            <a:xfrm>
              <a:off x="-2" y="-2"/>
              <a:ext cx="5616581" cy="394768"/>
            </a:xfrm>
            <a:prstGeom prst="rect">
              <a:avLst/>
            </a:prstGeom>
            <a:solidFill>
              <a:srgbClr val="AFD7F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All I knew was, if I fell, I’d probably </a:t>
              </a:r>
            </a:p>
          </p:txBody>
        </p:sp>
        <p:sp>
          <p:nvSpPr>
            <p:cNvPr id="359" name="Shape 364"/>
            <p:cNvSpPr/>
            <p:nvPr/>
          </p:nvSpPr>
          <p:spPr>
            <a:xfrm>
              <a:off x="3887788" y="1439864"/>
              <a:ext cx="3671892" cy="283792"/>
            </a:xfrm>
            <a:prstGeom prst="rect">
              <a:avLst/>
            </a:prstGeom>
            <a:solidFill>
              <a:srgbClr val="A896EA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>
                <a:defRPr sz="2000">
                  <a:latin typeface="Arial"/>
                  <a:ea typeface="Arial"/>
                  <a:cs typeface="Arial"/>
                  <a:sym typeface="Arial"/>
                </a:defRPr>
              </a:pPr>
              <a:r>
                <a:t>Marcus Luttrell, </a:t>
              </a:r>
              <a:r>
                <a:rPr i="1"/>
                <a:t>Lone Survivor</a:t>
              </a:r>
            </a:p>
          </p:txBody>
        </p:sp>
        <p:sp>
          <p:nvSpPr>
            <p:cNvPr id="360" name="Shape 365"/>
            <p:cNvSpPr/>
            <p:nvPr/>
          </p:nvSpPr>
          <p:spPr>
            <a:xfrm>
              <a:off x="-2" y="647700"/>
              <a:ext cx="5543556" cy="394768"/>
            </a:xfrm>
            <a:prstGeom prst="rect">
              <a:avLst/>
            </a:prstGeom>
            <a:solidFill>
              <a:srgbClr val="AFD7F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several hundred feet to my death.</a:t>
              </a:r>
            </a:p>
          </p:txBody>
        </p:sp>
      </p:grpSp>
      <p:sp>
        <p:nvSpPr>
          <p:cNvPr id="362" name="Shape 367"/>
          <p:cNvSpPr/>
          <p:nvPr/>
        </p:nvSpPr>
        <p:spPr>
          <a:xfrm>
            <a:off x="1116012" y="2205034"/>
            <a:ext cx="2447926" cy="394768"/>
          </a:xfrm>
          <a:prstGeom prst="rect">
            <a:avLst/>
          </a:prstGeom>
          <a:solidFill>
            <a:srgbClr val="DDDDDD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>
              <a:defRPr sz="28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  plummeted</a:t>
            </a:r>
          </a:p>
        </p:txBody>
      </p:sp>
      <p:grpSp>
        <p:nvGrpSpPr>
          <p:cNvPr id="367" name="Group 372"/>
          <p:cNvGrpSpPr/>
          <p:nvPr/>
        </p:nvGrpSpPr>
        <p:grpSpPr>
          <a:xfrm>
            <a:off x="611186" y="2205033"/>
            <a:ext cx="8208968" cy="1363295"/>
            <a:chOff x="0" y="-1"/>
            <a:chExt cx="8208967" cy="1363294"/>
          </a:xfrm>
        </p:grpSpPr>
        <p:sp>
          <p:nvSpPr>
            <p:cNvPr id="363" name="Shape 368"/>
            <p:cNvSpPr/>
            <p:nvPr/>
          </p:nvSpPr>
          <p:spPr>
            <a:xfrm>
              <a:off x="73024" y="-2"/>
              <a:ext cx="431803" cy="394768"/>
            </a:xfrm>
            <a:prstGeom prst="rect">
              <a:avLst/>
            </a:prstGeom>
            <a:solidFill>
              <a:srgbClr val="AFD7F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 I</a:t>
              </a:r>
            </a:p>
          </p:txBody>
        </p:sp>
        <p:sp>
          <p:nvSpPr>
            <p:cNvPr id="364" name="Shape 369"/>
            <p:cNvSpPr/>
            <p:nvPr/>
          </p:nvSpPr>
          <p:spPr>
            <a:xfrm>
              <a:off x="2808287" y="1079502"/>
              <a:ext cx="5111756" cy="283792"/>
            </a:xfrm>
            <a:prstGeom prst="rect">
              <a:avLst/>
            </a:prstGeom>
            <a:solidFill>
              <a:srgbClr val="A896EA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>
                <a:defRPr sz="2000">
                  <a:latin typeface="Arial"/>
                  <a:ea typeface="Arial"/>
                  <a:cs typeface="Arial"/>
                  <a:sym typeface="Arial"/>
                </a:defRPr>
              </a:pPr>
              <a:r>
                <a:t>Rick Riordan, </a:t>
              </a:r>
              <a:r>
                <a:rPr i="1"/>
                <a:t>The Battle of the Labyrinth</a:t>
              </a:r>
            </a:p>
          </p:txBody>
        </p:sp>
        <p:sp>
          <p:nvSpPr>
            <p:cNvPr id="365" name="Shape 370"/>
            <p:cNvSpPr/>
            <p:nvPr/>
          </p:nvSpPr>
          <p:spPr>
            <a:xfrm>
              <a:off x="2881312" y="-2"/>
              <a:ext cx="5327656" cy="394768"/>
            </a:xfrm>
            <a:prstGeom prst="rect">
              <a:avLst/>
            </a:prstGeom>
            <a:solidFill>
              <a:srgbClr val="AFD7F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toward the valley and the red</a:t>
              </a:r>
            </a:p>
          </p:txBody>
        </p:sp>
        <p:sp>
          <p:nvSpPr>
            <p:cNvPr id="366" name="Shape 371"/>
            <p:cNvSpPr/>
            <p:nvPr/>
          </p:nvSpPr>
          <p:spPr>
            <a:xfrm>
              <a:off x="0" y="647700"/>
              <a:ext cx="2232027" cy="394768"/>
            </a:xfrm>
            <a:prstGeom prst="rect">
              <a:avLst/>
            </a:prstGeom>
            <a:solidFill>
              <a:srgbClr val="AFD7F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rocks below. </a:t>
              </a:r>
            </a:p>
          </p:txBody>
        </p:sp>
      </p:grpSp>
      <p:pic>
        <p:nvPicPr>
          <p:cNvPr id="368" name="pasted-image.jpeg" descr="pasted-image.jpe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547439" y="331141"/>
            <a:ext cx="1625601" cy="1574802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8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xit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Class="exit" nodeType="clickEffect" presetSubtype="2" presetID="2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8" presetID="2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Class="exit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2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Class="exit" nodeType="clickEffect" presetSubtype="2" presetID="2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Class="entr" nodeType="click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2" fill="hold"/>
                                        <p:tgtEl>
                                          <p:spTgt spid="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Class="entr" nodeType="clickEffect" presetSubtype="8" presetID="2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6" fill="hold"/>
                                        <p:tgtEl>
                                          <p:spTgt spid="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3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3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Class="exit" nodeType="clickEffect" presetSubtype="0" presetID="1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2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Class="exit" nodeType="clickEffect" presetSubtype="2" presetID="2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3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3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8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Class="entr" nodeType="clickEffect" presetSubtype="0" presetID="1" grpId="1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2" fill="hold"/>
                                        <p:tgtEl>
                                          <p:spTgt spid="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Class="entr" nodeType="clickEffect" presetSubtype="8" presetID="2" grpId="1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6" fill="hold"/>
                                        <p:tgtEl>
                                          <p:spTgt spid="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3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3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Class="entr" nodeType="clickEffect" presetID="10" grpId="1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2" fill="hold"/>
                                        <p:tgtEl>
                                          <p:spTgt spid="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73" dur="500"/>
                                        <p:tgtEl>
                                          <p:spTgt spid="3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352" grpId="6"/>
      <p:bldP build="whole" bldLvl="1" animBg="1" rev="0" advAuto="0" spid="357" grpId="10"/>
      <p:bldP build="whole" bldLvl="1" animBg="1" rev="0" advAuto="0" spid="345" grpId="2"/>
      <p:bldP build="whole" bldLvl="1" animBg="1" rev="0" advAuto="0" spid="362" grpId="12"/>
      <p:bldP build="whole" bldLvl="1" animBg="1" rev="0" advAuto="0" spid="367" grpId="13"/>
      <p:bldP build="whole" bldLvl="1" animBg="1" rev="0" advAuto="0" spid="343" grpId="14"/>
      <p:bldP build="whole" bldLvl="1" animBg="1" rev="0" advAuto="0" spid="351" grpId="1"/>
      <p:bldP build="whole" bldLvl="1" animBg="1" rev="0" advAuto="0" spid="361" grpId="9"/>
      <p:bldP build="whole" bldLvl="1" animBg="1" rev="0" advAuto="0" spid="356" grpId="7"/>
      <p:bldP build="whole" bldLvl="1" animBg="1" rev="0" advAuto="0" spid="361" grpId="11"/>
      <p:bldP build="whole" bldLvl="1" animBg="1" rev="0" advAuto="0" spid="351" grpId="3"/>
      <p:bldP build="whole" bldLvl="1" animBg="1" rev="0" advAuto="0" spid="356" grpId="5"/>
      <p:bldP build="whole" bldLvl="1" animBg="1" rev="0" advAuto="0" spid="352" grpId="4"/>
      <p:bldP build="whole" bldLvl="1" animBg="1" rev="0" advAuto="0" spid="357" grpId="8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0" name="Shape 374"/>
          <p:cNvSpPr txBox="1"/>
          <p:nvPr/>
        </p:nvSpPr>
        <p:spPr>
          <a:xfrm>
            <a:off x="3309937" y="-159301"/>
            <a:ext cx="5292729" cy="24842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>
              <a:defRPr b="1">
                <a:latin typeface="Arial"/>
                <a:ea typeface="Arial"/>
                <a:cs typeface="Arial"/>
                <a:sym typeface="Arial"/>
              </a:defRPr>
            </a:pPr>
            <a:r>
              <a:t>Demure: shy and modest; to</a:t>
            </a:r>
          </a:p>
          <a:p>
            <a:pPr>
              <a:defRPr b="1">
                <a:latin typeface="Arial"/>
                <a:ea typeface="Arial"/>
                <a:cs typeface="Arial"/>
                <a:sym typeface="Arial"/>
              </a:defRPr>
            </a:pPr>
            <a:r>
              <a:t>shrink away in shyness and</a:t>
            </a:r>
          </a:p>
          <a:p>
            <a:pPr>
              <a:defRPr b="1">
                <a:latin typeface="Arial"/>
                <a:ea typeface="Arial"/>
                <a:cs typeface="Arial"/>
                <a:sym typeface="Arial"/>
              </a:defRPr>
            </a:pPr>
            <a:r>
              <a:t>modesty</a:t>
            </a:r>
          </a:p>
          <a:p>
            <a:pPr>
              <a:defRPr b="1">
                <a:latin typeface="Arial"/>
                <a:ea typeface="Arial"/>
                <a:cs typeface="Arial"/>
                <a:sym typeface="Arial"/>
              </a:defRPr>
            </a:pPr>
          </a:p>
          <a:p>
            <a:pPr>
              <a:defRPr b="1">
                <a:latin typeface="Arial"/>
                <a:ea typeface="Arial"/>
                <a:cs typeface="Arial"/>
                <a:sym typeface="Arial"/>
              </a:defRPr>
            </a:pPr>
            <a:r>
              <a:t>Synonyms: modest, sedate, decorous, 	diffident, prim, soft-spoken</a:t>
            </a:r>
          </a:p>
          <a:p>
            <a:pPr>
              <a:defRPr b="1">
                <a:latin typeface="Arial"/>
                <a:ea typeface="Arial"/>
                <a:cs typeface="Arial"/>
                <a:sym typeface="Arial"/>
              </a:defRPr>
            </a:pPr>
            <a:r>
              <a:t>Antonyms: brash, immodest, flamboyant,</a:t>
            </a:r>
          </a:p>
          <a:p>
            <a:pPr>
              <a:defRPr b="1">
                <a:latin typeface="Arial"/>
                <a:ea typeface="Arial"/>
                <a:cs typeface="Arial"/>
                <a:sym typeface="Arial"/>
              </a:defRPr>
            </a:pPr>
            <a:r>
              <a:t>     aggressive, grandiose, boastful,</a:t>
            </a:r>
          </a:p>
          <a:p>
            <a:pPr>
              <a:defRPr b="1">
                <a:latin typeface="Arial"/>
                <a:ea typeface="Arial"/>
                <a:cs typeface="Arial"/>
                <a:sym typeface="Arial"/>
              </a:defRPr>
            </a:pPr>
            <a:r>
              <a:t>     boisterous</a:t>
            </a:r>
          </a:p>
        </p:txBody>
      </p:sp>
      <p:sp>
        <p:nvSpPr>
          <p:cNvPr id="371" name="Shape 375"/>
          <p:cNvSpPr txBox="1"/>
          <p:nvPr/>
        </p:nvSpPr>
        <p:spPr>
          <a:xfrm>
            <a:off x="592135" y="6113462"/>
            <a:ext cx="7702854" cy="3506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/>
          <a:p>
            <a:pPr>
              <a:defRPr>
                <a:latin typeface="Arial"/>
                <a:ea typeface="Arial"/>
                <a:cs typeface="Arial"/>
                <a:sym typeface="Arial"/>
              </a:defRPr>
            </a:pPr>
            <a:r>
              <a:t>Any form of the word </a:t>
            </a:r>
            <a:r>
              <a:rPr i="1"/>
              <a:t>demure</a:t>
            </a:r>
            <a:r>
              <a:t> will appear once in every 1,483 pages of text.</a:t>
            </a:r>
          </a:p>
        </p:txBody>
      </p:sp>
      <p:sp>
        <p:nvSpPr>
          <p:cNvPr id="372" name="Shape 377"/>
          <p:cNvSpPr/>
          <p:nvPr/>
        </p:nvSpPr>
        <p:spPr>
          <a:xfrm>
            <a:off x="7380285" y="3649662"/>
            <a:ext cx="1584329" cy="394767"/>
          </a:xfrm>
          <a:prstGeom prst="rect">
            <a:avLst/>
          </a:prstGeom>
          <a:solidFill>
            <a:srgbClr val="DDDDDD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>
              <a:defRPr sz="28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demure.</a:t>
            </a:r>
          </a:p>
        </p:txBody>
      </p:sp>
      <p:grpSp>
        <p:nvGrpSpPr>
          <p:cNvPr id="375" name="Group 380"/>
          <p:cNvGrpSpPr/>
          <p:nvPr/>
        </p:nvGrpSpPr>
        <p:grpSpPr>
          <a:xfrm>
            <a:off x="63497" y="3635515"/>
            <a:ext cx="7956555" cy="1075956"/>
            <a:chOff x="0" y="-1"/>
            <a:chExt cx="7956554" cy="1075955"/>
          </a:xfrm>
        </p:grpSpPr>
        <p:sp>
          <p:nvSpPr>
            <p:cNvPr id="373" name="Shape 378"/>
            <p:cNvSpPr/>
            <p:nvPr/>
          </p:nvSpPr>
          <p:spPr>
            <a:xfrm>
              <a:off x="3708401" y="792163"/>
              <a:ext cx="4248153" cy="283792"/>
            </a:xfrm>
            <a:prstGeom prst="rect">
              <a:avLst/>
            </a:prstGeom>
            <a:solidFill>
              <a:srgbClr val="A896EA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>
                <a:defRPr sz="2000">
                  <a:latin typeface="Arial"/>
                  <a:ea typeface="Arial"/>
                  <a:cs typeface="Arial"/>
                  <a:sym typeface="Arial"/>
                </a:defRPr>
              </a:pPr>
              <a:r>
                <a:t>Nicholas Sparks, </a:t>
              </a:r>
              <a:r>
                <a:rPr i="1"/>
                <a:t>The Last Song</a:t>
              </a:r>
            </a:p>
          </p:txBody>
        </p:sp>
        <p:sp>
          <p:nvSpPr>
            <p:cNvPr id="374" name="Shape 379"/>
            <p:cNvSpPr/>
            <p:nvPr/>
          </p:nvSpPr>
          <p:spPr>
            <a:xfrm>
              <a:off x="-1" y="-2"/>
              <a:ext cx="7345369" cy="394768"/>
            </a:xfrm>
            <a:prstGeom prst="rect">
              <a:avLst/>
            </a:prstGeom>
            <a:solidFill>
              <a:srgbClr val="AFD7F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“Nothing, Officer,” Scott answered, sounding</a:t>
              </a:r>
            </a:p>
          </p:txBody>
        </p:sp>
      </p:grpSp>
      <p:sp>
        <p:nvSpPr>
          <p:cNvPr id="376" name="Shape 381"/>
          <p:cNvSpPr/>
          <p:nvPr/>
        </p:nvSpPr>
        <p:spPr>
          <a:xfrm>
            <a:off x="3851274" y="2133599"/>
            <a:ext cx="1218408" cy="394768"/>
          </a:xfrm>
          <a:prstGeom prst="rect">
            <a:avLst/>
          </a:prstGeom>
          <a:solidFill>
            <a:srgbClr val="DDDDDD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>
              <a:defRPr sz="28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demure</a:t>
            </a:r>
          </a:p>
        </p:txBody>
      </p:sp>
      <p:grpSp>
        <p:nvGrpSpPr>
          <p:cNvPr id="382" name="Group 387"/>
          <p:cNvGrpSpPr/>
          <p:nvPr/>
        </p:nvGrpSpPr>
        <p:grpSpPr>
          <a:xfrm>
            <a:off x="302569" y="2129662"/>
            <a:ext cx="8281996" cy="2515820"/>
            <a:chOff x="0" y="0"/>
            <a:chExt cx="8281994" cy="2515818"/>
          </a:xfrm>
        </p:grpSpPr>
        <p:sp>
          <p:nvSpPr>
            <p:cNvPr id="377" name="Shape 382"/>
            <p:cNvSpPr/>
            <p:nvPr/>
          </p:nvSpPr>
          <p:spPr>
            <a:xfrm>
              <a:off x="3384551" y="2232027"/>
              <a:ext cx="4824419" cy="283792"/>
            </a:xfrm>
            <a:prstGeom prst="rect">
              <a:avLst/>
            </a:prstGeom>
            <a:solidFill>
              <a:srgbClr val="A896EA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>
                <a:defRPr sz="2000">
                  <a:latin typeface="Arial"/>
                  <a:ea typeface="Arial"/>
                  <a:cs typeface="Arial"/>
                  <a:sym typeface="Arial"/>
                </a:defRPr>
              </a:pPr>
              <a:r>
                <a:t>Sara Shepard, </a:t>
              </a:r>
              <a:r>
                <a:rPr i="1"/>
                <a:t>Pretty Little Liars</a:t>
              </a:r>
            </a:p>
          </p:txBody>
        </p:sp>
        <p:sp>
          <p:nvSpPr>
            <p:cNvPr id="378" name="Shape 383"/>
            <p:cNvSpPr/>
            <p:nvPr/>
          </p:nvSpPr>
          <p:spPr>
            <a:xfrm>
              <a:off x="4895852" y="-1"/>
              <a:ext cx="2735266" cy="394768"/>
            </a:xfrm>
            <a:prstGeom prst="rect">
              <a:avLst/>
            </a:prstGeom>
            <a:solidFill>
              <a:srgbClr val="AFD7F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 and obedient</a:t>
              </a:r>
            </a:p>
          </p:txBody>
        </p:sp>
        <p:sp>
          <p:nvSpPr>
            <p:cNvPr id="379" name="Shape 384"/>
            <p:cNvSpPr/>
            <p:nvPr/>
          </p:nvSpPr>
          <p:spPr>
            <a:xfrm>
              <a:off x="-1" y="647700"/>
              <a:ext cx="7488245" cy="394767"/>
            </a:xfrm>
            <a:prstGeom prst="rect">
              <a:avLst/>
            </a:prstGeom>
            <a:solidFill>
              <a:srgbClr val="AFD7F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girl, and although Emily was all those things</a:t>
              </a:r>
            </a:p>
          </p:txBody>
        </p:sp>
        <p:sp>
          <p:nvSpPr>
            <p:cNvPr id="380" name="Shape 385"/>
            <p:cNvSpPr/>
            <p:nvPr/>
          </p:nvSpPr>
          <p:spPr>
            <a:xfrm>
              <a:off x="71436" y="-1"/>
              <a:ext cx="3455992" cy="394768"/>
            </a:xfrm>
            <a:prstGeom prst="rect">
              <a:avLst/>
            </a:prstGeom>
            <a:solidFill>
              <a:srgbClr val="AFD7F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Carolyn was a quiet, </a:t>
              </a:r>
            </a:p>
          </p:txBody>
        </p:sp>
        <p:sp>
          <p:nvSpPr>
            <p:cNvPr id="381" name="Shape 386"/>
            <p:cNvSpPr/>
            <p:nvPr/>
          </p:nvSpPr>
          <p:spPr>
            <a:xfrm>
              <a:off x="-1" y="1295400"/>
              <a:ext cx="8281996" cy="394768"/>
            </a:xfrm>
            <a:prstGeom prst="rect">
              <a:avLst/>
            </a:prstGeom>
            <a:solidFill>
              <a:srgbClr val="AFD7F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too, Carolyn seemed really satisfied to be that way.</a:t>
              </a:r>
            </a:p>
          </p:txBody>
        </p:sp>
      </p:grpSp>
      <p:sp>
        <p:nvSpPr>
          <p:cNvPr id="383" name="Shape 388"/>
          <p:cNvSpPr/>
          <p:nvPr/>
        </p:nvSpPr>
        <p:spPr>
          <a:xfrm>
            <a:off x="2111374" y="3322637"/>
            <a:ext cx="1218408" cy="394767"/>
          </a:xfrm>
          <a:prstGeom prst="rect">
            <a:avLst/>
          </a:prstGeom>
          <a:solidFill>
            <a:srgbClr val="DDDDDD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>
              <a:defRPr sz="28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demure</a:t>
            </a:r>
          </a:p>
        </p:txBody>
      </p:sp>
      <p:grpSp>
        <p:nvGrpSpPr>
          <p:cNvPr id="388" name="Group 393"/>
          <p:cNvGrpSpPr/>
          <p:nvPr/>
        </p:nvGrpSpPr>
        <p:grpSpPr>
          <a:xfrm>
            <a:off x="836611" y="2625648"/>
            <a:ext cx="7848605" cy="2442795"/>
            <a:chOff x="0" y="0"/>
            <a:chExt cx="7848604" cy="2442794"/>
          </a:xfrm>
        </p:grpSpPr>
        <p:sp>
          <p:nvSpPr>
            <p:cNvPr id="384" name="Shape 389"/>
            <p:cNvSpPr/>
            <p:nvPr/>
          </p:nvSpPr>
          <p:spPr>
            <a:xfrm>
              <a:off x="2447925" y="2159002"/>
              <a:ext cx="4032254" cy="283792"/>
            </a:xfrm>
            <a:prstGeom prst="rect">
              <a:avLst/>
            </a:prstGeom>
            <a:solidFill>
              <a:srgbClr val="A896EA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>
                <a:defRPr sz="2000">
                  <a:latin typeface="Arial"/>
                  <a:ea typeface="Arial"/>
                  <a:cs typeface="Arial"/>
                  <a:sym typeface="Arial"/>
                </a:defRPr>
              </a:pPr>
              <a:r>
                <a:t>Laurie Halse-Anderson, </a:t>
              </a:r>
              <a:r>
                <a:rPr i="1"/>
                <a:t>Speak</a:t>
              </a:r>
            </a:p>
          </p:txBody>
        </p:sp>
        <p:sp>
          <p:nvSpPr>
            <p:cNvPr id="385" name="Shape 390"/>
            <p:cNvSpPr/>
            <p:nvPr/>
          </p:nvSpPr>
          <p:spPr>
            <a:xfrm>
              <a:off x="-1" y="719137"/>
              <a:ext cx="1223966" cy="394768"/>
            </a:xfrm>
            <a:prstGeom prst="rect">
              <a:avLst/>
            </a:prstGeom>
            <a:solidFill>
              <a:srgbClr val="AFD7F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 being</a:t>
              </a:r>
            </a:p>
          </p:txBody>
        </p:sp>
        <p:sp>
          <p:nvSpPr>
            <p:cNvPr id="386" name="Shape 391"/>
            <p:cNvSpPr/>
            <p:nvPr/>
          </p:nvSpPr>
          <p:spPr>
            <a:xfrm>
              <a:off x="0" y="-1"/>
              <a:ext cx="7848605" cy="394767"/>
            </a:xfrm>
            <a:prstGeom prst="rect">
              <a:avLst/>
            </a:prstGeom>
            <a:solidFill>
              <a:srgbClr val="AFD7F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Connors did not win a lacrosse scholarship by</a:t>
              </a:r>
            </a:p>
          </p:txBody>
        </p:sp>
        <p:sp>
          <p:nvSpPr>
            <p:cNvPr id="387" name="Shape 392"/>
            <p:cNvSpPr/>
            <p:nvPr/>
          </p:nvSpPr>
          <p:spPr>
            <a:xfrm>
              <a:off x="2592387" y="719137"/>
              <a:ext cx="2232029" cy="394768"/>
            </a:xfrm>
            <a:prstGeom prst="rect">
              <a:avLst/>
            </a:prstGeom>
            <a:solidFill>
              <a:srgbClr val="AFD7F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or hesitant.</a:t>
              </a:r>
            </a:p>
          </p:txBody>
        </p:sp>
      </p:grpSp>
      <p:sp>
        <p:nvSpPr>
          <p:cNvPr id="389" name="Shape 394"/>
          <p:cNvSpPr/>
          <p:nvPr/>
        </p:nvSpPr>
        <p:spPr>
          <a:xfrm>
            <a:off x="768350" y="4275968"/>
            <a:ext cx="1441450" cy="394767"/>
          </a:xfrm>
          <a:prstGeom prst="rect">
            <a:avLst/>
          </a:prstGeom>
          <a:solidFill>
            <a:srgbClr val="DDDDDD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>
              <a:defRPr sz="28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demure</a:t>
            </a:r>
          </a:p>
        </p:txBody>
      </p:sp>
      <p:grpSp>
        <p:nvGrpSpPr>
          <p:cNvPr id="393" name="Group 398"/>
          <p:cNvGrpSpPr/>
          <p:nvPr/>
        </p:nvGrpSpPr>
        <p:grpSpPr>
          <a:xfrm>
            <a:off x="770884" y="3704317"/>
            <a:ext cx="7345369" cy="2084020"/>
            <a:chOff x="0" y="-1"/>
            <a:chExt cx="7345367" cy="2084019"/>
          </a:xfrm>
        </p:grpSpPr>
        <p:sp>
          <p:nvSpPr>
            <p:cNvPr id="390" name="Shape 395"/>
            <p:cNvSpPr/>
            <p:nvPr/>
          </p:nvSpPr>
          <p:spPr>
            <a:xfrm>
              <a:off x="2736850" y="1800227"/>
              <a:ext cx="3527429" cy="283792"/>
            </a:xfrm>
            <a:prstGeom prst="rect">
              <a:avLst/>
            </a:prstGeom>
            <a:solidFill>
              <a:srgbClr val="A896EA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>
                <a:defRPr sz="2000">
                  <a:latin typeface="Arial"/>
                  <a:ea typeface="Arial"/>
                  <a:cs typeface="Arial"/>
                  <a:sym typeface="Arial"/>
                </a:defRPr>
              </a:pPr>
              <a:r>
                <a:t>Homer Hickam, </a:t>
              </a:r>
              <a:r>
                <a:rPr i="1"/>
                <a:t>October Sky</a:t>
              </a:r>
            </a:p>
          </p:txBody>
        </p:sp>
        <p:sp>
          <p:nvSpPr>
            <p:cNvPr id="391" name="Shape 396"/>
            <p:cNvSpPr/>
            <p:nvPr/>
          </p:nvSpPr>
          <p:spPr>
            <a:xfrm>
              <a:off x="0" y="-2"/>
              <a:ext cx="7345369" cy="394768"/>
            </a:xfrm>
            <a:prstGeom prst="rect">
              <a:avLst/>
            </a:prstGeom>
            <a:solidFill>
              <a:srgbClr val="AFD7F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She caught me looking once and gave me a</a:t>
              </a:r>
            </a:p>
          </p:txBody>
        </p:sp>
        <p:sp>
          <p:nvSpPr>
            <p:cNvPr id="392" name="Shape 397"/>
            <p:cNvSpPr/>
            <p:nvPr/>
          </p:nvSpPr>
          <p:spPr>
            <a:xfrm>
              <a:off x="1439862" y="576262"/>
              <a:ext cx="4392618" cy="394767"/>
            </a:xfrm>
            <a:prstGeom prst="rect">
              <a:avLst/>
            </a:prstGeom>
            <a:solidFill>
              <a:srgbClr val="AFD7F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little smile while I blushed.</a:t>
              </a:r>
            </a:p>
          </p:txBody>
        </p:sp>
      </p:grpSp>
      <p:pic>
        <p:nvPicPr>
          <p:cNvPr id="394" name="pasted-image.jpeg" descr="pasted-image.jpe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422025" y="348729"/>
            <a:ext cx="2134100" cy="1617246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8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xit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Class="exit" nodeType="clickEffect" presetSubtype="2" presetID="2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8" presetID="2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Class="exit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2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Class="exit" nodeType="clickEffect" presetSubtype="2" presetID="2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Class="entr" nodeType="click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2" fill="hold"/>
                                        <p:tgtEl>
                                          <p:spTgt spid="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Class="entr" nodeType="clickEffect" presetSubtype="8" presetID="2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6" fill="hold"/>
                                        <p:tgtEl>
                                          <p:spTgt spid="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3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3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Class="exit" nodeType="clickEffect" presetSubtype="0" presetID="1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2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Class="exit" nodeType="clickEffect" presetSubtype="2" presetID="2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3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3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8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Class="entr" nodeType="clickEffect" presetSubtype="0" presetID="1" grpId="1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2" fill="hold"/>
                                        <p:tgtEl>
                                          <p:spTgt spid="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Class="entr" nodeType="clickEffect" presetSubtype="8" presetID="2" grpId="1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6" fill="hold"/>
                                        <p:tgtEl>
                                          <p:spTgt spid="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3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3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Class="entr" nodeType="clickEffect" presetID="10" grpId="1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2" fill="hold"/>
                                        <p:tgtEl>
                                          <p:spTgt spid="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73" dur="500"/>
                                        <p:tgtEl>
                                          <p:spTgt spid="3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383" grpId="8"/>
      <p:bldP build="whole" bldLvl="1" animBg="1" rev="0" advAuto="0" spid="383" grpId="10"/>
      <p:bldP build="whole" bldLvl="1" animBg="1" rev="0" advAuto="0" spid="370" grpId="14"/>
      <p:bldP build="whole" bldLvl="1" animBg="1" rev="0" advAuto="0" spid="389" grpId="12"/>
      <p:bldP build="whole" bldLvl="1" animBg="1" rev="0" advAuto="0" spid="382" grpId="5"/>
      <p:bldP build="whole" bldLvl="1" animBg="1" rev="0" advAuto="0" spid="375" grpId="1"/>
      <p:bldP build="whole" bldLvl="1" animBg="1" rev="0" advAuto="0" spid="372" grpId="2"/>
      <p:bldP build="whole" bldLvl="1" animBg="1" rev="0" advAuto="0" spid="375" grpId="3"/>
      <p:bldP build="whole" bldLvl="1" animBg="1" rev="0" advAuto="0" spid="382" grpId="7"/>
      <p:bldP build="whole" bldLvl="1" animBg="1" rev="0" advAuto="0" spid="376" grpId="4"/>
      <p:bldP build="whole" bldLvl="1" animBg="1" rev="0" advAuto="0" spid="376" grpId="6"/>
      <p:bldP build="whole" bldLvl="1" animBg="1" rev="0" advAuto="0" spid="388" grpId="9"/>
      <p:bldP build="whole" bldLvl="1" animBg="1" rev="0" advAuto="0" spid="393" grpId="13"/>
      <p:bldP build="whole" bldLvl="1" animBg="1" rev="0" advAuto="0" spid="388" grpId="1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6" name="Shape 400"/>
          <p:cNvSpPr txBox="1"/>
          <p:nvPr/>
        </p:nvSpPr>
        <p:spPr>
          <a:xfrm>
            <a:off x="4160837" y="101599"/>
            <a:ext cx="4752979" cy="16841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>
              <a:defRPr b="1">
                <a:latin typeface="Arial"/>
                <a:ea typeface="Arial"/>
                <a:cs typeface="Arial"/>
                <a:sym typeface="Arial"/>
              </a:defRPr>
            </a:pPr>
            <a:r>
              <a:t>Chagrin: sense of</a:t>
            </a:r>
          </a:p>
          <a:p>
            <a:pPr>
              <a:defRPr b="1">
                <a:latin typeface="Arial"/>
                <a:ea typeface="Arial"/>
                <a:cs typeface="Arial"/>
                <a:sym typeface="Arial"/>
              </a:defRPr>
            </a:pPr>
            <a:r>
              <a:t>embarrassment or discomfort</a:t>
            </a:r>
          </a:p>
          <a:p>
            <a:pPr>
              <a:defRPr b="1">
                <a:latin typeface="Arial"/>
                <a:ea typeface="Arial"/>
                <a:cs typeface="Arial"/>
                <a:sym typeface="Arial"/>
              </a:defRPr>
            </a:pPr>
          </a:p>
          <a:p>
            <a:pPr>
              <a:defRPr b="1">
                <a:latin typeface="Arial"/>
                <a:ea typeface="Arial"/>
                <a:cs typeface="Arial"/>
                <a:sym typeface="Arial"/>
              </a:defRPr>
            </a:pPr>
            <a:r>
              <a:t>Synonyms: mortification, discomfiture,</a:t>
            </a:r>
          </a:p>
          <a:p>
            <a:pPr>
              <a:defRPr b="1">
                <a:latin typeface="Arial"/>
                <a:ea typeface="Arial"/>
                <a:cs typeface="Arial"/>
                <a:sym typeface="Arial"/>
              </a:defRPr>
            </a:pPr>
            <a:r>
              <a:t>     vexation, annoyance</a:t>
            </a:r>
          </a:p>
          <a:p>
            <a:pPr>
              <a:defRPr b="1">
                <a:latin typeface="Arial"/>
                <a:ea typeface="Arial"/>
                <a:cs typeface="Arial"/>
                <a:sym typeface="Arial"/>
              </a:defRPr>
            </a:pPr>
            <a:r>
              <a:t>Antonyms: pride, satisfaction</a:t>
            </a:r>
          </a:p>
        </p:txBody>
      </p:sp>
      <p:sp>
        <p:nvSpPr>
          <p:cNvPr id="397" name="Shape 401"/>
          <p:cNvSpPr txBox="1"/>
          <p:nvPr/>
        </p:nvSpPr>
        <p:spPr>
          <a:xfrm>
            <a:off x="592135" y="6113462"/>
            <a:ext cx="7677516" cy="3506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/>
          <a:p>
            <a:pPr>
              <a:defRPr>
                <a:latin typeface="Arial"/>
                <a:ea typeface="Arial"/>
                <a:cs typeface="Arial"/>
                <a:sym typeface="Arial"/>
              </a:defRPr>
            </a:pPr>
            <a:r>
              <a:t>Any form of the word </a:t>
            </a:r>
            <a:r>
              <a:rPr i="1"/>
              <a:t>chagrin</a:t>
            </a:r>
            <a:r>
              <a:t> will appear once in every 1,222 pages of text.</a:t>
            </a:r>
          </a:p>
        </p:txBody>
      </p:sp>
      <p:sp>
        <p:nvSpPr>
          <p:cNvPr id="398" name="Shape 402"/>
          <p:cNvSpPr/>
          <p:nvPr/>
        </p:nvSpPr>
        <p:spPr>
          <a:xfrm>
            <a:off x="755650" y="3500437"/>
            <a:ext cx="1584325" cy="394767"/>
          </a:xfrm>
          <a:prstGeom prst="rect">
            <a:avLst/>
          </a:prstGeom>
          <a:solidFill>
            <a:srgbClr val="DDDDDD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>
              <a:defRPr sz="28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chagrin.</a:t>
            </a:r>
          </a:p>
        </p:txBody>
      </p:sp>
      <p:grpSp>
        <p:nvGrpSpPr>
          <p:cNvPr id="401" name="Group 405"/>
          <p:cNvGrpSpPr/>
          <p:nvPr/>
        </p:nvGrpSpPr>
        <p:grpSpPr>
          <a:xfrm>
            <a:off x="755649" y="2924172"/>
            <a:ext cx="7561269" cy="1725245"/>
            <a:chOff x="0" y="-1"/>
            <a:chExt cx="7561267" cy="1725243"/>
          </a:xfrm>
        </p:grpSpPr>
        <p:sp>
          <p:nvSpPr>
            <p:cNvPr id="399" name="Shape 403"/>
            <p:cNvSpPr/>
            <p:nvPr/>
          </p:nvSpPr>
          <p:spPr>
            <a:xfrm>
              <a:off x="2952750" y="1441451"/>
              <a:ext cx="3240092" cy="283792"/>
            </a:xfrm>
            <a:prstGeom prst="rect">
              <a:avLst/>
            </a:prstGeom>
            <a:solidFill>
              <a:srgbClr val="A896EA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>
                <a:defRPr sz="2000">
                  <a:latin typeface="Arial"/>
                  <a:ea typeface="Arial"/>
                  <a:cs typeface="Arial"/>
                  <a:sym typeface="Arial"/>
                </a:defRPr>
              </a:pPr>
              <a:r>
                <a:t>Stephenie Meyer, </a:t>
              </a:r>
              <a:r>
                <a:rPr i="1"/>
                <a:t>Eclipse</a:t>
              </a:r>
            </a:p>
          </p:txBody>
        </p:sp>
        <p:sp>
          <p:nvSpPr>
            <p:cNvPr id="400" name="Shape 404"/>
            <p:cNvSpPr/>
            <p:nvPr/>
          </p:nvSpPr>
          <p:spPr>
            <a:xfrm>
              <a:off x="0" y="-2"/>
              <a:ext cx="7561269" cy="394768"/>
            </a:xfrm>
            <a:prstGeom prst="rect">
              <a:avLst/>
            </a:prstGeom>
            <a:solidFill>
              <a:srgbClr val="AFD7F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As soon as the words were out, I flushed with</a:t>
              </a:r>
            </a:p>
          </p:txBody>
        </p:sp>
      </p:grpSp>
      <p:sp>
        <p:nvSpPr>
          <p:cNvPr id="402" name="Shape 406"/>
          <p:cNvSpPr/>
          <p:nvPr/>
        </p:nvSpPr>
        <p:spPr>
          <a:xfrm>
            <a:off x="2268535" y="3284537"/>
            <a:ext cx="2016127" cy="394767"/>
          </a:xfrm>
          <a:prstGeom prst="rect">
            <a:avLst/>
          </a:prstGeom>
          <a:solidFill>
            <a:srgbClr val="DDDDDD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>
              <a:defRPr sz="28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chagrinned</a:t>
            </a:r>
          </a:p>
        </p:txBody>
      </p:sp>
      <p:grpSp>
        <p:nvGrpSpPr>
          <p:cNvPr id="406" name="Group 410"/>
          <p:cNvGrpSpPr/>
          <p:nvPr/>
        </p:nvGrpSpPr>
        <p:grpSpPr>
          <a:xfrm>
            <a:off x="755648" y="3284536"/>
            <a:ext cx="7632706" cy="1364881"/>
            <a:chOff x="0" y="0"/>
            <a:chExt cx="7632704" cy="1364880"/>
          </a:xfrm>
        </p:grpSpPr>
        <p:sp>
          <p:nvSpPr>
            <p:cNvPr id="403" name="Shape 407"/>
            <p:cNvSpPr/>
            <p:nvPr/>
          </p:nvSpPr>
          <p:spPr>
            <a:xfrm>
              <a:off x="2952751" y="1081088"/>
              <a:ext cx="4464053" cy="283792"/>
            </a:xfrm>
            <a:prstGeom prst="rect">
              <a:avLst/>
            </a:prstGeom>
            <a:solidFill>
              <a:srgbClr val="A896EA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>
                <a:defRPr sz="2000">
                  <a:latin typeface="Arial"/>
                  <a:ea typeface="Arial"/>
                  <a:cs typeface="Arial"/>
                  <a:sym typeface="Arial"/>
                </a:defRPr>
              </a:pPr>
              <a:r>
                <a:t>Megan Whalen Turner, </a:t>
              </a:r>
              <a:r>
                <a:rPr i="1"/>
                <a:t>The Thief</a:t>
              </a:r>
            </a:p>
          </p:txBody>
        </p:sp>
        <p:sp>
          <p:nvSpPr>
            <p:cNvPr id="404" name="Shape 408"/>
            <p:cNvSpPr/>
            <p:nvPr/>
          </p:nvSpPr>
          <p:spPr>
            <a:xfrm>
              <a:off x="0" y="-1"/>
              <a:ext cx="1512890" cy="394767"/>
            </a:xfrm>
            <a:prstGeom prst="rect">
              <a:avLst/>
            </a:prstGeom>
            <a:solidFill>
              <a:srgbClr val="AFD7F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 I retired</a:t>
              </a:r>
            </a:p>
          </p:txBody>
        </p:sp>
        <p:sp>
          <p:nvSpPr>
            <p:cNvPr id="405" name="Shape 409"/>
            <p:cNvSpPr/>
            <p:nvPr/>
          </p:nvSpPr>
          <p:spPr>
            <a:xfrm>
              <a:off x="3529012" y="-1"/>
              <a:ext cx="4103693" cy="394767"/>
            </a:xfrm>
            <a:prstGeom prst="rect">
              <a:avLst/>
            </a:prstGeom>
            <a:solidFill>
              <a:srgbClr val="AFD7F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from the field of contest.</a:t>
              </a:r>
            </a:p>
          </p:txBody>
        </p:sp>
      </p:grpSp>
      <p:sp>
        <p:nvSpPr>
          <p:cNvPr id="407" name="Shape 411"/>
          <p:cNvSpPr/>
          <p:nvPr/>
        </p:nvSpPr>
        <p:spPr>
          <a:xfrm>
            <a:off x="6084887" y="2349499"/>
            <a:ext cx="1512891" cy="394768"/>
          </a:xfrm>
          <a:prstGeom prst="rect">
            <a:avLst/>
          </a:prstGeom>
          <a:solidFill>
            <a:srgbClr val="DDDDDD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>
              <a:defRPr sz="28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chagrin.</a:t>
            </a:r>
          </a:p>
        </p:txBody>
      </p:sp>
      <p:grpSp>
        <p:nvGrpSpPr>
          <p:cNvPr id="410" name="Group 414"/>
          <p:cNvGrpSpPr/>
          <p:nvPr/>
        </p:nvGrpSpPr>
        <p:grpSpPr>
          <a:xfrm>
            <a:off x="468312" y="2349498"/>
            <a:ext cx="6551617" cy="1075956"/>
            <a:chOff x="0" y="-1"/>
            <a:chExt cx="6551616" cy="1075955"/>
          </a:xfrm>
        </p:grpSpPr>
        <p:sp>
          <p:nvSpPr>
            <p:cNvPr id="408" name="Shape 412"/>
            <p:cNvSpPr/>
            <p:nvPr/>
          </p:nvSpPr>
          <p:spPr>
            <a:xfrm>
              <a:off x="3311526" y="792163"/>
              <a:ext cx="3240091" cy="283792"/>
            </a:xfrm>
            <a:prstGeom prst="rect">
              <a:avLst/>
            </a:prstGeom>
            <a:solidFill>
              <a:srgbClr val="A896EA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>
                <a:defRPr sz="2000">
                  <a:latin typeface="Arial"/>
                  <a:ea typeface="Arial"/>
                  <a:cs typeface="Arial"/>
                  <a:sym typeface="Arial"/>
                </a:defRPr>
              </a:pPr>
              <a:r>
                <a:t>Stephenie Meyer, </a:t>
              </a:r>
              <a:r>
                <a:rPr i="1"/>
                <a:t>Twilight</a:t>
              </a:r>
            </a:p>
          </p:txBody>
        </p:sp>
        <p:sp>
          <p:nvSpPr>
            <p:cNvPr id="409" name="Shape 413"/>
            <p:cNvSpPr/>
            <p:nvPr/>
          </p:nvSpPr>
          <p:spPr>
            <a:xfrm>
              <a:off x="-1" y="-2"/>
              <a:ext cx="5616580" cy="394768"/>
            </a:xfrm>
            <a:prstGeom prst="rect">
              <a:avLst/>
            </a:prstGeom>
            <a:solidFill>
              <a:srgbClr val="AFD7F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His expression shifted instantly to</a:t>
              </a:r>
            </a:p>
          </p:txBody>
        </p:sp>
      </p:grpSp>
      <p:sp>
        <p:nvSpPr>
          <p:cNvPr id="411" name="Shape 415"/>
          <p:cNvSpPr/>
          <p:nvPr/>
        </p:nvSpPr>
        <p:spPr>
          <a:xfrm>
            <a:off x="3563937" y="3357562"/>
            <a:ext cx="1727203" cy="394767"/>
          </a:xfrm>
          <a:prstGeom prst="rect">
            <a:avLst/>
          </a:prstGeom>
          <a:solidFill>
            <a:srgbClr val="DDDDDD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>
              <a:defRPr sz="28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chagrin.</a:t>
            </a:r>
          </a:p>
        </p:txBody>
      </p:sp>
      <p:grpSp>
        <p:nvGrpSpPr>
          <p:cNvPr id="415" name="Group 419"/>
          <p:cNvGrpSpPr/>
          <p:nvPr/>
        </p:nvGrpSpPr>
        <p:grpSpPr>
          <a:xfrm>
            <a:off x="179386" y="2636833"/>
            <a:ext cx="8569330" cy="2228484"/>
            <a:chOff x="0" y="-1"/>
            <a:chExt cx="8569328" cy="2228482"/>
          </a:xfrm>
        </p:grpSpPr>
        <p:sp>
          <p:nvSpPr>
            <p:cNvPr id="412" name="Shape 416"/>
            <p:cNvSpPr/>
            <p:nvPr/>
          </p:nvSpPr>
          <p:spPr>
            <a:xfrm>
              <a:off x="1296986" y="1944690"/>
              <a:ext cx="6624643" cy="283792"/>
            </a:xfrm>
            <a:prstGeom prst="rect">
              <a:avLst/>
            </a:prstGeom>
            <a:solidFill>
              <a:srgbClr val="A896EA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>
                <a:defRPr sz="2000">
                  <a:latin typeface="Arial"/>
                  <a:ea typeface="Arial"/>
                  <a:cs typeface="Arial"/>
                  <a:sym typeface="Arial"/>
                </a:defRPr>
              </a:pPr>
              <a:r>
                <a:t>Grace MacGowan Cooke, </a:t>
              </a:r>
              <a:r>
                <a:rPr i="1"/>
                <a:t>The Power and the Glory</a:t>
              </a:r>
            </a:p>
          </p:txBody>
        </p:sp>
        <p:sp>
          <p:nvSpPr>
            <p:cNvPr id="413" name="Shape 417"/>
            <p:cNvSpPr/>
            <p:nvPr/>
          </p:nvSpPr>
          <p:spPr>
            <a:xfrm>
              <a:off x="-1" y="720725"/>
              <a:ext cx="3384551" cy="394768"/>
            </a:xfrm>
            <a:prstGeom prst="rect">
              <a:avLst/>
            </a:prstGeom>
            <a:solidFill>
              <a:srgbClr val="AFD7F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 only dismay and</a:t>
              </a:r>
            </a:p>
          </p:txBody>
        </p:sp>
        <p:sp>
          <p:nvSpPr>
            <p:cNvPr id="414" name="Shape 418"/>
            <p:cNvSpPr/>
            <p:nvPr/>
          </p:nvSpPr>
          <p:spPr>
            <a:xfrm>
              <a:off x="-1" y="-2"/>
              <a:ext cx="8569330" cy="394768"/>
            </a:xfrm>
            <a:prstGeom prst="rect">
              <a:avLst/>
            </a:prstGeom>
            <a:solidFill>
              <a:srgbClr val="AFD7F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With a sense of surprise Stoddard saw in his face</a:t>
              </a:r>
            </a:p>
          </p:txBody>
        </p:sp>
      </p:grpSp>
      <p:pic>
        <p:nvPicPr>
          <p:cNvPr id="416" name="pasted-image.gif" descr="pasted-image.gi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819645" y="105617"/>
            <a:ext cx="1714502" cy="1714502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8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xit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Class="exit" nodeType="clickEffect" presetSubtype="2" presetID="2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8" presetID="2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4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4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Class="exit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2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Class="exit" nodeType="clickEffect" presetSubtype="2" presetID="2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4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4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Class="entr" nodeType="click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2" fill="hold"/>
                                        <p:tgtEl>
                                          <p:spTgt spid="4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Class="entr" nodeType="clickEffect" presetSubtype="8" presetID="2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6" fill="hold"/>
                                        <p:tgtEl>
                                          <p:spTgt spid="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4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4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Class="exit" nodeType="clickEffect" presetSubtype="0" presetID="1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2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Class="exit" nodeType="clickEffect" presetSubtype="2" presetID="2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4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4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8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Class="entr" nodeType="clickEffect" presetSubtype="0" presetID="1" grpId="1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2" fill="hold"/>
                                        <p:tgtEl>
                                          <p:spTgt spid="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Class="entr" nodeType="clickEffect" presetSubtype="8" presetID="2" grpId="1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6" fill="hold"/>
                                        <p:tgtEl>
                                          <p:spTgt spid="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4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4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Class="entr" nodeType="clickEffect" presetID="10" grpId="1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2" fill="hold"/>
                                        <p:tgtEl>
                                          <p:spTgt spid="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73" dur="500"/>
                                        <p:tgtEl>
                                          <p:spTgt spid="3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415" grpId="13"/>
      <p:bldP build="whole" bldLvl="1" animBg="1" rev="0" advAuto="0" spid="396" grpId="14"/>
      <p:bldP build="whole" bldLvl="1" animBg="1" rev="0" advAuto="0" spid="402" grpId="4"/>
      <p:bldP build="whole" bldLvl="1" animBg="1" rev="0" advAuto="0" spid="398" grpId="2"/>
      <p:bldP build="whole" bldLvl="1" animBg="1" rev="0" advAuto="0" spid="407" grpId="8"/>
      <p:bldP build="whole" bldLvl="1" animBg="1" rev="0" advAuto="0" spid="406" grpId="5"/>
      <p:bldP build="whole" bldLvl="1" animBg="1" rev="0" advAuto="0" spid="411" grpId="12"/>
      <p:bldP build="whole" bldLvl="1" animBg="1" rev="0" advAuto="0" spid="402" grpId="6"/>
      <p:bldP build="whole" bldLvl="1" animBg="1" rev="0" advAuto="0" spid="410" grpId="9"/>
      <p:bldP build="whole" bldLvl="1" animBg="1" rev="0" advAuto="0" spid="406" grpId="7"/>
      <p:bldP build="whole" bldLvl="1" animBg="1" rev="0" advAuto="0" spid="401" grpId="1"/>
      <p:bldP build="whole" bldLvl="1" animBg="1" rev="0" advAuto="0" spid="401" grpId="3"/>
      <p:bldP build="whole" bldLvl="1" animBg="1" rev="0" advAuto="0" spid="407" grpId="10"/>
      <p:bldP build="whole" bldLvl="1" animBg="1" rev="0" advAuto="0" spid="410" grpId="1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8" name="Shape 422"/>
          <p:cNvSpPr txBox="1"/>
          <p:nvPr/>
        </p:nvSpPr>
        <p:spPr>
          <a:xfrm>
            <a:off x="5472112" y="-1"/>
            <a:ext cx="3671890" cy="19508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>
              <a:defRPr b="1">
                <a:latin typeface="Arial"/>
                <a:ea typeface="Arial"/>
                <a:cs typeface="Arial"/>
                <a:sym typeface="Arial"/>
              </a:defRPr>
            </a:pPr>
            <a:r>
              <a:t>Askance: with a suspicious eye</a:t>
            </a:r>
          </a:p>
          <a:p>
            <a:pPr>
              <a:defRPr b="1">
                <a:latin typeface="Arial"/>
                <a:ea typeface="Arial"/>
                <a:cs typeface="Arial"/>
                <a:sym typeface="Arial"/>
              </a:defRPr>
            </a:pPr>
          </a:p>
          <a:p>
            <a:pPr>
              <a:defRPr b="1">
                <a:latin typeface="Arial"/>
                <a:ea typeface="Arial"/>
                <a:cs typeface="Arial"/>
                <a:sym typeface="Arial"/>
              </a:defRPr>
            </a:pPr>
            <a:r>
              <a:t>“to look askance”: </a:t>
            </a:r>
          </a:p>
          <a:p>
            <a:pPr>
              <a:defRPr b="1">
                <a:latin typeface="Arial"/>
                <a:ea typeface="Arial"/>
                <a:cs typeface="Arial"/>
                <a:sym typeface="Arial"/>
              </a:defRPr>
            </a:pPr>
            <a:r>
              <a:t>Similar expressions: </a:t>
            </a:r>
          </a:p>
          <a:p>
            <a:pPr>
              <a:defRPr b="1">
                <a:latin typeface="Arial"/>
                <a:ea typeface="Arial"/>
                <a:cs typeface="Arial"/>
                <a:sym typeface="Arial"/>
              </a:defRPr>
            </a:pPr>
            <a:r>
              <a:t>	to frown upon</a:t>
            </a:r>
          </a:p>
          <a:p>
            <a:pPr>
              <a:defRPr b="1">
                <a:latin typeface="Arial"/>
                <a:ea typeface="Arial"/>
                <a:cs typeface="Arial"/>
                <a:sym typeface="Arial"/>
              </a:defRPr>
            </a:pPr>
            <a:r>
              <a:t>	to do a double-take</a:t>
            </a:r>
          </a:p>
          <a:p>
            <a:pPr>
              <a:defRPr b="1">
                <a:latin typeface="Arial"/>
                <a:ea typeface="Arial"/>
                <a:cs typeface="Arial"/>
                <a:sym typeface="Arial"/>
              </a:defRPr>
            </a:pPr>
            <a:r>
              <a:t>	to glare at</a:t>
            </a:r>
          </a:p>
        </p:txBody>
      </p:sp>
      <p:sp>
        <p:nvSpPr>
          <p:cNvPr id="419" name="Shape 423"/>
          <p:cNvSpPr txBox="1"/>
          <p:nvPr/>
        </p:nvSpPr>
        <p:spPr>
          <a:xfrm>
            <a:off x="592136" y="6113462"/>
            <a:ext cx="7779203" cy="3506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/>
          <a:p>
            <a:pPr>
              <a:defRPr>
                <a:latin typeface="Arial"/>
                <a:ea typeface="Arial"/>
                <a:cs typeface="Arial"/>
                <a:sym typeface="Arial"/>
              </a:defRPr>
            </a:pPr>
            <a:r>
              <a:t>Any form of the word </a:t>
            </a:r>
            <a:r>
              <a:rPr i="1"/>
              <a:t>askance</a:t>
            </a:r>
            <a:r>
              <a:t> will appear once in every 3,136 pages of text.</a:t>
            </a:r>
          </a:p>
        </p:txBody>
      </p:sp>
      <p:sp>
        <p:nvSpPr>
          <p:cNvPr id="420" name="Shape 425"/>
          <p:cNvSpPr/>
          <p:nvPr/>
        </p:nvSpPr>
        <p:spPr>
          <a:xfrm>
            <a:off x="2386010" y="3085380"/>
            <a:ext cx="1657352" cy="394767"/>
          </a:xfrm>
          <a:prstGeom prst="rect">
            <a:avLst/>
          </a:prstGeom>
          <a:solidFill>
            <a:srgbClr val="DDDDDD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>
              <a:defRPr sz="2000">
                <a:latin typeface="Arial"/>
                <a:ea typeface="Arial"/>
                <a:cs typeface="Arial"/>
                <a:sym typeface="Arial"/>
              </a:defRPr>
            </a:pPr>
            <a:r>
              <a:t>  </a:t>
            </a:r>
            <a:r>
              <a:rPr sz="2800"/>
              <a:t>askance</a:t>
            </a:r>
          </a:p>
        </p:txBody>
      </p:sp>
      <p:grpSp>
        <p:nvGrpSpPr>
          <p:cNvPr id="425" name="Group 430"/>
          <p:cNvGrpSpPr/>
          <p:nvPr/>
        </p:nvGrpSpPr>
        <p:grpSpPr>
          <a:xfrm>
            <a:off x="237330" y="3070436"/>
            <a:ext cx="8135944" cy="1652221"/>
            <a:chOff x="0" y="-1"/>
            <a:chExt cx="8135943" cy="1652219"/>
          </a:xfrm>
        </p:grpSpPr>
        <p:sp>
          <p:nvSpPr>
            <p:cNvPr id="421" name="Shape 426"/>
            <p:cNvSpPr/>
            <p:nvPr/>
          </p:nvSpPr>
          <p:spPr>
            <a:xfrm>
              <a:off x="4103688" y="1368427"/>
              <a:ext cx="3240093" cy="283792"/>
            </a:xfrm>
            <a:prstGeom prst="rect">
              <a:avLst/>
            </a:prstGeom>
            <a:solidFill>
              <a:srgbClr val="A896EA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>
                <a:defRPr sz="2000">
                  <a:latin typeface="Arial"/>
                  <a:ea typeface="Arial"/>
                  <a:cs typeface="Arial"/>
                  <a:sym typeface="Arial"/>
                </a:defRPr>
              </a:pPr>
              <a:r>
                <a:t>Stephenie Meyer, </a:t>
              </a:r>
              <a:r>
                <a:rPr i="1"/>
                <a:t>Twilight</a:t>
              </a:r>
            </a:p>
          </p:txBody>
        </p:sp>
        <p:sp>
          <p:nvSpPr>
            <p:cNvPr id="422" name="Shape 427"/>
            <p:cNvSpPr/>
            <p:nvPr/>
          </p:nvSpPr>
          <p:spPr>
            <a:xfrm>
              <a:off x="3816351" y="-2"/>
              <a:ext cx="4319593" cy="394768"/>
            </a:xfrm>
            <a:prstGeom prst="rect">
              <a:avLst/>
            </a:prstGeom>
            <a:solidFill>
              <a:srgbClr val="AFD7F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 at my luggage-less state,</a:t>
              </a:r>
            </a:p>
          </p:txBody>
        </p:sp>
        <p:sp>
          <p:nvSpPr>
            <p:cNvPr id="423" name="Shape 428"/>
            <p:cNvSpPr/>
            <p:nvPr/>
          </p:nvSpPr>
          <p:spPr>
            <a:xfrm>
              <a:off x="0" y="720725"/>
              <a:ext cx="7632705" cy="394767"/>
            </a:xfrm>
            <a:prstGeom prst="rect">
              <a:avLst/>
            </a:prstGeom>
            <a:solidFill>
              <a:srgbClr val="AFD7F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but then shrugged, not caring enough to ask.</a:t>
              </a:r>
            </a:p>
          </p:txBody>
        </p:sp>
        <p:sp>
          <p:nvSpPr>
            <p:cNvPr id="424" name="Shape 429"/>
            <p:cNvSpPr/>
            <p:nvPr/>
          </p:nvSpPr>
          <p:spPr>
            <a:xfrm>
              <a:off x="0" y="-2"/>
              <a:ext cx="2232026" cy="394768"/>
            </a:xfrm>
            <a:prstGeom prst="rect">
              <a:avLst/>
            </a:prstGeom>
            <a:solidFill>
              <a:srgbClr val="AFD7F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He looked</a:t>
              </a:r>
            </a:p>
          </p:txBody>
        </p:sp>
      </p:grpSp>
      <p:sp>
        <p:nvSpPr>
          <p:cNvPr id="426" name="Shape 431"/>
          <p:cNvSpPr/>
          <p:nvPr/>
        </p:nvSpPr>
        <p:spPr>
          <a:xfrm>
            <a:off x="3923505" y="2166934"/>
            <a:ext cx="1657353" cy="394768"/>
          </a:xfrm>
          <a:prstGeom prst="rect">
            <a:avLst/>
          </a:prstGeom>
          <a:solidFill>
            <a:srgbClr val="DDDDDD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>
              <a:defRPr sz="2000">
                <a:latin typeface="Arial"/>
                <a:ea typeface="Arial"/>
                <a:cs typeface="Arial"/>
                <a:sym typeface="Arial"/>
              </a:defRPr>
            </a:pPr>
            <a:r>
              <a:t>  </a:t>
            </a:r>
            <a:r>
              <a:rPr sz="2800"/>
              <a:t>askance</a:t>
            </a:r>
          </a:p>
        </p:txBody>
      </p:sp>
      <p:grpSp>
        <p:nvGrpSpPr>
          <p:cNvPr id="431" name="Group 436"/>
          <p:cNvGrpSpPr/>
          <p:nvPr/>
        </p:nvGrpSpPr>
        <p:grpSpPr>
          <a:xfrm>
            <a:off x="273046" y="2127173"/>
            <a:ext cx="8064507" cy="2012582"/>
            <a:chOff x="0" y="-1"/>
            <a:chExt cx="8064505" cy="2012581"/>
          </a:xfrm>
        </p:grpSpPr>
        <p:sp>
          <p:nvSpPr>
            <p:cNvPr id="427" name="Shape 432"/>
            <p:cNvSpPr/>
            <p:nvPr/>
          </p:nvSpPr>
          <p:spPr>
            <a:xfrm>
              <a:off x="3168650" y="1728789"/>
              <a:ext cx="4103692" cy="283792"/>
            </a:xfrm>
            <a:prstGeom prst="rect">
              <a:avLst/>
            </a:prstGeom>
            <a:solidFill>
              <a:srgbClr val="A896EA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>
                <a:defRPr sz="2000">
                  <a:latin typeface="Arial"/>
                  <a:ea typeface="Arial"/>
                  <a:cs typeface="Arial"/>
                  <a:sym typeface="Arial"/>
                </a:defRPr>
              </a:pPr>
              <a:r>
                <a:t>Christopher Paolini, </a:t>
              </a:r>
              <a:r>
                <a:rPr i="1"/>
                <a:t>Eragon</a:t>
              </a:r>
            </a:p>
          </p:txBody>
        </p:sp>
        <p:sp>
          <p:nvSpPr>
            <p:cNvPr id="428" name="Shape 433"/>
            <p:cNvSpPr/>
            <p:nvPr/>
          </p:nvSpPr>
          <p:spPr>
            <a:xfrm>
              <a:off x="5256213" y="-2"/>
              <a:ext cx="2808292" cy="394768"/>
            </a:xfrm>
            <a:prstGeom prst="rect">
              <a:avLst/>
            </a:prstGeom>
            <a:solidFill>
              <a:srgbClr val="AFD7F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 and demanded,</a:t>
              </a:r>
            </a:p>
          </p:txBody>
        </p:sp>
        <p:sp>
          <p:nvSpPr>
            <p:cNvPr id="429" name="Shape 434"/>
            <p:cNvSpPr/>
            <p:nvPr/>
          </p:nvSpPr>
          <p:spPr>
            <a:xfrm>
              <a:off x="-1" y="-2"/>
              <a:ext cx="3600454" cy="394768"/>
            </a:xfrm>
            <a:prstGeom prst="rect">
              <a:avLst/>
            </a:prstGeom>
            <a:solidFill>
              <a:srgbClr val="AFD7F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Garrow looked at him</a:t>
              </a:r>
            </a:p>
          </p:txBody>
        </p:sp>
        <p:sp>
          <p:nvSpPr>
            <p:cNvPr id="430" name="Shape 435"/>
            <p:cNvSpPr/>
            <p:nvPr/>
          </p:nvSpPr>
          <p:spPr>
            <a:xfrm>
              <a:off x="-1" y="720725"/>
              <a:ext cx="4032255" cy="394768"/>
            </a:xfrm>
            <a:prstGeom prst="rect">
              <a:avLst/>
            </a:prstGeom>
            <a:solidFill>
              <a:srgbClr val="AFD7F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“Do I look dead to you?”</a:t>
              </a:r>
            </a:p>
          </p:txBody>
        </p:sp>
      </p:grpSp>
      <p:sp>
        <p:nvSpPr>
          <p:cNvPr id="432" name="Shape 437"/>
          <p:cNvSpPr/>
          <p:nvPr/>
        </p:nvSpPr>
        <p:spPr>
          <a:xfrm>
            <a:off x="2916465" y="3280064"/>
            <a:ext cx="1657351" cy="394767"/>
          </a:xfrm>
          <a:prstGeom prst="rect">
            <a:avLst/>
          </a:prstGeom>
          <a:solidFill>
            <a:srgbClr val="DDDDDD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>
              <a:defRPr sz="2000">
                <a:latin typeface="Arial"/>
                <a:ea typeface="Arial"/>
                <a:cs typeface="Arial"/>
                <a:sym typeface="Arial"/>
              </a:defRPr>
            </a:pPr>
            <a:r>
              <a:t>  </a:t>
            </a:r>
            <a:r>
              <a:rPr sz="2800"/>
              <a:t>askance</a:t>
            </a:r>
          </a:p>
        </p:txBody>
      </p:sp>
      <p:grpSp>
        <p:nvGrpSpPr>
          <p:cNvPr id="436" name="Group 441"/>
          <p:cNvGrpSpPr/>
          <p:nvPr/>
        </p:nvGrpSpPr>
        <p:grpSpPr>
          <a:xfrm>
            <a:off x="-35492" y="3322058"/>
            <a:ext cx="7561268" cy="1148981"/>
            <a:chOff x="0" y="0"/>
            <a:chExt cx="7561267" cy="1148980"/>
          </a:xfrm>
        </p:grpSpPr>
        <p:sp>
          <p:nvSpPr>
            <p:cNvPr id="433" name="Shape 438"/>
            <p:cNvSpPr/>
            <p:nvPr/>
          </p:nvSpPr>
          <p:spPr>
            <a:xfrm>
              <a:off x="3960813" y="865189"/>
              <a:ext cx="2951166" cy="283792"/>
            </a:xfrm>
            <a:prstGeom prst="rect">
              <a:avLst/>
            </a:prstGeom>
            <a:solidFill>
              <a:srgbClr val="A896EA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>
                <a:defRPr sz="2000">
                  <a:latin typeface="Arial"/>
                  <a:ea typeface="Arial"/>
                  <a:cs typeface="Arial"/>
                  <a:sym typeface="Arial"/>
                </a:defRPr>
              </a:pPr>
              <a:r>
                <a:t>Yann Martel, </a:t>
              </a:r>
              <a:r>
                <a:rPr i="1"/>
                <a:t>Life of Pi</a:t>
              </a:r>
            </a:p>
          </p:txBody>
        </p:sp>
        <p:sp>
          <p:nvSpPr>
            <p:cNvPr id="434" name="Shape 439"/>
            <p:cNvSpPr/>
            <p:nvPr/>
          </p:nvSpPr>
          <p:spPr>
            <a:xfrm>
              <a:off x="0" y="0"/>
              <a:ext cx="2951166" cy="394767"/>
            </a:xfrm>
            <a:prstGeom prst="rect">
              <a:avLst/>
            </a:prstGeom>
            <a:solidFill>
              <a:srgbClr val="AFD7F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The priest looked</a:t>
              </a:r>
            </a:p>
          </p:txBody>
        </p:sp>
        <p:sp>
          <p:nvSpPr>
            <p:cNvPr id="435" name="Shape 440"/>
            <p:cNvSpPr/>
            <p:nvPr/>
          </p:nvSpPr>
          <p:spPr>
            <a:xfrm>
              <a:off x="4537077" y="0"/>
              <a:ext cx="3024191" cy="394767"/>
            </a:xfrm>
            <a:prstGeom prst="rect">
              <a:avLst/>
            </a:prstGeom>
            <a:solidFill>
              <a:srgbClr val="AFD7F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at both of them. </a:t>
              </a:r>
            </a:p>
          </p:txBody>
        </p:sp>
      </p:grpSp>
      <p:sp>
        <p:nvSpPr>
          <p:cNvPr id="437" name="Shape 442"/>
          <p:cNvSpPr/>
          <p:nvPr/>
        </p:nvSpPr>
        <p:spPr>
          <a:xfrm>
            <a:off x="4274341" y="2166934"/>
            <a:ext cx="1871667" cy="394768"/>
          </a:xfrm>
          <a:prstGeom prst="rect">
            <a:avLst/>
          </a:prstGeom>
          <a:solidFill>
            <a:srgbClr val="DDDDDD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>
              <a:defRPr sz="2000">
                <a:latin typeface="Arial"/>
                <a:ea typeface="Arial"/>
                <a:cs typeface="Arial"/>
                <a:sym typeface="Arial"/>
              </a:defRPr>
            </a:pPr>
            <a:r>
              <a:t>  </a:t>
            </a:r>
            <a:r>
              <a:rPr sz="2800"/>
              <a:t>askance,</a:t>
            </a:r>
          </a:p>
        </p:txBody>
      </p:sp>
      <p:grpSp>
        <p:nvGrpSpPr>
          <p:cNvPr id="442" name="Group 447"/>
          <p:cNvGrpSpPr/>
          <p:nvPr/>
        </p:nvGrpSpPr>
        <p:grpSpPr>
          <a:xfrm>
            <a:off x="-204791" y="2183819"/>
            <a:ext cx="7704146" cy="2587258"/>
            <a:chOff x="0" y="0"/>
            <a:chExt cx="7704144" cy="2587256"/>
          </a:xfrm>
        </p:grpSpPr>
        <p:sp>
          <p:nvSpPr>
            <p:cNvPr id="438" name="Shape 443"/>
            <p:cNvSpPr/>
            <p:nvPr/>
          </p:nvSpPr>
          <p:spPr>
            <a:xfrm>
              <a:off x="2808287" y="2303465"/>
              <a:ext cx="4176717" cy="283792"/>
            </a:xfrm>
            <a:prstGeom prst="rect">
              <a:avLst/>
            </a:prstGeom>
            <a:solidFill>
              <a:srgbClr val="A896EA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>
                <a:defRPr sz="2000">
                  <a:latin typeface="Arial"/>
                  <a:ea typeface="Arial"/>
                  <a:cs typeface="Arial"/>
                  <a:sym typeface="Arial"/>
                </a:defRPr>
              </a:pPr>
              <a:r>
                <a:t>Wes Moore, </a:t>
              </a:r>
              <a:r>
                <a:rPr i="1"/>
                <a:t>The Other Wes Moore</a:t>
              </a:r>
            </a:p>
          </p:txBody>
        </p:sp>
        <p:sp>
          <p:nvSpPr>
            <p:cNvPr id="439" name="Shape 444"/>
            <p:cNvSpPr/>
            <p:nvPr/>
          </p:nvSpPr>
          <p:spPr>
            <a:xfrm>
              <a:off x="142874" y="0"/>
              <a:ext cx="4465644" cy="394767"/>
            </a:xfrm>
            <a:prstGeom prst="rect">
              <a:avLst/>
            </a:prstGeom>
            <a:solidFill>
              <a:srgbClr val="AFD7F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 The hospital looked at him</a:t>
              </a:r>
            </a:p>
          </p:txBody>
        </p:sp>
        <p:sp>
          <p:nvSpPr>
            <p:cNvPr id="440" name="Shape 445"/>
            <p:cNvSpPr/>
            <p:nvPr/>
          </p:nvSpPr>
          <p:spPr>
            <a:xfrm>
              <a:off x="71435" y="720725"/>
              <a:ext cx="7632710" cy="394768"/>
            </a:xfrm>
            <a:prstGeom prst="rect">
              <a:avLst/>
            </a:prstGeom>
            <a:solidFill>
              <a:srgbClr val="AFD7F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insulted him with ridiculous questions, and </a:t>
              </a:r>
            </a:p>
          </p:txBody>
        </p:sp>
        <p:sp>
          <p:nvSpPr>
            <p:cNvPr id="441" name="Shape 446"/>
            <p:cNvSpPr/>
            <p:nvPr/>
          </p:nvSpPr>
          <p:spPr>
            <a:xfrm>
              <a:off x="-1" y="1439865"/>
              <a:ext cx="6624645" cy="394767"/>
            </a:xfrm>
            <a:prstGeom prst="rect">
              <a:avLst/>
            </a:prstGeom>
            <a:solidFill>
              <a:srgbClr val="AFD7F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basically told him to fend for himself.</a:t>
              </a:r>
            </a:p>
          </p:txBody>
        </p:sp>
      </p:grpSp>
      <p:pic>
        <p:nvPicPr>
          <p:cNvPr id="443" name="pasted-image.jpeg" descr="pasted-image.jpe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821928" y="335706"/>
            <a:ext cx="1143001" cy="162560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8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4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xit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Class="exit" nodeType="clickEffect" presetSubtype="2" presetID="2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4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8" presetID="2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4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4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4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Class="exit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2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Class="exit" nodeType="clickEffect" presetSubtype="2" presetID="2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4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4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Class="entr" nodeType="click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2" fill="hold"/>
                                        <p:tgtEl>
                                          <p:spTgt spid="4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Class="entr" nodeType="clickEffect" presetSubtype="8" presetID="2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6" fill="hold"/>
                                        <p:tgtEl>
                                          <p:spTgt spid="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4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4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Class="exit" nodeType="clickEffect" presetSubtype="0" presetID="1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2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Class="exit" nodeType="clickEffect" presetSubtype="2" presetID="2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4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4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8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Class="entr" nodeType="clickEffect" presetSubtype="0" presetID="1" grpId="1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2" fill="hold"/>
                                        <p:tgtEl>
                                          <p:spTgt spid="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Class="entr" nodeType="clickEffect" presetSubtype="8" presetID="2" grpId="1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6" fill="hold"/>
                                        <p:tgtEl>
                                          <p:spTgt spid="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4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4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Class="entr" nodeType="clickEffect" presetID="10" grpId="1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2" fill="hold"/>
                                        <p:tgtEl>
                                          <p:spTgt spid="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73" dur="500"/>
                                        <p:tgtEl>
                                          <p:spTgt spid="4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431" grpId="5"/>
      <p:bldP build="whole" bldLvl="1" animBg="1" rev="0" advAuto="0" spid="436" grpId="11"/>
      <p:bldP build="whole" bldLvl="1" animBg="1" rev="0" advAuto="0" spid="425" grpId="1"/>
      <p:bldP build="whole" bldLvl="1" animBg="1" rev="0" advAuto="0" spid="431" grpId="7"/>
      <p:bldP build="whole" bldLvl="1" animBg="1" rev="0" advAuto="0" spid="425" grpId="3"/>
      <p:bldP build="whole" bldLvl="1" animBg="1" rev="0" advAuto="0" spid="442" grpId="13"/>
      <p:bldP build="whole" bldLvl="1" animBg="1" rev="0" advAuto="0" spid="437" grpId="12"/>
      <p:bldP build="whole" bldLvl="1" animBg="1" rev="0" advAuto="0" spid="432" grpId="8"/>
      <p:bldP build="whole" bldLvl="1" animBg="1" rev="0" advAuto="0" spid="420" grpId="2"/>
      <p:bldP build="whole" bldLvl="1" animBg="1" rev="0" advAuto="0" spid="432" grpId="10"/>
      <p:bldP build="whole" bldLvl="1" animBg="1" rev="0" advAuto="0" spid="426" grpId="4"/>
      <p:bldP build="whole" bldLvl="1" animBg="1" rev="0" advAuto="0" spid="418" grpId="14"/>
      <p:bldP build="whole" bldLvl="1" animBg="1" rev="0" advAuto="0" spid="426" grpId="6"/>
      <p:bldP build="whole" bldLvl="1" animBg="1" rev="0" advAuto="0" spid="436" grpId="9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5" name="Shape 449"/>
          <p:cNvSpPr txBox="1"/>
          <p:nvPr/>
        </p:nvSpPr>
        <p:spPr>
          <a:xfrm>
            <a:off x="3563935" y="-1"/>
            <a:ext cx="5580068" cy="11507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>
              <a:defRPr b="1">
                <a:latin typeface="Arial"/>
                <a:ea typeface="Arial"/>
                <a:cs typeface="Arial"/>
                <a:sym typeface="Arial"/>
              </a:defRPr>
            </a:pPr>
            <a:r>
              <a:t>Ruminate: think about over and over</a:t>
            </a:r>
          </a:p>
          <a:p>
            <a:pPr>
              <a:defRPr b="1">
                <a:latin typeface="Arial"/>
                <a:ea typeface="Arial"/>
                <a:cs typeface="Arial"/>
                <a:sym typeface="Arial"/>
              </a:defRPr>
            </a:pPr>
          </a:p>
          <a:p>
            <a:pPr>
              <a:defRPr b="1">
                <a:latin typeface="Arial"/>
                <a:ea typeface="Arial"/>
                <a:cs typeface="Arial"/>
                <a:sym typeface="Arial"/>
              </a:defRPr>
            </a:pPr>
            <a:r>
              <a:t>Related: </a:t>
            </a:r>
            <a:r>
              <a:rPr i="1"/>
              <a:t>ruminant</a:t>
            </a:r>
            <a:r>
              <a:t>: a cud-chewing animal;</a:t>
            </a:r>
          </a:p>
          <a:p>
            <a:pPr>
              <a:defRPr b="1">
                <a:latin typeface="Arial"/>
                <a:ea typeface="Arial"/>
                <a:cs typeface="Arial"/>
                <a:sym typeface="Arial"/>
              </a:defRPr>
            </a:pPr>
            <a:r>
              <a:t>	 </a:t>
            </a:r>
            <a:r>
              <a:rPr i="1"/>
              <a:t>rumor</a:t>
            </a:r>
          </a:p>
        </p:txBody>
      </p:sp>
      <p:sp>
        <p:nvSpPr>
          <p:cNvPr id="446" name="Shape 450"/>
          <p:cNvSpPr txBox="1"/>
          <p:nvPr/>
        </p:nvSpPr>
        <p:spPr>
          <a:xfrm>
            <a:off x="592135" y="6113462"/>
            <a:ext cx="7817154" cy="3506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/>
          <a:p>
            <a:pPr>
              <a:defRPr>
                <a:latin typeface="Arial"/>
                <a:ea typeface="Arial"/>
                <a:cs typeface="Arial"/>
                <a:sym typeface="Arial"/>
              </a:defRPr>
            </a:pPr>
            <a:r>
              <a:t>Any form of the word </a:t>
            </a:r>
            <a:r>
              <a:rPr i="1"/>
              <a:t>ruminate</a:t>
            </a:r>
            <a:r>
              <a:t> will appear once in every 2,691 pages of text.</a:t>
            </a:r>
          </a:p>
        </p:txBody>
      </p:sp>
      <p:sp>
        <p:nvSpPr>
          <p:cNvPr id="447" name="Shape 452"/>
          <p:cNvSpPr/>
          <p:nvPr/>
        </p:nvSpPr>
        <p:spPr>
          <a:xfrm>
            <a:off x="4860925" y="3141659"/>
            <a:ext cx="1800225" cy="394768"/>
          </a:xfrm>
          <a:prstGeom prst="rect">
            <a:avLst/>
          </a:prstGeom>
          <a:solidFill>
            <a:srgbClr val="DDDDDD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>
              <a:defRPr sz="2000">
                <a:latin typeface="Arial"/>
                <a:ea typeface="Arial"/>
                <a:cs typeface="Arial"/>
                <a:sym typeface="Arial"/>
              </a:defRPr>
            </a:pPr>
            <a:r>
              <a:t> </a:t>
            </a:r>
            <a:r>
              <a:rPr sz="2800"/>
              <a:t>ruminate,</a:t>
            </a:r>
          </a:p>
        </p:txBody>
      </p:sp>
      <p:grpSp>
        <p:nvGrpSpPr>
          <p:cNvPr id="452" name="Group 457"/>
          <p:cNvGrpSpPr/>
          <p:nvPr/>
        </p:nvGrpSpPr>
        <p:grpSpPr>
          <a:xfrm>
            <a:off x="540694" y="3132133"/>
            <a:ext cx="7920045" cy="1796684"/>
            <a:chOff x="0" y="-1"/>
            <a:chExt cx="7920044" cy="1796682"/>
          </a:xfrm>
        </p:grpSpPr>
        <p:sp>
          <p:nvSpPr>
            <p:cNvPr id="448" name="Shape 453"/>
            <p:cNvSpPr/>
            <p:nvPr/>
          </p:nvSpPr>
          <p:spPr>
            <a:xfrm>
              <a:off x="3168650" y="1512890"/>
              <a:ext cx="4248157" cy="283792"/>
            </a:xfrm>
            <a:prstGeom prst="rect">
              <a:avLst/>
            </a:prstGeom>
            <a:solidFill>
              <a:srgbClr val="A896EA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>
                <a:defRPr sz="2000">
                  <a:latin typeface="Arial"/>
                  <a:ea typeface="Arial"/>
                  <a:cs typeface="Arial"/>
                  <a:sym typeface="Arial"/>
                </a:defRPr>
              </a:pPr>
              <a:r>
                <a:t>Khaled Hosseini,   </a:t>
              </a:r>
              <a:r>
                <a:rPr i="1"/>
                <a:t>The Kite Runner</a:t>
              </a:r>
            </a:p>
          </p:txBody>
        </p:sp>
        <p:sp>
          <p:nvSpPr>
            <p:cNvPr id="449" name="Shape 454"/>
            <p:cNvSpPr/>
            <p:nvPr/>
          </p:nvSpPr>
          <p:spPr>
            <a:xfrm>
              <a:off x="6119815" y="-2"/>
              <a:ext cx="1800229" cy="394768"/>
            </a:xfrm>
            <a:prstGeom prst="rect">
              <a:avLst/>
            </a:prstGeom>
            <a:solidFill>
              <a:srgbClr val="AFD7F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 agonize,</a:t>
              </a:r>
            </a:p>
          </p:txBody>
        </p:sp>
        <p:sp>
          <p:nvSpPr>
            <p:cNvPr id="450" name="Shape 455"/>
            <p:cNvSpPr/>
            <p:nvPr/>
          </p:nvSpPr>
          <p:spPr>
            <a:xfrm>
              <a:off x="71436" y="-2"/>
              <a:ext cx="4248156" cy="394768"/>
            </a:xfrm>
            <a:prstGeom prst="rect">
              <a:avLst/>
            </a:prstGeom>
            <a:solidFill>
              <a:srgbClr val="AFD7F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I was afraid I’d deliberate,</a:t>
              </a:r>
            </a:p>
          </p:txBody>
        </p:sp>
        <p:sp>
          <p:nvSpPr>
            <p:cNvPr id="451" name="Shape 456"/>
            <p:cNvSpPr/>
            <p:nvPr/>
          </p:nvSpPr>
          <p:spPr>
            <a:xfrm>
              <a:off x="-1" y="792162"/>
              <a:ext cx="6985007" cy="394768"/>
            </a:xfrm>
            <a:prstGeom prst="rect">
              <a:avLst/>
            </a:prstGeom>
            <a:solidFill>
              <a:srgbClr val="AFD7F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rationalize, and talk myself into not going.</a:t>
              </a:r>
            </a:p>
          </p:txBody>
        </p:sp>
      </p:grpSp>
      <p:sp>
        <p:nvSpPr>
          <p:cNvPr id="453" name="Shape 458"/>
          <p:cNvSpPr/>
          <p:nvPr/>
        </p:nvSpPr>
        <p:spPr>
          <a:xfrm>
            <a:off x="4932362" y="3357562"/>
            <a:ext cx="1657353" cy="394767"/>
          </a:xfrm>
          <a:prstGeom prst="rect">
            <a:avLst/>
          </a:prstGeom>
          <a:solidFill>
            <a:srgbClr val="DDDDDD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>
              <a:defRPr sz="28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ruminate</a:t>
            </a:r>
          </a:p>
        </p:txBody>
      </p:sp>
      <p:grpSp>
        <p:nvGrpSpPr>
          <p:cNvPr id="457" name="Group 462"/>
          <p:cNvGrpSpPr/>
          <p:nvPr/>
        </p:nvGrpSpPr>
        <p:grpSpPr>
          <a:xfrm>
            <a:off x="755648" y="3357561"/>
            <a:ext cx="7272345" cy="1723656"/>
            <a:chOff x="0" y="-1"/>
            <a:chExt cx="7272343" cy="1723655"/>
          </a:xfrm>
        </p:grpSpPr>
        <p:sp>
          <p:nvSpPr>
            <p:cNvPr id="454" name="Shape 459"/>
            <p:cNvSpPr/>
            <p:nvPr/>
          </p:nvSpPr>
          <p:spPr>
            <a:xfrm>
              <a:off x="647700" y="1439863"/>
              <a:ext cx="6624644" cy="283792"/>
            </a:xfrm>
            <a:prstGeom prst="rect">
              <a:avLst/>
            </a:prstGeom>
            <a:solidFill>
              <a:srgbClr val="A896EA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>
                <a:defRPr sz="2000">
                  <a:latin typeface="Arial"/>
                  <a:ea typeface="Arial"/>
                  <a:cs typeface="Arial"/>
                  <a:sym typeface="Arial"/>
                </a:defRPr>
              </a:pPr>
              <a:r>
                <a:t>Grace MacGowan Cooke, </a:t>
              </a:r>
              <a:r>
                <a:rPr i="1"/>
                <a:t>The Power and the Glory</a:t>
              </a:r>
            </a:p>
          </p:txBody>
        </p:sp>
        <p:sp>
          <p:nvSpPr>
            <p:cNvPr id="455" name="Shape 460"/>
            <p:cNvSpPr/>
            <p:nvPr/>
          </p:nvSpPr>
          <p:spPr>
            <a:xfrm>
              <a:off x="-1" y="-2"/>
              <a:ext cx="4176717" cy="394768"/>
            </a:xfrm>
            <a:prstGeom prst="rect">
              <a:avLst/>
            </a:prstGeom>
            <a:solidFill>
              <a:srgbClr val="AFD7F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 The old man paused to</a:t>
              </a:r>
            </a:p>
          </p:txBody>
        </p:sp>
        <p:sp>
          <p:nvSpPr>
            <p:cNvPr id="456" name="Shape 461"/>
            <p:cNvSpPr/>
            <p:nvPr/>
          </p:nvSpPr>
          <p:spPr>
            <a:xfrm>
              <a:off x="-1" y="719137"/>
              <a:ext cx="4537079" cy="394768"/>
            </a:xfrm>
            <a:prstGeom prst="rect">
              <a:avLst/>
            </a:prstGeom>
            <a:solidFill>
              <a:srgbClr val="AFD7F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on this feature of the case. </a:t>
              </a:r>
            </a:p>
          </p:txBody>
        </p:sp>
      </p:grpSp>
      <p:sp>
        <p:nvSpPr>
          <p:cNvPr id="458" name="Shape 463"/>
          <p:cNvSpPr/>
          <p:nvPr/>
        </p:nvSpPr>
        <p:spPr>
          <a:xfrm>
            <a:off x="1979610" y="3213099"/>
            <a:ext cx="1800227" cy="394768"/>
          </a:xfrm>
          <a:prstGeom prst="rect">
            <a:avLst/>
          </a:prstGeom>
          <a:solidFill>
            <a:srgbClr val="DDDDDD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>
              <a:defRPr sz="2000">
                <a:latin typeface="Arial"/>
                <a:ea typeface="Arial"/>
                <a:cs typeface="Arial"/>
                <a:sym typeface="Arial"/>
              </a:defRPr>
            </a:pPr>
            <a:r>
              <a:t>  </a:t>
            </a:r>
            <a:r>
              <a:rPr sz="2800"/>
              <a:t>ruminate</a:t>
            </a:r>
          </a:p>
        </p:txBody>
      </p:sp>
      <p:grpSp>
        <p:nvGrpSpPr>
          <p:cNvPr id="464" name="Group 469"/>
          <p:cNvGrpSpPr/>
          <p:nvPr/>
        </p:nvGrpSpPr>
        <p:grpSpPr>
          <a:xfrm>
            <a:off x="1068385" y="2627021"/>
            <a:ext cx="7921633" cy="2587256"/>
            <a:chOff x="-1" y="0"/>
            <a:chExt cx="7921631" cy="2587255"/>
          </a:xfrm>
        </p:grpSpPr>
        <p:sp>
          <p:nvSpPr>
            <p:cNvPr id="459" name="Shape 464"/>
            <p:cNvSpPr/>
            <p:nvPr/>
          </p:nvSpPr>
          <p:spPr>
            <a:xfrm>
              <a:off x="2665412" y="2303464"/>
              <a:ext cx="4103691" cy="283792"/>
            </a:xfrm>
            <a:prstGeom prst="rect">
              <a:avLst/>
            </a:prstGeom>
            <a:solidFill>
              <a:srgbClr val="A896EA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>
                <a:defRPr sz="2000">
                  <a:latin typeface="Arial"/>
                  <a:ea typeface="Arial"/>
                  <a:cs typeface="Arial"/>
                  <a:sym typeface="Arial"/>
                </a:defRPr>
              </a:pPr>
              <a:r>
                <a:t>Randy Pausch, </a:t>
              </a:r>
              <a:r>
                <a:rPr i="1"/>
                <a:t>The Last Lecture</a:t>
              </a:r>
            </a:p>
          </p:txBody>
        </p:sp>
        <p:grpSp>
          <p:nvGrpSpPr>
            <p:cNvPr id="463" name="Group 468"/>
            <p:cNvGrpSpPr/>
            <p:nvPr/>
          </p:nvGrpSpPr>
          <p:grpSpPr>
            <a:xfrm>
              <a:off x="-2" y="0"/>
              <a:ext cx="7921633" cy="1042469"/>
              <a:chOff x="-1" y="0"/>
              <a:chExt cx="7921630" cy="1042468"/>
            </a:xfrm>
          </p:grpSpPr>
          <p:sp>
            <p:nvSpPr>
              <p:cNvPr id="460" name="Shape 465"/>
              <p:cNvSpPr/>
              <p:nvPr/>
            </p:nvSpPr>
            <p:spPr>
              <a:xfrm>
                <a:off x="-1" y="647701"/>
                <a:ext cx="936627" cy="394768"/>
              </a:xfrm>
              <a:prstGeom prst="rect">
                <a:avLst/>
              </a:prstGeom>
              <a:solidFill>
                <a:srgbClr val="AFD7FF"/>
              </a:solidFill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0" tIns="0" rIns="0" bIns="0" numCol="1" anchor="t">
                <a:spAutoFit/>
              </a:bodyPr>
              <a:lstStyle>
                <a:lvl1pPr>
                  <a:defRPr sz="2800">
                    <a:latin typeface="Arial"/>
                    <a:ea typeface="Arial"/>
                    <a:cs typeface="Arial"/>
                    <a:sym typeface="Arial"/>
                  </a:defRPr>
                </a:lvl1pPr>
              </a:lstStyle>
              <a:p>
                <a:pPr/>
                <a:r>
                  <a:t> and</a:t>
                </a:r>
              </a:p>
            </p:txBody>
          </p:sp>
          <p:sp>
            <p:nvSpPr>
              <p:cNvPr id="461" name="Shape 466"/>
              <p:cNvSpPr/>
              <p:nvPr/>
            </p:nvSpPr>
            <p:spPr>
              <a:xfrm>
                <a:off x="-2" y="0"/>
                <a:ext cx="7705732" cy="394767"/>
              </a:xfrm>
              <a:prstGeom prst="rect">
                <a:avLst/>
              </a:prstGeom>
              <a:solidFill>
                <a:srgbClr val="AFD7FF"/>
              </a:solidFill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0" tIns="0" rIns="0" bIns="0" numCol="1" anchor="t">
                <a:spAutoFit/>
              </a:bodyPr>
              <a:lstStyle>
                <a:lvl1pPr>
                  <a:defRPr sz="2800">
                    <a:latin typeface="Arial"/>
                    <a:ea typeface="Arial"/>
                    <a:cs typeface="Arial"/>
                    <a:sym typeface="Arial"/>
                  </a:defRPr>
                </a:lvl1pPr>
              </a:lstStyle>
              <a:p>
                <a:pPr/>
                <a:r>
                  <a:t>Professors are asked to consider their demise</a:t>
                </a:r>
              </a:p>
            </p:txBody>
          </p:sp>
          <p:sp>
            <p:nvSpPr>
              <p:cNvPr id="462" name="Shape 467"/>
              <p:cNvSpPr/>
              <p:nvPr/>
            </p:nvSpPr>
            <p:spPr>
              <a:xfrm>
                <a:off x="2736850" y="647701"/>
                <a:ext cx="5184780" cy="394768"/>
              </a:xfrm>
              <a:prstGeom prst="rect">
                <a:avLst/>
              </a:prstGeom>
              <a:solidFill>
                <a:srgbClr val="AFD7FF"/>
              </a:solidFill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0" tIns="0" rIns="0" bIns="0" numCol="1" anchor="t">
                <a:spAutoFit/>
              </a:bodyPr>
              <a:lstStyle>
                <a:lvl1pPr>
                  <a:defRPr sz="2800">
                    <a:latin typeface="Arial"/>
                    <a:ea typeface="Arial"/>
                    <a:cs typeface="Arial"/>
                    <a:sym typeface="Arial"/>
                  </a:defRPr>
                </a:lvl1pPr>
              </a:lstStyle>
              <a:p>
                <a:pPr/>
                <a:r>
                  <a:t>on what matters most to them. </a:t>
                </a:r>
              </a:p>
            </p:txBody>
          </p:sp>
        </p:grpSp>
      </p:grpSp>
      <p:sp>
        <p:nvSpPr>
          <p:cNvPr id="465" name="Shape 470"/>
          <p:cNvSpPr/>
          <p:nvPr/>
        </p:nvSpPr>
        <p:spPr>
          <a:xfrm>
            <a:off x="57150" y="4119562"/>
            <a:ext cx="2089150" cy="394767"/>
          </a:xfrm>
          <a:prstGeom prst="rect">
            <a:avLst/>
          </a:prstGeom>
          <a:solidFill>
            <a:srgbClr val="DDDDDD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>
              <a:defRPr sz="2000">
                <a:latin typeface="Arial"/>
                <a:ea typeface="Arial"/>
                <a:cs typeface="Arial"/>
                <a:sym typeface="Arial"/>
              </a:defRPr>
            </a:pPr>
            <a:r>
              <a:t>  </a:t>
            </a:r>
            <a:r>
              <a:rPr sz="2800"/>
              <a:t>rumination</a:t>
            </a:r>
          </a:p>
        </p:txBody>
      </p:sp>
      <p:grpSp>
        <p:nvGrpSpPr>
          <p:cNvPr id="470" name="Group 475"/>
          <p:cNvGrpSpPr/>
          <p:nvPr/>
        </p:nvGrpSpPr>
        <p:grpSpPr>
          <a:xfrm>
            <a:off x="71436" y="3379610"/>
            <a:ext cx="8640768" cy="2228481"/>
            <a:chOff x="0" y="-1"/>
            <a:chExt cx="8640766" cy="2228480"/>
          </a:xfrm>
        </p:grpSpPr>
        <p:sp>
          <p:nvSpPr>
            <p:cNvPr id="466" name="Shape 471"/>
            <p:cNvSpPr/>
            <p:nvPr/>
          </p:nvSpPr>
          <p:spPr>
            <a:xfrm>
              <a:off x="3384550" y="1944688"/>
              <a:ext cx="4103691" cy="283792"/>
            </a:xfrm>
            <a:prstGeom prst="rect">
              <a:avLst/>
            </a:prstGeom>
            <a:solidFill>
              <a:srgbClr val="A896EA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>
                <a:defRPr sz="2000">
                  <a:latin typeface="Arial"/>
                  <a:ea typeface="Arial"/>
                  <a:cs typeface="Arial"/>
                  <a:sym typeface="Arial"/>
                </a:defRPr>
              </a:pPr>
              <a:r>
                <a:t>Franz Kafka, </a:t>
              </a:r>
              <a:r>
                <a:rPr i="1"/>
                <a:t>Metamorphosis</a:t>
              </a:r>
            </a:p>
          </p:txBody>
        </p:sp>
        <p:sp>
          <p:nvSpPr>
            <p:cNvPr id="467" name="Shape 472"/>
            <p:cNvSpPr/>
            <p:nvPr/>
          </p:nvSpPr>
          <p:spPr>
            <a:xfrm>
              <a:off x="-1" y="-2"/>
              <a:ext cx="7416804" cy="394768"/>
            </a:xfrm>
            <a:prstGeom prst="rect">
              <a:avLst/>
            </a:prstGeom>
            <a:solidFill>
              <a:srgbClr val="AFD7F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He remained in a state of empty and peaceful</a:t>
              </a:r>
            </a:p>
          </p:txBody>
        </p:sp>
        <p:sp>
          <p:nvSpPr>
            <p:cNvPr id="468" name="Shape 473"/>
            <p:cNvSpPr/>
            <p:nvPr/>
          </p:nvSpPr>
          <p:spPr>
            <a:xfrm>
              <a:off x="2087562" y="720725"/>
              <a:ext cx="6553205" cy="394767"/>
            </a:xfrm>
            <a:prstGeom prst="rect">
              <a:avLst/>
            </a:prstGeom>
            <a:solidFill>
              <a:srgbClr val="AFD7F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until he heard the clock tower strike</a:t>
              </a:r>
            </a:p>
          </p:txBody>
        </p:sp>
        <p:sp>
          <p:nvSpPr>
            <p:cNvPr id="469" name="Shape 474"/>
            <p:cNvSpPr/>
            <p:nvPr/>
          </p:nvSpPr>
          <p:spPr>
            <a:xfrm>
              <a:off x="0" y="1368426"/>
              <a:ext cx="3527425" cy="394768"/>
            </a:xfrm>
            <a:prstGeom prst="rect">
              <a:avLst/>
            </a:prstGeom>
            <a:solidFill>
              <a:srgbClr val="AFD7F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three in the morning.</a:t>
              </a:r>
            </a:p>
          </p:txBody>
        </p:sp>
      </p:grpSp>
      <p:pic>
        <p:nvPicPr>
          <p:cNvPr id="471" name="pasted-image.jpeg" descr="pasted-image.jpe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611733" y="626688"/>
            <a:ext cx="1625601" cy="1320802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8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4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xit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Class="exit" nodeType="clickEffect" presetSubtype="2" presetID="2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4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8" presetID="2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4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4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Class="exit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2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Class="exit" nodeType="clickEffect" presetSubtype="2" presetID="2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4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4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Class="entr" nodeType="click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2" fill="hold"/>
                                        <p:tgtEl>
                                          <p:spTgt spid="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Class="entr" nodeType="clickEffect" presetSubtype="8" presetID="2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6" fill="hold"/>
                                        <p:tgtEl>
                                          <p:spTgt spid="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4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4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Class="exit" nodeType="clickEffect" presetSubtype="0" presetID="1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2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Class="exit" nodeType="clickEffect" presetSubtype="2" presetID="2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4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4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8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Class="entr" nodeType="clickEffect" presetSubtype="0" presetID="1" grpId="1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2" fill="hold"/>
                                        <p:tgtEl>
                                          <p:spTgt spid="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Class="entr" nodeType="clickEffect" presetSubtype="8" presetID="2" grpId="1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6" fill="hold"/>
                                        <p:tgtEl>
                                          <p:spTgt spid="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4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4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Class="entr" nodeType="clickEffect" presetID="10" grpId="1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2" fill="hold"/>
                                        <p:tgtEl>
                                          <p:spTgt spid="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73" dur="500"/>
                                        <p:tgtEl>
                                          <p:spTgt spid="4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453" grpId="4"/>
      <p:bldP build="whole" bldLvl="1" animBg="1" rev="0" advAuto="0" spid="453" grpId="6"/>
      <p:bldP build="whole" bldLvl="1" animBg="1" rev="0" advAuto="0" spid="458" grpId="8"/>
      <p:bldP build="whole" bldLvl="1" animBg="1" rev="0" advAuto="0" spid="447" grpId="2"/>
      <p:bldP build="whole" bldLvl="1" animBg="1" rev="0" advAuto="0" spid="458" grpId="10"/>
      <p:bldP build="whole" bldLvl="1" animBg="1" rev="0" advAuto="0" spid="470" grpId="13"/>
      <p:bldP build="whole" bldLvl="1" animBg="1" rev="0" advAuto="0" spid="445" grpId="14"/>
      <p:bldP build="whole" bldLvl="1" animBg="1" rev="0" advAuto="0" spid="465" grpId="12"/>
      <p:bldP build="whole" bldLvl="1" animBg="1" rev="0" advAuto="0" spid="457" grpId="5"/>
      <p:bldP build="whole" bldLvl="1" animBg="1" rev="0" advAuto="0" spid="452" grpId="1"/>
      <p:bldP build="whole" bldLvl="1" animBg="1" rev="0" advAuto="0" spid="464" grpId="9"/>
      <p:bldP build="whole" bldLvl="1" animBg="1" rev="0" advAuto="0" spid="457" grpId="7"/>
      <p:bldP build="whole" bldLvl="1" animBg="1" rev="0" advAuto="0" spid="452" grpId="3"/>
      <p:bldP build="whole" bldLvl="1" animBg="1" rev="0" advAuto="0" spid="464" grpId="1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3" name="Shape 477"/>
          <p:cNvSpPr txBox="1"/>
          <p:nvPr/>
        </p:nvSpPr>
        <p:spPr>
          <a:xfrm>
            <a:off x="4211637" y="-1"/>
            <a:ext cx="4537079" cy="11507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>
              <a:defRPr b="1">
                <a:latin typeface="Arial"/>
                <a:ea typeface="Arial"/>
                <a:cs typeface="Arial"/>
                <a:sym typeface="Arial"/>
              </a:defRPr>
            </a:pPr>
            <a:r>
              <a:t>Boisterous: rowdy, loud in voice</a:t>
            </a:r>
          </a:p>
          <a:p>
            <a:pPr>
              <a:defRPr b="1">
                <a:latin typeface="Arial"/>
                <a:ea typeface="Arial"/>
                <a:cs typeface="Arial"/>
                <a:sym typeface="Arial"/>
              </a:defRPr>
            </a:pPr>
          </a:p>
          <a:p>
            <a:pPr>
              <a:defRPr b="1">
                <a:latin typeface="Arial"/>
                <a:ea typeface="Arial"/>
                <a:cs typeface="Arial"/>
                <a:sym typeface="Arial"/>
              </a:defRPr>
            </a:pPr>
            <a:r>
              <a:t>Synonyms: vociferous, unruly</a:t>
            </a:r>
          </a:p>
          <a:p>
            <a:pPr>
              <a:defRPr b="1">
                <a:latin typeface="Arial"/>
                <a:ea typeface="Arial"/>
                <a:cs typeface="Arial"/>
                <a:sym typeface="Arial"/>
              </a:defRPr>
            </a:pPr>
            <a:r>
              <a:t>Antonyms: demure, soft-spoken</a:t>
            </a:r>
          </a:p>
        </p:txBody>
      </p:sp>
      <p:sp>
        <p:nvSpPr>
          <p:cNvPr id="474" name="Shape 478"/>
          <p:cNvSpPr txBox="1"/>
          <p:nvPr/>
        </p:nvSpPr>
        <p:spPr>
          <a:xfrm>
            <a:off x="592136" y="6113462"/>
            <a:ext cx="7982465" cy="3506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/>
          <a:p>
            <a:pPr>
              <a:defRPr>
                <a:latin typeface="Arial"/>
                <a:ea typeface="Arial"/>
                <a:cs typeface="Arial"/>
                <a:sym typeface="Arial"/>
              </a:defRPr>
            </a:pPr>
            <a:r>
              <a:t>Any form of the word </a:t>
            </a:r>
            <a:r>
              <a:rPr i="1"/>
              <a:t>boisterous</a:t>
            </a:r>
            <a:r>
              <a:t> will appear once in every 1,298 pages of text.</a:t>
            </a:r>
          </a:p>
        </p:txBody>
      </p:sp>
      <p:sp>
        <p:nvSpPr>
          <p:cNvPr id="475" name="Shape 480"/>
          <p:cNvSpPr/>
          <p:nvPr/>
        </p:nvSpPr>
        <p:spPr>
          <a:xfrm>
            <a:off x="5076825" y="2924174"/>
            <a:ext cx="2016125" cy="394768"/>
          </a:xfrm>
          <a:prstGeom prst="rect">
            <a:avLst/>
          </a:prstGeom>
          <a:solidFill>
            <a:srgbClr val="DDDDDD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>
              <a:defRPr sz="2000">
                <a:latin typeface="Arial"/>
                <a:ea typeface="Arial"/>
                <a:cs typeface="Arial"/>
                <a:sym typeface="Arial"/>
              </a:defRPr>
            </a:pPr>
            <a:r>
              <a:t>  </a:t>
            </a:r>
            <a:r>
              <a:rPr sz="2800"/>
              <a:t>boisterous</a:t>
            </a:r>
          </a:p>
        </p:txBody>
      </p:sp>
      <p:grpSp>
        <p:nvGrpSpPr>
          <p:cNvPr id="479" name="Group 484"/>
          <p:cNvGrpSpPr/>
          <p:nvPr/>
        </p:nvGrpSpPr>
        <p:grpSpPr>
          <a:xfrm>
            <a:off x="1187448" y="692146"/>
            <a:ext cx="6408743" cy="1725246"/>
            <a:chOff x="0" y="-1"/>
            <a:chExt cx="6408742" cy="1725244"/>
          </a:xfrm>
        </p:grpSpPr>
        <p:sp>
          <p:nvSpPr>
            <p:cNvPr id="476" name="Shape 481"/>
            <p:cNvSpPr/>
            <p:nvPr/>
          </p:nvSpPr>
          <p:spPr>
            <a:xfrm>
              <a:off x="2952750" y="1441452"/>
              <a:ext cx="3455992" cy="283792"/>
            </a:xfrm>
            <a:prstGeom prst="rect">
              <a:avLst/>
            </a:prstGeom>
            <a:solidFill>
              <a:srgbClr val="A896EA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>
                <a:defRPr sz="2000">
                  <a:latin typeface="Arial"/>
                  <a:ea typeface="Arial"/>
                  <a:cs typeface="Arial"/>
                  <a:sym typeface="Arial"/>
                </a:defRPr>
              </a:pPr>
              <a:r>
                <a:t>Chistopher Paolini, </a:t>
              </a:r>
              <a:r>
                <a:rPr i="1"/>
                <a:t>Brisinigr</a:t>
              </a:r>
            </a:p>
          </p:txBody>
        </p:sp>
        <p:sp>
          <p:nvSpPr>
            <p:cNvPr id="477" name="Shape 482"/>
            <p:cNvSpPr/>
            <p:nvPr/>
          </p:nvSpPr>
          <p:spPr>
            <a:xfrm>
              <a:off x="-1" y="720725"/>
              <a:ext cx="5040317" cy="394768"/>
            </a:xfrm>
            <a:prstGeom prst="rect">
              <a:avLst/>
            </a:prstGeom>
            <a:solidFill>
              <a:srgbClr val="AFD7F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 and lasted long into the night.</a:t>
              </a:r>
            </a:p>
          </p:txBody>
        </p:sp>
        <p:sp>
          <p:nvSpPr>
            <p:cNvPr id="478" name="Shape 483"/>
            <p:cNvSpPr/>
            <p:nvPr/>
          </p:nvSpPr>
          <p:spPr>
            <a:xfrm>
              <a:off x="-1" y="-2"/>
              <a:ext cx="4535492" cy="394768"/>
            </a:xfrm>
            <a:prstGeom prst="rect">
              <a:avLst/>
            </a:prstGeom>
            <a:solidFill>
              <a:srgbClr val="AFD7F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The feasting was loud and</a:t>
              </a:r>
            </a:p>
          </p:txBody>
        </p:sp>
      </p:grpSp>
      <p:sp>
        <p:nvSpPr>
          <p:cNvPr id="480" name="Shape 485"/>
          <p:cNvSpPr/>
          <p:nvPr/>
        </p:nvSpPr>
        <p:spPr>
          <a:xfrm>
            <a:off x="3995737" y="3644899"/>
            <a:ext cx="2233616" cy="394768"/>
          </a:xfrm>
          <a:prstGeom prst="rect">
            <a:avLst/>
          </a:prstGeom>
          <a:solidFill>
            <a:srgbClr val="DDDDDD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>
              <a:defRPr sz="2000">
                <a:latin typeface="Arial"/>
                <a:ea typeface="Arial"/>
                <a:cs typeface="Arial"/>
                <a:sym typeface="Arial"/>
              </a:defRPr>
            </a:pPr>
            <a:r>
              <a:t>  </a:t>
            </a:r>
            <a:r>
              <a:rPr sz="2800"/>
              <a:t>boisterous.</a:t>
            </a:r>
          </a:p>
        </p:txBody>
      </p:sp>
      <p:grpSp>
        <p:nvGrpSpPr>
          <p:cNvPr id="484" name="Group 489"/>
          <p:cNvGrpSpPr/>
          <p:nvPr/>
        </p:nvGrpSpPr>
        <p:grpSpPr>
          <a:xfrm>
            <a:off x="467515" y="2852733"/>
            <a:ext cx="8208971" cy="1725246"/>
            <a:chOff x="-1" y="-1"/>
            <a:chExt cx="8208970" cy="1725244"/>
          </a:xfrm>
        </p:grpSpPr>
        <p:sp>
          <p:nvSpPr>
            <p:cNvPr id="481" name="Shape 486"/>
            <p:cNvSpPr/>
            <p:nvPr/>
          </p:nvSpPr>
          <p:spPr>
            <a:xfrm>
              <a:off x="3168651" y="1441452"/>
              <a:ext cx="4248157" cy="283792"/>
            </a:xfrm>
            <a:prstGeom prst="rect">
              <a:avLst/>
            </a:prstGeom>
            <a:solidFill>
              <a:srgbClr val="A896EA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>
                <a:defRPr sz="2000">
                  <a:latin typeface="Arial"/>
                  <a:ea typeface="Arial"/>
                  <a:cs typeface="Arial"/>
                  <a:sym typeface="Arial"/>
                </a:defRPr>
              </a:pPr>
              <a:r>
                <a:t>Gloria Whelan, </a:t>
              </a:r>
              <a:r>
                <a:rPr i="1"/>
                <a:t>Listening for Lions</a:t>
              </a:r>
            </a:p>
          </p:txBody>
        </p:sp>
        <p:sp>
          <p:nvSpPr>
            <p:cNvPr id="482" name="Shape 487"/>
            <p:cNvSpPr/>
            <p:nvPr/>
          </p:nvSpPr>
          <p:spPr>
            <a:xfrm>
              <a:off x="-2" y="720725"/>
              <a:ext cx="3527431" cy="394768"/>
            </a:xfrm>
            <a:prstGeom prst="rect">
              <a:avLst/>
            </a:prstGeom>
            <a:solidFill>
              <a:srgbClr val="AFD7F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sometimes fiery and</a:t>
              </a:r>
            </a:p>
          </p:txBody>
        </p:sp>
        <p:sp>
          <p:nvSpPr>
            <p:cNvPr id="483" name="Shape 488"/>
            <p:cNvSpPr/>
            <p:nvPr/>
          </p:nvSpPr>
          <p:spPr>
            <a:xfrm>
              <a:off x="-1" y="-2"/>
              <a:ext cx="8208971" cy="394768"/>
            </a:xfrm>
            <a:prstGeom prst="rect">
              <a:avLst/>
            </a:prstGeom>
            <a:solidFill>
              <a:srgbClr val="AFD7F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Sometimes the dance was formal and stately,  </a:t>
              </a:r>
            </a:p>
          </p:txBody>
        </p:sp>
      </p:grpSp>
      <p:sp>
        <p:nvSpPr>
          <p:cNvPr id="485" name="Shape 490"/>
          <p:cNvSpPr/>
          <p:nvPr/>
        </p:nvSpPr>
        <p:spPr>
          <a:xfrm>
            <a:off x="3167059" y="3517974"/>
            <a:ext cx="2449516" cy="394767"/>
          </a:xfrm>
          <a:prstGeom prst="rect">
            <a:avLst/>
          </a:prstGeom>
          <a:solidFill>
            <a:srgbClr val="DDDDDD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>
              <a:defRPr sz="2000">
                <a:latin typeface="Arial"/>
                <a:ea typeface="Arial"/>
                <a:cs typeface="Arial"/>
                <a:sym typeface="Arial"/>
              </a:defRPr>
            </a:pPr>
            <a:r>
              <a:t>  </a:t>
            </a:r>
            <a:r>
              <a:rPr sz="2800"/>
              <a:t>boisterous</a:t>
            </a:r>
          </a:p>
        </p:txBody>
      </p:sp>
      <p:grpSp>
        <p:nvGrpSpPr>
          <p:cNvPr id="490" name="Group 495"/>
          <p:cNvGrpSpPr/>
          <p:nvPr/>
        </p:nvGrpSpPr>
        <p:grpSpPr>
          <a:xfrm>
            <a:off x="611186" y="2745579"/>
            <a:ext cx="7345369" cy="1939557"/>
            <a:chOff x="0" y="-1"/>
            <a:chExt cx="7345368" cy="1939555"/>
          </a:xfrm>
        </p:grpSpPr>
        <p:sp>
          <p:nvSpPr>
            <p:cNvPr id="486" name="Shape 491"/>
            <p:cNvSpPr/>
            <p:nvPr/>
          </p:nvSpPr>
          <p:spPr>
            <a:xfrm>
              <a:off x="2879725" y="1655763"/>
              <a:ext cx="4103692" cy="283792"/>
            </a:xfrm>
            <a:prstGeom prst="rect">
              <a:avLst/>
            </a:prstGeom>
            <a:solidFill>
              <a:srgbClr val="A896EA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>
                <a:defRPr sz="2000">
                  <a:latin typeface="Arial"/>
                  <a:ea typeface="Arial"/>
                  <a:cs typeface="Arial"/>
                  <a:sym typeface="Arial"/>
                </a:defRPr>
              </a:pPr>
              <a:r>
                <a:t>K. A. Applegate, </a:t>
              </a:r>
              <a:r>
                <a:rPr i="1"/>
                <a:t>Everworld</a:t>
              </a:r>
            </a:p>
          </p:txBody>
        </p:sp>
        <p:sp>
          <p:nvSpPr>
            <p:cNvPr id="487" name="Shape 492"/>
            <p:cNvSpPr/>
            <p:nvPr/>
          </p:nvSpPr>
          <p:spPr>
            <a:xfrm>
              <a:off x="0" y="792162"/>
              <a:ext cx="2520954" cy="394768"/>
            </a:xfrm>
            <a:prstGeom prst="rect">
              <a:avLst/>
            </a:prstGeom>
            <a:solidFill>
              <a:srgbClr val="AFD7F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 swaggering</a:t>
              </a:r>
            </a:p>
          </p:txBody>
        </p:sp>
        <p:sp>
          <p:nvSpPr>
            <p:cNvPr id="488" name="Shape 493"/>
            <p:cNvSpPr/>
            <p:nvPr/>
          </p:nvSpPr>
          <p:spPr>
            <a:xfrm>
              <a:off x="0" y="-2"/>
              <a:ext cx="7345369" cy="394768"/>
            </a:xfrm>
            <a:prstGeom prst="rect">
              <a:avLst/>
            </a:prstGeom>
            <a:solidFill>
              <a:srgbClr val="AFD7F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But even the common soldiers were a loud,</a:t>
              </a:r>
            </a:p>
          </p:txBody>
        </p:sp>
        <p:sp>
          <p:nvSpPr>
            <p:cNvPr id="489" name="Shape 494"/>
            <p:cNvSpPr/>
            <p:nvPr/>
          </p:nvSpPr>
          <p:spPr>
            <a:xfrm>
              <a:off x="4824414" y="792162"/>
              <a:ext cx="1296992" cy="394768"/>
            </a:xfrm>
            <a:prstGeom prst="rect">
              <a:avLst/>
            </a:prstGeom>
            <a:solidFill>
              <a:srgbClr val="AFD7F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bunch. </a:t>
              </a:r>
            </a:p>
          </p:txBody>
        </p:sp>
      </p:grpSp>
      <p:sp>
        <p:nvSpPr>
          <p:cNvPr id="491" name="Shape 496"/>
          <p:cNvSpPr/>
          <p:nvPr/>
        </p:nvSpPr>
        <p:spPr>
          <a:xfrm>
            <a:off x="5724523" y="692149"/>
            <a:ext cx="2233617" cy="394768"/>
          </a:xfrm>
          <a:prstGeom prst="rect">
            <a:avLst/>
          </a:prstGeom>
          <a:solidFill>
            <a:srgbClr val="DDDDDD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>
              <a:defRPr sz="2000">
                <a:latin typeface="Arial"/>
                <a:ea typeface="Arial"/>
                <a:cs typeface="Arial"/>
                <a:sym typeface="Arial"/>
              </a:defRPr>
            </a:pPr>
            <a:r>
              <a:t>  </a:t>
            </a:r>
            <a:r>
              <a:rPr sz="2800"/>
              <a:t>boisterous</a:t>
            </a:r>
          </a:p>
        </p:txBody>
      </p:sp>
      <p:grpSp>
        <p:nvGrpSpPr>
          <p:cNvPr id="496" name="Group 501"/>
          <p:cNvGrpSpPr/>
          <p:nvPr/>
        </p:nvGrpSpPr>
        <p:grpSpPr>
          <a:xfrm>
            <a:off x="432591" y="2927056"/>
            <a:ext cx="8532819" cy="1939558"/>
            <a:chOff x="0" y="0"/>
            <a:chExt cx="8532818" cy="1939556"/>
          </a:xfrm>
        </p:grpSpPr>
        <p:sp>
          <p:nvSpPr>
            <p:cNvPr id="492" name="Shape 497"/>
            <p:cNvSpPr/>
            <p:nvPr/>
          </p:nvSpPr>
          <p:spPr>
            <a:xfrm>
              <a:off x="2808287" y="1655765"/>
              <a:ext cx="4103692" cy="283792"/>
            </a:xfrm>
            <a:prstGeom prst="rect">
              <a:avLst/>
            </a:prstGeom>
            <a:solidFill>
              <a:srgbClr val="A896EA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>
                <a:defRPr sz="2000">
                  <a:latin typeface="Arial"/>
                  <a:ea typeface="Arial"/>
                  <a:cs typeface="Arial"/>
                  <a:sym typeface="Arial"/>
                </a:defRPr>
              </a:pPr>
              <a:r>
                <a:t>Chang-Rae Lee, </a:t>
              </a:r>
              <a:r>
                <a:rPr i="1"/>
                <a:t>Native Speaker</a:t>
              </a:r>
            </a:p>
          </p:txBody>
        </p:sp>
        <p:sp>
          <p:nvSpPr>
            <p:cNvPr id="493" name="Shape 498"/>
            <p:cNvSpPr/>
            <p:nvPr/>
          </p:nvSpPr>
          <p:spPr>
            <a:xfrm>
              <a:off x="6732590" y="-1"/>
              <a:ext cx="1800228" cy="394768"/>
            </a:xfrm>
            <a:prstGeom prst="rect">
              <a:avLst/>
            </a:prstGeom>
            <a:solidFill>
              <a:srgbClr val="AFD7F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 enough</a:t>
              </a:r>
            </a:p>
          </p:txBody>
        </p:sp>
        <p:sp>
          <p:nvSpPr>
            <p:cNvPr id="494" name="Shape 499"/>
            <p:cNvSpPr/>
            <p:nvPr/>
          </p:nvSpPr>
          <p:spPr>
            <a:xfrm>
              <a:off x="107948" y="-1"/>
              <a:ext cx="4537082" cy="394768"/>
            </a:xfrm>
            <a:prstGeom prst="rect">
              <a:avLst/>
            </a:prstGeom>
            <a:solidFill>
              <a:srgbClr val="AFD7F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The group was becoming</a:t>
              </a:r>
            </a:p>
          </p:txBody>
        </p:sp>
        <p:sp>
          <p:nvSpPr>
            <p:cNvPr id="495" name="Shape 500"/>
            <p:cNvSpPr/>
            <p:nvPr/>
          </p:nvSpPr>
          <p:spPr>
            <a:xfrm>
              <a:off x="-1" y="720725"/>
              <a:ext cx="5689604" cy="394768"/>
            </a:xfrm>
            <a:prstGeom prst="rect">
              <a:avLst/>
            </a:prstGeom>
            <a:solidFill>
              <a:srgbClr val="AFD7F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to attract attention on the street. </a:t>
              </a:r>
            </a:p>
          </p:txBody>
        </p:sp>
      </p:grpSp>
      <p:pic>
        <p:nvPicPr>
          <p:cNvPr id="497" name="pasted-image.jpeg" descr="pasted-image.jpe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158552" y="49558"/>
            <a:ext cx="1270001" cy="1625602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8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4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xit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Class="exit" nodeType="clickEffect" presetSubtype="2" presetID="2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8" presetID="2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4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4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4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Class="exit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2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Class="exit" nodeType="clickEffect" presetSubtype="2" presetID="2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4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4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Class="entr" nodeType="click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2" fill="hold"/>
                                        <p:tgtEl>
                                          <p:spTgt spid="4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Class="entr" nodeType="clickEffect" presetSubtype="8" presetID="2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6" fill="hold"/>
                                        <p:tgtEl>
                                          <p:spTgt spid="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4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4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Class="exit" nodeType="clickEffect" presetSubtype="0" presetID="1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2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Class="exit" nodeType="clickEffect" presetSubtype="2" presetID="2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4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4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8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Class="entr" nodeType="clickEffect" presetSubtype="0" presetID="1" grpId="1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2" fill="hold"/>
                                        <p:tgtEl>
                                          <p:spTgt spid="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Class="entr" nodeType="clickEffect" presetSubtype="8" presetID="2" grpId="1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6" fill="hold"/>
                                        <p:tgtEl>
                                          <p:spTgt spid="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4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4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Class="entr" nodeType="clickEffect" presetID="10" grpId="1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2" fill="hold"/>
                                        <p:tgtEl>
                                          <p:spTgt spid="4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73" dur="500"/>
                                        <p:tgtEl>
                                          <p:spTgt spid="4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479" grpId="7"/>
      <p:bldP build="whole" bldLvl="1" animBg="1" rev="0" advAuto="0" spid="485" grpId="12"/>
      <p:bldP build="whole" bldLvl="1" animBg="1" rev="0" advAuto="0" spid="484" grpId="9"/>
      <p:bldP build="whole" bldLvl="1" animBg="1" rev="0" advAuto="0" spid="496" grpId="1"/>
      <p:bldP build="whole" bldLvl="1" animBg="1" rev="0" advAuto="0" spid="484" grpId="11"/>
      <p:bldP build="whole" bldLvl="1" animBg="1" rev="0" advAuto="0" spid="496" grpId="3"/>
      <p:bldP build="whole" bldLvl="1" animBg="1" rev="0" advAuto="0" spid="490" grpId="13"/>
      <p:bldP build="whole" bldLvl="1" animBg="1" rev="0" advAuto="0" spid="475" grpId="2"/>
      <p:bldP build="whole" bldLvl="1" animBg="1" rev="0" advAuto="0" spid="479" grpId="5"/>
      <p:bldP build="whole" bldLvl="1" animBg="1" rev="0" advAuto="0" spid="473" grpId="14"/>
      <p:bldP build="whole" bldLvl="1" animBg="1" rev="0" advAuto="0" spid="491" grpId="4"/>
      <p:bldP build="whole" bldLvl="1" animBg="1" rev="0" advAuto="0" spid="480" grpId="8"/>
      <p:bldP build="whole" bldLvl="1" animBg="1" rev="0" advAuto="0" spid="491" grpId="6"/>
      <p:bldP build="whole" bldLvl="1" animBg="1" rev="0" advAuto="0" spid="480" grpId="1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 txBox="1"/>
          <p:nvPr/>
        </p:nvSpPr>
        <p:spPr>
          <a:xfrm>
            <a:off x="3779837" y="-3"/>
            <a:ext cx="5364165" cy="14174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>
              <a:defRPr b="1">
                <a:latin typeface="Arial"/>
                <a:ea typeface="Arial"/>
                <a:cs typeface="Arial"/>
                <a:sym typeface="Arial"/>
              </a:defRPr>
            </a:pPr>
            <a:r>
              <a:t>Aura : a distinctive but intangible quality</a:t>
            </a:r>
          </a:p>
          <a:p>
            <a:pPr>
              <a:defRPr b="1">
                <a:latin typeface="Arial"/>
                <a:ea typeface="Arial"/>
                <a:cs typeface="Arial"/>
                <a:sym typeface="Arial"/>
              </a:defRPr>
            </a:pPr>
            <a:r>
              <a:t>     surrounding a person or thing</a:t>
            </a:r>
          </a:p>
          <a:p>
            <a:pPr>
              <a:defRPr b="1">
                <a:latin typeface="Arial"/>
                <a:ea typeface="Arial"/>
                <a:cs typeface="Arial"/>
                <a:sym typeface="Arial"/>
              </a:defRPr>
            </a:pPr>
            <a:r>
              <a:t>Synonyms: halo, mystique</a:t>
            </a:r>
          </a:p>
          <a:p>
            <a:pPr>
              <a:defRPr b="1">
                <a:latin typeface="Arial"/>
                <a:ea typeface="Arial"/>
                <a:cs typeface="Arial"/>
                <a:sym typeface="Arial"/>
              </a:defRPr>
            </a:pPr>
            <a:r>
              <a:t>Forms:  Noun: aura, auras       Verb: 00</a:t>
            </a:r>
          </a:p>
          <a:p>
            <a:pPr>
              <a:defRPr b="1">
                <a:latin typeface="Arial"/>
                <a:ea typeface="Arial"/>
                <a:cs typeface="Arial"/>
                <a:sym typeface="Arial"/>
              </a:defRPr>
            </a:pPr>
            <a:r>
              <a:t>              Adjective: 00              Adverb: 00</a:t>
            </a:r>
          </a:p>
        </p:txBody>
      </p:sp>
      <p:sp>
        <p:nvSpPr>
          <p:cNvPr id="25" name="Shape 25"/>
          <p:cNvSpPr txBox="1"/>
          <p:nvPr/>
        </p:nvSpPr>
        <p:spPr>
          <a:xfrm>
            <a:off x="755648" y="6237287"/>
            <a:ext cx="7728080" cy="3506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>
            <a:lvl1pPr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Any form of the word “aura”  will appear once in every 3,091   pages of text.</a:t>
            </a:r>
          </a:p>
        </p:txBody>
      </p:sp>
      <p:sp>
        <p:nvSpPr>
          <p:cNvPr id="26" name="Shape 26"/>
          <p:cNvSpPr/>
          <p:nvPr/>
        </p:nvSpPr>
        <p:spPr>
          <a:xfrm>
            <a:off x="3276600" y="2276474"/>
            <a:ext cx="1150938" cy="394768"/>
          </a:xfrm>
          <a:prstGeom prst="rect">
            <a:avLst/>
          </a:prstGeom>
          <a:solidFill>
            <a:srgbClr val="DDDDDD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>
              <a:defRPr sz="28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  aura</a:t>
            </a:r>
          </a:p>
        </p:txBody>
      </p:sp>
      <p:grpSp>
        <p:nvGrpSpPr>
          <p:cNvPr id="33" name="Group 33"/>
          <p:cNvGrpSpPr/>
          <p:nvPr/>
        </p:nvGrpSpPr>
        <p:grpSpPr>
          <a:xfrm>
            <a:off x="539746" y="2276474"/>
            <a:ext cx="8208972" cy="3668343"/>
            <a:chOff x="0" y="0"/>
            <a:chExt cx="8208970" cy="3668342"/>
          </a:xfrm>
        </p:grpSpPr>
        <p:sp>
          <p:nvSpPr>
            <p:cNvPr id="27" name="Shape 27"/>
            <p:cNvSpPr/>
            <p:nvPr/>
          </p:nvSpPr>
          <p:spPr>
            <a:xfrm>
              <a:off x="3455987" y="3384552"/>
              <a:ext cx="2663830" cy="283791"/>
            </a:xfrm>
            <a:prstGeom prst="rect">
              <a:avLst/>
            </a:prstGeom>
            <a:solidFill>
              <a:srgbClr val="A896EA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 i="1" sz="20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Roald Dahl, Matilda</a:t>
              </a:r>
            </a:p>
          </p:txBody>
        </p:sp>
        <p:sp>
          <p:nvSpPr>
            <p:cNvPr id="28" name="Shape 28"/>
            <p:cNvSpPr/>
            <p:nvPr/>
          </p:nvSpPr>
          <p:spPr>
            <a:xfrm>
              <a:off x="3816351" y="0"/>
              <a:ext cx="4392619" cy="394767"/>
            </a:xfrm>
            <a:prstGeom prst="rect">
              <a:avLst/>
            </a:prstGeom>
            <a:solidFill>
              <a:srgbClr val="AFD7F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of menace about her even </a:t>
              </a:r>
            </a:p>
          </p:txBody>
        </p:sp>
        <p:sp>
          <p:nvSpPr>
            <p:cNvPr id="29" name="Shape 29"/>
            <p:cNvSpPr/>
            <p:nvPr/>
          </p:nvSpPr>
          <p:spPr>
            <a:xfrm>
              <a:off x="-1" y="792162"/>
              <a:ext cx="8064507" cy="394767"/>
            </a:xfrm>
            <a:prstGeom prst="rect">
              <a:avLst/>
            </a:prstGeom>
            <a:solidFill>
              <a:srgbClr val="AFD7F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when at a distance, and when she came up close </a:t>
              </a:r>
            </a:p>
          </p:txBody>
        </p:sp>
        <p:sp>
          <p:nvSpPr>
            <p:cNvPr id="30" name="Shape 30"/>
            <p:cNvSpPr/>
            <p:nvPr/>
          </p:nvSpPr>
          <p:spPr>
            <a:xfrm>
              <a:off x="-1" y="0"/>
              <a:ext cx="2808292" cy="394767"/>
            </a:xfrm>
            <a:prstGeom prst="rect">
              <a:avLst/>
            </a:prstGeom>
            <a:solidFill>
              <a:srgbClr val="AFD7F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 There was an</a:t>
              </a:r>
            </a:p>
          </p:txBody>
        </p:sp>
        <p:sp>
          <p:nvSpPr>
            <p:cNvPr id="31" name="Shape 31"/>
            <p:cNvSpPr/>
            <p:nvPr/>
          </p:nvSpPr>
          <p:spPr>
            <a:xfrm>
              <a:off x="-1" y="1728787"/>
              <a:ext cx="8064507" cy="394768"/>
            </a:xfrm>
            <a:prstGeom prst="rect">
              <a:avLst/>
            </a:prstGeom>
            <a:solidFill>
              <a:srgbClr val="AFD7F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you could almost feel the dangerous heat </a:t>
              </a:r>
            </a:p>
          </p:txBody>
        </p:sp>
        <p:sp>
          <p:nvSpPr>
            <p:cNvPr id="32" name="Shape 32"/>
            <p:cNvSpPr/>
            <p:nvPr/>
          </p:nvSpPr>
          <p:spPr>
            <a:xfrm>
              <a:off x="-1" y="2592388"/>
              <a:ext cx="8064507" cy="394768"/>
            </a:xfrm>
            <a:prstGeom prst="rect">
              <a:avLst/>
            </a:prstGeom>
            <a:solidFill>
              <a:srgbClr val="AFD7F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radiating from her as a red-hot rod of metal.</a:t>
              </a:r>
            </a:p>
          </p:txBody>
        </p:sp>
      </p:grpSp>
      <p:sp>
        <p:nvSpPr>
          <p:cNvPr id="34" name="Shape 35"/>
          <p:cNvSpPr/>
          <p:nvPr/>
        </p:nvSpPr>
        <p:spPr>
          <a:xfrm>
            <a:off x="4716462" y="2205034"/>
            <a:ext cx="1150941" cy="394768"/>
          </a:xfrm>
          <a:prstGeom prst="rect">
            <a:avLst/>
          </a:prstGeom>
          <a:solidFill>
            <a:srgbClr val="DDDDDD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>
              <a:defRPr sz="28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  aura</a:t>
            </a:r>
          </a:p>
        </p:txBody>
      </p:sp>
      <p:grpSp>
        <p:nvGrpSpPr>
          <p:cNvPr id="39" name="Group 40"/>
          <p:cNvGrpSpPr/>
          <p:nvPr/>
        </p:nvGrpSpPr>
        <p:grpSpPr>
          <a:xfrm>
            <a:off x="539747" y="2205034"/>
            <a:ext cx="7127881" cy="1868120"/>
            <a:chOff x="0" y="0"/>
            <a:chExt cx="7127880" cy="1868118"/>
          </a:xfrm>
        </p:grpSpPr>
        <p:sp>
          <p:nvSpPr>
            <p:cNvPr id="35" name="Shape 36"/>
            <p:cNvSpPr/>
            <p:nvPr/>
          </p:nvSpPr>
          <p:spPr>
            <a:xfrm>
              <a:off x="3095625" y="1584327"/>
              <a:ext cx="3168655" cy="283792"/>
            </a:xfrm>
            <a:prstGeom prst="rect">
              <a:avLst/>
            </a:prstGeom>
            <a:solidFill>
              <a:srgbClr val="A896EA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>
                <a:defRPr sz="2000">
                  <a:latin typeface="Arial"/>
                  <a:ea typeface="Arial"/>
                  <a:cs typeface="Arial"/>
                  <a:sym typeface="Arial"/>
                </a:defRPr>
              </a:pPr>
              <a:r>
                <a:t>Eoin Colfer</a:t>
              </a:r>
              <a:r>
                <a:rPr i="1"/>
                <a:t>, Artemis Fowl</a:t>
              </a:r>
            </a:p>
          </p:txBody>
        </p:sp>
        <p:sp>
          <p:nvSpPr>
            <p:cNvPr id="36" name="Shape 37"/>
            <p:cNvSpPr/>
            <p:nvPr/>
          </p:nvSpPr>
          <p:spPr>
            <a:xfrm>
              <a:off x="5256213" y="-1"/>
              <a:ext cx="1871667" cy="394768"/>
            </a:xfrm>
            <a:prstGeom prst="rect">
              <a:avLst/>
            </a:prstGeom>
            <a:solidFill>
              <a:srgbClr val="AFD7F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of warmth, </a:t>
              </a:r>
            </a:p>
          </p:txBody>
        </p:sp>
        <p:sp>
          <p:nvSpPr>
            <p:cNvPr id="37" name="Shape 38"/>
            <p:cNvSpPr/>
            <p:nvPr/>
          </p:nvSpPr>
          <p:spPr>
            <a:xfrm>
              <a:off x="-1" y="863600"/>
              <a:ext cx="4679954" cy="394768"/>
            </a:xfrm>
            <a:prstGeom prst="rect">
              <a:avLst/>
            </a:prstGeom>
            <a:solidFill>
              <a:srgbClr val="AFD7F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but also an inherent danger. </a:t>
              </a:r>
            </a:p>
          </p:txBody>
        </p:sp>
        <p:sp>
          <p:nvSpPr>
            <p:cNvPr id="38" name="Shape 39"/>
            <p:cNvSpPr/>
            <p:nvPr/>
          </p:nvSpPr>
          <p:spPr>
            <a:xfrm>
              <a:off x="71436" y="-1"/>
              <a:ext cx="4176717" cy="394768"/>
            </a:xfrm>
            <a:prstGeom prst="rect">
              <a:avLst/>
            </a:prstGeom>
            <a:solidFill>
              <a:srgbClr val="AFD7F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 It seemed to have  an</a:t>
              </a:r>
            </a:p>
          </p:txBody>
        </p:sp>
      </p:grpSp>
      <p:sp>
        <p:nvSpPr>
          <p:cNvPr id="40" name="Shape 41"/>
          <p:cNvSpPr/>
          <p:nvPr/>
        </p:nvSpPr>
        <p:spPr>
          <a:xfrm>
            <a:off x="1835150" y="2276474"/>
            <a:ext cx="1150938" cy="394768"/>
          </a:xfrm>
          <a:prstGeom prst="rect">
            <a:avLst/>
          </a:prstGeom>
          <a:solidFill>
            <a:srgbClr val="DDDDDD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>
              <a:defRPr sz="28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  aura</a:t>
            </a:r>
          </a:p>
        </p:txBody>
      </p:sp>
      <p:grpSp>
        <p:nvGrpSpPr>
          <p:cNvPr id="45" name="Group 46"/>
          <p:cNvGrpSpPr/>
          <p:nvPr/>
        </p:nvGrpSpPr>
        <p:grpSpPr>
          <a:xfrm>
            <a:off x="539748" y="2276472"/>
            <a:ext cx="7993070" cy="1941146"/>
            <a:chOff x="0" y="-1"/>
            <a:chExt cx="7993069" cy="1941144"/>
          </a:xfrm>
        </p:grpSpPr>
        <p:sp>
          <p:nvSpPr>
            <p:cNvPr id="41" name="Shape 42"/>
            <p:cNvSpPr/>
            <p:nvPr/>
          </p:nvSpPr>
          <p:spPr>
            <a:xfrm>
              <a:off x="3384551" y="1657352"/>
              <a:ext cx="4608519" cy="283792"/>
            </a:xfrm>
            <a:prstGeom prst="rect">
              <a:avLst/>
            </a:prstGeom>
            <a:solidFill>
              <a:srgbClr val="A896EA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>
                <a:defRPr sz="2000">
                  <a:latin typeface="Arial"/>
                  <a:ea typeface="Arial"/>
                  <a:cs typeface="Arial"/>
                  <a:sym typeface="Arial"/>
                </a:defRPr>
              </a:pPr>
              <a:r>
                <a:t>Rick Riordan, </a:t>
              </a:r>
              <a:r>
                <a:rPr i="1"/>
                <a:t> The Sea of Monsters</a:t>
              </a:r>
            </a:p>
          </p:txBody>
        </p:sp>
        <p:sp>
          <p:nvSpPr>
            <p:cNvPr id="42" name="Shape 43"/>
            <p:cNvSpPr/>
            <p:nvPr/>
          </p:nvSpPr>
          <p:spPr>
            <a:xfrm>
              <a:off x="2447925" y="-2"/>
              <a:ext cx="5400681" cy="394768"/>
            </a:xfrm>
            <a:prstGeom prst="rect">
              <a:avLst/>
            </a:prstGeom>
            <a:solidFill>
              <a:srgbClr val="AFD7F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radiating from Tantalus was as</a:t>
              </a:r>
            </a:p>
          </p:txBody>
        </p:sp>
        <p:sp>
          <p:nvSpPr>
            <p:cNvPr id="43" name="Shape 44"/>
            <p:cNvSpPr/>
            <p:nvPr/>
          </p:nvSpPr>
          <p:spPr>
            <a:xfrm>
              <a:off x="0" y="792162"/>
              <a:ext cx="6192843" cy="394767"/>
            </a:xfrm>
            <a:prstGeom prst="rect">
              <a:avLst/>
            </a:prstGeom>
            <a:solidFill>
              <a:srgbClr val="AFD7F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strong as any monster I’d ever faced. </a:t>
              </a:r>
            </a:p>
          </p:txBody>
        </p:sp>
        <p:sp>
          <p:nvSpPr>
            <p:cNvPr id="44" name="Shape 45"/>
            <p:cNvSpPr/>
            <p:nvPr/>
          </p:nvSpPr>
          <p:spPr>
            <a:xfrm>
              <a:off x="0" y="-2"/>
              <a:ext cx="1295402" cy="394768"/>
            </a:xfrm>
            <a:prstGeom prst="rect">
              <a:avLst/>
            </a:prstGeom>
            <a:solidFill>
              <a:srgbClr val="AFD7F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An evil</a:t>
              </a:r>
            </a:p>
          </p:txBody>
        </p:sp>
      </p:grpSp>
      <p:sp>
        <p:nvSpPr>
          <p:cNvPr id="46" name="Shape 47"/>
          <p:cNvSpPr/>
          <p:nvPr/>
        </p:nvSpPr>
        <p:spPr>
          <a:xfrm>
            <a:off x="6732585" y="3068634"/>
            <a:ext cx="1150941" cy="394768"/>
          </a:xfrm>
          <a:prstGeom prst="rect">
            <a:avLst/>
          </a:prstGeom>
          <a:solidFill>
            <a:srgbClr val="DDDDDD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>
              <a:defRPr sz="28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  aura</a:t>
            </a:r>
          </a:p>
        </p:txBody>
      </p:sp>
      <p:grpSp>
        <p:nvGrpSpPr>
          <p:cNvPr id="50" name="Group 51"/>
          <p:cNvGrpSpPr/>
          <p:nvPr/>
        </p:nvGrpSpPr>
        <p:grpSpPr>
          <a:xfrm>
            <a:off x="539747" y="3068634"/>
            <a:ext cx="7705731" cy="1331396"/>
            <a:chOff x="0" y="0"/>
            <a:chExt cx="7705730" cy="1331394"/>
          </a:xfrm>
        </p:grpSpPr>
        <p:sp>
          <p:nvSpPr>
            <p:cNvPr id="47" name="Shape 48"/>
            <p:cNvSpPr/>
            <p:nvPr/>
          </p:nvSpPr>
          <p:spPr>
            <a:xfrm>
              <a:off x="2952751" y="936627"/>
              <a:ext cx="4752979" cy="283792"/>
            </a:xfrm>
            <a:prstGeom prst="rect">
              <a:avLst/>
            </a:prstGeom>
            <a:solidFill>
              <a:srgbClr val="A896EA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>
                <a:defRPr sz="2000">
                  <a:latin typeface="Arial"/>
                  <a:ea typeface="Arial"/>
                  <a:cs typeface="Arial"/>
                  <a:sym typeface="Arial"/>
                </a:defRPr>
              </a:pPr>
              <a:r>
                <a:t>D.J. Machale</a:t>
              </a:r>
              <a:r>
                <a:rPr i="1"/>
                <a:t>, The Merchant of Death</a:t>
              </a:r>
            </a:p>
          </p:txBody>
        </p:sp>
        <p:sp>
          <p:nvSpPr>
            <p:cNvPr id="48" name="Shape 49"/>
            <p:cNvSpPr/>
            <p:nvPr/>
          </p:nvSpPr>
          <p:spPr>
            <a:xfrm>
              <a:off x="-1" y="-1"/>
              <a:ext cx="6192844" cy="394768"/>
            </a:xfrm>
            <a:prstGeom prst="rect">
              <a:avLst/>
            </a:prstGeom>
            <a:solidFill>
              <a:srgbClr val="AFD7F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You’ve got this, like, I don’t know, this </a:t>
              </a:r>
            </a:p>
          </p:txBody>
        </p:sp>
        <p:sp>
          <p:nvSpPr>
            <p:cNvPr id="49" name="Shape 50"/>
            <p:cNvSpPr/>
            <p:nvPr/>
          </p:nvSpPr>
          <p:spPr>
            <a:xfrm>
              <a:off x="0" y="936627"/>
              <a:ext cx="2663827" cy="394768"/>
            </a:xfrm>
            <a:prstGeom prst="rect">
              <a:avLst/>
            </a:prstGeom>
            <a:solidFill>
              <a:srgbClr val="AFD7F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thing going on. </a:t>
              </a:r>
            </a:p>
          </p:txBody>
        </p:sp>
      </p:grpSp>
      <p:pic>
        <p:nvPicPr>
          <p:cNvPr id="51" name="pasted-image.jpeg" descr="pasted-image.jpe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465881" y="358403"/>
            <a:ext cx="1181101" cy="162560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8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xit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Class="exit" nodeType="clickEffect" presetSubtype="2" presetID="2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8" presetID="2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Class="exit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2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Class="exit" nodeType="clickEffect" presetSubtype="2" presetID="2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Class="entr" nodeType="click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2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Class="entr" nodeType="clickEffect" presetSubtype="8" presetID="2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6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Class="exit" nodeType="clickEffect" presetSubtype="0" presetID="1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2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Class="exit" nodeType="clickEffect" presetSubtype="2" presetID="2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8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Class="entr" nodeType="clickEffect" presetSubtype="0" presetID="1" grpId="1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2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Class="entr" nodeType="clickEffect" presetSubtype="8" presetID="2" grpId="1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6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Class="entr" nodeType="clickEffect" presetSubtype="0" presetID="1" grpId="1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2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39" grpId="7"/>
      <p:bldP build="whole" bldLvl="1" animBg="1" rev="0" advAuto="0" spid="24" grpId="14"/>
      <p:bldP build="whole" bldLvl="1" animBg="1" rev="0" advAuto="0" spid="45" grpId="9"/>
      <p:bldP build="whole" bldLvl="1" animBg="1" rev="0" advAuto="0" spid="45" grpId="11"/>
      <p:bldP build="whole" bldLvl="1" animBg="1" rev="0" advAuto="0" spid="40" grpId="8"/>
      <p:bldP build="whole" bldLvl="1" animBg="1" rev="0" advAuto="0" spid="34" grpId="4"/>
      <p:bldP build="whole" bldLvl="1" animBg="1" rev="0" advAuto="0" spid="40" grpId="10"/>
      <p:bldP build="whole" bldLvl="1" animBg="1" rev="0" advAuto="0" spid="34" grpId="6"/>
      <p:bldP build="whole" bldLvl="1" animBg="1" rev="0" advAuto="0" spid="26" grpId="2"/>
      <p:bldP build="whole" bldLvl="1" animBg="1" rev="0" advAuto="0" spid="33" grpId="1"/>
      <p:bldP build="whole" bldLvl="1" animBg="1" rev="0" advAuto="0" spid="33" grpId="3"/>
      <p:bldP build="whole" bldLvl="1" animBg="1" rev="0" advAuto="0" spid="50" grpId="13"/>
      <p:bldP build="whole" bldLvl="1" animBg="1" rev="0" advAuto="0" spid="46" grpId="12"/>
      <p:bldP build="whole" bldLvl="1" animBg="1" rev="0" advAuto="0" spid="39" grpId="5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9" name="Shape 503"/>
          <p:cNvSpPr txBox="1"/>
          <p:nvPr/>
        </p:nvSpPr>
        <p:spPr>
          <a:xfrm>
            <a:off x="5795962" y="0"/>
            <a:ext cx="3671890" cy="11507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>
              <a:defRPr b="1">
                <a:latin typeface="Arial"/>
                <a:ea typeface="Arial"/>
                <a:cs typeface="Arial"/>
                <a:sym typeface="Arial"/>
              </a:defRPr>
            </a:pPr>
          </a:p>
          <a:p>
            <a:pPr>
              <a:defRPr b="1">
                <a:latin typeface="Arial"/>
                <a:ea typeface="Arial"/>
                <a:cs typeface="Arial"/>
                <a:sym typeface="Arial"/>
              </a:defRPr>
            </a:pPr>
            <a:r>
              <a:t>Apparition: ghost</a:t>
            </a:r>
          </a:p>
          <a:p>
            <a:pPr>
              <a:defRPr b="1">
                <a:latin typeface="Arial"/>
                <a:ea typeface="Arial"/>
                <a:cs typeface="Arial"/>
                <a:sym typeface="Arial"/>
              </a:defRPr>
            </a:pPr>
          </a:p>
          <a:p>
            <a:pPr>
              <a:defRPr b="1">
                <a:latin typeface="Arial"/>
                <a:ea typeface="Arial"/>
                <a:cs typeface="Arial"/>
                <a:sym typeface="Arial"/>
              </a:defRPr>
            </a:pPr>
            <a:r>
              <a:t>Related: appear, apparent</a:t>
            </a:r>
          </a:p>
        </p:txBody>
      </p:sp>
      <p:sp>
        <p:nvSpPr>
          <p:cNvPr id="500" name="Shape 504"/>
          <p:cNvSpPr txBox="1"/>
          <p:nvPr/>
        </p:nvSpPr>
        <p:spPr>
          <a:xfrm>
            <a:off x="592135" y="6113462"/>
            <a:ext cx="7741140" cy="3506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/>
          <a:p>
            <a:pPr>
              <a:defRPr>
                <a:latin typeface="Arial"/>
                <a:ea typeface="Arial"/>
                <a:cs typeface="Arial"/>
                <a:sym typeface="Arial"/>
              </a:defRPr>
            </a:pPr>
            <a:r>
              <a:t>Any form of the word </a:t>
            </a:r>
            <a:r>
              <a:rPr i="1"/>
              <a:t>apparition</a:t>
            </a:r>
            <a:r>
              <a:t> will appear once in every 864 pages of text.</a:t>
            </a:r>
          </a:p>
        </p:txBody>
      </p:sp>
      <p:sp>
        <p:nvSpPr>
          <p:cNvPr id="501" name="Shape 506"/>
          <p:cNvSpPr/>
          <p:nvPr/>
        </p:nvSpPr>
        <p:spPr>
          <a:xfrm>
            <a:off x="5940423" y="3716337"/>
            <a:ext cx="2160592" cy="394767"/>
          </a:xfrm>
          <a:prstGeom prst="rect">
            <a:avLst/>
          </a:prstGeom>
          <a:solidFill>
            <a:srgbClr val="DDDDDD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>
              <a:defRPr sz="2000">
                <a:latin typeface="Arial"/>
                <a:ea typeface="Arial"/>
                <a:cs typeface="Arial"/>
                <a:sym typeface="Arial"/>
              </a:defRPr>
            </a:pPr>
            <a:r>
              <a:t>  </a:t>
            </a:r>
            <a:r>
              <a:rPr sz="2800"/>
              <a:t>apparitions</a:t>
            </a:r>
          </a:p>
        </p:txBody>
      </p:sp>
      <p:grpSp>
        <p:nvGrpSpPr>
          <p:cNvPr id="505" name="Group 510"/>
          <p:cNvGrpSpPr/>
          <p:nvPr/>
        </p:nvGrpSpPr>
        <p:grpSpPr>
          <a:xfrm>
            <a:off x="755647" y="3716337"/>
            <a:ext cx="7343782" cy="1941142"/>
            <a:chOff x="0" y="0"/>
            <a:chExt cx="7343781" cy="1941141"/>
          </a:xfrm>
        </p:grpSpPr>
        <p:sp>
          <p:nvSpPr>
            <p:cNvPr id="502" name="Shape 507"/>
            <p:cNvSpPr/>
            <p:nvPr/>
          </p:nvSpPr>
          <p:spPr>
            <a:xfrm>
              <a:off x="3240087" y="1657350"/>
              <a:ext cx="4103694" cy="283792"/>
            </a:xfrm>
            <a:prstGeom prst="rect">
              <a:avLst/>
            </a:prstGeom>
            <a:solidFill>
              <a:srgbClr val="A896EA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>
                <a:defRPr sz="2000">
                  <a:latin typeface="Arial"/>
                  <a:ea typeface="Arial"/>
                  <a:cs typeface="Arial"/>
                  <a:sym typeface="Arial"/>
                </a:defRPr>
              </a:pPr>
              <a:r>
                <a:t>Nora Roberts, </a:t>
              </a:r>
              <a:r>
                <a:rPr i="1"/>
                <a:t>Blood Brothers</a:t>
              </a:r>
            </a:p>
          </p:txBody>
        </p:sp>
        <p:sp>
          <p:nvSpPr>
            <p:cNvPr id="503" name="Shape 508"/>
            <p:cNvSpPr/>
            <p:nvPr/>
          </p:nvSpPr>
          <p:spPr>
            <a:xfrm>
              <a:off x="-1" y="649287"/>
              <a:ext cx="5399094" cy="394767"/>
            </a:xfrm>
            <a:prstGeom prst="rect">
              <a:avLst/>
            </a:prstGeom>
            <a:solidFill>
              <a:srgbClr val="AFD7F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 and beer puke were forgotten.</a:t>
              </a:r>
            </a:p>
          </p:txBody>
        </p:sp>
        <p:sp>
          <p:nvSpPr>
            <p:cNvPr id="504" name="Shape 509"/>
            <p:cNvSpPr/>
            <p:nvPr/>
          </p:nvSpPr>
          <p:spPr>
            <a:xfrm>
              <a:off x="0" y="0"/>
              <a:ext cx="5327654" cy="394767"/>
            </a:xfrm>
            <a:prstGeom prst="rect">
              <a:avLst/>
            </a:prstGeom>
            <a:solidFill>
              <a:srgbClr val="AFD7F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The long, sweaty hike, ghostly</a:t>
              </a:r>
            </a:p>
          </p:txBody>
        </p:sp>
      </p:grpSp>
      <p:sp>
        <p:nvSpPr>
          <p:cNvPr id="506" name="Shape 511"/>
          <p:cNvSpPr/>
          <p:nvPr/>
        </p:nvSpPr>
        <p:spPr>
          <a:xfrm>
            <a:off x="539748" y="5445124"/>
            <a:ext cx="2233617" cy="394768"/>
          </a:xfrm>
          <a:prstGeom prst="rect">
            <a:avLst/>
          </a:prstGeom>
          <a:solidFill>
            <a:srgbClr val="DDDDDD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>
              <a:defRPr sz="2000">
                <a:latin typeface="Arial"/>
                <a:ea typeface="Arial"/>
                <a:cs typeface="Arial"/>
                <a:sym typeface="Arial"/>
              </a:defRPr>
            </a:pPr>
            <a:r>
              <a:t>  </a:t>
            </a:r>
            <a:r>
              <a:rPr sz="2800"/>
              <a:t>apparition.</a:t>
            </a:r>
          </a:p>
        </p:txBody>
      </p:sp>
      <p:grpSp>
        <p:nvGrpSpPr>
          <p:cNvPr id="509" name="Group 514"/>
          <p:cNvGrpSpPr/>
          <p:nvPr/>
        </p:nvGrpSpPr>
        <p:grpSpPr>
          <a:xfrm>
            <a:off x="539750" y="4868862"/>
            <a:ext cx="7705725" cy="1147392"/>
            <a:chOff x="0" y="0"/>
            <a:chExt cx="7705725" cy="1147391"/>
          </a:xfrm>
        </p:grpSpPr>
        <p:sp>
          <p:nvSpPr>
            <p:cNvPr id="507" name="Shape 512"/>
            <p:cNvSpPr/>
            <p:nvPr/>
          </p:nvSpPr>
          <p:spPr>
            <a:xfrm>
              <a:off x="2447924" y="863600"/>
              <a:ext cx="4824417" cy="283792"/>
            </a:xfrm>
            <a:prstGeom prst="rect">
              <a:avLst/>
            </a:prstGeom>
            <a:solidFill>
              <a:srgbClr val="A896EA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>
                <a:defRPr sz="2000">
                  <a:latin typeface="Arial"/>
                  <a:ea typeface="Arial"/>
                  <a:cs typeface="Arial"/>
                  <a:sym typeface="Arial"/>
                </a:defRPr>
              </a:pPr>
              <a:r>
                <a:t>Ted Dekker, </a:t>
              </a:r>
              <a:r>
                <a:rPr i="1"/>
                <a:t>White: The Great Pursuit</a:t>
              </a:r>
            </a:p>
          </p:txBody>
        </p:sp>
        <p:sp>
          <p:nvSpPr>
            <p:cNvPr id="508" name="Shape 513"/>
            <p:cNvSpPr/>
            <p:nvPr/>
          </p:nvSpPr>
          <p:spPr>
            <a:xfrm>
              <a:off x="0" y="0"/>
              <a:ext cx="7705725" cy="394767"/>
            </a:xfrm>
            <a:prstGeom prst="rect">
              <a:avLst/>
            </a:prstGeom>
            <a:solidFill>
              <a:srgbClr val="AFD7F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Contrary to my ghostly appearance, I’m not an</a:t>
              </a:r>
            </a:p>
          </p:txBody>
        </p:sp>
      </p:grpSp>
      <p:sp>
        <p:nvSpPr>
          <p:cNvPr id="510" name="Shape 515"/>
          <p:cNvSpPr/>
          <p:nvPr/>
        </p:nvSpPr>
        <p:spPr>
          <a:xfrm>
            <a:off x="5364162" y="3357562"/>
            <a:ext cx="2160591" cy="394767"/>
          </a:xfrm>
          <a:prstGeom prst="rect">
            <a:avLst/>
          </a:prstGeom>
          <a:solidFill>
            <a:srgbClr val="DDDDDD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>
              <a:defRPr sz="2000">
                <a:latin typeface="Arial"/>
                <a:ea typeface="Arial"/>
                <a:cs typeface="Arial"/>
                <a:sym typeface="Arial"/>
              </a:defRPr>
            </a:pPr>
            <a:r>
              <a:t>  </a:t>
            </a:r>
            <a:r>
              <a:rPr sz="2800"/>
              <a:t>apparition.</a:t>
            </a:r>
          </a:p>
        </p:txBody>
      </p:sp>
      <p:grpSp>
        <p:nvGrpSpPr>
          <p:cNvPr id="514" name="Group 519"/>
          <p:cNvGrpSpPr/>
          <p:nvPr/>
        </p:nvGrpSpPr>
        <p:grpSpPr>
          <a:xfrm>
            <a:off x="684212" y="2708272"/>
            <a:ext cx="7416805" cy="1941146"/>
            <a:chOff x="0" y="-1"/>
            <a:chExt cx="7416803" cy="1941144"/>
          </a:xfrm>
        </p:grpSpPr>
        <p:sp>
          <p:nvSpPr>
            <p:cNvPr id="511" name="Shape 516"/>
            <p:cNvSpPr/>
            <p:nvPr/>
          </p:nvSpPr>
          <p:spPr>
            <a:xfrm>
              <a:off x="3024187" y="1657352"/>
              <a:ext cx="2663830" cy="283792"/>
            </a:xfrm>
            <a:prstGeom prst="rect">
              <a:avLst/>
            </a:prstGeom>
            <a:solidFill>
              <a:srgbClr val="A896EA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>
                <a:defRPr sz="2000">
                  <a:latin typeface="Arial"/>
                  <a:ea typeface="Arial"/>
                  <a:cs typeface="Arial"/>
                  <a:sym typeface="Arial"/>
                </a:defRPr>
              </a:pPr>
              <a:r>
                <a:t>Ellen Hopkins, </a:t>
              </a:r>
              <a:r>
                <a:rPr i="1"/>
                <a:t>Glass</a:t>
              </a:r>
            </a:p>
          </p:txBody>
        </p:sp>
        <p:sp>
          <p:nvSpPr>
            <p:cNvPr id="512" name="Shape 517"/>
            <p:cNvSpPr/>
            <p:nvPr/>
          </p:nvSpPr>
          <p:spPr>
            <a:xfrm>
              <a:off x="0" y="-2"/>
              <a:ext cx="7416805" cy="394768"/>
            </a:xfrm>
            <a:prstGeom prst="rect">
              <a:avLst/>
            </a:prstGeom>
            <a:solidFill>
              <a:srgbClr val="AFD7F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 An ethereal Robyn grins, her ecru face</a:t>
              </a:r>
            </a:p>
          </p:txBody>
        </p:sp>
        <p:sp>
          <p:nvSpPr>
            <p:cNvPr id="513" name="Shape 518"/>
            <p:cNvSpPr/>
            <p:nvPr/>
          </p:nvSpPr>
          <p:spPr>
            <a:xfrm>
              <a:off x="0" y="649287"/>
              <a:ext cx="4679952" cy="394767"/>
            </a:xfrm>
            <a:prstGeom prst="rect">
              <a:avLst/>
            </a:prstGeom>
            <a:solidFill>
              <a:srgbClr val="AFD7F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distorting into a vampire-like</a:t>
              </a:r>
            </a:p>
          </p:txBody>
        </p:sp>
      </p:grpSp>
      <p:sp>
        <p:nvSpPr>
          <p:cNvPr id="515" name="Shape 520"/>
          <p:cNvSpPr/>
          <p:nvPr/>
        </p:nvSpPr>
        <p:spPr>
          <a:xfrm>
            <a:off x="2124075" y="4652962"/>
            <a:ext cx="2305050" cy="394767"/>
          </a:xfrm>
          <a:prstGeom prst="rect">
            <a:avLst/>
          </a:prstGeom>
          <a:solidFill>
            <a:srgbClr val="DDDDDD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>
              <a:defRPr sz="2000">
                <a:latin typeface="Arial"/>
                <a:ea typeface="Arial"/>
                <a:cs typeface="Arial"/>
                <a:sym typeface="Arial"/>
              </a:defRPr>
            </a:pPr>
            <a:r>
              <a:t>  </a:t>
            </a:r>
            <a:r>
              <a:rPr sz="2800"/>
              <a:t>apparitions.</a:t>
            </a:r>
          </a:p>
        </p:txBody>
      </p:sp>
      <p:grpSp>
        <p:nvGrpSpPr>
          <p:cNvPr id="519" name="Group 524"/>
          <p:cNvGrpSpPr/>
          <p:nvPr/>
        </p:nvGrpSpPr>
        <p:grpSpPr>
          <a:xfrm>
            <a:off x="179386" y="4076698"/>
            <a:ext cx="8445505" cy="1291857"/>
            <a:chOff x="0" y="0"/>
            <a:chExt cx="8445503" cy="1291856"/>
          </a:xfrm>
        </p:grpSpPr>
        <p:sp>
          <p:nvSpPr>
            <p:cNvPr id="516" name="Shape 521"/>
            <p:cNvSpPr/>
            <p:nvPr/>
          </p:nvSpPr>
          <p:spPr>
            <a:xfrm>
              <a:off x="4392612" y="1008065"/>
              <a:ext cx="4052892" cy="283792"/>
            </a:xfrm>
            <a:prstGeom prst="rect">
              <a:avLst/>
            </a:prstGeom>
            <a:solidFill>
              <a:srgbClr val="A896EA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>
                <a:defRPr sz="2000">
                  <a:latin typeface="Arial"/>
                  <a:ea typeface="Arial"/>
                  <a:cs typeface="Arial"/>
                  <a:sym typeface="Arial"/>
                </a:defRPr>
              </a:pPr>
              <a:r>
                <a:t>Nicholas Sparks, </a:t>
              </a:r>
              <a:r>
                <a:rPr i="1"/>
                <a:t>True Believer</a:t>
              </a:r>
            </a:p>
          </p:txBody>
        </p:sp>
        <p:sp>
          <p:nvSpPr>
            <p:cNvPr id="517" name="Shape 522"/>
            <p:cNvSpPr/>
            <p:nvPr/>
          </p:nvSpPr>
          <p:spPr>
            <a:xfrm>
              <a:off x="504822" y="576262"/>
              <a:ext cx="1439867" cy="394768"/>
            </a:xfrm>
            <a:prstGeom prst="rect">
              <a:avLst/>
            </a:prstGeom>
            <a:solidFill>
              <a:srgbClr val="AFD7F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 ghostly</a:t>
              </a:r>
            </a:p>
          </p:txBody>
        </p:sp>
        <p:sp>
          <p:nvSpPr>
            <p:cNvPr id="518" name="Shape 523"/>
            <p:cNvSpPr/>
            <p:nvPr/>
          </p:nvSpPr>
          <p:spPr>
            <a:xfrm>
              <a:off x="-1" y="-1"/>
              <a:ext cx="8353429" cy="394768"/>
            </a:xfrm>
            <a:prstGeom prst="rect">
              <a:avLst/>
            </a:prstGeom>
            <a:solidFill>
              <a:srgbClr val="AFD7F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In the past, Jeremy had investigated seven different</a:t>
              </a:r>
            </a:p>
          </p:txBody>
        </p:sp>
      </p:grpSp>
      <p:pic>
        <p:nvPicPr>
          <p:cNvPr id="520" name="pasted-image.jpeg" descr="pasted-image.jpe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89345" y="267988"/>
            <a:ext cx="1625602" cy="1625602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8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xit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Class="exit" nodeType="clickEffect" presetSubtype="2" presetID="2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8" presetID="2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5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5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5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Class="exit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2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Class="exit" nodeType="clickEffect" presetSubtype="2" presetID="2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5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5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Class="entr" nodeType="click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2" fill="hold"/>
                                        <p:tgtEl>
                                          <p:spTgt spid="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Class="entr" nodeType="clickEffect" presetSubtype="8" presetID="2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6" fill="hold"/>
                                        <p:tgtEl>
                                          <p:spTgt spid="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5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5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Class="exit" nodeType="clickEffect" presetSubtype="0" presetID="1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2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Class="exit" nodeType="clickEffect" presetSubtype="2" presetID="2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5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5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8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Class="entr" nodeType="clickEffect" presetSubtype="0" presetID="1" grpId="1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2" fill="hold"/>
                                        <p:tgtEl>
                                          <p:spTgt spid="5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Class="entr" nodeType="clickEffect" presetSubtype="8" presetID="2" grpId="1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6" fill="hold"/>
                                        <p:tgtEl>
                                          <p:spTgt spid="5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5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5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Class="entr" nodeType="clickEffect" presetID="10" grpId="1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2" fill="hold"/>
                                        <p:tgtEl>
                                          <p:spTgt spid="4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73" dur="500"/>
                                        <p:tgtEl>
                                          <p:spTgt spid="4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505" grpId="13"/>
      <p:bldP build="whole" bldLvl="1" animBg="1" rev="0" advAuto="0" spid="501" grpId="12"/>
      <p:bldP build="whole" bldLvl="1" animBg="1" rev="0" advAuto="0" spid="519" grpId="5"/>
      <p:bldP build="whole" bldLvl="1" animBg="1" rev="0" advAuto="0" spid="499" grpId="14"/>
      <p:bldP build="whole" bldLvl="1" animBg="1" rev="0" advAuto="0" spid="519" grpId="7"/>
      <p:bldP build="whole" bldLvl="1" animBg="1" rev="0" advAuto="0" spid="510" grpId="8"/>
      <p:bldP build="whole" bldLvl="1" animBg="1" rev="0" advAuto="0" spid="510" grpId="10"/>
      <p:bldP build="whole" bldLvl="1" animBg="1" rev="0" advAuto="0" spid="509" grpId="1"/>
      <p:bldP build="whole" bldLvl="1" animBg="1" rev="0" advAuto="0" spid="515" grpId="4"/>
      <p:bldP build="whole" bldLvl="1" animBg="1" rev="0" advAuto="0" spid="506" grpId="2"/>
      <p:bldP build="whole" bldLvl="1" animBg="1" rev="0" advAuto="0" spid="509" grpId="3"/>
      <p:bldP build="whole" bldLvl="1" animBg="1" rev="0" advAuto="0" spid="515" grpId="6"/>
      <p:bldP build="whole" bldLvl="1" animBg="1" rev="0" advAuto="0" spid="514" grpId="9"/>
      <p:bldP build="whole" bldLvl="1" animBg="1" rev="0" advAuto="0" spid="514" grpId="1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" name="Shape 526"/>
          <p:cNvSpPr txBox="1"/>
          <p:nvPr/>
        </p:nvSpPr>
        <p:spPr>
          <a:xfrm>
            <a:off x="4140200" y="-1"/>
            <a:ext cx="5003800" cy="8840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>
              <a:defRPr b="1">
                <a:latin typeface="Arial"/>
                <a:ea typeface="Arial"/>
                <a:cs typeface="Arial"/>
                <a:sym typeface="Arial"/>
              </a:defRPr>
            </a:pPr>
            <a:r>
              <a:t>Jovial: jolly</a:t>
            </a:r>
          </a:p>
          <a:p>
            <a:pPr>
              <a:defRPr b="1">
                <a:latin typeface="Arial"/>
                <a:ea typeface="Arial"/>
                <a:cs typeface="Arial"/>
                <a:sym typeface="Arial"/>
              </a:defRPr>
            </a:pPr>
          </a:p>
          <a:p>
            <a:pPr>
              <a:defRPr b="1">
                <a:latin typeface="Arial"/>
                <a:ea typeface="Arial"/>
                <a:cs typeface="Arial"/>
                <a:sym typeface="Arial"/>
              </a:defRPr>
            </a:pPr>
            <a:r>
              <a:t>Origin: Jove (Jupiter) Greek god</a:t>
            </a:r>
          </a:p>
        </p:txBody>
      </p:sp>
      <p:sp>
        <p:nvSpPr>
          <p:cNvPr id="523" name="Shape 527"/>
          <p:cNvSpPr txBox="1"/>
          <p:nvPr/>
        </p:nvSpPr>
        <p:spPr>
          <a:xfrm>
            <a:off x="592134" y="6113462"/>
            <a:ext cx="7448694" cy="3506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/>
          <a:p>
            <a:pPr>
              <a:defRPr>
                <a:latin typeface="Arial"/>
                <a:ea typeface="Arial"/>
                <a:cs typeface="Arial"/>
                <a:sym typeface="Arial"/>
              </a:defRPr>
            </a:pPr>
            <a:r>
              <a:t>Any form of the word </a:t>
            </a:r>
            <a:r>
              <a:rPr i="1"/>
              <a:t>jovial</a:t>
            </a:r>
            <a:r>
              <a:t> will appear once in every 1,392 pages of text.</a:t>
            </a:r>
          </a:p>
        </p:txBody>
      </p:sp>
      <p:sp>
        <p:nvSpPr>
          <p:cNvPr id="524" name="Shape 529"/>
          <p:cNvSpPr/>
          <p:nvPr/>
        </p:nvSpPr>
        <p:spPr>
          <a:xfrm>
            <a:off x="900112" y="3141659"/>
            <a:ext cx="1223964" cy="394768"/>
          </a:xfrm>
          <a:prstGeom prst="rect">
            <a:avLst/>
          </a:prstGeom>
          <a:solidFill>
            <a:srgbClr val="DDDDDD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>
              <a:defRPr sz="2000">
                <a:latin typeface="Arial"/>
                <a:ea typeface="Arial"/>
                <a:cs typeface="Arial"/>
                <a:sym typeface="Arial"/>
              </a:defRPr>
            </a:pPr>
            <a:r>
              <a:t>  </a:t>
            </a:r>
            <a:r>
              <a:rPr sz="2800"/>
              <a:t>jovial</a:t>
            </a:r>
          </a:p>
        </p:txBody>
      </p:sp>
      <p:grpSp>
        <p:nvGrpSpPr>
          <p:cNvPr id="528" name="Group 533"/>
          <p:cNvGrpSpPr/>
          <p:nvPr/>
        </p:nvGrpSpPr>
        <p:grpSpPr>
          <a:xfrm>
            <a:off x="900111" y="2492372"/>
            <a:ext cx="7272344" cy="2157045"/>
            <a:chOff x="0" y="0"/>
            <a:chExt cx="7272342" cy="2157044"/>
          </a:xfrm>
        </p:grpSpPr>
        <p:sp>
          <p:nvSpPr>
            <p:cNvPr id="525" name="Shape 530"/>
            <p:cNvSpPr/>
            <p:nvPr/>
          </p:nvSpPr>
          <p:spPr>
            <a:xfrm>
              <a:off x="2808287" y="1873252"/>
              <a:ext cx="4103693" cy="283792"/>
            </a:xfrm>
            <a:prstGeom prst="rect">
              <a:avLst/>
            </a:prstGeom>
            <a:solidFill>
              <a:srgbClr val="A896EA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>
                <a:defRPr sz="2000">
                  <a:latin typeface="Arial"/>
                  <a:ea typeface="Arial"/>
                  <a:cs typeface="Arial"/>
                  <a:sym typeface="Arial"/>
                </a:defRPr>
              </a:pPr>
              <a:r>
                <a:t>Sara Gruen, </a:t>
              </a:r>
              <a:r>
                <a:rPr i="1"/>
                <a:t>Water for Elephants</a:t>
              </a:r>
            </a:p>
          </p:txBody>
        </p:sp>
        <p:sp>
          <p:nvSpPr>
            <p:cNvPr id="526" name="Shape 531"/>
            <p:cNvSpPr/>
            <p:nvPr/>
          </p:nvSpPr>
          <p:spPr>
            <a:xfrm>
              <a:off x="0" y="-1"/>
              <a:ext cx="7272344" cy="394767"/>
            </a:xfrm>
            <a:prstGeom prst="rect">
              <a:avLst/>
            </a:prstGeom>
            <a:solidFill>
              <a:srgbClr val="AFD7F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He shakes hands with both men, his face</a:t>
              </a:r>
            </a:p>
          </p:txBody>
        </p:sp>
        <p:sp>
          <p:nvSpPr>
            <p:cNvPr id="527" name="Shape 532"/>
            <p:cNvSpPr/>
            <p:nvPr/>
          </p:nvSpPr>
          <p:spPr>
            <a:xfrm>
              <a:off x="1223962" y="649287"/>
              <a:ext cx="2232029" cy="394768"/>
            </a:xfrm>
            <a:prstGeom prst="rect">
              <a:avLst/>
            </a:prstGeom>
            <a:solidFill>
              <a:srgbClr val="AFD7F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and cordial. </a:t>
              </a:r>
            </a:p>
          </p:txBody>
        </p:sp>
      </p:grpSp>
      <p:sp>
        <p:nvSpPr>
          <p:cNvPr id="529" name="Shape 534"/>
          <p:cNvSpPr/>
          <p:nvPr/>
        </p:nvSpPr>
        <p:spPr>
          <a:xfrm>
            <a:off x="1258887" y="4076699"/>
            <a:ext cx="1657351" cy="394768"/>
          </a:xfrm>
          <a:prstGeom prst="rect">
            <a:avLst/>
          </a:prstGeom>
          <a:solidFill>
            <a:srgbClr val="DDDDDD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>
              <a:defRPr sz="2000">
                <a:latin typeface="Arial"/>
                <a:ea typeface="Arial"/>
                <a:cs typeface="Arial"/>
                <a:sym typeface="Arial"/>
              </a:defRPr>
            </a:pPr>
            <a:r>
              <a:t>   </a:t>
            </a:r>
            <a:r>
              <a:rPr sz="2800"/>
              <a:t>jovial</a:t>
            </a:r>
          </a:p>
        </p:txBody>
      </p:sp>
      <p:grpSp>
        <p:nvGrpSpPr>
          <p:cNvPr id="535" name="Group 540"/>
          <p:cNvGrpSpPr/>
          <p:nvPr/>
        </p:nvGrpSpPr>
        <p:grpSpPr>
          <a:xfrm>
            <a:off x="395286" y="2636834"/>
            <a:ext cx="8497892" cy="2515820"/>
            <a:chOff x="0" y="0"/>
            <a:chExt cx="8497890" cy="2515818"/>
          </a:xfrm>
        </p:grpSpPr>
        <p:sp>
          <p:nvSpPr>
            <p:cNvPr id="530" name="Shape 535"/>
            <p:cNvSpPr/>
            <p:nvPr/>
          </p:nvSpPr>
          <p:spPr>
            <a:xfrm>
              <a:off x="3889375" y="2232027"/>
              <a:ext cx="4608516" cy="283792"/>
            </a:xfrm>
            <a:prstGeom prst="rect">
              <a:avLst/>
            </a:prstGeom>
            <a:solidFill>
              <a:srgbClr val="A896EA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>
                <a:defRPr sz="2000">
                  <a:latin typeface="Arial"/>
                  <a:ea typeface="Arial"/>
                  <a:cs typeface="Arial"/>
                  <a:sym typeface="Arial"/>
                </a:defRPr>
              </a:pPr>
              <a:r>
                <a:t>Heather Brewer, </a:t>
              </a:r>
              <a:r>
                <a:rPr i="1"/>
                <a:t>Tenth Grade Bleeds</a:t>
              </a:r>
            </a:p>
          </p:txBody>
        </p:sp>
        <p:sp>
          <p:nvSpPr>
            <p:cNvPr id="531" name="Shape 536"/>
            <p:cNvSpPr/>
            <p:nvPr/>
          </p:nvSpPr>
          <p:spPr>
            <a:xfrm>
              <a:off x="73023" y="720725"/>
              <a:ext cx="8064507" cy="394768"/>
            </a:xfrm>
            <a:prstGeom prst="rect">
              <a:avLst/>
            </a:prstGeom>
            <a:solidFill>
              <a:srgbClr val="AFD7F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 and Henry shut his locker, his shoulders sagging,</a:t>
              </a:r>
            </a:p>
          </p:txBody>
        </p:sp>
        <p:sp>
          <p:nvSpPr>
            <p:cNvPr id="532" name="Shape 537"/>
            <p:cNvSpPr/>
            <p:nvPr/>
          </p:nvSpPr>
          <p:spPr>
            <a:xfrm>
              <a:off x="-1" y="0"/>
              <a:ext cx="8208968" cy="394767"/>
            </a:xfrm>
            <a:prstGeom prst="rect">
              <a:avLst/>
            </a:prstGeom>
            <a:solidFill>
              <a:srgbClr val="AFD7F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Finally she disappeared into a nearby classroom, </a:t>
              </a:r>
            </a:p>
          </p:txBody>
        </p:sp>
        <p:sp>
          <p:nvSpPr>
            <p:cNvPr id="533" name="Shape 538"/>
            <p:cNvSpPr/>
            <p:nvPr/>
          </p:nvSpPr>
          <p:spPr>
            <a:xfrm>
              <a:off x="73024" y="1439864"/>
              <a:ext cx="720728" cy="394767"/>
            </a:xfrm>
            <a:prstGeom prst="rect">
              <a:avLst/>
            </a:prstGeom>
            <a:solidFill>
              <a:srgbClr val="AFD7F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his </a:t>
              </a:r>
            </a:p>
          </p:txBody>
        </p:sp>
        <p:sp>
          <p:nvSpPr>
            <p:cNvPr id="534" name="Shape 539"/>
            <p:cNvSpPr/>
            <p:nvPr/>
          </p:nvSpPr>
          <p:spPr>
            <a:xfrm>
              <a:off x="2520950" y="1439864"/>
              <a:ext cx="4032253" cy="394767"/>
            </a:xfrm>
            <a:prstGeom prst="rect">
              <a:avLst/>
            </a:prstGeom>
            <a:solidFill>
              <a:srgbClr val="AFD7F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demeanor subdued. </a:t>
              </a:r>
            </a:p>
          </p:txBody>
        </p:sp>
      </p:grpSp>
      <p:sp>
        <p:nvSpPr>
          <p:cNvPr id="536" name="Shape 541"/>
          <p:cNvSpPr/>
          <p:nvPr/>
        </p:nvSpPr>
        <p:spPr>
          <a:xfrm>
            <a:off x="5580062" y="2492374"/>
            <a:ext cx="1657353" cy="394768"/>
          </a:xfrm>
          <a:prstGeom prst="rect">
            <a:avLst/>
          </a:prstGeom>
          <a:solidFill>
            <a:srgbClr val="DDDDDD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>
              <a:defRPr sz="2000">
                <a:latin typeface="Arial"/>
                <a:ea typeface="Arial"/>
                <a:cs typeface="Arial"/>
                <a:sym typeface="Arial"/>
              </a:defRPr>
            </a:pPr>
            <a:r>
              <a:t>  </a:t>
            </a:r>
            <a:r>
              <a:rPr sz="2800"/>
              <a:t>jovial</a:t>
            </a:r>
          </a:p>
        </p:txBody>
      </p:sp>
      <p:grpSp>
        <p:nvGrpSpPr>
          <p:cNvPr id="540" name="Group 545"/>
          <p:cNvGrpSpPr/>
          <p:nvPr/>
        </p:nvGrpSpPr>
        <p:grpSpPr>
          <a:xfrm>
            <a:off x="1116011" y="2492372"/>
            <a:ext cx="6480180" cy="2157045"/>
            <a:chOff x="0" y="0"/>
            <a:chExt cx="6480179" cy="2157044"/>
          </a:xfrm>
        </p:grpSpPr>
        <p:sp>
          <p:nvSpPr>
            <p:cNvPr id="537" name="Shape 542"/>
            <p:cNvSpPr/>
            <p:nvPr/>
          </p:nvSpPr>
          <p:spPr>
            <a:xfrm>
              <a:off x="1655762" y="1873252"/>
              <a:ext cx="4824418" cy="283792"/>
            </a:xfrm>
            <a:prstGeom prst="rect">
              <a:avLst/>
            </a:prstGeom>
            <a:solidFill>
              <a:srgbClr val="A896EA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>
                <a:defRPr sz="2000">
                  <a:latin typeface="Arial"/>
                  <a:ea typeface="Arial"/>
                  <a:cs typeface="Arial"/>
                  <a:sym typeface="Arial"/>
                </a:defRPr>
              </a:pPr>
              <a:r>
                <a:t>J.K. Rowling, </a:t>
              </a:r>
              <a:r>
                <a:rPr i="1"/>
                <a:t>HP and the Goblet of FIre</a:t>
              </a:r>
            </a:p>
          </p:txBody>
        </p:sp>
        <p:sp>
          <p:nvSpPr>
            <p:cNvPr id="538" name="Shape 543"/>
            <p:cNvSpPr/>
            <p:nvPr/>
          </p:nvSpPr>
          <p:spPr>
            <a:xfrm>
              <a:off x="0" y="-1"/>
              <a:ext cx="4464052" cy="394767"/>
            </a:xfrm>
            <a:prstGeom prst="rect">
              <a:avLst/>
            </a:prstGeom>
            <a:solidFill>
              <a:srgbClr val="AFD7F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 He acknowledged it with a</a:t>
              </a:r>
            </a:p>
          </p:txBody>
        </p:sp>
        <p:sp>
          <p:nvSpPr>
            <p:cNvPr id="539" name="Shape 544"/>
            <p:cNvSpPr/>
            <p:nvPr/>
          </p:nvSpPr>
          <p:spPr>
            <a:xfrm>
              <a:off x="0" y="720725"/>
              <a:ext cx="3095628" cy="394768"/>
            </a:xfrm>
            <a:prstGeom prst="rect">
              <a:avLst/>
            </a:prstGeom>
            <a:solidFill>
              <a:srgbClr val="AFD7F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wave of his hand.</a:t>
              </a:r>
            </a:p>
          </p:txBody>
        </p:sp>
      </p:grpSp>
      <p:sp>
        <p:nvSpPr>
          <p:cNvPr id="541" name="Shape 546"/>
          <p:cNvSpPr/>
          <p:nvPr/>
        </p:nvSpPr>
        <p:spPr>
          <a:xfrm>
            <a:off x="6372225" y="2636834"/>
            <a:ext cx="1657350" cy="394768"/>
          </a:xfrm>
          <a:prstGeom prst="rect">
            <a:avLst/>
          </a:prstGeom>
          <a:solidFill>
            <a:srgbClr val="DDDDDD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>
              <a:defRPr sz="2000">
                <a:latin typeface="Arial"/>
                <a:ea typeface="Arial"/>
                <a:cs typeface="Arial"/>
                <a:sym typeface="Arial"/>
              </a:defRPr>
            </a:pPr>
            <a:r>
              <a:t>  </a:t>
            </a:r>
            <a:r>
              <a:rPr sz="2800"/>
              <a:t>jovially</a:t>
            </a:r>
          </a:p>
        </p:txBody>
      </p:sp>
      <p:grpSp>
        <p:nvGrpSpPr>
          <p:cNvPr id="545" name="Group 550"/>
          <p:cNvGrpSpPr/>
          <p:nvPr/>
        </p:nvGrpSpPr>
        <p:grpSpPr>
          <a:xfrm>
            <a:off x="611184" y="2636833"/>
            <a:ext cx="7273931" cy="2012584"/>
            <a:chOff x="-1" y="-1"/>
            <a:chExt cx="7273929" cy="2012582"/>
          </a:xfrm>
        </p:grpSpPr>
        <p:sp>
          <p:nvSpPr>
            <p:cNvPr id="542" name="Shape 547"/>
            <p:cNvSpPr/>
            <p:nvPr/>
          </p:nvSpPr>
          <p:spPr>
            <a:xfrm>
              <a:off x="1728786" y="1728790"/>
              <a:ext cx="5545143" cy="283792"/>
            </a:xfrm>
            <a:prstGeom prst="rect">
              <a:avLst/>
            </a:prstGeom>
            <a:solidFill>
              <a:srgbClr val="A896EA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>
                <a:defRPr sz="2000">
                  <a:latin typeface="Arial"/>
                  <a:ea typeface="Arial"/>
                  <a:cs typeface="Arial"/>
                  <a:sym typeface="Arial"/>
                </a:defRPr>
              </a:pPr>
              <a:r>
                <a:t>J. K. Rowling, </a:t>
              </a:r>
              <a:r>
                <a:rPr i="1"/>
                <a:t>HP and the Prisoner of Azkaban</a:t>
              </a:r>
            </a:p>
          </p:txBody>
        </p:sp>
        <p:sp>
          <p:nvSpPr>
            <p:cNvPr id="543" name="Shape 548"/>
            <p:cNvSpPr/>
            <p:nvPr/>
          </p:nvSpPr>
          <p:spPr>
            <a:xfrm>
              <a:off x="-1" y="720725"/>
              <a:ext cx="3455990" cy="394768"/>
            </a:xfrm>
            <a:prstGeom prst="rect">
              <a:avLst/>
            </a:prstGeom>
            <a:solidFill>
              <a:srgbClr val="AFD7F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 as he shut the door.</a:t>
              </a:r>
            </a:p>
          </p:txBody>
        </p:sp>
        <p:sp>
          <p:nvSpPr>
            <p:cNvPr id="544" name="Shape 549"/>
            <p:cNvSpPr/>
            <p:nvPr/>
          </p:nvSpPr>
          <p:spPr>
            <a:xfrm>
              <a:off x="-2" y="-2"/>
              <a:ext cx="5832481" cy="394768"/>
            </a:xfrm>
            <a:prstGeom prst="rect">
              <a:avLst/>
            </a:prstGeom>
            <a:solidFill>
              <a:srgbClr val="AFD7F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Uncle Vernon now came in, smiling</a:t>
              </a:r>
            </a:p>
          </p:txBody>
        </p:sp>
      </p:grpSp>
      <p:pic>
        <p:nvPicPr>
          <p:cNvPr id="546" name="pasted-image.jpeg" descr="pasted-image.jpe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038225" y="135631"/>
            <a:ext cx="1625600" cy="1625602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8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5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xit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Class="exit" nodeType="clickEffect" presetSubtype="2" presetID="2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5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8" presetID="2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5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5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Class="exit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2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Class="exit" nodeType="clickEffect" presetSubtype="2" presetID="2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5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5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Class="entr" nodeType="click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2" fill="hold"/>
                                        <p:tgtEl>
                                          <p:spTgt spid="5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Class="entr" nodeType="clickEffect" presetSubtype="8" presetID="2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6" fill="hold"/>
                                        <p:tgtEl>
                                          <p:spTgt spid="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5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5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Class="exit" nodeType="clickEffect" presetSubtype="0" presetID="1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2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Class="exit" nodeType="clickEffect" presetSubtype="2" presetID="2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5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5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8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Class="entr" nodeType="clickEffect" presetSubtype="0" presetID="1" grpId="1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2" fill="hold"/>
                                        <p:tgtEl>
                                          <p:spTgt spid="5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Class="entr" nodeType="clickEffect" presetSubtype="8" presetID="2" grpId="1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6" fill="hold"/>
                                        <p:tgtEl>
                                          <p:spTgt spid="5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5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5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Class="entr" nodeType="clickEffect" presetID="10" grpId="1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2" fill="hold"/>
                                        <p:tgtEl>
                                          <p:spTgt spid="5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73" dur="500"/>
                                        <p:tgtEl>
                                          <p:spTgt spid="5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540" grpId="9"/>
      <p:bldP build="whole" bldLvl="1" animBg="1" rev="0" advAuto="0" spid="540" grpId="11"/>
      <p:bldP build="whole" bldLvl="1" animBg="1" rev="0" advAuto="0" spid="529" grpId="4"/>
      <p:bldP build="whole" bldLvl="1" animBg="1" rev="0" advAuto="0" spid="522" grpId="14"/>
      <p:bldP build="whole" bldLvl="1" animBg="1" rev="0" advAuto="0" spid="528" grpId="1"/>
      <p:bldP build="whole" bldLvl="1" animBg="1" rev="0" advAuto="0" spid="528" grpId="3"/>
      <p:bldP build="whole" bldLvl="1" animBg="1" rev="0" advAuto="0" spid="541" grpId="12"/>
      <p:bldP build="whole" bldLvl="1" animBg="1" rev="0" advAuto="0" spid="545" grpId="13"/>
      <p:bldP build="whole" bldLvl="1" animBg="1" rev="0" advAuto="0" spid="535" grpId="5"/>
      <p:bldP build="whole" bldLvl="1" animBg="1" rev="0" advAuto="0" spid="535" grpId="7"/>
      <p:bldP build="whole" bldLvl="1" animBg="1" rev="0" advAuto="0" spid="536" grpId="8"/>
      <p:bldP build="whole" bldLvl="1" animBg="1" rev="0" advAuto="0" spid="524" grpId="2"/>
      <p:bldP build="whole" bldLvl="1" animBg="1" rev="0" advAuto="0" spid="536" grpId="10"/>
      <p:bldP build="whole" bldLvl="1" animBg="1" rev="0" advAuto="0" spid="529" grpId="6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8" name="Shape 552"/>
          <p:cNvSpPr txBox="1"/>
          <p:nvPr/>
        </p:nvSpPr>
        <p:spPr>
          <a:xfrm>
            <a:off x="4500562" y="-1"/>
            <a:ext cx="4464054" cy="11507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>
              <a:defRPr b="1">
                <a:latin typeface="Arial"/>
                <a:ea typeface="Arial"/>
                <a:cs typeface="Arial"/>
                <a:sym typeface="Arial"/>
              </a:defRPr>
            </a:pPr>
            <a:r>
              <a:t>Fiasco: a big, obvious failure</a:t>
            </a:r>
          </a:p>
          <a:p>
            <a:pPr>
              <a:defRPr b="1">
                <a:latin typeface="Arial"/>
                <a:ea typeface="Arial"/>
                <a:cs typeface="Arial"/>
                <a:sym typeface="Arial"/>
              </a:defRPr>
            </a:pPr>
          </a:p>
          <a:p>
            <a:pPr>
              <a:defRPr b="1">
                <a:latin typeface="Arial"/>
                <a:ea typeface="Arial"/>
                <a:cs typeface="Arial"/>
                <a:sym typeface="Arial"/>
              </a:defRPr>
            </a:pPr>
            <a:r>
              <a:t>Synonyms: disaster, catastrophe,</a:t>
            </a:r>
          </a:p>
          <a:p>
            <a:pPr>
              <a:defRPr b="1">
                <a:latin typeface="Arial"/>
                <a:ea typeface="Arial"/>
                <a:cs typeface="Arial"/>
                <a:sym typeface="Arial"/>
              </a:defRPr>
            </a:pPr>
            <a:r>
              <a:t>                     calamity</a:t>
            </a:r>
          </a:p>
        </p:txBody>
      </p:sp>
      <p:sp>
        <p:nvSpPr>
          <p:cNvPr id="549" name="Shape 553"/>
          <p:cNvSpPr/>
          <p:nvPr/>
        </p:nvSpPr>
        <p:spPr>
          <a:xfrm>
            <a:off x="2555875" y="3068634"/>
            <a:ext cx="1657350" cy="394768"/>
          </a:xfrm>
          <a:prstGeom prst="rect">
            <a:avLst/>
          </a:prstGeom>
          <a:solidFill>
            <a:srgbClr val="DDDDDD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>
              <a:defRPr sz="2000">
                <a:latin typeface="Arial"/>
                <a:ea typeface="Arial"/>
                <a:cs typeface="Arial"/>
                <a:sym typeface="Arial"/>
              </a:defRPr>
            </a:pPr>
            <a:r>
              <a:t>    </a:t>
            </a:r>
            <a:r>
              <a:rPr sz="2800"/>
              <a:t>fiasco</a:t>
            </a:r>
          </a:p>
        </p:txBody>
      </p:sp>
      <p:grpSp>
        <p:nvGrpSpPr>
          <p:cNvPr id="554" name="Group 558"/>
          <p:cNvGrpSpPr/>
          <p:nvPr/>
        </p:nvGrpSpPr>
        <p:grpSpPr>
          <a:xfrm>
            <a:off x="611186" y="3068634"/>
            <a:ext cx="8353430" cy="1939558"/>
            <a:chOff x="0" y="0"/>
            <a:chExt cx="8353428" cy="1939556"/>
          </a:xfrm>
        </p:grpSpPr>
        <p:sp>
          <p:nvSpPr>
            <p:cNvPr id="550" name="Shape 554"/>
            <p:cNvSpPr/>
            <p:nvPr/>
          </p:nvSpPr>
          <p:spPr>
            <a:xfrm>
              <a:off x="2881312" y="1655765"/>
              <a:ext cx="5256217" cy="283792"/>
            </a:xfrm>
            <a:prstGeom prst="rect">
              <a:avLst/>
            </a:prstGeom>
            <a:solidFill>
              <a:srgbClr val="A896EA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>
                <a:defRPr sz="2000">
                  <a:latin typeface="Arial"/>
                  <a:ea typeface="Arial"/>
                  <a:cs typeface="Arial"/>
                  <a:sym typeface="Arial"/>
                </a:defRPr>
              </a:pPr>
              <a:r>
                <a:t>James A. Owen, </a:t>
              </a:r>
              <a:r>
                <a:rPr i="1"/>
                <a:t>Here There Be Dragons</a:t>
              </a:r>
            </a:p>
          </p:txBody>
        </p:sp>
        <p:sp>
          <p:nvSpPr>
            <p:cNvPr id="551" name="Shape 555"/>
            <p:cNvSpPr/>
            <p:nvPr/>
          </p:nvSpPr>
          <p:spPr>
            <a:xfrm>
              <a:off x="-1" y="792162"/>
              <a:ext cx="8353430" cy="394768"/>
            </a:xfrm>
            <a:prstGeom prst="rect">
              <a:avLst/>
            </a:prstGeom>
            <a:solidFill>
              <a:srgbClr val="AFD7F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 their flight from the city had taken scarcely an hour.</a:t>
              </a:r>
            </a:p>
          </p:txBody>
        </p:sp>
        <p:sp>
          <p:nvSpPr>
            <p:cNvPr id="552" name="Shape 556"/>
            <p:cNvSpPr/>
            <p:nvPr/>
          </p:nvSpPr>
          <p:spPr>
            <a:xfrm>
              <a:off x="3600450" y="-1"/>
              <a:ext cx="4464054" cy="394768"/>
            </a:xfrm>
            <a:prstGeom prst="rect">
              <a:avLst/>
            </a:prstGeom>
            <a:solidFill>
              <a:srgbClr val="AFD7F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of the Grand Council and</a:t>
              </a:r>
            </a:p>
          </p:txBody>
        </p:sp>
        <p:sp>
          <p:nvSpPr>
            <p:cNvPr id="553" name="Shape 557"/>
            <p:cNvSpPr/>
            <p:nvPr/>
          </p:nvSpPr>
          <p:spPr>
            <a:xfrm>
              <a:off x="73022" y="-1"/>
              <a:ext cx="1871666" cy="394768"/>
            </a:xfrm>
            <a:prstGeom prst="rect">
              <a:avLst/>
            </a:prstGeom>
            <a:solidFill>
              <a:srgbClr val="AFD7F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The entire </a:t>
              </a:r>
            </a:p>
          </p:txBody>
        </p:sp>
      </p:grpSp>
      <p:sp>
        <p:nvSpPr>
          <p:cNvPr id="555" name="Shape 559"/>
          <p:cNvSpPr txBox="1"/>
          <p:nvPr/>
        </p:nvSpPr>
        <p:spPr>
          <a:xfrm>
            <a:off x="303209" y="6040437"/>
            <a:ext cx="6368760" cy="3506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/>
          <a:p>
            <a:pPr>
              <a:defRPr>
                <a:latin typeface="Arial"/>
                <a:ea typeface="Arial"/>
                <a:cs typeface="Arial"/>
                <a:sym typeface="Arial"/>
              </a:defRPr>
            </a:pPr>
            <a:r>
              <a:t>The word </a:t>
            </a:r>
            <a:r>
              <a:rPr i="1"/>
              <a:t>fiasco</a:t>
            </a:r>
            <a:r>
              <a:t> will appear once in every 4,286 pages of text.</a:t>
            </a:r>
          </a:p>
        </p:txBody>
      </p:sp>
      <p:sp>
        <p:nvSpPr>
          <p:cNvPr id="556" name="Shape 560"/>
          <p:cNvSpPr/>
          <p:nvPr/>
        </p:nvSpPr>
        <p:spPr>
          <a:xfrm>
            <a:off x="4643437" y="3141659"/>
            <a:ext cx="1657353" cy="394768"/>
          </a:xfrm>
          <a:prstGeom prst="rect">
            <a:avLst/>
          </a:prstGeom>
          <a:solidFill>
            <a:srgbClr val="DDDDDD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>
              <a:defRPr sz="2000">
                <a:latin typeface="Arial"/>
                <a:ea typeface="Arial"/>
                <a:cs typeface="Arial"/>
                <a:sym typeface="Arial"/>
              </a:defRPr>
            </a:pPr>
            <a:r>
              <a:t>  </a:t>
            </a:r>
            <a:r>
              <a:rPr sz="2800"/>
              <a:t>fiasco.</a:t>
            </a:r>
          </a:p>
        </p:txBody>
      </p:sp>
      <p:grpSp>
        <p:nvGrpSpPr>
          <p:cNvPr id="560" name="Group 564"/>
          <p:cNvGrpSpPr/>
          <p:nvPr/>
        </p:nvGrpSpPr>
        <p:grpSpPr>
          <a:xfrm>
            <a:off x="755650" y="2420933"/>
            <a:ext cx="8137525" cy="2228484"/>
            <a:chOff x="0" y="-1"/>
            <a:chExt cx="8137525" cy="2228482"/>
          </a:xfrm>
        </p:grpSpPr>
        <p:sp>
          <p:nvSpPr>
            <p:cNvPr id="557" name="Shape 561"/>
            <p:cNvSpPr/>
            <p:nvPr/>
          </p:nvSpPr>
          <p:spPr>
            <a:xfrm>
              <a:off x="2952749" y="1944690"/>
              <a:ext cx="4751392" cy="283792"/>
            </a:xfrm>
            <a:prstGeom prst="rect">
              <a:avLst/>
            </a:prstGeom>
            <a:solidFill>
              <a:srgbClr val="A896EA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>
                <a:defRPr sz="2000">
                  <a:latin typeface="Arial"/>
                  <a:ea typeface="Arial"/>
                  <a:cs typeface="Arial"/>
                  <a:sym typeface="Arial"/>
                </a:defRPr>
              </a:pPr>
              <a:r>
                <a:t>Tom Clancy, </a:t>
              </a:r>
              <a:r>
                <a:rPr i="1"/>
                <a:t>The Hunt for Red October</a:t>
              </a:r>
            </a:p>
          </p:txBody>
        </p:sp>
        <p:sp>
          <p:nvSpPr>
            <p:cNvPr id="558" name="Shape 562"/>
            <p:cNvSpPr/>
            <p:nvPr/>
          </p:nvSpPr>
          <p:spPr>
            <a:xfrm>
              <a:off x="0" y="720725"/>
              <a:ext cx="3887788" cy="394768"/>
            </a:xfrm>
            <a:prstGeom prst="rect">
              <a:avLst/>
            </a:prstGeom>
            <a:solidFill>
              <a:srgbClr val="AFD7F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 ankle-deep after that</a:t>
              </a:r>
            </a:p>
          </p:txBody>
        </p:sp>
        <p:sp>
          <p:nvSpPr>
            <p:cNvPr id="559" name="Shape 563"/>
            <p:cNvSpPr/>
            <p:nvPr/>
          </p:nvSpPr>
          <p:spPr>
            <a:xfrm>
              <a:off x="0" y="-2"/>
              <a:ext cx="8137525" cy="394768"/>
            </a:xfrm>
            <a:prstGeom prst="rect">
              <a:avLst/>
            </a:prstGeom>
            <a:solidFill>
              <a:srgbClr val="AFD7F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The blood in Norfolk was supposed to have been</a:t>
              </a:r>
            </a:p>
          </p:txBody>
        </p:sp>
      </p:grpSp>
      <p:sp>
        <p:nvSpPr>
          <p:cNvPr id="561" name="Shape 565"/>
          <p:cNvSpPr/>
          <p:nvPr/>
        </p:nvSpPr>
        <p:spPr>
          <a:xfrm>
            <a:off x="5651500" y="2997199"/>
            <a:ext cx="1657350" cy="394768"/>
          </a:xfrm>
          <a:prstGeom prst="rect">
            <a:avLst/>
          </a:prstGeom>
          <a:solidFill>
            <a:srgbClr val="DDDDDD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>
              <a:defRPr sz="2000">
                <a:latin typeface="Arial"/>
                <a:ea typeface="Arial"/>
                <a:cs typeface="Arial"/>
                <a:sym typeface="Arial"/>
              </a:defRPr>
            </a:pPr>
            <a:r>
              <a:t>  </a:t>
            </a:r>
            <a:r>
              <a:rPr sz="2800"/>
              <a:t>fiasco</a:t>
            </a:r>
          </a:p>
        </p:txBody>
      </p:sp>
      <p:grpSp>
        <p:nvGrpSpPr>
          <p:cNvPr id="566" name="Group 570"/>
          <p:cNvGrpSpPr/>
          <p:nvPr/>
        </p:nvGrpSpPr>
        <p:grpSpPr>
          <a:xfrm>
            <a:off x="323847" y="2205034"/>
            <a:ext cx="8351845" cy="2444383"/>
            <a:chOff x="-1" y="0"/>
            <a:chExt cx="8351844" cy="2444381"/>
          </a:xfrm>
        </p:grpSpPr>
        <p:sp>
          <p:nvSpPr>
            <p:cNvPr id="562" name="Shape 566"/>
            <p:cNvSpPr/>
            <p:nvPr/>
          </p:nvSpPr>
          <p:spPr>
            <a:xfrm>
              <a:off x="3384550" y="2160590"/>
              <a:ext cx="4103692" cy="283792"/>
            </a:xfrm>
            <a:prstGeom prst="rect">
              <a:avLst/>
            </a:prstGeom>
            <a:solidFill>
              <a:srgbClr val="A896EA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>
                <a:defRPr sz="2000">
                  <a:latin typeface="Arial"/>
                  <a:ea typeface="Arial"/>
                  <a:cs typeface="Arial"/>
                  <a:sym typeface="Arial"/>
                </a:defRPr>
              </a:pPr>
              <a:r>
                <a:t>Chang-Rae Lee, </a:t>
              </a:r>
              <a:r>
                <a:rPr i="1"/>
                <a:t>Native Speaker</a:t>
              </a:r>
            </a:p>
          </p:txBody>
        </p:sp>
        <p:sp>
          <p:nvSpPr>
            <p:cNvPr id="563" name="Shape 567"/>
            <p:cNvSpPr/>
            <p:nvPr/>
          </p:nvSpPr>
          <p:spPr>
            <a:xfrm>
              <a:off x="-2" y="792162"/>
              <a:ext cx="5327655" cy="394768"/>
            </a:xfrm>
            <a:prstGeom prst="rect">
              <a:avLst/>
            </a:prstGeom>
            <a:solidFill>
              <a:srgbClr val="AFD7F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 keep an eye on me, given my</a:t>
              </a:r>
            </a:p>
          </p:txBody>
        </p:sp>
        <p:sp>
          <p:nvSpPr>
            <p:cNvPr id="564" name="Shape 568"/>
            <p:cNvSpPr/>
            <p:nvPr/>
          </p:nvSpPr>
          <p:spPr>
            <a:xfrm>
              <a:off x="-1" y="-1"/>
              <a:ext cx="8351844" cy="394768"/>
            </a:xfrm>
            <a:prstGeom prst="rect">
              <a:avLst/>
            </a:prstGeom>
            <a:solidFill>
              <a:srgbClr val="AFD7F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Hoagland had officially made him my wingman, to</a:t>
              </a:r>
            </a:p>
          </p:txBody>
        </p:sp>
        <p:sp>
          <p:nvSpPr>
            <p:cNvPr id="565" name="Shape 569"/>
            <p:cNvSpPr/>
            <p:nvPr/>
          </p:nvSpPr>
          <p:spPr>
            <a:xfrm>
              <a:off x="71434" y="1511303"/>
              <a:ext cx="3384556" cy="394767"/>
            </a:xfrm>
            <a:prstGeom prst="rect">
              <a:avLst/>
            </a:prstGeom>
            <a:solidFill>
              <a:srgbClr val="AFD7F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with Emile Luzan.</a:t>
              </a:r>
            </a:p>
          </p:txBody>
        </p:sp>
      </p:grpSp>
      <p:sp>
        <p:nvSpPr>
          <p:cNvPr id="567" name="Shape 571"/>
          <p:cNvSpPr/>
          <p:nvPr/>
        </p:nvSpPr>
        <p:spPr>
          <a:xfrm>
            <a:off x="4716462" y="2133599"/>
            <a:ext cx="1657353" cy="394768"/>
          </a:xfrm>
          <a:prstGeom prst="rect">
            <a:avLst/>
          </a:prstGeom>
          <a:solidFill>
            <a:srgbClr val="DDDDDD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>
              <a:defRPr sz="2000">
                <a:latin typeface="Arial"/>
                <a:ea typeface="Arial"/>
                <a:cs typeface="Arial"/>
                <a:sym typeface="Arial"/>
              </a:defRPr>
            </a:pPr>
            <a:r>
              <a:t>  </a:t>
            </a:r>
            <a:r>
              <a:rPr sz="2800"/>
              <a:t>fiasco</a:t>
            </a:r>
          </a:p>
        </p:txBody>
      </p:sp>
      <p:grpSp>
        <p:nvGrpSpPr>
          <p:cNvPr id="572" name="Group 576"/>
          <p:cNvGrpSpPr/>
          <p:nvPr/>
        </p:nvGrpSpPr>
        <p:grpSpPr>
          <a:xfrm>
            <a:off x="323846" y="2133597"/>
            <a:ext cx="7848606" cy="2084021"/>
            <a:chOff x="0" y="-1"/>
            <a:chExt cx="7848605" cy="2084019"/>
          </a:xfrm>
        </p:grpSpPr>
        <p:sp>
          <p:nvSpPr>
            <p:cNvPr id="568" name="Shape 572"/>
            <p:cNvSpPr/>
            <p:nvPr/>
          </p:nvSpPr>
          <p:spPr>
            <a:xfrm>
              <a:off x="3311525" y="1800227"/>
              <a:ext cx="4103692" cy="283792"/>
            </a:xfrm>
            <a:prstGeom prst="rect">
              <a:avLst/>
            </a:prstGeom>
            <a:solidFill>
              <a:srgbClr val="A896EA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>
                <a:defRPr sz="2000">
                  <a:latin typeface="Arial"/>
                  <a:ea typeface="Arial"/>
                  <a:cs typeface="Arial"/>
                  <a:sym typeface="Arial"/>
                </a:defRPr>
              </a:pPr>
              <a:r>
                <a:t>Amy Tan, </a:t>
              </a:r>
              <a:r>
                <a:rPr i="1"/>
                <a:t>The Joy Luck Club</a:t>
              </a:r>
            </a:p>
          </p:txBody>
        </p:sp>
        <p:sp>
          <p:nvSpPr>
            <p:cNvPr id="569" name="Shape 573"/>
            <p:cNvSpPr/>
            <p:nvPr/>
          </p:nvSpPr>
          <p:spPr>
            <a:xfrm>
              <a:off x="6048377" y="-2"/>
              <a:ext cx="1800228" cy="394768"/>
            </a:xfrm>
            <a:prstGeom prst="rect">
              <a:avLst/>
            </a:prstGeom>
            <a:solidFill>
              <a:srgbClr val="AFD7F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 meant I</a:t>
              </a:r>
            </a:p>
          </p:txBody>
        </p:sp>
        <p:sp>
          <p:nvSpPr>
            <p:cNvPr id="570" name="Shape 574"/>
            <p:cNvSpPr/>
            <p:nvPr/>
          </p:nvSpPr>
          <p:spPr>
            <a:xfrm>
              <a:off x="-1" y="-2"/>
              <a:ext cx="4392619" cy="394768"/>
            </a:xfrm>
            <a:prstGeom prst="rect">
              <a:avLst/>
            </a:prstGeom>
            <a:solidFill>
              <a:srgbClr val="AFD7F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I assumed my talent-show</a:t>
              </a:r>
            </a:p>
          </p:txBody>
        </p:sp>
        <p:sp>
          <p:nvSpPr>
            <p:cNvPr id="571" name="Shape 575"/>
            <p:cNvSpPr/>
            <p:nvPr/>
          </p:nvSpPr>
          <p:spPr>
            <a:xfrm>
              <a:off x="-1" y="863600"/>
              <a:ext cx="5761043" cy="394767"/>
            </a:xfrm>
            <a:prstGeom prst="rect">
              <a:avLst/>
            </a:prstGeom>
            <a:solidFill>
              <a:srgbClr val="AFD7F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never had to play the piano again.  </a:t>
              </a:r>
            </a:p>
          </p:txBody>
        </p:sp>
      </p:grpSp>
      <p:pic>
        <p:nvPicPr>
          <p:cNvPr id="573" name="pasted-image.jpeg" descr="pasted-image.jpe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477737" y="155822"/>
            <a:ext cx="1485902" cy="1625602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8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xit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Class="exit" nodeType="clickEffect" presetSubtype="2" presetID="2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8" presetID="2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5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5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Class="exit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2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Class="exit" nodeType="clickEffect" presetSubtype="2" presetID="2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5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5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Class="entr" nodeType="click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2" fill="hold"/>
                                        <p:tgtEl>
                                          <p:spTgt spid="5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Class="entr" nodeType="clickEffect" presetSubtype="8" presetID="2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6" fill="hold"/>
                                        <p:tgtEl>
                                          <p:spTgt spid="5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5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5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Class="exit" nodeType="clickEffect" presetSubtype="0" presetID="1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2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Class="exit" nodeType="clickEffect" presetSubtype="2" presetID="2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5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5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8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Class="entr" nodeType="clickEffect" presetSubtype="0" presetID="1" grpId="1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2" fill="hold"/>
                                        <p:tgtEl>
                                          <p:spTgt spid="5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Class="entr" nodeType="clickEffect" presetSubtype="8" presetID="2" grpId="1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6" fill="hold"/>
                                        <p:tgtEl>
                                          <p:spTgt spid="5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5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5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Class="entr" nodeType="clickEffect" presetID="10" grpId="1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2" fill="hold"/>
                                        <p:tgtEl>
                                          <p:spTgt spid="5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73" dur="500"/>
                                        <p:tgtEl>
                                          <p:spTgt spid="5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561" grpId="10"/>
      <p:bldP build="whole" bldLvl="1" animBg="1" rev="0" advAuto="0" spid="567" grpId="12"/>
      <p:bldP build="whole" bldLvl="1" animBg="1" rev="0" advAuto="0" spid="554" grpId="1"/>
      <p:bldP build="whole" bldLvl="1" animBg="1" rev="0" advAuto="0" spid="556" grpId="4"/>
      <p:bldP build="whole" bldLvl="1" animBg="1" rev="0" advAuto="0" spid="554" grpId="3"/>
      <p:bldP build="whole" bldLvl="1" animBg="1" rev="0" advAuto="0" spid="556" grpId="6"/>
      <p:bldP build="whole" bldLvl="1" animBg="1" rev="0" advAuto="0" spid="560" grpId="5"/>
      <p:bldP build="whole" bldLvl="1" animBg="1" rev="0" advAuto="0" spid="560" grpId="7"/>
      <p:bldP build="whole" bldLvl="1" animBg="1" rev="0" advAuto="0" spid="572" grpId="13"/>
      <p:bldP build="whole" bldLvl="1" animBg="1" rev="0" advAuto="0" spid="548" grpId="14"/>
      <p:bldP build="whole" bldLvl="1" animBg="1" rev="0" advAuto="0" spid="566" grpId="9"/>
      <p:bldP build="whole" bldLvl="1" animBg="1" rev="0" advAuto="0" spid="566" grpId="11"/>
      <p:bldP build="whole" bldLvl="1" animBg="1" rev="0" advAuto="0" spid="561" grpId="8"/>
      <p:bldP build="whole" bldLvl="1" animBg="1" rev="0" advAuto="0" spid="549" grpId="2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5" name="Shape 579"/>
          <p:cNvSpPr txBox="1"/>
          <p:nvPr/>
        </p:nvSpPr>
        <p:spPr>
          <a:xfrm>
            <a:off x="5472112" y="-1"/>
            <a:ext cx="3671890" cy="16841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>
              <a:defRPr b="1">
                <a:latin typeface="Arial"/>
                <a:ea typeface="Arial"/>
                <a:cs typeface="Arial"/>
                <a:sym typeface="Arial"/>
              </a:defRPr>
            </a:pPr>
            <a:r>
              <a:t>Vigilant: watchful</a:t>
            </a:r>
          </a:p>
          <a:p>
            <a:pPr>
              <a:defRPr b="1">
                <a:latin typeface="Arial"/>
                <a:ea typeface="Arial"/>
                <a:cs typeface="Arial"/>
                <a:sym typeface="Arial"/>
              </a:defRPr>
            </a:pPr>
          </a:p>
          <a:p>
            <a:pPr>
              <a:defRPr b="1">
                <a:latin typeface="Arial"/>
                <a:ea typeface="Arial"/>
                <a:cs typeface="Arial"/>
                <a:sym typeface="Arial"/>
              </a:defRPr>
            </a:pPr>
            <a:r>
              <a:t>Antonyms: oblivious, careless,</a:t>
            </a:r>
          </a:p>
          <a:p>
            <a:pPr>
              <a:defRPr b="1">
                <a:latin typeface="Arial"/>
                <a:ea typeface="Arial"/>
                <a:cs typeface="Arial"/>
                <a:sym typeface="Arial"/>
              </a:defRPr>
            </a:pPr>
            <a:r>
              <a:t>                    heedful</a:t>
            </a:r>
          </a:p>
          <a:p>
            <a:pPr>
              <a:defRPr b="1">
                <a:latin typeface="Arial"/>
                <a:ea typeface="Arial"/>
                <a:cs typeface="Arial"/>
                <a:sym typeface="Arial"/>
              </a:defRPr>
            </a:pPr>
          </a:p>
          <a:p>
            <a:pPr>
              <a:defRPr b="1">
                <a:latin typeface="Arial"/>
                <a:ea typeface="Arial"/>
                <a:cs typeface="Arial"/>
                <a:sym typeface="Arial"/>
              </a:defRPr>
            </a:pPr>
            <a:r>
              <a:t>Related: vigil, vigilante</a:t>
            </a:r>
          </a:p>
        </p:txBody>
      </p:sp>
      <p:sp>
        <p:nvSpPr>
          <p:cNvPr id="576" name="Shape 580"/>
          <p:cNvSpPr txBox="1"/>
          <p:nvPr/>
        </p:nvSpPr>
        <p:spPr>
          <a:xfrm>
            <a:off x="523800" y="6113462"/>
            <a:ext cx="7448693" cy="3506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/>
          <a:p>
            <a:pPr>
              <a:defRPr>
                <a:latin typeface="Arial"/>
                <a:ea typeface="Arial"/>
                <a:cs typeface="Arial"/>
                <a:sym typeface="Arial"/>
              </a:defRPr>
            </a:pPr>
            <a:r>
              <a:t>Any form of the word </a:t>
            </a:r>
            <a:r>
              <a:rPr i="1"/>
              <a:t>vigilant</a:t>
            </a:r>
            <a:r>
              <a:t> will appear once in every 593 pages of text.</a:t>
            </a:r>
          </a:p>
        </p:txBody>
      </p:sp>
      <p:sp>
        <p:nvSpPr>
          <p:cNvPr id="577" name="Shape 582"/>
          <p:cNvSpPr/>
          <p:nvPr/>
        </p:nvSpPr>
        <p:spPr>
          <a:xfrm>
            <a:off x="3348037" y="3500437"/>
            <a:ext cx="1800228" cy="394767"/>
          </a:xfrm>
          <a:prstGeom prst="rect">
            <a:avLst/>
          </a:prstGeom>
          <a:solidFill>
            <a:srgbClr val="DDDDDD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>
              <a:defRPr sz="2000">
                <a:latin typeface="Arial"/>
                <a:ea typeface="Arial"/>
                <a:cs typeface="Arial"/>
                <a:sym typeface="Arial"/>
              </a:defRPr>
            </a:pPr>
            <a:r>
              <a:t>  </a:t>
            </a:r>
            <a:r>
              <a:rPr sz="2800"/>
              <a:t>vigilant.</a:t>
            </a:r>
          </a:p>
        </p:txBody>
      </p:sp>
      <p:grpSp>
        <p:nvGrpSpPr>
          <p:cNvPr id="581" name="Group 586"/>
          <p:cNvGrpSpPr/>
          <p:nvPr/>
        </p:nvGrpSpPr>
        <p:grpSpPr>
          <a:xfrm>
            <a:off x="323850" y="2781299"/>
            <a:ext cx="8351841" cy="1868118"/>
            <a:chOff x="0" y="0"/>
            <a:chExt cx="8351840" cy="1868117"/>
          </a:xfrm>
        </p:grpSpPr>
        <p:sp>
          <p:nvSpPr>
            <p:cNvPr id="578" name="Shape 583"/>
            <p:cNvSpPr/>
            <p:nvPr/>
          </p:nvSpPr>
          <p:spPr>
            <a:xfrm>
              <a:off x="3384550" y="1584326"/>
              <a:ext cx="4103691" cy="283792"/>
            </a:xfrm>
            <a:prstGeom prst="rect">
              <a:avLst/>
            </a:prstGeom>
            <a:solidFill>
              <a:srgbClr val="A896EA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>
                <a:defRPr sz="2000">
                  <a:latin typeface="Arial"/>
                  <a:ea typeface="Arial"/>
                  <a:cs typeface="Arial"/>
                  <a:sym typeface="Arial"/>
                </a:defRPr>
              </a:pPr>
              <a:r>
                <a:t>Chang-Rae Lee, </a:t>
              </a:r>
              <a:r>
                <a:rPr i="1"/>
                <a:t>Native Speaker</a:t>
              </a:r>
            </a:p>
          </p:txBody>
        </p:sp>
        <p:sp>
          <p:nvSpPr>
            <p:cNvPr id="579" name="Shape 584"/>
            <p:cNvSpPr/>
            <p:nvPr/>
          </p:nvSpPr>
          <p:spPr>
            <a:xfrm>
              <a:off x="-1" y="719137"/>
              <a:ext cx="3095627" cy="394767"/>
            </a:xfrm>
            <a:prstGeom prst="rect">
              <a:avLst/>
            </a:prstGeom>
            <a:solidFill>
              <a:srgbClr val="AFD7F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 whole block stays</a:t>
              </a:r>
            </a:p>
          </p:txBody>
        </p:sp>
        <p:sp>
          <p:nvSpPr>
            <p:cNvPr id="580" name="Shape 585"/>
            <p:cNvSpPr/>
            <p:nvPr/>
          </p:nvSpPr>
          <p:spPr>
            <a:xfrm>
              <a:off x="71437" y="0"/>
              <a:ext cx="8280404" cy="394767"/>
            </a:xfrm>
            <a:prstGeom prst="rect">
              <a:avLst/>
            </a:prstGeom>
            <a:solidFill>
              <a:srgbClr val="AFD7F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His immediate neighbors, though, are loyal. The</a:t>
              </a:r>
            </a:p>
          </p:txBody>
        </p:sp>
      </p:grpSp>
      <p:sp>
        <p:nvSpPr>
          <p:cNvPr id="582" name="Shape 587"/>
          <p:cNvSpPr/>
          <p:nvPr/>
        </p:nvSpPr>
        <p:spPr>
          <a:xfrm>
            <a:off x="468312" y="2852734"/>
            <a:ext cx="1657351" cy="394768"/>
          </a:xfrm>
          <a:prstGeom prst="rect">
            <a:avLst/>
          </a:prstGeom>
          <a:solidFill>
            <a:srgbClr val="DDDDDD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>
              <a:defRPr sz="2000">
                <a:latin typeface="Arial"/>
                <a:ea typeface="Arial"/>
                <a:cs typeface="Arial"/>
                <a:sym typeface="Arial"/>
              </a:defRPr>
            </a:pPr>
            <a:r>
              <a:t>  </a:t>
            </a:r>
            <a:r>
              <a:rPr sz="2800"/>
              <a:t>vigilant</a:t>
            </a:r>
          </a:p>
        </p:txBody>
      </p:sp>
      <p:grpSp>
        <p:nvGrpSpPr>
          <p:cNvPr id="587" name="Group 592"/>
          <p:cNvGrpSpPr/>
          <p:nvPr/>
        </p:nvGrpSpPr>
        <p:grpSpPr>
          <a:xfrm>
            <a:off x="186529" y="2079548"/>
            <a:ext cx="7488245" cy="2804745"/>
            <a:chOff x="0" y="0"/>
            <a:chExt cx="7488243" cy="2804744"/>
          </a:xfrm>
        </p:grpSpPr>
        <p:sp>
          <p:nvSpPr>
            <p:cNvPr id="583" name="Shape 588"/>
            <p:cNvSpPr/>
            <p:nvPr/>
          </p:nvSpPr>
          <p:spPr>
            <a:xfrm>
              <a:off x="2735262" y="2520952"/>
              <a:ext cx="3311530" cy="283792"/>
            </a:xfrm>
            <a:prstGeom prst="rect">
              <a:avLst/>
            </a:prstGeom>
            <a:solidFill>
              <a:srgbClr val="A896EA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 sz="20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Sarah Dessen, Dreamland</a:t>
              </a:r>
            </a:p>
          </p:txBody>
        </p:sp>
        <p:sp>
          <p:nvSpPr>
            <p:cNvPr id="584" name="Shape 589"/>
            <p:cNvSpPr/>
            <p:nvPr/>
          </p:nvSpPr>
          <p:spPr>
            <a:xfrm>
              <a:off x="1655762" y="792162"/>
              <a:ext cx="5832482" cy="394768"/>
            </a:xfrm>
            <a:prstGeom prst="rect">
              <a:avLst/>
            </a:prstGeom>
            <a:solidFill>
              <a:srgbClr val="AFD7F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 about my relationship with </a:t>
              </a:r>
            </a:p>
          </p:txBody>
        </p:sp>
        <p:sp>
          <p:nvSpPr>
            <p:cNvPr id="585" name="Shape 590"/>
            <p:cNvSpPr/>
            <p:nvPr/>
          </p:nvSpPr>
          <p:spPr>
            <a:xfrm>
              <a:off x="-1" y="-1"/>
              <a:ext cx="7416807" cy="394767"/>
            </a:xfrm>
            <a:prstGeom prst="rect">
              <a:avLst/>
            </a:prstGeom>
            <a:solidFill>
              <a:srgbClr val="AFD7F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I had expected my parents to be even more</a:t>
              </a:r>
            </a:p>
          </p:txBody>
        </p:sp>
        <p:sp>
          <p:nvSpPr>
            <p:cNvPr id="586" name="Shape 591"/>
            <p:cNvSpPr/>
            <p:nvPr/>
          </p:nvSpPr>
          <p:spPr>
            <a:xfrm>
              <a:off x="-1" y="1584327"/>
              <a:ext cx="7416807" cy="394767"/>
            </a:xfrm>
            <a:prstGeom prst="rect">
              <a:avLst/>
            </a:prstGeom>
            <a:solidFill>
              <a:srgbClr val="AFD7F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Roger’s son because of Cass running away.</a:t>
              </a:r>
            </a:p>
          </p:txBody>
        </p:sp>
      </p:grpSp>
      <p:sp>
        <p:nvSpPr>
          <p:cNvPr id="588" name="Shape 593"/>
          <p:cNvSpPr/>
          <p:nvPr/>
        </p:nvSpPr>
        <p:spPr>
          <a:xfrm>
            <a:off x="6011862" y="3284537"/>
            <a:ext cx="2305054" cy="394767"/>
          </a:xfrm>
          <a:prstGeom prst="rect">
            <a:avLst/>
          </a:prstGeom>
          <a:solidFill>
            <a:srgbClr val="DDDDDD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>
              <a:defRPr sz="2000">
                <a:latin typeface="Arial"/>
                <a:ea typeface="Arial"/>
                <a:cs typeface="Arial"/>
                <a:sym typeface="Arial"/>
              </a:defRPr>
            </a:pPr>
            <a:r>
              <a:t>  </a:t>
            </a:r>
            <a:r>
              <a:rPr sz="2800"/>
              <a:t>vigilance…</a:t>
            </a:r>
          </a:p>
        </p:txBody>
      </p:sp>
      <p:grpSp>
        <p:nvGrpSpPr>
          <p:cNvPr id="593" name="Group 598"/>
          <p:cNvGrpSpPr/>
          <p:nvPr/>
        </p:nvGrpSpPr>
        <p:grpSpPr>
          <a:xfrm>
            <a:off x="755647" y="2486439"/>
            <a:ext cx="7993071" cy="2733306"/>
            <a:chOff x="0" y="0"/>
            <a:chExt cx="7993069" cy="2733305"/>
          </a:xfrm>
        </p:grpSpPr>
        <p:sp>
          <p:nvSpPr>
            <p:cNvPr id="589" name="Shape 594"/>
            <p:cNvSpPr/>
            <p:nvPr/>
          </p:nvSpPr>
          <p:spPr>
            <a:xfrm>
              <a:off x="2879725" y="2449513"/>
              <a:ext cx="2952754" cy="283792"/>
            </a:xfrm>
            <a:prstGeom prst="rect">
              <a:avLst/>
            </a:prstGeom>
            <a:solidFill>
              <a:srgbClr val="A896EA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>
                <a:defRPr sz="2000">
                  <a:latin typeface="Arial"/>
                  <a:ea typeface="Arial"/>
                  <a:cs typeface="Arial"/>
                  <a:sym typeface="Arial"/>
                </a:defRPr>
              </a:pPr>
              <a:r>
                <a:t>August Wilson, </a:t>
              </a:r>
              <a:r>
                <a:rPr i="1"/>
                <a:t>Fences</a:t>
              </a:r>
            </a:p>
          </p:txBody>
        </p:sp>
        <p:sp>
          <p:nvSpPr>
            <p:cNvPr id="590" name="Shape 595"/>
            <p:cNvSpPr/>
            <p:nvPr/>
          </p:nvSpPr>
          <p:spPr>
            <a:xfrm>
              <a:off x="-1" y="-1"/>
              <a:ext cx="7993071" cy="394767"/>
            </a:xfrm>
            <a:prstGeom prst="rect">
              <a:avLst/>
            </a:prstGeom>
            <a:solidFill>
              <a:srgbClr val="AFD7F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 But as long as I keep my strength and see him</a:t>
              </a:r>
            </a:p>
          </p:txBody>
        </p:sp>
        <p:sp>
          <p:nvSpPr>
            <p:cNvPr id="591" name="Shape 596"/>
            <p:cNvSpPr/>
            <p:nvPr/>
          </p:nvSpPr>
          <p:spPr>
            <a:xfrm>
              <a:off x="0" y="792162"/>
              <a:ext cx="5327656" cy="394767"/>
            </a:xfrm>
            <a:prstGeom prst="rect">
              <a:avLst/>
            </a:prstGeom>
            <a:solidFill>
              <a:srgbClr val="AFD7F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coming…as long as I keep my</a:t>
              </a:r>
            </a:p>
          </p:txBody>
        </p:sp>
        <p:sp>
          <p:nvSpPr>
            <p:cNvPr id="592" name="Shape 597"/>
            <p:cNvSpPr/>
            <p:nvPr/>
          </p:nvSpPr>
          <p:spPr>
            <a:xfrm>
              <a:off x="71436" y="1584326"/>
              <a:ext cx="6121407" cy="394768"/>
            </a:xfrm>
            <a:prstGeom prst="rect">
              <a:avLst/>
            </a:prstGeom>
            <a:solidFill>
              <a:srgbClr val="AFD7F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he’s gonna have to fight to get me.  </a:t>
              </a:r>
            </a:p>
          </p:txBody>
        </p:sp>
      </p:grpSp>
      <p:sp>
        <p:nvSpPr>
          <p:cNvPr id="594" name="Shape 599"/>
          <p:cNvSpPr/>
          <p:nvPr/>
        </p:nvSpPr>
        <p:spPr>
          <a:xfrm>
            <a:off x="2716210" y="3284537"/>
            <a:ext cx="1873252" cy="394767"/>
          </a:xfrm>
          <a:prstGeom prst="rect">
            <a:avLst/>
          </a:prstGeom>
          <a:solidFill>
            <a:srgbClr val="DDDDDD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>
              <a:defRPr sz="2000">
                <a:latin typeface="Arial"/>
                <a:ea typeface="Arial"/>
                <a:cs typeface="Arial"/>
                <a:sym typeface="Arial"/>
              </a:defRPr>
            </a:pPr>
            <a:r>
              <a:t>  </a:t>
            </a:r>
            <a:r>
              <a:rPr sz="2800"/>
              <a:t>vigilance.</a:t>
            </a:r>
          </a:p>
        </p:txBody>
      </p:sp>
      <p:grpSp>
        <p:nvGrpSpPr>
          <p:cNvPr id="598" name="Group 603"/>
          <p:cNvGrpSpPr/>
          <p:nvPr/>
        </p:nvGrpSpPr>
        <p:grpSpPr>
          <a:xfrm>
            <a:off x="270667" y="2521451"/>
            <a:ext cx="8280404" cy="1723657"/>
            <a:chOff x="0" y="-1"/>
            <a:chExt cx="8280404" cy="1723655"/>
          </a:xfrm>
        </p:grpSpPr>
        <p:sp>
          <p:nvSpPr>
            <p:cNvPr id="595" name="Shape 600"/>
            <p:cNvSpPr/>
            <p:nvPr/>
          </p:nvSpPr>
          <p:spPr>
            <a:xfrm>
              <a:off x="2089149" y="1439863"/>
              <a:ext cx="5761044" cy="283792"/>
            </a:xfrm>
            <a:prstGeom prst="rect">
              <a:avLst/>
            </a:prstGeom>
            <a:solidFill>
              <a:srgbClr val="A896EA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>
                <a:defRPr i="1" sz="2000">
                  <a:latin typeface="Arial"/>
                  <a:ea typeface="Arial"/>
                  <a:cs typeface="Arial"/>
                  <a:sym typeface="Arial"/>
                </a:defRPr>
              </a:pPr>
              <a:r>
                <a:t>J.K. Rowling,</a:t>
              </a:r>
              <a:r>
                <a:rPr i="0"/>
                <a:t> HP and the Goblet of Fire</a:t>
              </a:r>
            </a:p>
          </p:txBody>
        </p:sp>
        <p:sp>
          <p:nvSpPr>
            <p:cNvPr id="596" name="Shape 601"/>
            <p:cNvSpPr/>
            <p:nvPr/>
          </p:nvSpPr>
          <p:spPr>
            <a:xfrm>
              <a:off x="-1" y="719137"/>
              <a:ext cx="2449516" cy="394768"/>
            </a:xfrm>
            <a:prstGeom prst="rect">
              <a:avLst/>
            </a:prstGeom>
            <a:solidFill>
              <a:srgbClr val="AFD7F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 never-ending</a:t>
              </a:r>
            </a:p>
          </p:txBody>
        </p:sp>
        <p:sp>
          <p:nvSpPr>
            <p:cNvPr id="597" name="Shape 602"/>
            <p:cNvSpPr/>
            <p:nvPr/>
          </p:nvSpPr>
          <p:spPr>
            <a:xfrm>
              <a:off x="0" y="-2"/>
              <a:ext cx="8280405" cy="394768"/>
            </a:xfrm>
            <a:prstGeom prst="rect">
              <a:avLst/>
            </a:prstGeom>
            <a:solidFill>
              <a:srgbClr val="AFD7F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But most of all, you need to practice constant, </a:t>
              </a:r>
            </a:p>
          </p:txBody>
        </p:sp>
      </p:grpSp>
      <p:pic>
        <p:nvPicPr>
          <p:cNvPr id="599" name="pasted-image.jpeg" descr="pasted-image.jpe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34812" y="250080"/>
            <a:ext cx="1625602" cy="161290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8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xit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Class="exit" nodeType="clickEffect" presetSubtype="2" presetID="2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8" presetID="2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5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5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5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Class="exit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2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Class="exit" nodeType="clickEffect" presetSubtype="2" presetID="2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5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5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Class="entr" nodeType="click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2" fill="hold"/>
                                        <p:tgtEl>
                                          <p:spTgt spid="5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Class="entr" nodeType="clickEffect" presetSubtype="8" presetID="2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6" fill="hold"/>
                                        <p:tgtEl>
                                          <p:spTgt spid="5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5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5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Class="exit" nodeType="clickEffect" presetSubtype="0" presetID="1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2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Class="exit" nodeType="clickEffect" presetSubtype="2" presetID="2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5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5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8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Class="entr" nodeType="clickEffect" presetSubtype="0" presetID="1" grpId="1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2" fill="hold"/>
                                        <p:tgtEl>
                                          <p:spTgt spid="5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Class="entr" nodeType="clickEffect" presetSubtype="8" presetID="2" grpId="1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6" fill="hold"/>
                                        <p:tgtEl>
                                          <p:spTgt spid="5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5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5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Class="entr" nodeType="clickEffect" presetID="10" grpId="1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2" fill="hold"/>
                                        <p:tgtEl>
                                          <p:spTgt spid="5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73" dur="500"/>
                                        <p:tgtEl>
                                          <p:spTgt spid="5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593" grpId="11"/>
      <p:bldP build="whole" bldLvl="1" animBg="1" rev="0" advAuto="0" spid="582" grpId="6"/>
      <p:bldP build="whole" bldLvl="1" animBg="1" rev="0" advAuto="0" spid="598" grpId="13"/>
      <p:bldP build="whole" bldLvl="1" animBg="1" rev="0" advAuto="0" spid="575" grpId="14"/>
      <p:bldP build="whole" bldLvl="1" animBg="1" rev="0" advAuto="0" spid="577" grpId="2"/>
      <p:bldP build="whole" bldLvl="1" animBg="1" rev="0" advAuto="0" spid="587" grpId="5"/>
      <p:bldP build="whole" bldLvl="1" animBg="1" rev="0" advAuto="0" spid="587" grpId="7"/>
      <p:bldP build="whole" bldLvl="1" animBg="1" rev="0" advAuto="0" spid="581" grpId="1"/>
      <p:bldP build="whole" bldLvl="1" animBg="1" rev="0" advAuto="0" spid="594" grpId="12"/>
      <p:bldP build="whole" bldLvl="1" animBg="1" rev="0" advAuto="0" spid="581" grpId="3"/>
      <p:bldP build="whole" bldLvl="1" animBg="1" rev="0" advAuto="0" spid="588" grpId="8"/>
      <p:bldP build="whole" bldLvl="1" animBg="1" rev="0" advAuto="0" spid="588" grpId="10"/>
      <p:bldP build="whole" bldLvl="1" animBg="1" rev="0" advAuto="0" spid="582" grpId="4"/>
      <p:bldP build="whole" bldLvl="1" animBg="1" rev="0" advAuto="0" spid="593" grpId="9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1" name="Shape 605"/>
          <p:cNvSpPr txBox="1"/>
          <p:nvPr/>
        </p:nvSpPr>
        <p:spPr>
          <a:xfrm>
            <a:off x="4067175" y="-1"/>
            <a:ext cx="4608513" cy="11507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>
              <a:defRPr b="1">
                <a:latin typeface="Arial"/>
                <a:ea typeface="Arial"/>
                <a:cs typeface="Arial"/>
                <a:sym typeface="Arial"/>
              </a:defRPr>
            </a:pPr>
            <a:r>
              <a:t>Cavort : to play in a physical,  free-spirited manner</a:t>
            </a:r>
          </a:p>
          <a:p>
            <a:pPr>
              <a:defRPr b="1">
                <a:latin typeface="Arial"/>
                <a:ea typeface="Arial"/>
                <a:cs typeface="Arial"/>
                <a:sym typeface="Arial"/>
              </a:defRPr>
            </a:pPr>
          </a:p>
          <a:p>
            <a:pPr>
              <a:defRPr b="1">
                <a:latin typeface="Arial"/>
                <a:ea typeface="Arial"/>
                <a:cs typeface="Arial"/>
                <a:sym typeface="Arial"/>
              </a:defRPr>
            </a:pPr>
            <a:r>
              <a:t>Synonym: frolic          </a:t>
            </a:r>
          </a:p>
        </p:txBody>
      </p:sp>
      <p:sp>
        <p:nvSpPr>
          <p:cNvPr id="602" name="Shape 606"/>
          <p:cNvSpPr txBox="1"/>
          <p:nvPr/>
        </p:nvSpPr>
        <p:spPr>
          <a:xfrm>
            <a:off x="592135" y="6113462"/>
            <a:ext cx="7677405" cy="3506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/>
          <a:p>
            <a:pPr>
              <a:defRPr>
                <a:latin typeface="Arial"/>
                <a:ea typeface="Arial"/>
                <a:cs typeface="Arial"/>
                <a:sym typeface="Arial"/>
              </a:defRPr>
            </a:pPr>
            <a:r>
              <a:t>Any form of the word </a:t>
            </a:r>
            <a:r>
              <a:rPr i="1"/>
              <a:t>cavort</a:t>
            </a:r>
            <a:r>
              <a:t> will appear once in every 13,555 pages of text.</a:t>
            </a:r>
          </a:p>
        </p:txBody>
      </p:sp>
      <p:sp>
        <p:nvSpPr>
          <p:cNvPr id="603" name="Shape 608"/>
          <p:cNvSpPr/>
          <p:nvPr/>
        </p:nvSpPr>
        <p:spPr>
          <a:xfrm>
            <a:off x="5508625" y="3644899"/>
            <a:ext cx="1657350" cy="394768"/>
          </a:xfrm>
          <a:prstGeom prst="rect">
            <a:avLst/>
          </a:prstGeom>
          <a:solidFill>
            <a:srgbClr val="DDDDDD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>
              <a:defRPr sz="28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cavorting</a:t>
            </a:r>
          </a:p>
        </p:txBody>
      </p:sp>
      <p:grpSp>
        <p:nvGrpSpPr>
          <p:cNvPr id="607" name="Group 612"/>
          <p:cNvGrpSpPr/>
          <p:nvPr/>
        </p:nvGrpSpPr>
        <p:grpSpPr>
          <a:xfrm>
            <a:off x="971548" y="3644897"/>
            <a:ext cx="6840545" cy="1507757"/>
            <a:chOff x="0" y="0"/>
            <a:chExt cx="6840544" cy="1507756"/>
          </a:xfrm>
        </p:grpSpPr>
        <p:sp>
          <p:nvSpPr>
            <p:cNvPr id="604" name="Shape 609"/>
            <p:cNvSpPr/>
            <p:nvPr/>
          </p:nvSpPr>
          <p:spPr>
            <a:xfrm>
              <a:off x="1079498" y="1223964"/>
              <a:ext cx="5761046" cy="283792"/>
            </a:xfrm>
            <a:prstGeom prst="rect">
              <a:avLst/>
            </a:prstGeom>
            <a:solidFill>
              <a:srgbClr val="A896EA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>
                <a:defRPr sz="2000">
                  <a:latin typeface="Arial"/>
                  <a:ea typeface="Arial"/>
                  <a:cs typeface="Arial"/>
                  <a:sym typeface="Arial"/>
                </a:defRPr>
              </a:pPr>
              <a:r>
                <a:t>Mark Twain, </a:t>
              </a:r>
              <a:r>
                <a:rPr i="1"/>
                <a:t>The Adventures of Huckleberry FInn</a:t>
              </a:r>
            </a:p>
          </p:txBody>
        </p:sp>
        <p:sp>
          <p:nvSpPr>
            <p:cNvPr id="605" name="Shape 610"/>
            <p:cNvSpPr/>
            <p:nvPr/>
          </p:nvSpPr>
          <p:spPr>
            <a:xfrm>
              <a:off x="-1" y="-1"/>
              <a:ext cx="4537079" cy="394767"/>
            </a:xfrm>
            <a:prstGeom prst="rect">
              <a:avLst/>
            </a:prstGeom>
            <a:solidFill>
              <a:srgbClr val="AFD7F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By and by the men stopped</a:t>
              </a:r>
            </a:p>
          </p:txBody>
        </p:sp>
        <p:sp>
          <p:nvSpPr>
            <p:cNvPr id="606" name="Shape 611"/>
            <p:cNvSpPr/>
            <p:nvPr/>
          </p:nvSpPr>
          <p:spPr>
            <a:xfrm>
              <a:off x="71434" y="576262"/>
              <a:ext cx="3529019" cy="394767"/>
            </a:xfrm>
            <a:prstGeom prst="rect">
              <a:avLst/>
            </a:prstGeom>
            <a:solidFill>
              <a:srgbClr val="AFD7F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around and yelling. </a:t>
              </a:r>
            </a:p>
          </p:txBody>
        </p:sp>
      </p:grpSp>
      <p:sp>
        <p:nvSpPr>
          <p:cNvPr id="608" name="Shape 613"/>
          <p:cNvSpPr/>
          <p:nvPr/>
        </p:nvSpPr>
        <p:spPr>
          <a:xfrm>
            <a:off x="4572000" y="2708274"/>
            <a:ext cx="1657350" cy="394768"/>
          </a:xfrm>
          <a:prstGeom prst="rect">
            <a:avLst/>
          </a:prstGeom>
          <a:solidFill>
            <a:srgbClr val="DDDDDD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>
              <a:defRPr sz="2000">
                <a:latin typeface="Arial"/>
                <a:ea typeface="Arial"/>
                <a:cs typeface="Arial"/>
                <a:sym typeface="Arial"/>
              </a:defRPr>
            </a:pPr>
            <a:r>
              <a:t> </a:t>
            </a:r>
            <a:r>
              <a:rPr sz="2800"/>
              <a:t>cavorted</a:t>
            </a:r>
          </a:p>
        </p:txBody>
      </p:sp>
      <p:grpSp>
        <p:nvGrpSpPr>
          <p:cNvPr id="614" name="Group 619"/>
          <p:cNvGrpSpPr/>
          <p:nvPr/>
        </p:nvGrpSpPr>
        <p:grpSpPr>
          <a:xfrm>
            <a:off x="684209" y="2708272"/>
            <a:ext cx="8135946" cy="2876183"/>
            <a:chOff x="0" y="0"/>
            <a:chExt cx="8135945" cy="2876182"/>
          </a:xfrm>
        </p:grpSpPr>
        <p:sp>
          <p:nvSpPr>
            <p:cNvPr id="609" name="Shape 614"/>
            <p:cNvSpPr/>
            <p:nvPr/>
          </p:nvSpPr>
          <p:spPr>
            <a:xfrm>
              <a:off x="2663825" y="2592390"/>
              <a:ext cx="4103692" cy="283792"/>
            </a:xfrm>
            <a:prstGeom prst="rect">
              <a:avLst/>
            </a:prstGeom>
            <a:solidFill>
              <a:srgbClr val="A896EA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>
                <a:defRPr sz="2000">
                  <a:latin typeface="Arial"/>
                  <a:ea typeface="Arial"/>
                  <a:cs typeface="Arial"/>
                  <a:sym typeface="Arial"/>
                </a:defRPr>
              </a:pPr>
              <a:r>
                <a:t>Henry H. Neff, </a:t>
              </a:r>
              <a:r>
                <a:rPr i="1"/>
                <a:t>The Second Siege</a:t>
              </a:r>
            </a:p>
          </p:txBody>
        </p:sp>
        <p:sp>
          <p:nvSpPr>
            <p:cNvPr id="610" name="Shape 615"/>
            <p:cNvSpPr/>
            <p:nvPr/>
          </p:nvSpPr>
          <p:spPr>
            <a:xfrm>
              <a:off x="5543553" y="-1"/>
              <a:ext cx="2520954" cy="394767"/>
            </a:xfrm>
            <a:prstGeom prst="rect">
              <a:avLst/>
            </a:prstGeom>
            <a:solidFill>
              <a:srgbClr val="AFD7F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 about the fire</a:t>
              </a:r>
            </a:p>
          </p:txBody>
        </p:sp>
        <p:sp>
          <p:nvSpPr>
            <p:cNvPr id="611" name="Shape 616"/>
            <p:cNvSpPr/>
            <p:nvPr/>
          </p:nvSpPr>
          <p:spPr>
            <a:xfrm>
              <a:off x="-1" y="-1"/>
              <a:ext cx="3959229" cy="394767"/>
            </a:xfrm>
            <a:prstGeom prst="rect">
              <a:avLst/>
            </a:prstGeom>
            <a:solidFill>
              <a:srgbClr val="AFD7F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Several of the goblins</a:t>
              </a:r>
            </a:p>
          </p:txBody>
        </p:sp>
        <p:sp>
          <p:nvSpPr>
            <p:cNvPr id="612" name="Shape 617"/>
            <p:cNvSpPr/>
            <p:nvPr/>
          </p:nvSpPr>
          <p:spPr>
            <a:xfrm>
              <a:off x="71436" y="865187"/>
              <a:ext cx="7777170" cy="394768"/>
            </a:xfrm>
            <a:prstGeom prst="rect">
              <a:avLst/>
            </a:prstGeom>
            <a:solidFill>
              <a:srgbClr val="AFD7F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in a jerky, leaping dance while they tilted their</a:t>
              </a:r>
            </a:p>
          </p:txBody>
        </p:sp>
        <p:sp>
          <p:nvSpPr>
            <p:cNvPr id="613" name="Shape 618"/>
            <p:cNvSpPr/>
            <p:nvPr/>
          </p:nvSpPr>
          <p:spPr>
            <a:xfrm>
              <a:off x="71435" y="1728789"/>
              <a:ext cx="8064510" cy="394767"/>
            </a:xfrm>
            <a:prstGeom prst="rect">
              <a:avLst/>
            </a:prstGeom>
            <a:solidFill>
              <a:srgbClr val="AFD7F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small, horned heads to shriek at the sickle moon.</a:t>
              </a:r>
            </a:p>
          </p:txBody>
        </p:sp>
      </p:grpSp>
      <p:sp>
        <p:nvSpPr>
          <p:cNvPr id="615" name="Shape 620"/>
          <p:cNvSpPr/>
          <p:nvPr/>
        </p:nvSpPr>
        <p:spPr>
          <a:xfrm>
            <a:off x="5148262" y="3500437"/>
            <a:ext cx="1657353" cy="394767"/>
          </a:xfrm>
          <a:prstGeom prst="rect">
            <a:avLst/>
          </a:prstGeom>
          <a:solidFill>
            <a:srgbClr val="DDDDDD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>
              <a:defRPr sz="28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cavorting</a:t>
            </a:r>
          </a:p>
        </p:txBody>
      </p:sp>
      <p:grpSp>
        <p:nvGrpSpPr>
          <p:cNvPr id="619" name="Group 624"/>
          <p:cNvGrpSpPr/>
          <p:nvPr/>
        </p:nvGrpSpPr>
        <p:grpSpPr>
          <a:xfrm>
            <a:off x="179383" y="3500437"/>
            <a:ext cx="8713795" cy="1148980"/>
            <a:chOff x="-1" y="0"/>
            <a:chExt cx="8713793" cy="1148979"/>
          </a:xfrm>
        </p:grpSpPr>
        <p:sp>
          <p:nvSpPr>
            <p:cNvPr id="616" name="Shape 621"/>
            <p:cNvSpPr/>
            <p:nvPr/>
          </p:nvSpPr>
          <p:spPr>
            <a:xfrm>
              <a:off x="3024187" y="865188"/>
              <a:ext cx="3960817" cy="283792"/>
            </a:xfrm>
            <a:prstGeom prst="rect">
              <a:avLst/>
            </a:prstGeom>
            <a:solidFill>
              <a:srgbClr val="A896EA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>
                <a:defRPr sz="2000">
                  <a:latin typeface="Arial"/>
                  <a:ea typeface="Arial"/>
                  <a:cs typeface="Arial"/>
                  <a:sym typeface="Arial"/>
                </a:defRPr>
              </a:pPr>
              <a:r>
                <a:t>Frank McCourt, </a:t>
              </a:r>
              <a:r>
                <a:rPr i="1"/>
                <a:t>Angela’s Ashes</a:t>
              </a:r>
            </a:p>
          </p:txBody>
        </p:sp>
        <p:sp>
          <p:nvSpPr>
            <p:cNvPr id="617" name="Shape 622"/>
            <p:cNvSpPr/>
            <p:nvPr/>
          </p:nvSpPr>
          <p:spPr>
            <a:xfrm>
              <a:off x="6553203" y="0"/>
              <a:ext cx="2160590" cy="394767"/>
            </a:xfrm>
            <a:prstGeom prst="rect">
              <a:avLst/>
            </a:prstGeom>
            <a:solidFill>
              <a:srgbClr val="AFD7F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 in the glen.</a:t>
              </a:r>
            </a:p>
          </p:txBody>
        </p:sp>
        <p:sp>
          <p:nvSpPr>
            <p:cNvPr id="618" name="Shape 623"/>
            <p:cNvSpPr/>
            <p:nvPr/>
          </p:nvSpPr>
          <p:spPr>
            <a:xfrm>
              <a:off x="-2" y="0"/>
              <a:ext cx="4968881" cy="394767"/>
            </a:xfrm>
            <a:prstGeom prst="rect">
              <a:avLst/>
            </a:prstGeom>
            <a:solidFill>
              <a:srgbClr val="AFD7F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It has roses on it and maidens</a:t>
              </a:r>
            </a:p>
          </p:txBody>
        </p:sp>
      </p:grpSp>
      <p:sp>
        <p:nvSpPr>
          <p:cNvPr id="620" name="Shape 625"/>
          <p:cNvSpPr/>
          <p:nvPr/>
        </p:nvSpPr>
        <p:spPr>
          <a:xfrm>
            <a:off x="6732585" y="2133599"/>
            <a:ext cx="1584329" cy="394768"/>
          </a:xfrm>
          <a:prstGeom prst="rect">
            <a:avLst/>
          </a:prstGeom>
          <a:solidFill>
            <a:srgbClr val="DDDDDD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>
              <a:defRPr sz="28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cavort,</a:t>
            </a:r>
          </a:p>
        </p:txBody>
      </p:sp>
      <p:grpSp>
        <p:nvGrpSpPr>
          <p:cNvPr id="624" name="Group 629"/>
          <p:cNvGrpSpPr/>
          <p:nvPr/>
        </p:nvGrpSpPr>
        <p:grpSpPr>
          <a:xfrm>
            <a:off x="468309" y="2133597"/>
            <a:ext cx="8064506" cy="2442795"/>
            <a:chOff x="0" y="0"/>
            <a:chExt cx="8064505" cy="2442793"/>
          </a:xfrm>
        </p:grpSpPr>
        <p:sp>
          <p:nvSpPr>
            <p:cNvPr id="621" name="Shape 626"/>
            <p:cNvSpPr/>
            <p:nvPr/>
          </p:nvSpPr>
          <p:spPr>
            <a:xfrm>
              <a:off x="2879726" y="2159001"/>
              <a:ext cx="5184779" cy="283792"/>
            </a:xfrm>
            <a:prstGeom prst="rect">
              <a:avLst/>
            </a:prstGeom>
            <a:solidFill>
              <a:srgbClr val="A896EA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>
                <a:defRPr sz="2000">
                  <a:latin typeface="Arial"/>
                  <a:ea typeface="Arial"/>
                  <a:cs typeface="Arial"/>
                  <a:sym typeface="Arial"/>
                </a:defRPr>
              </a:pPr>
              <a:r>
                <a:t>Libba Bray, </a:t>
              </a:r>
              <a:r>
                <a:rPr i="1"/>
                <a:t>A Great and Terrible Beauty</a:t>
              </a:r>
            </a:p>
          </p:txBody>
        </p:sp>
        <p:sp>
          <p:nvSpPr>
            <p:cNvPr id="622" name="Shape 627"/>
            <p:cNvSpPr/>
            <p:nvPr/>
          </p:nvSpPr>
          <p:spPr>
            <a:xfrm>
              <a:off x="71435" y="-1"/>
              <a:ext cx="6264283" cy="394767"/>
            </a:xfrm>
            <a:prstGeom prst="rect">
              <a:avLst/>
            </a:prstGeom>
            <a:solidFill>
              <a:srgbClr val="AFD7F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On the walls, the goddesses hunt and</a:t>
              </a:r>
            </a:p>
          </p:txBody>
        </p:sp>
        <p:sp>
          <p:nvSpPr>
            <p:cNvPr id="623" name="Shape 628"/>
            <p:cNvSpPr/>
            <p:nvPr/>
          </p:nvSpPr>
          <p:spPr>
            <a:xfrm>
              <a:off x="-1" y="719137"/>
              <a:ext cx="3816355" cy="394767"/>
            </a:xfrm>
            <a:prstGeom prst="rect">
              <a:avLst/>
            </a:prstGeom>
            <a:solidFill>
              <a:srgbClr val="AFD7F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free from all restraints.</a:t>
              </a:r>
            </a:p>
          </p:txBody>
        </p:sp>
      </p:grpSp>
      <p:pic>
        <p:nvPicPr>
          <p:cNvPr id="625" name="pasted-image.gif" descr="pasted-image.gi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619025" y="53130"/>
            <a:ext cx="1714501" cy="1612902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8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xit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Class="exit" nodeType="clickEffect" presetSubtype="2" presetID="2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6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6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6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8" presetID="2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6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6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6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Class="exit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2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Class="exit" nodeType="clickEffect" presetSubtype="2" presetID="2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6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6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Class="entr" nodeType="click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2" fill="hold"/>
                                        <p:tgtEl>
                                          <p:spTgt spid="6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Class="entr" nodeType="clickEffect" presetSubtype="8" presetID="2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6" fill="hold"/>
                                        <p:tgtEl>
                                          <p:spTgt spid="6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6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6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Class="exit" nodeType="clickEffect" presetSubtype="0" presetID="1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2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Class="exit" nodeType="clickEffect" presetSubtype="2" presetID="2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6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6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8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Class="entr" nodeType="clickEffect" presetSubtype="0" presetID="1" grpId="1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2" fill="hold"/>
                                        <p:tgtEl>
                                          <p:spTgt spid="6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Class="entr" nodeType="clickEffect" presetSubtype="8" presetID="2" grpId="1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6" fill="hold"/>
                                        <p:tgtEl>
                                          <p:spTgt spid="6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6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6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Class="entr" nodeType="clickEffect" presetID="10" grpId="1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2" fill="hold"/>
                                        <p:tgtEl>
                                          <p:spTgt spid="6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73" dur="500"/>
                                        <p:tgtEl>
                                          <p:spTgt spid="6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608" grpId="4"/>
      <p:bldP build="whole" bldLvl="1" animBg="1" rev="0" advAuto="0" spid="614" grpId="7"/>
      <p:bldP build="whole" bldLvl="1" animBg="1" rev="0" advAuto="0" spid="601" grpId="14"/>
      <p:bldP build="whole" bldLvl="1" animBg="1" rev="0" advAuto="0" spid="607" grpId="1"/>
      <p:bldP build="whole" bldLvl="1" animBg="1" rev="0" advAuto="0" spid="607" grpId="3"/>
      <p:bldP build="whole" bldLvl="1" animBg="1" rev="0" advAuto="0" spid="615" grpId="8"/>
      <p:bldP build="whole" bldLvl="1" animBg="1" rev="0" advAuto="0" spid="615" grpId="10"/>
      <p:bldP build="whole" bldLvl="1" animBg="1" rev="0" advAuto="0" spid="624" grpId="13"/>
      <p:bldP build="whole" bldLvl="1" animBg="1" rev="0" advAuto="0" spid="619" grpId="9"/>
      <p:bldP build="whole" bldLvl="1" animBg="1" rev="0" advAuto="0" spid="620" grpId="12"/>
      <p:bldP build="whole" bldLvl="1" animBg="1" rev="0" advAuto="0" spid="608" grpId="6"/>
      <p:bldP build="whole" bldLvl="1" animBg="1" rev="0" advAuto="0" spid="603" grpId="2"/>
      <p:bldP build="whole" bldLvl="1" animBg="1" rev="0" advAuto="0" spid="619" grpId="11"/>
      <p:bldP build="whole" bldLvl="1" animBg="1" rev="0" advAuto="0" spid="614" grpId="5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7" name="Shape 631"/>
          <p:cNvSpPr txBox="1"/>
          <p:nvPr/>
        </p:nvSpPr>
        <p:spPr>
          <a:xfrm>
            <a:off x="3492500" y="-1"/>
            <a:ext cx="5651500" cy="8840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>
              <a:defRPr b="1">
                <a:latin typeface="Arial"/>
                <a:ea typeface="Arial"/>
                <a:cs typeface="Arial"/>
                <a:sym typeface="Arial"/>
              </a:defRPr>
            </a:pPr>
            <a:r>
              <a:t>Blithe: carefree</a:t>
            </a:r>
          </a:p>
          <a:p>
            <a:pPr>
              <a:defRPr b="1">
                <a:latin typeface="Arial"/>
                <a:ea typeface="Arial"/>
                <a:cs typeface="Arial"/>
                <a:sym typeface="Arial"/>
              </a:defRPr>
            </a:pPr>
            <a:r>
              <a:t>Synonyms: light-hearted, merry, upbeat</a:t>
            </a:r>
          </a:p>
          <a:p>
            <a:pPr>
              <a:defRPr b="1">
                <a:latin typeface="Arial"/>
                <a:ea typeface="Arial"/>
                <a:cs typeface="Arial"/>
                <a:sym typeface="Arial"/>
              </a:defRPr>
            </a:pPr>
            <a:r>
              <a:t>Antonyms: sullen, solemn, dour</a:t>
            </a:r>
          </a:p>
        </p:txBody>
      </p:sp>
      <p:sp>
        <p:nvSpPr>
          <p:cNvPr id="628" name="Shape 632"/>
          <p:cNvSpPr txBox="1"/>
          <p:nvPr/>
        </p:nvSpPr>
        <p:spPr>
          <a:xfrm>
            <a:off x="592135" y="6113462"/>
            <a:ext cx="7474254" cy="3506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/>
          <a:p>
            <a:pPr>
              <a:defRPr>
                <a:latin typeface="Arial"/>
                <a:ea typeface="Arial"/>
                <a:cs typeface="Arial"/>
                <a:sym typeface="Arial"/>
              </a:defRPr>
            </a:pPr>
            <a:r>
              <a:t>Any form of the word </a:t>
            </a:r>
            <a:r>
              <a:rPr i="1"/>
              <a:t>blithe</a:t>
            </a:r>
            <a:r>
              <a:t> will appear once in every 1,450 pages of text.</a:t>
            </a:r>
          </a:p>
        </p:txBody>
      </p:sp>
      <p:sp>
        <p:nvSpPr>
          <p:cNvPr id="629" name="Shape 634"/>
          <p:cNvSpPr/>
          <p:nvPr/>
        </p:nvSpPr>
        <p:spPr>
          <a:xfrm>
            <a:off x="2840035" y="4308474"/>
            <a:ext cx="1657352" cy="394768"/>
          </a:xfrm>
          <a:prstGeom prst="rect">
            <a:avLst/>
          </a:prstGeom>
          <a:solidFill>
            <a:srgbClr val="DDDDDD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>
              <a:defRPr sz="2000">
                <a:latin typeface="Arial"/>
                <a:ea typeface="Arial"/>
                <a:cs typeface="Arial"/>
                <a:sym typeface="Arial"/>
              </a:defRPr>
            </a:pPr>
            <a:r>
              <a:t>  </a:t>
            </a:r>
            <a:r>
              <a:rPr sz="2800"/>
              <a:t>blithely</a:t>
            </a:r>
          </a:p>
        </p:txBody>
      </p:sp>
      <p:grpSp>
        <p:nvGrpSpPr>
          <p:cNvPr id="634" name="Group 639"/>
          <p:cNvGrpSpPr/>
          <p:nvPr/>
        </p:nvGrpSpPr>
        <p:grpSpPr>
          <a:xfrm>
            <a:off x="433385" y="3585003"/>
            <a:ext cx="8497894" cy="1868120"/>
            <a:chOff x="0" y="0"/>
            <a:chExt cx="8497893" cy="1868119"/>
          </a:xfrm>
        </p:grpSpPr>
        <p:sp>
          <p:nvSpPr>
            <p:cNvPr id="630" name="Shape 635"/>
            <p:cNvSpPr/>
            <p:nvPr/>
          </p:nvSpPr>
          <p:spPr>
            <a:xfrm>
              <a:off x="2663825" y="1584327"/>
              <a:ext cx="3313116" cy="283792"/>
            </a:xfrm>
            <a:prstGeom prst="rect">
              <a:avLst/>
            </a:prstGeom>
            <a:solidFill>
              <a:srgbClr val="A896EA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>
                <a:defRPr sz="2000">
                  <a:latin typeface="Arial"/>
                  <a:ea typeface="Arial"/>
                  <a:cs typeface="Arial"/>
                  <a:sym typeface="Arial"/>
                </a:defRPr>
              </a:pPr>
              <a:r>
                <a:t>Stephenie Meyer, </a:t>
              </a:r>
              <a:r>
                <a:rPr i="1"/>
                <a:t>Eclipse</a:t>
              </a:r>
            </a:p>
          </p:txBody>
        </p:sp>
        <p:sp>
          <p:nvSpPr>
            <p:cNvPr id="631" name="Shape 636"/>
            <p:cNvSpPr/>
            <p:nvPr/>
          </p:nvSpPr>
          <p:spPr>
            <a:xfrm>
              <a:off x="-1" y="719137"/>
              <a:ext cx="2520954" cy="394767"/>
            </a:xfrm>
            <a:prstGeom prst="rect">
              <a:avLst/>
            </a:prstGeom>
            <a:solidFill>
              <a:srgbClr val="AFD7F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>
                <a:defRPr sz="2800">
                  <a:solidFill>
                    <a:srgbClr val="0099CC"/>
                  </a:solidFill>
                  <a:latin typeface="Arial"/>
                  <a:ea typeface="Arial"/>
                  <a:cs typeface="Arial"/>
                  <a:sym typeface="Arial"/>
                </a:defRPr>
              </a:pPr>
              <a:r>
                <a:t> </a:t>
              </a:r>
              <a:r>
                <a:rPr>
                  <a:solidFill>
                    <a:srgbClr val="000000"/>
                  </a:solidFill>
                </a:rPr>
                <a:t>she danced</a:t>
              </a:r>
            </a:p>
          </p:txBody>
        </p:sp>
        <p:sp>
          <p:nvSpPr>
            <p:cNvPr id="632" name="Shape 637"/>
            <p:cNvSpPr/>
            <p:nvPr/>
          </p:nvSpPr>
          <p:spPr>
            <a:xfrm>
              <a:off x="-1" y="-1"/>
              <a:ext cx="8497894" cy="394767"/>
            </a:xfrm>
            <a:prstGeom prst="rect">
              <a:avLst/>
            </a:prstGeom>
            <a:solidFill>
              <a:srgbClr val="AFD7F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“I know you worry about her,” he explained to me as</a:t>
              </a:r>
            </a:p>
          </p:txBody>
        </p:sp>
        <p:sp>
          <p:nvSpPr>
            <p:cNvPr id="633" name="Shape 638"/>
            <p:cNvSpPr/>
            <p:nvPr/>
          </p:nvSpPr>
          <p:spPr>
            <a:xfrm>
              <a:off x="4176712" y="719137"/>
              <a:ext cx="2232029" cy="394767"/>
            </a:xfrm>
            <a:prstGeom prst="rect">
              <a:avLst/>
            </a:prstGeom>
            <a:solidFill>
              <a:srgbClr val="AFD7F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into the ring. </a:t>
              </a:r>
            </a:p>
          </p:txBody>
        </p:sp>
      </p:grpSp>
      <p:sp>
        <p:nvSpPr>
          <p:cNvPr id="635" name="Shape 640"/>
          <p:cNvSpPr/>
          <p:nvPr/>
        </p:nvSpPr>
        <p:spPr>
          <a:xfrm>
            <a:off x="4452937" y="3593884"/>
            <a:ext cx="1657353" cy="394767"/>
          </a:xfrm>
          <a:prstGeom prst="rect">
            <a:avLst/>
          </a:prstGeom>
          <a:solidFill>
            <a:srgbClr val="DDDDDD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>
              <a:defRPr sz="2000">
                <a:latin typeface="Arial"/>
                <a:ea typeface="Arial"/>
                <a:cs typeface="Arial"/>
                <a:sym typeface="Arial"/>
              </a:defRPr>
            </a:pPr>
            <a:r>
              <a:t>  </a:t>
            </a:r>
            <a:r>
              <a:rPr sz="2800"/>
              <a:t>blithely.</a:t>
            </a:r>
          </a:p>
        </p:txBody>
      </p:sp>
      <p:grpSp>
        <p:nvGrpSpPr>
          <p:cNvPr id="639" name="Group 644"/>
          <p:cNvGrpSpPr/>
          <p:nvPr/>
        </p:nvGrpSpPr>
        <p:grpSpPr>
          <a:xfrm>
            <a:off x="1598609" y="2877053"/>
            <a:ext cx="5689606" cy="2010992"/>
            <a:chOff x="0" y="0"/>
            <a:chExt cx="5689605" cy="2010991"/>
          </a:xfrm>
        </p:grpSpPr>
        <p:sp>
          <p:nvSpPr>
            <p:cNvPr id="636" name="Shape 641"/>
            <p:cNvSpPr/>
            <p:nvPr/>
          </p:nvSpPr>
          <p:spPr>
            <a:xfrm>
              <a:off x="1584325" y="1727200"/>
              <a:ext cx="4105280" cy="283792"/>
            </a:xfrm>
            <a:prstGeom prst="rect">
              <a:avLst/>
            </a:prstGeom>
            <a:solidFill>
              <a:srgbClr val="A896EA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>
                <a:defRPr sz="2000">
                  <a:latin typeface="Arial"/>
                  <a:ea typeface="Arial"/>
                  <a:cs typeface="Arial"/>
                  <a:sym typeface="Arial"/>
                </a:defRPr>
              </a:pPr>
              <a:r>
                <a:t>Sophie Kinsella, </a:t>
              </a:r>
              <a:r>
                <a:rPr i="1"/>
                <a:t>Shopoholic</a:t>
              </a:r>
            </a:p>
          </p:txBody>
        </p:sp>
        <p:sp>
          <p:nvSpPr>
            <p:cNvPr id="637" name="Shape 642"/>
            <p:cNvSpPr/>
            <p:nvPr/>
          </p:nvSpPr>
          <p:spPr>
            <a:xfrm>
              <a:off x="-1" y="0"/>
              <a:ext cx="5327658" cy="394767"/>
            </a:xfrm>
            <a:prstGeom prst="rect">
              <a:avLst/>
            </a:prstGeom>
            <a:solidFill>
              <a:srgbClr val="AFD7F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“The answer is obvious, isn’t it?</a:t>
              </a:r>
            </a:p>
          </p:txBody>
        </p:sp>
        <p:sp>
          <p:nvSpPr>
            <p:cNvPr id="638" name="Shape 643"/>
            <p:cNvSpPr/>
            <p:nvPr/>
          </p:nvSpPr>
          <p:spPr>
            <a:xfrm>
              <a:off x="-1" y="719137"/>
              <a:ext cx="2879729" cy="394767"/>
            </a:xfrm>
            <a:prstGeom prst="rect">
              <a:avLst/>
            </a:prstGeom>
            <a:solidFill>
              <a:srgbClr val="AFD7F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continues Emma</a:t>
              </a:r>
            </a:p>
          </p:txBody>
        </p:sp>
      </p:grpSp>
      <p:sp>
        <p:nvSpPr>
          <p:cNvPr id="640" name="Shape 645"/>
          <p:cNvSpPr/>
          <p:nvPr/>
        </p:nvSpPr>
        <p:spPr>
          <a:xfrm>
            <a:off x="5219700" y="2492374"/>
            <a:ext cx="1657350" cy="394768"/>
          </a:xfrm>
          <a:prstGeom prst="rect">
            <a:avLst/>
          </a:prstGeom>
          <a:solidFill>
            <a:srgbClr val="DDDDDD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>
              <a:defRPr sz="2000">
                <a:latin typeface="Arial"/>
                <a:ea typeface="Arial"/>
                <a:cs typeface="Arial"/>
                <a:sym typeface="Arial"/>
              </a:defRPr>
            </a:pPr>
            <a:r>
              <a:t>  </a:t>
            </a:r>
            <a:r>
              <a:rPr sz="2800"/>
              <a:t>blithely</a:t>
            </a:r>
          </a:p>
        </p:txBody>
      </p:sp>
      <p:grpSp>
        <p:nvGrpSpPr>
          <p:cNvPr id="644" name="Group 649"/>
          <p:cNvGrpSpPr/>
          <p:nvPr/>
        </p:nvGrpSpPr>
        <p:grpSpPr>
          <a:xfrm>
            <a:off x="501647" y="2407945"/>
            <a:ext cx="6624645" cy="2949208"/>
            <a:chOff x="-1" y="0"/>
            <a:chExt cx="6624644" cy="2949207"/>
          </a:xfrm>
        </p:grpSpPr>
        <p:sp>
          <p:nvSpPr>
            <p:cNvPr id="641" name="Shape 646"/>
            <p:cNvSpPr/>
            <p:nvPr/>
          </p:nvSpPr>
          <p:spPr>
            <a:xfrm>
              <a:off x="2519362" y="2665415"/>
              <a:ext cx="4105282" cy="283792"/>
            </a:xfrm>
            <a:prstGeom prst="rect">
              <a:avLst/>
            </a:prstGeom>
            <a:solidFill>
              <a:srgbClr val="A896EA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>
                <a:defRPr sz="2000">
                  <a:latin typeface="Arial"/>
                  <a:ea typeface="Arial"/>
                  <a:cs typeface="Arial"/>
                  <a:sym typeface="Arial"/>
                </a:defRPr>
              </a:pPr>
              <a:r>
                <a:t>Chang-Rae Lee, </a:t>
              </a:r>
              <a:r>
                <a:rPr i="1"/>
                <a:t>Native Speaker</a:t>
              </a:r>
            </a:p>
          </p:txBody>
        </p:sp>
        <p:sp>
          <p:nvSpPr>
            <p:cNvPr id="642" name="Shape 647"/>
            <p:cNvSpPr/>
            <p:nvPr/>
          </p:nvSpPr>
          <p:spPr>
            <a:xfrm>
              <a:off x="-2" y="-1"/>
              <a:ext cx="4679958" cy="394767"/>
            </a:xfrm>
            <a:prstGeom prst="rect">
              <a:avLst/>
            </a:prstGeom>
            <a:solidFill>
              <a:srgbClr val="AFD7F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My father could splash on in</a:t>
              </a:r>
            </a:p>
          </p:txBody>
        </p:sp>
        <p:sp>
          <p:nvSpPr>
            <p:cNvPr id="643" name="Shape 648"/>
            <p:cNvSpPr/>
            <p:nvPr/>
          </p:nvSpPr>
          <p:spPr>
            <a:xfrm>
              <a:off x="0" y="720725"/>
              <a:ext cx="5832481" cy="394768"/>
            </a:xfrm>
            <a:prstGeom prst="rect">
              <a:avLst/>
            </a:prstGeom>
            <a:solidFill>
              <a:srgbClr val="AFD7F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before he went to the city for work.</a:t>
              </a:r>
            </a:p>
          </p:txBody>
        </p:sp>
      </p:grpSp>
      <p:sp>
        <p:nvSpPr>
          <p:cNvPr id="645" name="Shape 650"/>
          <p:cNvSpPr/>
          <p:nvPr/>
        </p:nvSpPr>
        <p:spPr>
          <a:xfrm>
            <a:off x="5003800" y="3389007"/>
            <a:ext cx="1657350" cy="394767"/>
          </a:xfrm>
          <a:prstGeom prst="rect">
            <a:avLst/>
          </a:prstGeom>
          <a:solidFill>
            <a:srgbClr val="DDDDDD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>
              <a:defRPr sz="2000">
                <a:latin typeface="Arial"/>
                <a:ea typeface="Arial"/>
                <a:cs typeface="Arial"/>
                <a:sym typeface="Arial"/>
              </a:defRPr>
            </a:pPr>
            <a:r>
              <a:t>  </a:t>
            </a:r>
            <a:r>
              <a:rPr sz="2800"/>
              <a:t>blithely.</a:t>
            </a:r>
          </a:p>
        </p:txBody>
      </p:sp>
      <p:grpSp>
        <p:nvGrpSpPr>
          <p:cNvPr id="649" name="Group 654"/>
          <p:cNvGrpSpPr/>
          <p:nvPr/>
        </p:nvGrpSpPr>
        <p:grpSpPr>
          <a:xfrm>
            <a:off x="1819275" y="2699252"/>
            <a:ext cx="7343775" cy="2733306"/>
            <a:chOff x="0" y="0"/>
            <a:chExt cx="7343775" cy="2733305"/>
          </a:xfrm>
        </p:grpSpPr>
        <p:sp>
          <p:nvSpPr>
            <p:cNvPr id="646" name="Shape 651"/>
            <p:cNvSpPr/>
            <p:nvPr/>
          </p:nvSpPr>
          <p:spPr>
            <a:xfrm>
              <a:off x="1582737" y="2449513"/>
              <a:ext cx="3960813" cy="283792"/>
            </a:xfrm>
            <a:prstGeom prst="rect">
              <a:avLst/>
            </a:prstGeom>
            <a:solidFill>
              <a:srgbClr val="A896EA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>
                <a:defRPr sz="2000">
                  <a:latin typeface="Arial"/>
                  <a:ea typeface="Arial"/>
                  <a:cs typeface="Arial"/>
                  <a:sym typeface="Arial"/>
                </a:defRPr>
              </a:pPr>
              <a:r>
                <a:t>James Patterson, </a:t>
              </a:r>
              <a:r>
                <a:rPr i="1"/>
                <a:t> Kiss the Girls</a:t>
              </a:r>
            </a:p>
          </p:txBody>
        </p:sp>
        <p:sp>
          <p:nvSpPr>
            <p:cNvPr id="647" name="Shape 652"/>
            <p:cNvSpPr/>
            <p:nvPr/>
          </p:nvSpPr>
          <p:spPr>
            <a:xfrm>
              <a:off x="0" y="-1"/>
              <a:ext cx="7343775" cy="394767"/>
            </a:xfrm>
            <a:prstGeom prst="rect">
              <a:avLst/>
            </a:prstGeom>
            <a:solidFill>
              <a:srgbClr val="AFD7F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He had murdered the young girl that he was</a:t>
              </a:r>
            </a:p>
          </p:txBody>
        </p:sp>
        <p:sp>
          <p:nvSpPr>
            <p:cNvPr id="648" name="Shape 653"/>
            <p:cNvSpPr/>
            <p:nvPr/>
          </p:nvSpPr>
          <p:spPr>
            <a:xfrm>
              <a:off x="71437" y="720725"/>
              <a:ext cx="3095626" cy="394767"/>
            </a:xfrm>
            <a:prstGeom prst="rect">
              <a:avLst/>
            </a:prstGeom>
            <a:solidFill>
              <a:srgbClr val="AFD7F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talking about so </a:t>
              </a:r>
            </a:p>
          </p:txBody>
        </p:sp>
      </p:grpSp>
      <p:pic>
        <p:nvPicPr>
          <p:cNvPr id="650" name="pasted-image.jpeg" descr="pasted-image.jpe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33325" y="733721"/>
            <a:ext cx="1625601" cy="1016002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8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xit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Class="exit" nodeType="clickEffect" presetSubtype="2" presetID="2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6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6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6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8" presetID="2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6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6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6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Class="exit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2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Class="exit" nodeType="clickEffect" presetSubtype="2" presetID="2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6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6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Class="entr" nodeType="click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2" fill="hold"/>
                                        <p:tgtEl>
                                          <p:spTgt spid="6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Class="entr" nodeType="clickEffect" presetSubtype="8" presetID="2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6" fill="hold"/>
                                        <p:tgtEl>
                                          <p:spTgt spid="6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6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6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Class="exit" nodeType="clickEffect" presetSubtype="0" presetID="1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2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Class="exit" nodeType="clickEffect" presetSubtype="2" presetID="2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6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6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8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Class="entr" nodeType="clickEffect" presetSubtype="0" presetID="1" grpId="1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2" fill="hold"/>
                                        <p:tgtEl>
                                          <p:spTgt spid="6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Class="entr" nodeType="clickEffect" presetSubtype="8" presetID="2" grpId="1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6" fill="hold"/>
                                        <p:tgtEl>
                                          <p:spTgt spid="6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6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6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Class="entr" nodeType="clickEffect" presetID="10" grpId="1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2" fill="hold"/>
                                        <p:tgtEl>
                                          <p:spTgt spid="6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73" dur="500"/>
                                        <p:tgtEl>
                                          <p:spTgt spid="6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645" grpId="12"/>
      <p:bldP build="whole" bldLvl="1" animBg="1" rev="0" advAuto="0" spid="629" grpId="2"/>
      <p:bldP build="whole" bldLvl="1" animBg="1" rev="0" advAuto="0" spid="634" grpId="1"/>
      <p:bldP build="whole" bldLvl="1" animBg="1" rev="0" advAuto="0" spid="634" grpId="3"/>
      <p:bldP build="whole" bldLvl="1" animBg="1" rev="0" advAuto="0" spid="640" grpId="8"/>
      <p:bldP build="whole" bldLvl="1" animBg="1" rev="0" advAuto="0" spid="640" grpId="10"/>
      <p:bldP build="whole" bldLvl="1" animBg="1" rev="0" advAuto="0" spid="639" grpId="5"/>
      <p:bldP build="whole" bldLvl="1" animBg="1" rev="0" advAuto="0" spid="639" grpId="7"/>
      <p:bldP build="whole" bldLvl="1" animBg="1" rev="0" advAuto="0" spid="644" grpId="9"/>
      <p:bldP build="whole" bldLvl="1" animBg="1" rev="0" advAuto="0" spid="644" grpId="11"/>
      <p:bldP build="whole" bldLvl="1" animBg="1" rev="0" advAuto="0" spid="635" grpId="4"/>
      <p:bldP build="whole" bldLvl="1" animBg="1" rev="0" advAuto="0" spid="649" grpId="13"/>
      <p:bldP build="whole" bldLvl="1" animBg="1" rev="0" advAuto="0" spid="635" grpId="6"/>
      <p:bldP build="whole" bldLvl="1" animBg="1" rev="0" advAuto="0" spid="627" grpId="14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2" name="Shape 656"/>
          <p:cNvSpPr txBox="1"/>
          <p:nvPr/>
        </p:nvSpPr>
        <p:spPr>
          <a:xfrm>
            <a:off x="4500562" y="404810"/>
            <a:ext cx="3671890" cy="3506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b="1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Coquette: a flirtatious female</a:t>
            </a:r>
          </a:p>
        </p:txBody>
      </p:sp>
      <p:sp>
        <p:nvSpPr>
          <p:cNvPr id="653" name="Shape 657"/>
          <p:cNvSpPr txBox="1"/>
          <p:nvPr/>
        </p:nvSpPr>
        <p:spPr>
          <a:xfrm>
            <a:off x="592135" y="6113462"/>
            <a:ext cx="7804764" cy="3506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/>
          <a:p>
            <a:pPr>
              <a:defRPr>
                <a:latin typeface="Arial"/>
                <a:ea typeface="Arial"/>
                <a:cs typeface="Arial"/>
                <a:sym typeface="Arial"/>
              </a:defRPr>
            </a:pPr>
            <a:r>
              <a:t>Any form of the word </a:t>
            </a:r>
            <a:r>
              <a:rPr i="1"/>
              <a:t>coquette</a:t>
            </a:r>
            <a:r>
              <a:t> will appear once in every 1,522 pages of text.</a:t>
            </a:r>
          </a:p>
        </p:txBody>
      </p:sp>
      <p:sp>
        <p:nvSpPr>
          <p:cNvPr id="654" name="Shape 659"/>
          <p:cNvSpPr/>
          <p:nvPr/>
        </p:nvSpPr>
        <p:spPr>
          <a:xfrm>
            <a:off x="684212" y="3716337"/>
            <a:ext cx="2089151" cy="394767"/>
          </a:xfrm>
          <a:prstGeom prst="rect">
            <a:avLst/>
          </a:prstGeom>
          <a:solidFill>
            <a:srgbClr val="DDDDDD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>
              <a:defRPr sz="28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coquettish</a:t>
            </a:r>
          </a:p>
        </p:txBody>
      </p:sp>
      <p:grpSp>
        <p:nvGrpSpPr>
          <p:cNvPr id="658" name="Group 663"/>
          <p:cNvGrpSpPr/>
          <p:nvPr/>
        </p:nvGrpSpPr>
        <p:grpSpPr>
          <a:xfrm>
            <a:off x="684209" y="3068634"/>
            <a:ext cx="6192845" cy="1652219"/>
            <a:chOff x="-1" y="0"/>
            <a:chExt cx="6192843" cy="1652218"/>
          </a:xfrm>
        </p:grpSpPr>
        <p:sp>
          <p:nvSpPr>
            <p:cNvPr id="655" name="Shape 660"/>
            <p:cNvSpPr/>
            <p:nvPr/>
          </p:nvSpPr>
          <p:spPr>
            <a:xfrm>
              <a:off x="2519361" y="1368427"/>
              <a:ext cx="3673482" cy="283791"/>
            </a:xfrm>
            <a:prstGeom prst="rect">
              <a:avLst/>
            </a:prstGeom>
            <a:solidFill>
              <a:srgbClr val="A896EA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>
                <a:defRPr sz="2000">
                  <a:latin typeface="Arial"/>
                  <a:ea typeface="Arial"/>
                  <a:cs typeface="Arial"/>
                  <a:sym typeface="Arial"/>
                </a:defRPr>
              </a:pPr>
              <a:r>
                <a:t>John Steinbeck, </a:t>
              </a:r>
              <a:r>
                <a:rPr i="1"/>
                <a:t>East of Eden</a:t>
              </a:r>
            </a:p>
          </p:txBody>
        </p:sp>
        <p:sp>
          <p:nvSpPr>
            <p:cNvPr id="656" name="Shape 661"/>
            <p:cNvSpPr/>
            <p:nvPr/>
          </p:nvSpPr>
          <p:spPr>
            <a:xfrm>
              <a:off x="-2" y="-1"/>
              <a:ext cx="5759456" cy="394767"/>
            </a:xfrm>
            <a:prstGeom prst="rect">
              <a:avLst/>
            </a:prstGeom>
            <a:solidFill>
              <a:srgbClr val="AFD7F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She was very pretty and she made</a:t>
              </a:r>
            </a:p>
          </p:txBody>
        </p:sp>
        <p:sp>
          <p:nvSpPr>
            <p:cNvPr id="657" name="Shape 662"/>
            <p:cNvSpPr/>
            <p:nvPr/>
          </p:nvSpPr>
          <p:spPr>
            <a:xfrm>
              <a:off x="2087561" y="647700"/>
              <a:ext cx="1944692" cy="394768"/>
            </a:xfrm>
            <a:prstGeom prst="rect">
              <a:avLst/>
            </a:prstGeom>
            <a:solidFill>
              <a:srgbClr val="AFD7F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little jokes. </a:t>
              </a:r>
            </a:p>
          </p:txBody>
        </p:sp>
      </p:grpSp>
      <p:sp>
        <p:nvSpPr>
          <p:cNvPr id="659" name="Shape 664"/>
          <p:cNvSpPr/>
          <p:nvPr/>
        </p:nvSpPr>
        <p:spPr>
          <a:xfrm>
            <a:off x="4859337" y="3428999"/>
            <a:ext cx="2305054" cy="394768"/>
          </a:xfrm>
          <a:prstGeom prst="rect">
            <a:avLst/>
          </a:prstGeom>
          <a:solidFill>
            <a:srgbClr val="DDDDDD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>
              <a:defRPr sz="2000">
                <a:latin typeface="Arial"/>
                <a:ea typeface="Arial"/>
                <a:cs typeface="Arial"/>
                <a:sym typeface="Arial"/>
              </a:defRPr>
            </a:pPr>
            <a:r>
              <a:t>  </a:t>
            </a:r>
            <a:r>
              <a:rPr sz="2800"/>
              <a:t>coquettishly.</a:t>
            </a:r>
          </a:p>
        </p:txBody>
      </p:sp>
      <p:grpSp>
        <p:nvGrpSpPr>
          <p:cNvPr id="662" name="Group 667"/>
          <p:cNvGrpSpPr/>
          <p:nvPr/>
        </p:nvGrpSpPr>
        <p:grpSpPr>
          <a:xfrm>
            <a:off x="611187" y="3428997"/>
            <a:ext cx="6553203" cy="2012581"/>
            <a:chOff x="0" y="-1"/>
            <a:chExt cx="6553202" cy="2012580"/>
          </a:xfrm>
        </p:grpSpPr>
        <p:sp>
          <p:nvSpPr>
            <p:cNvPr id="660" name="Shape 665"/>
            <p:cNvSpPr/>
            <p:nvPr/>
          </p:nvSpPr>
          <p:spPr>
            <a:xfrm>
              <a:off x="2447925" y="1728788"/>
              <a:ext cx="4105278" cy="283792"/>
            </a:xfrm>
            <a:prstGeom prst="rect">
              <a:avLst/>
            </a:prstGeom>
            <a:solidFill>
              <a:srgbClr val="A896EA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>
                <a:defRPr sz="2000">
                  <a:latin typeface="Arial"/>
                  <a:ea typeface="Arial"/>
                  <a:cs typeface="Arial"/>
                  <a:sym typeface="Arial"/>
                </a:defRPr>
              </a:pPr>
              <a:r>
                <a:t>Nicholas Sparks, </a:t>
              </a:r>
              <a:r>
                <a:rPr i="1"/>
                <a:t>True Believer</a:t>
              </a:r>
            </a:p>
          </p:txBody>
        </p:sp>
        <p:sp>
          <p:nvSpPr>
            <p:cNvPr id="661" name="Shape 666"/>
            <p:cNvSpPr/>
            <p:nvPr/>
          </p:nvSpPr>
          <p:spPr>
            <a:xfrm>
              <a:off x="0" y="-2"/>
              <a:ext cx="4321177" cy="394768"/>
            </a:xfrm>
            <a:prstGeom prst="rect">
              <a:avLst/>
            </a:prstGeom>
            <a:solidFill>
              <a:srgbClr val="AFD7F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She looked at him almost</a:t>
              </a:r>
            </a:p>
          </p:txBody>
        </p:sp>
      </p:grpSp>
      <p:sp>
        <p:nvSpPr>
          <p:cNvPr id="663" name="Shape 668"/>
          <p:cNvSpPr/>
          <p:nvPr/>
        </p:nvSpPr>
        <p:spPr>
          <a:xfrm>
            <a:off x="3708400" y="2636834"/>
            <a:ext cx="2159000" cy="394768"/>
          </a:xfrm>
          <a:prstGeom prst="rect">
            <a:avLst/>
          </a:prstGeom>
          <a:solidFill>
            <a:srgbClr val="DDDDDD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>
              <a:defRPr sz="2000">
                <a:latin typeface="Arial"/>
                <a:ea typeface="Arial"/>
                <a:cs typeface="Arial"/>
                <a:sym typeface="Arial"/>
              </a:defRPr>
            </a:pPr>
            <a:r>
              <a:t> </a:t>
            </a:r>
            <a:r>
              <a:rPr sz="2800"/>
              <a:t>coquettishly</a:t>
            </a:r>
          </a:p>
        </p:txBody>
      </p:sp>
      <p:grpSp>
        <p:nvGrpSpPr>
          <p:cNvPr id="668" name="Group 673"/>
          <p:cNvGrpSpPr/>
          <p:nvPr/>
        </p:nvGrpSpPr>
        <p:grpSpPr>
          <a:xfrm>
            <a:off x="611186" y="1844674"/>
            <a:ext cx="8208968" cy="1868118"/>
            <a:chOff x="0" y="0"/>
            <a:chExt cx="8208968" cy="1868117"/>
          </a:xfrm>
        </p:grpSpPr>
        <p:sp>
          <p:nvSpPr>
            <p:cNvPr id="664" name="Shape 669"/>
            <p:cNvSpPr/>
            <p:nvPr/>
          </p:nvSpPr>
          <p:spPr>
            <a:xfrm>
              <a:off x="3097212" y="1584326"/>
              <a:ext cx="4105281" cy="283792"/>
            </a:xfrm>
            <a:prstGeom prst="rect">
              <a:avLst/>
            </a:prstGeom>
            <a:solidFill>
              <a:srgbClr val="A896EA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>
                <a:defRPr sz="2000">
                  <a:latin typeface="Arial"/>
                  <a:ea typeface="Arial"/>
                  <a:cs typeface="Arial"/>
                  <a:sym typeface="Arial"/>
                </a:defRPr>
              </a:pPr>
              <a:r>
                <a:t>Sara Gruen, </a:t>
              </a:r>
              <a:r>
                <a:rPr i="1"/>
                <a:t>Water for Elephants</a:t>
              </a:r>
            </a:p>
          </p:txBody>
        </p:sp>
        <p:sp>
          <p:nvSpPr>
            <p:cNvPr id="665" name="Shape 670"/>
            <p:cNvSpPr/>
            <p:nvPr/>
          </p:nvSpPr>
          <p:spPr>
            <a:xfrm>
              <a:off x="0" y="0"/>
              <a:ext cx="8208969" cy="394767"/>
            </a:xfrm>
            <a:prstGeom prst="rect">
              <a:avLst/>
            </a:prstGeom>
            <a:solidFill>
              <a:srgbClr val="AFD7F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 She pauses to look over her shoulder and winks,</a:t>
              </a:r>
            </a:p>
          </p:txBody>
        </p:sp>
        <p:sp>
          <p:nvSpPr>
            <p:cNvPr id="666" name="Shape 671"/>
            <p:cNvSpPr/>
            <p:nvPr/>
          </p:nvSpPr>
          <p:spPr>
            <a:xfrm>
              <a:off x="-1" y="792162"/>
              <a:ext cx="3097216" cy="394767"/>
            </a:xfrm>
            <a:prstGeom prst="rect">
              <a:avLst/>
            </a:prstGeom>
            <a:solidFill>
              <a:srgbClr val="AFD7F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running the straps</a:t>
              </a:r>
            </a:p>
          </p:txBody>
        </p:sp>
        <p:sp>
          <p:nvSpPr>
            <p:cNvPr id="667" name="Shape 672"/>
            <p:cNvSpPr/>
            <p:nvPr/>
          </p:nvSpPr>
          <p:spPr>
            <a:xfrm>
              <a:off x="5256214" y="792162"/>
              <a:ext cx="2881316" cy="394767"/>
            </a:xfrm>
            <a:prstGeom prst="rect">
              <a:avLst/>
            </a:prstGeom>
            <a:solidFill>
              <a:srgbClr val="AFD7F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down her arms.</a:t>
              </a:r>
            </a:p>
          </p:txBody>
        </p:sp>
      </p:grpSp>
      <p:sp>
        <p:nvSpPr>
          <p:cNvPr id="669" name="Shape 674"/>
          <p:cNvSpPr/>
          <p:nvPr/>
        </p:nvSpPr>
        <p:spPr>
          <a:xfrm>
            <a:off x="5364162" y="3141659"/>
            <a:ext cx="2089153" cy="394768"/>
          </a:xfrm>
          <a:prstGeom prst="rect">
            <a:avLst/>
          </a:prstGeom>
          <a:solidFill>
            <a:srgbClr val="DDDDDD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>
              <a:defRPr sz="2000">
                <a:latin typeface="Arial"/>
                <a:ea typeface="Arial"/>
                <a:cs typeface="Arial"/>
                <a:sym typeface="Arial"/>
              </a:defRPr>
            </a:pPr>
            <a:r>
              <a:t>  </a:t>
            </a:r>
            <a:r>
              <a:rPr sz="2800"/>
              <a:t>coquette, </a:t>
            </a:r>
          </a:p>
        </p:txBody>
      </p:sp>
      <p:grpSp>
        <p:nvGrpSpPr>
          <p:cNvPr id="673" name="Group 678"/>
          <p:cNvGrpSpPr/>
          <p:nvPr/>
        </p:nvGrpSpPr>
        <p:grpSpPr>
          <a:xfrm>
            <a:off x="179386" y="3141659"/>
            <a:ext cx="8713793" cy="2299920"/>
            <a:chOff x="0" y="0"/>
            <a:chExt cx="8713792" cy="2299918"/>
          </a:xfrm>
        </p:grpSpPr>
        <p:sp>
          <p:nvSpPr>
            <p:cNvPr id="670" name="Shape 675"/>
            <p:cNvSpPr/>
            <p:nvPr/>
          </p:nvSpPr>
          <p:spPr>
            <a:xfrm>
              <a:off x="-1" y="719137"/>
              <a:ext cx="8567744" cy="394768"/>
            </a:xfrm>
            <a:prstGeom prst="rect">
              <a:avLst/>
            </a:prstGeom>
            <a:solidFill>
              <a:srgbClr val="AFD7F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God bless her, behind all her shyness and blushes. </a:t>
              </a:r>
            </a:p>
          </p:txBody>
        </p:sp>
        <p:sp>
          <p:nvSpPr>
            <p:cNvPr id="671" name="Shape 676"/>
            <p:cNvSpPr/>
            <p:nvPr/>
          </p:nvSpPr>
          <p:spPr>
            <a:xfrm>
              <a:off x="71435" y="0"/>
              <a:ext cx="5184782" cy="394767"/>
            </a:xfrm>
            <a:prstGeom prst="rect">
              <a:avLst/>
            </a:prstGeom>
            <a:solidFill>
              <a:srgbClr val="AFD7F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She was a bit of a rogue and a</a:t>
              </a:r>
            </a:p>
          </p:txBody>
        </p:sp>
        <p:sp>
          <p:nvSpPr>
            <p:cNvPr id="672" name="Shape 677"/>
            <p:cNvSpPr/>
            <p:nvPr/>
          </p:nvSpPr>
          <p:spPr>
            <a:xfrm>
              <a:off x="2879724" y="2016127"/>
              <a:ext cx="5834069" cy="283792"/>
            </a:xfrm>
            <a:prstGeom prst="rect">
              <a:avLst/>
            </a:prstGeom>
            <a:solidFill>
              <a:srgbClr val="A896EA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>
                <a:defRPr sz="2000">
                  <a:latin typeface="Arial"/>
                  <a:ea typeface="Arial"/>
                  <a:cs typeface="Arial"/>
                  <a:sym typeface="Arial"/>
                </a:defRPr>
              </a:pPr>
              <a:r>
                <a:t>Eugene O’Neill, </a:t>
              </a:r>
              <a:r>
                <a:rPr i="1"/>
                <a:t>Long Day’s Journey into Night</a:t>
              </a:r>
            </a:p>
          </p:txBody>
        </p:sp>
      </p:grpSp>
      <p:pic>
        <p:nvPicPr>
          <p:cNvPr id="674" name="pasted-image.jpeg" descr="pasted-image.jpe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931019" y="215379"/>
            <a:ext cx="749302" cy="162560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8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xit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Class="exit" nodeType="clickEffect" presetSubtype="2" presetID="2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6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6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6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8" presetID="2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6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6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6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Class="exit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2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Class="exit" nodeType="clickEffect" presetSubtype="2" presetID="2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6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6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Class="entr" nodeType="click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2" fill="hold"/>
                                        <p:tgtEl>
                                          <p:spTgt spid="6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Class="entr" nodeType="clickEffect" presetSubtype="8" presetID="2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6" fill="hold"/>
                                        <p:tgtEl>
                                          <p:spTgt spid="6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6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6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Class="exit" nodeType="clickEffect" presetSubtype="0" presetID="1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2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Class="exit" nodeType="clickEffect" presetSubtype="2" presetID="2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6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6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8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Class="entr" nodeType="clickEffect" presetSubtype="0" presetID="1" grpId="1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2" fill="hold"/>
                                        <p:tgtEl>
                                          <p:spTgt spid="6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Class="entr" nodeType="clickEffect" presetSubtype="8" presetID="2" grpId="1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6" fill="hold"/>
                                        <p:tgtEl>
                                          <p:spTgt spid="6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6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6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Class="entr" nodeType="clickEffect" presetID="10" grpId="1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2" fill="hold"/>
                                        <p:tgtEl>
                                          <p:spTgt spid="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73" dur="500"/>
                                        <p:tgtEl>
                                          <p:spTgt spid="6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669" grpId="12"/>
      <p:bldP build="whole" bldLvl="1" animBg="1" rev="0" advAuto="0" spid="659" grpId="4"/>
      <p:bldP build="whole" bldLvl="1" animBg="1" rev="0" advAuto="0" spid="659" grpId="6"/>
      <p:bldP build="whole" bldLvl="1" animBg="1" rev="0" advAuto="0" spid="673" grpId="13"/>
      <p:bldP build="whole" bldLvl="1" animBg="1" rev="0" advAuto="0" spid="658" grpId="1"/>
      <p:bldP build="whole" bldLvl="1" animBg="1" rev="0" advAuto="0" spid="658" grpId="3"/>
      <p:bldP build="whole" bldLvl="1" animBg="1" rev="0" advAuto="0" spid="652" grpId="14"/>
      <p:bldP build="whole" bldLvl="1" animBg="1" rev="0" advAuto="0" spid="662" grpId="5"/>
      <p:bldP build="whole" bldLvl="1" animBg="1" rev="0" advAuto="0" spid="668" grpId="9"/>
      <p:bldP build="whole" bldLvl="1" animBg="1" rev="0" advAuto="0" spid="662" grpId="7"/>
      <p:bldP build="whole" bldLvl="1" animBg="1" rev="0" advAuto="0" spid="663" grpId="8"/>
      <p:bldP build="whole" bldLvl="1" animBg="1" rev="0" advAuto="0" spid="668" grpId="11"/>
      <p:bldP build="whole" bldLvl="1" animBg="1" rev="0" advAuto="0" spid="663" grpId="10"/>
      <p:bldP build="whole" bldLvl="1" animBg="1" rev="0" advAuto="0" spid="654" grpId="2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Shape 53"/>
          <p:cNvSpPr txBox="1"/>
          <p:nvPr/>
        </p:nvSpPr>
        <p:spPr>
          <a:xfrm>
            <a:off x="3779837" y="-1"/>
            <a:ext cx="5364165" cy="16841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>
              <a:defRPr b="1">
                <a:latin typeface="Arial"/>
                <a:ea typeface="Arial"/>
                <a:cs typeface="Arial"/>
                <a:sym typeface="Arial"/>
              </a:defRPr>
            </a:pPr>
            <a:r>
              <a:t>Tangible: having physical substance; real;</a:t>
            </a:r>
          </a:p>
          <a:p>
            <a:pPr>
              <a:defRPr b="1">
                <a:latin typeface="Arial"/>
                <a:ea typeface="Arial"/>
                <a:cs typeface="Arial"/>
                <a:sym typeface="Arial"/>
              </a:defRPr>
            </a:pPr>
            <a:r>
              <a:t>	touchable              </a:t>
            </a:r>
          </a:p>
          <a:p>
            <a:pPr>
              <a:defRPr b="1">
                <a:latin typeface="Arial"/>
                <a:ea typeface="Arial"/>
                <a:cs typeface="Arial"/>
                <a:sym typeface="Arial"/>
              </a:defRPr>
            </a:pPr>
            <a:r>
              <a:t>Synonyms: corporeal</a:t>
            </a:r>
          </a:p>
          <a:p>
            <a:pPr>
              <a:defRPr b="1">
                <a:latin typeface="Arial"/>
                <a:ea typeface="Arial"/>
                <a:cs typeface="Arial"/>
                <a:sym typeface="Arial"/>
              </a:defRPr>
            </a:pPr>
            <a:r>
              <a:t>Antonyms:  intangible</a:t>
            </a:r>
          </a:p>
          <a:p>
            <a:pPr>
              <a:defRPr b="1">
                <a:latin typeface="Arial"/>
                <a:ea typeface="Arial"/>
                <a:cs typeface="Arial"/>
                <a:sym typeface="Arial"/>
              </a:defRPr>
            </a:pPr>
            <a:r>
              <a:t>Forms:  Noun: tangibility        Verb: 00</a:t>
            </a:r>
          </a:p>
          <a:p>
            <a:pPr>
              <a:defRPr b="1">
                <a:latin typeface="Arial"/>
                <a:ea typeface="Arial"/>
                <a:cs typeface="Arial"/>
                <a:sym typeface="Arial"/>
              </a:defRPr>
            </a:pPr>
            <a:r>
              <a:t>              Adjective: tangible     Adverb: tangibly </a:t>
            </a:r>
          </a:p>
        </p:txBody>
      </p:sp>
      <p:grpSp>
        <p:nvGrpSpPr>
          <p:cNvPr id="58" name="Group 58"/>
          <p:cNvGrpSpPr/>
          <p:nvPr/>
        </p:nvGrpSpPr>
        <p:grpSpPr>
          <a:xfrm>
            <a:off x="468311" y="2492372"/>
            <a:ext cx="8675694" cy="2588845"/>
            <a:chOff x="0" y="-1"/>
            <a:chExt cx="8675692" cy="2588844"/>
          </a:xfrm>
        </p:grpSpPr>
        <p:sp>
          <p:nvSpPr>
            <p:cNvPr id="54" name="Shape 54"/>
            <p:cNvSpPr/>
            <p:nvPr/>
          </p:nvSpPr>
          <p:spPr>
            <a:xfrm>
              <a:off x="3167062" y="2305052"/>
              <a:ext cx="2592391" cy="283792"/>
            </a:xfrm>
            <a:prstGeom prst="rect">
              <a:avLst/>
            </a:prstGeom>
            <a:solidFill>
              <a:srgbClr val="A896EA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>
                <a:defRPr sz="2000">
                  <a:latin typeface="Arial"/>
                  <a:ea typeface="Arial"/>
                  <a:cs typeface="Arial"/>
                  <a:sym typeface="Arial"/>
                </a:defRPr>
              </a:pPr>
              <a:r>
                <a:t>Roald Dahl, </a:t>
              </a:r>
              <a:r>
                <a:rPr i="1"/>
                <a:t>Matilda</a:t>
              </a:r>
            </a:p>
          </p:txBody>
        </p:sp>
        <p:sp>
          <p:nvSpPr>
            <p:cNvPr id="55" name="Shape 55"/>
            <p:cNvSpPr/>
            <p:nvPr/>
          </p:nvSpPr>
          <p:spPr>
            <a:xfrm>
              <a:off x="-1" y="792162"/>
              <a:ext cx="8064505" cy="394767"/>
            </a:xfrm>
            <a:prstGeom prst="rect">
              <a:avLst/>
            </a:prstGeom>
            <a:solidFill>
              <a:srgbClr val="AFD7F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shone out of Miss Honey’s face when she spoke </a:t>
              </a:r>
            </a:p>
          </p:txBody>
        </p:sp>
        <p:sp>
          <p:nvSpPr>
            <p:cNvPr id="56" name="Shape 56"/>
            <p:cNvSpPr/>
            <p:nvPr/>
          </p:nvSpPr>
          <p:spPr>
            <a:xfrm>
              <a:off x="71436" y="1584327"/>
              <a:ext cx="8604257" cy="394768"/>
            </a:xfrm>
            <a:prstGeom prst="rect">
              <a:avLst/>
            </a:prstGeom>
            <a:solidFill>
              <a:srgbClr val="AFD7F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to a confused and homesick newcomer to the class.</a:t>
              </a:r>
            </a:p>
          </p:txBody>
        </p:sp>
        <p:sp>
          <p:nvSpPr>
            <p:cNvPr id="57" name="Shape 57"/>
            <p:cNvSpPr/>
            <p:nvPr/>
          </p:nvSpPr>
          <p:spPr>
            <a:xfrm>
              <a:off x="71435" y="-2"/>
              <a:ext cx="6408744" cy="394768"/>
            </a:xfrm>
            <a:prstGeom prst="rect">
              <a:avLst/>
            </a:prstGeom>
            <a:solidFill>
              <a:srgbClr val="AFD7F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 Some curious warmth that was almost</a:t>
              </a:r>
            </a:p>
          </p:txBody>
        </p:sp>
      </p:grpSp>
      <p:sp>
        <p:nvSpPr>
          <p:cNvPr id="59" name="Shape 59"/>
          <p:cNvSpPr txBox="1"/>
          <p:nvPr/>
        </p:nvSpPr>
        <p:spPr>
          <a:xfrm>
            <a:off x="468310" y="5949948"/>
            <a:ext cx="7880667" cy="3506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>
            <a:lvl1pPr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Any form of the word “tangible”  will appear once in every  945  pages of text.</a:t>
            </a:r>
          </a:p>
        </p:txBody>
      </p:sp>
      <p:sp>
        <p:nvSpPr>
          <p:cNvPr id="60" name="Shape 60"/>
          <p:cNvSpPr/>
          <p:nvPr/>
        </p:nvSpPr>
        <p:spPr>
          <a:xfrm>
            <a:off x="6877050" y="2492374"/>
            <a:ext cx="1727200" cy="394768"/>
          </a:xfrm>
          <a:prstGeom prst="rect">
            <a:avLst/>
          </a:prstGeom>
          <a:solidFill>
            <a:srgbClr val="DDDDDD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>
              <a:defRPr sz="28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  tangible</a:t>
            </a:r>
          </a:p>
        </p:txBody>
      </p:sp>
      <p:sp>
        <p:nvSpPr>
          <p:cNvPr id="61" name="Shape 62"/>
          <p:cNvSpPr/>
          <p:nvPr/>
        </p:nvSpPr>
        <p:spPr>
          <a:xfrm>
            <a:off x="5795962" y="2492374"/>
            <a:ext cx="1727203" cy="394768"/>
          </a:xfrm>
          <a:prstGeom prst="rect">
            <a:avLst/>
          </a:prstGeom>
          <a:solidFill>
            <a:srgbClr val="DDDDDD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>
              <a:defRPr sz="28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  tangible</a:t>
            </a:r>
          </a:p>
        </p:txBody>
      </p:sp>
      <p:grpSp>
        <p:nvGrpSpPr>
          <p:cNvPr id="66" name="Group 67"/>
          <p:cNvGrpSpPr/>
          <p:nvPr/>
        </p:nvGrpSpPr>
        <p:grpSpPr>
          <a:xfrm>
            <a:off x="468311" y="2492372"/>
            <a:ext cx="8280405" cy="2588845"/>
            <a:chOff x="0" y="-1"/>
            <a:chExt cx="8280403" cy="2588844"/>
          </a:xfrm>
        </p:grpSpPr>
        <p:sp>
          <p:nvSpPr>
            <p:cNvPr id="62" name="Shape 63"/>
            <p:cNvSpPr/>
            <p:nvPr/>
          </p:nvSpPr>
          <p:spPr>
            <a:xfrm>
              <a:off x="2808287" y="2305052"/>
              <a:ext cx="5472117" cy="283792"/>
            </a:xfrm>
            <a:prstGeom prst="rect">
              <a:avLst/>
            </a:prstGeom>
            <a:solidFill>
              <a:srgbClr val="A896EA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>
                <a:defRPr sz="2000">
                  <a:latin typeface="Arial"/>
                  <a:ea typeface="Arial"/>
                  <a:cs typeface="Arial"/>
                  <a:sym typeface="Arial"/>
                </a:defRPr>
              </a:pPr>
              <a:r>
                <a:t>Richard Connell, </a:t>
              </a:r>
              <a:r>
                <a:rPr i="1"/>
                <a:t>The Most Dangerous Game</a:t>
              </a:r>
            </a:p>
          </p:txBody>
        </p:sp>
        <p:sp>
          <p:nvSpPr>
            <p:cNvPr id="63" name="Shape 64"/>
            <p:cNvSpPr/>
            <p:nvPr/>
          </p:nvSpPr>
          <p:spPr>
            <a:xfrm>
              <a:off x="-1" y="792162"/>
              <a:ext cx="8064504" cy="394767"/>
            </a:xfrm>
            <a:prstGeom prst="rect">
              <a:avLst/>
            </a:prstGeom>
            <a:solidFill>
              <a:srgbClr val="AFD7F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thing-- with wave lengths, just as sound and light</a:t>
              </a:r>
            </a:p>
          </p:txBody>
        </p:sp>
        <p:sp>
          <p:nvSpPr>
            <p:cNvPr id="64" name="Shape 65"/>
            <p:cNvSpPr/>
            <p:nvPr/>
          </p:nvSpPr>
          <p:spPr>
            <a:xfrm>
              <a:off x="71434" y="1584327"/>
              <a:ext cx="1223966" cy="394768"/>
            </a:xfrm>
            <a:prstGeom prst="rect">
              <a:avLst/>
            </a:prstGeom>
            <a:solidFill>
              <a:srgbClr val="AFD7F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have.</a:t>
              </a:r>
            </a:p>
          </p:txBody>
        </p:sp>
        <p:sp>
          <p:nvSpPr>
            <p:cNvPr id="65" name="Shape 66"/>
            <p:cNvSpPr/>
            <p:nvPr/>
          </p:nvSpPr>
          <p:spPr>
            <a:xfrm>
              <a:off x="71434" y="-2"/>
              <a:ext cx="5256218" cy="394768"/>
            </a:xfrm>
            <a:prstGeom prst="rect">
              <a:avLst/>
            </a:prstGeom>
            <a:solidFill>
              <a:srgbClr val="AFD7F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 Sometimes I think that evil is a</a:t>
              </a:r>
            </a:p>
          </p:txBody>
        </p:sp>
      </p:grpSp>
      <p:sp>
        <p:nvSpPr>
          <p:cNvPr id="67" name="Shape 68"/>
          <p:cNvSpPr/>
          <p:nvPr/>
        </p:nvSpPr>
        <p:spPr>
          <a:xfrm>
            <a:off x="3492498" y="2492374"/>
            <a:ext cx="1871667" cy="394768"/>
          </a:xfrm>
          <a:prstGeom prst="rect">
            <a:avLst/>
          </a:prstGeom>
          <a:solidFill>
            <a:srgbClr val="DDDDDD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>
              <a:defRPr sz="28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  tangible,</a:t>
            </a:r>
          </a:p>
        </p:txBody>
      </p:sp>
      <p:grpSp>
        <p:nvGrpSpPr>
          <p:cNvPr id="72" name="Group 73"/>
          <p:cNvGrpSpPr/>
          <p:nvPr/>
        </p:nvGrpSpPr>
        <p:grpSpPr>
          <a:xfrm>
            <a:off x="539746" y="2492372"/>
            <a:ext cx="8280408" cy="2588845"/>
            <a:chOff x="0" y="-1"/>
            <a:chExt cx="8280406" cy="2588844"/>
          </a:xfrm>
        </p:grpSpPr>
        <p:sp>
          <p:nvSpPr>
            <p:cNvPr id="68" name="Shape 69"/>
            <p:cNvSpPr/>
            <p:nvPr/>
          </p:nvSpPr>
          <p:spPr>
            <a:xfrm>
              <a:off x="3095625" y="2305052"/>
              <a:ext cx="3816355" cy="283792"/>
            </a:xfrm>
            <a:prstGeom prst="rect">
              <a:avLst/>
            </a:prstGeom>
            <a:solidFill>
              <a:srgbClr val="A896EA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>
                <a:defRPr sz="2000">
                  <a:latin typeface="Arial"/>
                  <a:ea typeface="Arial"/>
                  <a:cs typeface="Arial"/>
                  <a:sym typeface="Arial"/>
                </a:defRPr>
              </a:pPr>
              <a:r>
                <a:t>Kathryn Sockett, </a:t>
              </a:r>
              <a:r>
                <a:rPr i="1"/>
                <a:t>The Help</a:t>
              </a:r>
            </a:p>
          </p:txBody>
        </p:sp>
        <p:sp>
          <p:nvSpPr>
            <p:cNvPr id="69" name="Shape 70"/>
            <p:cNvSpPr/>
            <p:nvPr/>
          </p:nvSpPr>
          <p:spPr>
            <a:xfrm>
              <a:off x="4752976" y="-2"/>
              <a:ext cx="3527430" cy="394768"/>
            </a:xfrm>
            <a:prstGeom prst="rect">
              <a:avLst/>
            </a:prstGeom>
            <a:solidFill>
              <a:srgbClr val="AFD7F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 as if concrete walls</a:t>
              </a:r>
            </a:p>
          </p:txBody>
        </p:sp>
        <p:sp>
          <p:nvSpPr>
            <p:cNvPr id="70" name="Shape 71"/>
            <p:cNvSpPr/>
            <p:nvPr/>
          </p:nvSpPr>
          <p:spPr>
            <a:xfrm>
              <a:off x="0" y="792162"/>
              <a:ext cx="4248153" cy="394767"/>
            </a:xfrm>
            <a:prstGeom prst="rect">
              <a:avLst/>
            </a:prstGeom>
            <a:solidFill>
              <a:srgbClr val="AFD7F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have formed around me.</a:t>
              </a:r>
            </a:p>
          </p:txBody>
        </p:sp>
        <p:sp>
          <p:nvSpPr>
            <p:cNvPr id="71" name="Shape 72"/>
            <p:cNvSpPr/>
            <p:nvPr/>
          </p:nvSpPr>
          <p:spPr>
            <a:xfrm>
              <a:off x="-1" y="-2"/>
              <a:ext cx="2952752" cy="394768"/>
            </a:xfrm>
            <a:prstGeom prst="rect">
              <a:avLst/>
            </a:prstGeom>
            <a:solidFill>
              <a:srgbClr val="AFD7F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My exclusion is</a:t>
              </a:r>
            </a:p>
          </p:txBody>
        </p:sp>
      </p:grpSp>
      <p:sp>
        <p:nvSpPr>
          <p:cNvPr id="73" name="Shape 74"/>
          <p:cNvSpPr/>
          <p:nvPr/>
        </p:nvSpPr>
        <p:spPr>
          <a:xfrm>
            <a:off x="755648" y="3536734"/>
            <a:ext cx="1944692" cy="394767"/>
          </a:xfrm>
          <a:prstGeom prst="rect">
            <a:avLst/>
          </a:prstGeom>
          <a:solidFill>
            <a:srgbClr val="DDDDDD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>
              <a:defRPr sz="28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  tangible,</a:t>
            </a:r>
          </a:p>
        </p:txBody>
      </p:sp>
      <p:grpSp>
        <p:nvGrpSpPr>
          <p:cNvPr id="77" name="Group 78"/>
          <p:cNvGrpSpPr/>
          <p:nvPr/>
        </p:nvGrpSpPr>
        <p:grpSpPr>
          <a:xfrm>
            <a:off x="755650" y="2708272"/>
            <a:ext cx="8280400" cy="2588845"/>
            <a:chOff x="0" y="-1"/>
            <a:chExt cx="8280400" cy="2588844"/>
          </a:xfrm>
        </p:grpSpPr>
        <p:sp>
          <p:nvSpPr>
            <p:cNvPr id="74" name="Shape 75"/>
            <p:cNvSpPr/>
            <p:nvPr/>
          </p:nvSpPr>
          <p:spPr>
            <a:xfrm>
              <a:off x="3095624" y="2305052"/>
              <a:ext cx="4608517" cy="283792"/>
            </a:xfrm>
            <a:prstGeom prst="rect">
              <a:avLst/>
            </a:prstGeom>
            <a:solidFill>
              <a:srgbClr val="A896EA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>
                <a:defRPr sz="2000">
                  <a:latin typeface="Arial"/>
                  <a:ea typeface="Arial"/>
                  <a:cs typeface="Arial"/>
                  <a:sym typeface="Arial"/>
                </a:defRPr>
              </a:pPr>
              <a:r>
                <a:t>Sarah Dessen, </a:t>
              </a:r>
              <a:r>
                <a:rPr i="1"/>
                <a:t>Along for the Ride</a:t>
              </a:r>
            </a:p>
          </p:txBody>
        </p:sp>
        <p:sp>
          <p:nvSpPr>
            <p:cNvPr id="75" name="Shape 76"/>
            <p:cNvSpPr/>
            <p:nvPr/>
          </p:nvSpPr>
          <p:spPr>
            <a:xfrm>
              <a:off x="1944685" y="792162"/>
              <a:ext cx="4356104" cy="394767"/>
            </a:xfrm>
            <a:prstGeom prst="rect">
              <a:avLst/>
            </a:prstGeom>
            <a:solidFill>
              <a:srgbClr val="AFD7F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something you could feel. </a:t>
              </a:r>
            </a:p>
          </p:txBody>
        </p:sp>
        <p:sp>
          <p:nvSpPr>
            <p:cNvPr id="76" name="Shape 77"/>
            <p:cNvSpPr/>
            <p:nvPr/>
          </p:nvSpPr>
          <p:spPr>
            <a:xfrm>
              <a:off x="0" y="-2"/>
              <a:ext cx="8280400" cy="394768"/>
            </a:xfrm>
            <a:prstGeom prst="rect">
              <a:avLst/>
            </a:prstGeom>
            <a:solidFill>
              <a:srgbClr val="AFD7F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Beside me, Eli just stood there, the awkwardness</a:t>
              </a:r>
            </a:p>
          </p:txBody>
        </p:sp>
      </p:grpSp>
      <p:pic>
        <p:nvPicPr>
          <p:cNvPr id="78" name="pasted-image.jpeg" descr="pasted-image.jpe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16432" y="99814"/>
            <a:ext cx="1625602" cy="161290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8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xit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Class="exit" nodeType="clickEffect" presetSubtype="2" presetID="2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8" presetID="2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Class="exit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2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Class="exit" nodeType="clickEffect" presetSubtype="2" presetID="2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Class="entr" nodeType="click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2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Class="entr" nodeType="clickEffect" presetSubtype="8" presetID="2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6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Class="exit" nodeType="clickEffect" presetSubtype="0" presetID="1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2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Class="exit" nodeType="clickEffect" presetSubtype="2" presetID="2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8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Class="entr" nodeType="clickEffect" presetSubtype="0" presetID="1" grpId="1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2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Class="entr" nodeType="clickEffect" presetSubtype="8" presetID="2" grpId="1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6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Class="entr" nodeType="clickEffect" presetID="10" grpId="1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2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73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58" grpId="3"/>
      <p:bldP build="whole" bldLvl="1" animBg="1" rev="0" advAuto="0" spid="60" grpId="2"/>
      <p:bldP build="whole" bldLvl="1" animBg="1" rev="0" advAuto="0" spid="72" grpId="9"/>
      <p:bldP build="whole" bldLvl="1" animBg="1" rev="0" advAuto="0" spid="72" grpId="11"/>
      <p:bldP build="whole" bldLvl="1" animBg="1" rev="0" advAuto="0" spid="53" grpId="14"/>
      <p:bldP build="whole" bldLvl="1" animBg="1" rev="0" advAuto="0" spid="77" grpId="13"/>
      <p:bldP build="whole" bldLvl="1" animBg="1" rev="0" advAuto="0" spid="67" grpId="8"/>
      <p:bldP build="whole" bldLvl="1" animBg="1" rev="0" advAuto="0" spid="73" grpId="12"/>
      <p:bldP build="whole" bldLvl="1" animBg="1" rev="0" advAuto="0" spid="67" grpId="10"/>
      <p:bldP build="whole" bldLvl="1" animBg="1" rev="0" advAuto="0" spid="66" grpId="5"/>
      <p:bldP build="whole" bldLvl="1" animBg="1" rev="0" advAuto="0" spid="66" grpId="7"/>
      <p:bldP build="whole" bldLvl="1" animBg="1" rev="0" advAuto="0" spid="61" grpId="4"/>
      <p:bldP build="whole" bldLvl="1" animBg="1" rev="0" advAuto="0" spid="58" grpId="1"/>
      <p:bldP build="whole" bldLvl="1" animBg="1" rev="0" advAuto="0" spid="61" grpId="6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Shape 81"/>
          <p:cNvSpPr txBox="1"/>
          <p:nvPr/>
        </p:nvSpPr>
        <p:spPr>
          <a:xfrm>
            <a:off x="3779837" y="-1"/>
            <a:ext cx="5364165" cy="22175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>
              <a:defRPr b="1">
                <a:latin typeface="Arial"/>
                <a:ea typeface="Arial"/>
                <a:cs typeface="Arial"/>
                <a:sym typeface="Arial"/>
              </a:defRPr>
            </a:pPr>
            <a:r>
              <a:t>Eccentricity : a human quality or habit that</a:t>
            </a:r>
          </a:p>
          <a:p>
            <a:pPr>
              <a:defRPr b="1">
                <a:latin typeface="Arial"/>
                <a:ea typeface="Arial"/>
                <a:cs typeface="Arial"/>
                <a:sym typeface="Arial"/>
              </a:defRPr>
            </a:pPr>
            <a:r>
              <a:t>     is out of the ordinary                </a:t>
            </a:r>
          </a:p>
          <a:p>
            <a:pPr>
              <a:defRPr b="1">
                <a:latin typeface="Arial"/>
                <a:ea typeface="Arial"/>
                <a:cs typeface="Arial"/>
                <a:sym typeface="Arial"/>
              </a:defRPr>
            </a:pPr>
            <a:r>
              <a:t>Synonyms: oddness, uniqueness, nonconformity</a:t>
            </a:r>
          </a:p>
          <a:p>
            <a:pPr>
              <a:defRPr b="1">
                <a:latin typeface="Arial"/>
                <a:ea typeface="Arial"/>
                <a:cs typeface="Arial"/>
                <a:sym typeface="Arial"/>
              </a:defRPr>
            </a:pPr>
            <a:r>
              <a:t>Antonyms: conformity</a:t>
            </a:r>
          </a:p>
          <a:p>
            <a:pPr>
              <a:defRPr b="1">
                <a:latin typeface="Arial"/>
                <a:ea typeface="Arial"/>
                <a:cs typeface="Arial"/>
                <a:sym typeface="Arial"/>
              </a:defRPr>
            </a:pPr>
            <a:r>
              <a:t>Forms:  Noun: eccentricity         Verb: 00</a:t>
            </a:r>
          </a:p>
          <a:p>
            <a:pPr>
              <a:defRPr b="1">
                <a:latin typeface="Arial"/>
                <a:ea typeface="Arial"/>
                <a:cs typeface="Arial"/>
                <a:sym typeface="Arial"/>
              </a:defRPr>
            </a:pPr>
            <a:r>
              <a:t>              Adjective: eccentric       Adverb: 00</a:t>
            </a:r>
          </a:p>
          <a:p>
            <a:pPr>
              <a:defRPr b="1">
                <a:latin typeface="Arial"/>
                <a:ea typeface="Arial"/>
                <a:cs typeface="Arial"/>
                <a:sym typeface="Arial"/>
              </a:defRPr>
            </a:pPr>
            <a:r>
              <a:t>Related word: center</a:t>
            </a:r>
          </a:p>
        </p:txBody>
      </p:sp>
      <p:sp>
        <p:nvSpPr>
          <p:cNvPr id="81" name="Shape 82"/>
          <p:cNvSpPr txBox="1"/>
          <p:nvPr/>
        </p:nvSpPr>
        <p:spPr>
          <a:xfrm>
            <a:off x="468311" y="5949948"/>
            <a:ext cx="8058144" cy="3506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>
            <a:lvl1pPr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Any form of the word “eccentric”  will appear once in every  558   pages of text.</a:t>
            </a:r>
          </a:p>
        </p:txBody>
      </p:sp>
      <p:sp>
        <p:nvSpPr>
          <p:cNvPr id="82" name="Shape 83"/>
          <p:cNvSpPr/>
          <p:nvPr/>
        </p:nvSpPr>
        <p:spPr>
          <a:xfrm>
            <a:off x="4140198" y="2492374"/>
            <a:ext cx="2592392" cy="394768"/>
          </a:xfrm>
          <a:prstGeom prst="rect">
            <a:avLst/>
          </a:prstGeom>
          <a:solidFill>
            <a:srgbClr val="DDDDDD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>
              <a:defRPr sz="28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  eccentricities</a:t>
            </a:r>
          </a:p>
        </p:txBody>
      </p:sp>
      <p:grpSp>
        <p:nvGrpSpPr>
          <p:cNvPr id="87" name="Group 88"/>
          <p:cNvGrpSpPr/>
          <p:nvPr/>
        </p:nvGrpSpPr>
        <p:grpSpPr>
          <a:xfrm>
            <a:off x="395283" y="2492372"/>
            <a:ext cx="8280406" cy="2588845"/>
            <a:chOff x="-1" y="-1"/>
            <a:chExt cx="8280404" cy="2588844"/>
          </a:xfrm>
        </p:grpSpPr>
        <p:sp>
          <p:nvSpPr>
            <p:cNvPr id="83" name="Shape 84"/>
            <p:cNvSpPr/>
            <p:nvPr/>
          </p:nvSpPr>
          <p:spPr>
            <a:xfrm>
              <a:off x="0" y="865187"/>
              <a:ext cx="8064505" cy="394767"/>
            </a:xfrm>
            <a:prstGeom prst="rect">
              <a:avLst/>
            </a:prstGeom>
            <a:solidFill>
              <a:srgbClr val="AFD7F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appearance, is almost impossible to describe…</a:t>
              </a:r>
            </a:p>
          </p:txBody>
        </p:sp>
        <p:sp>
          <p:nvSpPr>
            <p:cNvPr id="84" name="Shape 85"/>
            <p:cNvSpPr/>
            <p:nvPr/>
          </p:nvSpPr>
          <p:spPr>
            <a:xfrm>
              <a:off x="6264276" y="-2"/>
              <a:ext cx="2016128" cy="394768"/>
            </a:xfrm>
            <a:prstGeom prst="rect">
              <a:avLst/>
            </a:prstGeom>
            <a:solidFill>
              <a:srgbClr val="AFD7F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and in her</a:t>
              </a:r>
            </a:p>
          </p:txBody>
        </p:sp>
        <p:sp>
          <p:nvSpPr>
            <p:cNvPr id="85" name="Shape 86"/>
            <p:cNvSpPr/>
            <p:nvPr/>
          </p:nvSpPr>
          <p:spPr>
            <a:xfrm>
              <a:off x="-2" y="-2"/>
              <a:ext cx="3816355" cy="394768"/>
            </a:xfrm>
            <a:prstGeom prst="rect">
              <a:avLst/>
            </a:prstGeom>
            <a:solidFill>
              <a:srgbClr val="AFD7F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 This woman, in all her</a:t>
              </a:r>
            </a:p>
          </p:txBody>
        </p:sp>
        <p:sp>
          <p:nvSpPr>
            <p:cNvPr id="86" name="Shape 87"/>
            <p:cNvSpPr/>
            <p:nvPr/>
          </p:nvSpPr>
          <p:spPr>
            <a:xfrm>
              <a:off x="3240087" y="2305052"/>
              <a:ext cx="2592391" cy="283792"/>
            </a:xfrm>
            <a:prstGeom prst="rect">
              <a:avLst/>
            </a:prstGeom>
            <a:solidFill>
              <a:srgbClr val="A896EA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>
                <a:defRPr sz="2000">
                  <a:latin typeface="Arial"/>
                  <a:ea typeface="Arial"/>
                  <a:cs typeface="Arial"/>
                  <a:sym typeface="Arial"/>
                </a:defRPr>
              </a:pPr>
              <a:r>
                <a:t>Roald Dahl, </a:t>
              </a:r>
              <a:r>
                <a:rPr i="1"/>
                <a:t>Matilda</a:t>
              </a:r>
            </a:p>
          </p:txBody>
        </p:sp>
      </p:grpSp>
      <p:sp>
        <p:nvSpPr>
          <p:cNvPr id="88" name="Shape 90"/>
          <p:cNvSpPr/>
          <p:nvPr/>
        </p:nvSpPr>
        <p:spPr>
          <a:xfrm>
            <a:off x="395287" y="3284537"/>
            <a:ext cx="2089151" cy="394767"/>
          </a:xfrm>
          <a:prstGeom prst="rect">
            <a:avLst/>
          </a:prstGeom>
          <a:solidFill>
            <a:srgbClr val="DDDDDD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>
              <a:defRPr sz="28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  eccentrics</a:t>
            </a:r>
          </a:p>
        </p:txBody>
      </p:sp>
      <p:grpSp>
        <p:nvGrpSpPr>
          <p:cNvPr id="93" name="Group 95"/>
          <p:cNvGrpSpPr/>
          <p:nvPr/>
        </p:nvGrpSpPr>
        <p:grpSpPr>
          <a:xfrm>
            <a:off x="395284" y="2492372"/>
            <a:ext cx="8569331" cy="2588845"/>
            <a:chOff x="0" y="-1"/>
            <a:chExt cx="8569330" cy="2588844"/>
          </a:xfrm>
        </p:grpSpPr>
        <p:sp>
          <p:nvSpPr>
            <p:cNvPr id="89" name="Shape 91"/>
            <p:cNvSpPr/>
            <p:nvPr/>
          </p:nvSpPr>
          <p:spPr>
            <a:xfrm>
              <a:off x="360362" y="1584327"/>
              <a:ext cx="1152529" cy="394768"/>
            </a:xfrm>
            <a:prstGeom prst="rect">
              <a:avLst/>
            </a:prstGeom>
            <a:solidFill>
              <a:srgbClr val="AFD7F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Trail.</a:t>
              </a:r>
            </a:p>
          </p:txBody>
        </p:sp>
        <p:sp>
          <p:nvSpPr>
            <p:cNvPr id="90" name="Shape 92"/>
            <p:cNvSpPr/>
            <p:nvPr/>
          </p:nvSpPr>
          <p:spPr>
            <a:xfrm>
              <a:off x="2089150" y="792162"/>
              <a:ext cx="6119818" cy="394767"/>
            </a:xfrm>
            <a:prstGeom prst="rect">
              <a:avLst/>
            </a:prstGeom>
            <a:solidFill>
              <a:srgbClr val="AFD7F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who had meandered off the Oregon</a:t>
              </a:r>
            </a:p>
          </p:txBody>
        </p:sp>
        <p:sp>
          <p:nvSpPr>
            <p:cNvPr id="91" name="Shape 93"/>
            <p:cNvSpPr/>
            <p:nvPr/>
          </p:nvSpPr>
          <p:spPr>
            <a:xfrm>
              <a:off x="-1" y="-2"/>
              <a:ext cx="8208971" cy="394768"/>
            </a:xfrm>
            <a:prstGeom prst="rect">
              <a:avLst/>
            </a:prstGeom>
            <a:solidFill>
              <a:srgbClr val="AFD7F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 Settlers arrived—mostly wayward souls and</a:t>
              </a:r>
            </a:p>
          </p:txBody>
        </p:sp>
        <p:sp>
          <p:nvSpPr>
            <p:cNvPr id="92" name="Shape 94"/>
            <p:cNvSpPr/>
            <p:nvPr/>
          </p:nvSpPr>
          <p:spPr>
            <a:xfrm>
              <a:off x="3240087" y="2305052"/>
              <a:ext cx="5329243" cy="283792"/>
            </a:xfrm>
            <a:prstGeom prst="rect">
              <a:avLst/>
            </a:prstGeom>
            <a:solidFill>
              <a:srgbClr val="A896EA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>
                <a:defRPr sz="2000">
                  <a:latin typeface="Arial"/>
                  <a:ea typeface="Arial"/>
                  <a:cs typeface="Arial"/>
                  <a:sym typeface="Arial"/>
                </a:defRPr>
              </a:pPr>
              <a:r>
                <a:t>David Guterson, </a:t>
              </a:r>
              <a:r>
                <a:rPr i="1"/>
                <a:t>Snow Falling on Cedars</a:t>
              </a:r>
            </a:p>
          </p:txBody>
        </p:sp>
      </p:grpSp>
      <p:sp>
        <p:nvSpPr>
          <p:cNvPr id="94" name="Shape 96"/>
          <p:cNvSpPr/>
          <p:nvPr/>
        </p:nvSpPr>
        <p:spPr>
          <a:xfrm>
            <a:off x="4716462" y="2492374"/>
            <a:ext cx="2232029" cy="394768"/>
          </a:xfrm>
          <a:prstGeom prst="rect">
            <a:avLst/>
          </a:prstGeom>
          <a:solidFill>
            <a:srgbClr val="DDDDDD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>
              <a:defRPr sz="28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  eccentric.</a:t>
            </a:r>
          </a:p>
        </p:txBody>
      </p:sp>
      <p:grpSp>
        <p:nvGrpSpPr>
          <p:cNvPr id="97" name="Group 99"/>
          <p:cNvGrpSpPr/>
          <p:nvPr/>
        </p:nvGrpSpPr>
        <p:grpSpPr>
          <a:xfrm>
            <a:off x="395285" y="2492373"/>
            <a:ext cx="6624644" cy="1075956"/>
            <a:chOff x="-1" y="-1"/>
            <a:chExt cx="6624643" cy="1075955"/>
          </a:xfrm>
        </p:grpSpPr>
        <p:sp>
          <p:nvSpPr>
            <p:cNvPr id="95" name="Shape 97"/>
            <p:cNvSpPr/>
            <p:nvPr/>
          </p:nvSpPr>
          <p:spPr>
            <a:xfrm>
              <a:off x="-2" y="-2"/>
              <a:ext cx="4321180" cy="394768"/>
            </a:xfrm>
            <a:prstGeom prst="rect">
              <a:avLst/>
            </a:prstGeom>
            <a:solidFill>
              <a:srgbClr val="AFD7F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You’re turning into an old</a:t>
              </a:r>
            </a:p>
          </p:txBody>
        </p:sp>
        <p:sp>
          <p:nvSpPr>
            <p:cNvPr id="96" name="Shape 98"/>
            <p:cNvSpPr/>
            <p:nvPr/>
          </p:nvSpPr>
          <p:spPr>
            <a:xfrm>
              <a:off x="3529013" y="792163"/>
              <a:ext cx="3095630" cy="283792"/>
            </a:xfrm>
            <a:prstGeom prst="rect">
              <a:avLst/>
            </a:prstGeom>
            <a:solidFill>
              <a:srgbClr val="A896EA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>
                <a:defRPr sz="2000">
                  <a:latin typeface="Arial"/>
                  <a:ea typeface="Arial"/>
                  <a:cs typeface="Arial"/>
                  <a:sym typeface="Arial"/>
                </a:defRPr>
              </a:pPr>
              <a:r>
                <a:t>Don DeLillo, </a:t>
              </a:r>
              <a:r>
                <a:rPr i="1"/>
                <a:t>Underworld</a:t>
              </a:r>
            </a:p>
          </p:txBody>
        </p:sp>
      </p:grpSp>
      <p:sp>
        <p:nvSpPr>
          <p:cNvPr id="98" name="Shape 100"/>
          <p:cNvSpPr/>
          <p:nvPr/>
        </p:nvSpPr>
        <p:spPr>
          <a:xfrm>
            <a:off x="-2" y="4076699"/>
            <a:ext cx="1871667" cy="394768"/>
          </a:xfrm>
          <a:prstGeom prst="rect">
            <a:avLst/>
          </a:prstGeom>
          <a:solidFill>
            <a:srgbClr val="DDDDDD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>
              <a:defRPr sz="28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  eccentric</a:t>
            </a:r>
          </a:p>
        </p:txBody>
      </p:sp>
      <p:grpSp>
        <p:nvGrpSpPr>
          <p:cNvPr id="102" name="Group 104"/>
          <p:cNvGrpSpPr/>
          <p:nvPr/>
        </p:nvGrpSpPr>
        <p:grpSpPr>
          <a:xfrm>
            <a:off x="-4" y="3357561"/>
            <a:ext cx="9144008" cy="1723656"/>
            <a:chOff x="0" y="-1"/>
            <a:chExt cx="9144007" cy="1723655"/>
          </a:xfrm>
        </p:grpSpPr>
        <p:sp>
          <p:nvSpPr>
            <p:cNvPr id="99" name="Shape 101"/>
            <p:cNvSpPr/>
            <p:nvPr/>
          </p:nvSpPr>
          <p:spPr>
            <a:xfrm>
              <a:off x="-1" y="-2"/>
              <a:ext cx="9144008" cy="394768"/>
            </a:xfrm>
            <a:prstGeom prst="rect">
              <a:avLst/>
            </a:prstGeom>
            <a:solidFill>
              <a:srgbClr val="AFD7F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His eyes narrowed slightly as he took in Dumbledore’s</a:t>
              </a:r>
            </a:p>
          </p:txBody>
        </p:sp>
        <p:sp>
          <p:nvSpPr>
            <p:cNvPr id="100" name="Shape 102"/>
            <p:cNvSpPr/>
            <p:nvPr/>
          </p:nvSpPr>
          <p:spPr>
            <a:xfrm>
              <a:off x="1835150" y="719137"/>
              <a:ext cx="2305054" cy="394768"/>
            </a:xfrm>
            <a:prstGeom prst="rect">
              <a:avLst/>
            </a:prstGeom>
            <a:solidFill>
              <a:srgbClr val="AFD7F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appearance.</a:t>
              </a:r>
            </a:p>
          </p:txBody>
        </p:sp>
        <p:sp>
          <p:nvSpPr>
            <p:cNvPr id="101" name="Shape 103"/>
            <p:cNvSpPr/>
            <p:nvPr/>
          </p:nvSpPr>
          <p:spPr>
            <a:xfrm>
              <a:off x="3635376" y="1439863"/>
              <a:ext cx="5508631" cy="283792"/>
            </a:xfrm>
            <a:prstGeom prst="rect">
              <a:avLst/>
            </a:prstGeom>
            <a:solidFill>
              <a:srgbClr val="A896EA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>
                <a:defRPr sz="2000">
                  <a:latin typeface="Arial"/>
                  <a:ea typeface="Arial"/>
                  <a:cs typeface="Arial"/>
                  <a:sym typeface="Arial"/>
                </a:defRPr>
              </a:pPr>
              <a:r>
                <a:t>J.K. Rowling, </a:t>
              </a:r>
              <a:r>
                <a:rPr i="1"/>
                <a:t>HP and the Half-Blood Prince</a:t>
              </a:r>
            </a:p>
          </p:txBody>
        </p:sp>
      </p:grpSp>
      <p:pic>
        <p:nvPicPr>
          <p:cNvPr id="103" name="pasted-image.jpeg" descr="pasted-image.jpe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45747" y="9319"/>
            <a:ext cx="2971220" cy="1973075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8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xit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Class="exit" nodeType="clickEffect" presetSubtype="2" presetID="2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8" presetID="2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Class="exit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2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Class="exit" nodeType="clickEffect" presetSubtype="2" presetID="2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Class="entr" nodeType="click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2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Class="entr" nodeType="clickEffect" presetSubtype="8" presetID="2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6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Class="exit" nodeType="clickEffect" presetSubtype="0" presetID="1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2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Class="exit" nodeType="clickEffect" presetSubtype="2" presetID="2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8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Class="entr" nodeType="clickEffect" presetSubtype="0" presetID="1" grpId="1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2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Class="entr" nodeType="clickEffect" presetSubtype="8" presetID="2" grpId="1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6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Class="entr" nodeType="clickEffect" presetID="10" grpId="1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2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73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82" grpId="2"/>
      <p:bldP build="whole" bldLvl="1" animBg="1" rev="0" advAuto="0" spid="93" grpId="7"/>
      <p:bldP build="whole" bldLvl="1" animBg="1" rev="0" advAuto="0" spid="80" grpId="14"/>
      <p:bldP build="whole" bldLvl="1" animBg="1" rev="0" advAuto="0" spid="94" grpId="8"/>
      <p:bldP build="whole" bldLvl="1" animBg="1" rev="0" advAuto="0" spid="97" grpId="9"/>
      <p:bldP build="whole" bldLvl="1" animBg="1" rev="0" advAuto="0" spid="94" grpId="10"/>
      <p:bldP build="whole" bldLvl="1" animBg="1" rev="0" advAuto="0" spid="97" grpId="11"/>
      <p:bldP build="whole" bldLvl="1" animBg="1" rev="0" advAuto="0" spid="88" grpId="6"/>
      <p:bldP build="whole" bldLvl="1" animBg="1" rev="0" advAuto="0" spid="98" grpId="12"/>
      <p:bldP build="whole" bldLvl="1" animBg="1" rev="0" advAuto="0" spid="88" grpId="4"/>
      <p:bldP build="whole" bldLvl="1" animBg="1" rev="0" advAuto="0" spid="102" grpId="13"/>
      <p:bldP build="whole" bldLvl="1" animBg="1" rev="0" advAuto="0" spid="87" grpId="1"/>
      <p:bldP build="whole" bldLvl="1" animBg="1" rev="0" advAuto="0" spid="93" grpId="5"/>
      <p:bldP build="whole" bldLvl="1" animBg="1" rev="0" advAuto="0" spid="87" grpId="3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Shape 107"/>
          <p:cNvSpPr txBox="1"/>
          <p:nvPr/>
        </p:nvSpPr>
        <p:spPr>
          <a:xfrm>
            <a:off x="3779837" y="-1"/>
            <a:ext cx="5364165" cy="22175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>
              <a:defRPr b="1">
                <a:latin typeface="Arial"/>
                <a:ea typeface="Arial"/>
                <a:cs typeface="Arial"/>
                <a:sym typeface="Arial"/>
              </a:defRPr>
            </a:pPr>
            <a:r>
              <a:t>Resolute: determined; stubborn                  </a:t>
            </a:r>
          </a:p>
          <a:p>
            <a:pPr>
              <a:defRPr b="1">
                <a:latin typeface="Arial"/>
                <a:ea typeface="Arial"/>
                <a:cs typeface="Arial"/>
                <a:sym typeface="Arial"/>
              </a:defRPr>
            </a:pPr>
            <a:r>
              <a:t>Synonyms: obstinate, intractable, implacable</a:t>
            </a:r>
          </a:p>
          <a:p>
            <a:pPr>
              <a:defRPr b="1">
                <a:latin typeface="Arial"/>
                <a:ea typeface="Arial"/>
                <a:cs typeface="Arial"/>
                <a:sym typeface="Arial"/>
              </a:defRPr>
            </a:pPr>
            <a:r>
              <a:t>Antonyms: wishy-washy, tentative, flexible,</a:t>
            </a:r>
          </a:p>
          <a:p>
            <a:pPr>
              <a:defRPr b="1">
                <a:latin typeface="Arial"/>
                <a:ea typeface="Arial"/>
                <a:cs typeface="Arial"/>
                <a:sym typeface="Arial"/>
              </a:defRPr>
            </a:pPr>
            <a:r>
              <a:t>                   unsure, uncertain</a:t>
            </a:r>
          </a:p>
          <a:p>
            <a:pPr>
              <a:defRPr b="1">
                <a:latin typeface="Arial"/>
                <a:ea typeface="Arial"/>
                <a:cs typeface="Arial"/>
                <a:sym typeface="Arial"/>
              </a:defRPr>
            </a:pPr>
            <a:r>
              <a:t>Forms:  Noun: resolution, resoluteness       	Verb: resolve, resolves, resolved,</a:t>
            </a:r>
          </a:p>
          <a:p>
            <a:pPr>
              <a:defRPr b="1">
                <a:latin typeface="Arial"/>
                <a:ea typeface="Arial"/>
                <a:cs typeface="Arial"/>
                <a:sym typeface="Arial"/>
              </a:defRPr>
            </a:pPr>
            <a:r>
              <a:t>	          resolving</a:t>
            </a:r>
          </a:p>
          <a:p>
            <a:pPr>
              <a:defRPr b="1">
                <a:latin typeface="Arial"/>
                <a:ea typeface="Arial"/>
                <a:cs typeface="Arial"/>
                <a:sym typeface="Arial"/>
              </a:defRPr>
            </a:pPr>
            <a:r>
              <a:t>              Adjective: resolute  Adverb: resolutely </a:t>
            </a:r>
          </a:p>
        </p:txBody>
      </p:sp>
      <p:sp>
        <p:nvSpPr>
          <p:cNvPr id="106" name="Shape 108"/>
          <p:cNvSpPr txBox="1"/>
          <p:nvPr/>
        </p:nvSpPr>
        <p:spPr>
          <a:xfrm>
            <a:off x="468311" y="5949948"/>
            <a:ext cx="7766143" cy="3506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>
            <a:lvl1pPr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Any form of the word “resolute”  will appear once in every 329 pages of text.</a:t>
            </a:r>
          </a:p>
        </p:txBody>
      </p:sp>
      <p:sp>
        <p:nvSpPr>
          <p:cNvPr id="107" name="Shape 109"/>
          <p:cNvSpPr/>
          <p:nvPr/>
        </p:nvSpPr>
        <p:spPr>
          <a:xfrm>
            <a:off x="3132135" y="2636834"/>
            <a:ext cx="1943102" cy="394768"/>
          </a:xfrm>
          <a:prstGeom prst="rect">
            <a:avLst/>
          </a:prstGeom>
          <a:solidFill>
            <a:srgbClr val="DDDDDD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>
              <a:defRPr sz="28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  resolutely</a:t>
            </a:r>
          </a:p>
        </p:txBody>
      </p:sp>
      <p:grpSp>
        <p:nvGrpSpPr>
          <p:cNvPr id="112" name="Group 114"/>
          <p:cNvGrpSpPr/>
          <p:nvPr/>
        </p:nvGrpSpPr>
        <p:grpSpPr>
          <a:xfrm>
            <a:off x="-4" y="2636834"/>
            <a:ext cx="9144008" cy="2444383"/>
            <a:chOff x="-1" y="0"/>
            <a:chExt cx="9144006" cy="2444381"/>
          </a:xfrm>
        </p:grpSpPr>
        <p:sp>
          <p:nvSpPr>
            <p:cNvPr id="108" name="Shape 110"/>
            <p:cNvSpPr/>
            <p:nvPr/>
          </p:nvSpPr>
          <p:spPr>
            <a:xfrm>
              <a:off x="5076826" y="-1"/>
              <a:ext cx="4067180" cy="394768"/>
            </a:xfrm>
            <a:prstGeom prst="rect">
              <a:avLst/>
            </a:prstGeom>
            <a:solidFill>
              <a:srgbClr val="AFD7F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before the Headmistress.</a:t>
              </a:r>
            </a:p>
          </p:txBody>
        </p:sp>
        <p:sp>
          <p:nvSpPr>
            <p:cNvPr id="109" name="Shape 111"/>
            <p:cNvSpPr/>
            <p:nvPr/>
          </p:nvSpPr>
          <p:spPr>
            <a:xfrm>
              <a:off x="-2" y="792162"/>
              <a:ext cx="7885119" cy="394768"/>
            </a:xfrm>
            <a:prstGeom prst="rect">
              <a:avLst/>
            </a:prstGeom>
            <a:solidFill>
              <a:srgbClr val="AFD7F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For once she was not going to be browbeaten. </a:t>
              </a:r>
            </a:p>
          </p:txBody>
        </p:sp>
        <p:sp>
          <p:nvSpPr>
            <p:cNvPr id="110" name="Shape 112"/>
            <p:cNvSpPr/>
            <p:nvPr/>
          </p:nvSpPr>
          <p:spPr>
            <a:xfrm>
              <a:off x="-2" y="-1"/>
              <a:ext cx="3168654" cy="394768"/>
            </a:xfrm>
            <a:prstGeom prst="rect">
              <a:avLst/>
            </a:prstGeom>
            <a:solidFill>
              <a:srgbClr val="AFD7F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 Miss Honey stood</a:t>
              </a:r>
            </a:p>
          </p:txBody>
        </p:sp>
        <p:sp>
          <p:nvSpPr>
            <p:cNvPr id="111" name="Shape 113"/>
            <p:cNvSpPr/>
            <p:nvPr/>
          </p:nvSpPr>
          <p:spPr>
            <a:xfrm>
              <a:off x="3635375" y="2160590"/>
              <a:ext cx="2592391" cy="283792"/>
            </a:xfrm>
            <a:prstGeom prst="rect">
              <a:avLst/>
            </a:prstGeom>
            <a:solidFill>
              <a:srgbClr val="A896EA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>
                <a:defRPr sz="2000">
                  <a:latin typeface="Arial"/>
                  <a:ea typeface="Arial"/>
                  <a:cs typeface="Arial"/>
                  <a:sym typeface="Arial"/>
                </a:defRPr>
              </a:pPr>
              <a:r>
                <a:t>Roald Dahl, </a:t>
              </a:r>
              <a:r>
                <a:rPr i="1"/>
                <a:t>Matilda</a:t>
              </a:r>
            </a:p>
          </p:txBody>
        </p:sp>
      </p:grpSp>
      <p:sp>
        <p:nvSpPr>
          <p:cNvPr id="113" name="Shape 115"/>
          <p:cNvSpPr/>
          <p:nvPr/>
        </p:nvSpPr>
        <p:spPr>
          <a:xfrm>
            <a:off x="5795962" y="2781299"/>
            <a:ext cx="1943103" cy="394768"/>
          </a:xfrm>
          <a:prstGeom prst="rect">
            <a:avLst/>
          </a:prstGeom>
          <a:solidFill>
            <a:srgbClr val="DDDDDD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>
              <a:defRPr sz="28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  resolute</a:t>
            </a:r>
          </a:p>
        </p:txBody>
      </p:sp>
      <p:grpSp>
        <p:nvGrpSpPr>
          <p:cNvPr id="117" name="Group 119"/>
          <p:cNvGrpSpPr/>
          <p:nvPr/>
        </p:nvGrpSpPr>
        <p:grpSpPr>
          <a:xfrm>
            <a:off x="1403349" y="2781298"/>
            <a:ext cx="7488244" cy="2299919"/>
            <a:chOff x="0" y="0"/>
            <a:chExt cx="7488243" cy="2299918"/>
          </a:xfrm>
        </p:grpSpPr>
        <p:sp>
          <p:nvSpPr>
            <p:cNvPr id="114" name="Shape 116"/>
            <p:cNvSpPr/>
            <p:nvPr/>
          </p:nvSpPr>
          <p:spPr>
            <a:xfrm>
              <a:off x="6337303" y="0"/>
              <a:ext cx="1150941" cy="394767"/>
            </a:xfrm>
            <a:prstGeom prst="rect">
              <a:avLst/>
            </a:prstGeom>
            <a:solidFill>
              <a:srgbClr val="AFD7F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steps.</a:t>
              </a:r>
            </a:p>
          </p:txBody>
        </p:sp>
        <p:sp>
          <p:nvSpPr>
            <p:cNvPr id="115" name="Shape 117"/>
            <p:cNvSpPr/>
            <p:nvPr/>
          </p:nvSpPr>
          <p:spPr>
            <a:xfrm>
              <a:off x="-1" y="0"/>
              <a:ext cx="4427544" cy="394767"/>
            </a:xfrm>
            <a:prstGeom prst="rect">
              <a:avLst/>
            </a:prstGeom>
            <a:solidFill>
              <a:srgbClr val="AFD7F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She entered the room with</a:t>
              </a:r>
            </a:p>
          </p:txBody>
        </p:sp>
        <p:sp>
          <p:nvSpPr>
            <p:cNvPr id="116" name="Shape 118"/>
            <p:cNvSpPr/>
            <p:nvPr/>
          </p:nvSpPr>
          <p:spPr>
            <a:xfrm>
              <a:off x="2232025" y="2016127"/>
              <a:ext cx="3600454" cy="283792"/>
            </a:xfrm>
            <a:prstGeom prst="rect">
              <a:avLst/>
            </a:prstGeom>
            <a:solidFill>
              <a:srgbClr val="A896EA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>
                <a:defRPr sz="2000">
                  <a:latin typeface="Arial"/>
                  <a:ea typeface="Arial"/>
                  <a:cs typeface="Arial"/>
                  <a:sym typeface="Arial"/>
                </a:defRPr>
              </a:pPr>
              <a:r>
                <a:t>Leo Tolstoy, </a:t>
              </a:r>
              <a:r>
                <a:rPr i="1"/>
                <a:t>War and Peace</a:t>
              </a:r>
            </a:p>
          </p:txBody>
        </p:sp>
      </p:grpSp>
      <p:sp>
        <p:nvSpPr>
          <p:cNvPr id="118" name="Shape 120"/>
          <p:cNvSpPr/>
          <p:nvPr/>
        </p:nvSpPr>
        <p:spPr>
          <a:xfrm>
            <a:off x="2700335" y="3428999"/>
            <a:ext cx="1943102" cy="394768"/>
          </a:xfrm>
          <a:prstGeom prst="rect">
            <a:avLst/>
          </a:prstGeom>
          <a:solidFill>
            <a:srgbClr val="DDDDDD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>
              <a:defRPr sz="28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  resolute.</a:t>
            </a:r>
          </a:p>
        </p:txBody>
      </p:sp>
      <p:grpSp>
        <p:nvGrpSpPr>
          <p:cNvPr id="122" name="Group 124"/>
          <p:cNvGrpSpPr/>
          <p:nvPr/>
        </p:nvGrpSpPr>
        <p:grpSpPr>
          <a:xfrm>
            <a:off x="121487" y="2635705"/>
            <a:ext cx="8459795" cy="2444383"/>
            <a:chOff x="-1" y="0"/>
            <a:chExt cx="8459793" cy="2444381"/>
          </a:xfrm>
        </p:grpSpPr>
        <p:sp>
          <p:nvSpPr>
            <p:cNvPr id="119" name="Shape 121"/>
            <p:cNvSpPr/>
            <p:nvPr/>
          </p:nvSpPr>
          <p:spPr>
            <a:xfrm>
              <a:off x="-2" y="792162"/>
              <a:ext cx="2700342" cy="394768"/>
            </a:xfrm>
            <a:prstGeom prst="rect">
              <a:avLst/>
            </a:prstGeom>
            <a:solidFill>
              <a:srgbClr val="AFD7F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his eyes were </a:t>
              </a:r>
            </a:p>
          </p:txBody>
        </p:sp>
        <p:sp>
          <p:nvSpPr>
            <p:cNvPr id="120" name="Shape 122"/>
            <p:cNvSpPr/>
            <p:nvPr/>
          </p:nvSpPr>
          <p:spPr>
            <a:xfrm>
              <a:off x="-1" y="-1"/>
              <a:ext cx="8459794" cy="394768"/>
            </a:xfrm>
            <a:prstGeom prst="rect">
              <a:avLst/>
            </a:prstGeom>
            <a:solidFill>
              <a:srgbClr val="AFD7F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Clif had risen, not too steadily, though his voice and</a:t>
              </a:r>
            </a:p>
          </p:txBody>
        </p:sp>
        <p:sp>
          <p:nvSpPr>
            <p:cNvPr id="121" name="Shape 123"/>
            <p:cNvSpPr/>
            <p:nvPr/>
          </p:nvSpPr>
          <p:spPr>
            <a:xfrm>
              <a:off x="3635375" y="2160590"/>
              <a:ext cx="3168653" cy="283792"/>
            </a:xfrm>
            <a:prstGeom prst="rect">
              <a:avLst/>
            </a:prstGeom>
            <a:solidFill>
              <a:srgbClr val="A896EA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>
                <a:defRPr sz="2000">
                  <a:latin typeface="Arial"/>
                  <a:ea typeface="Arial"/>
                  <a:cs typeface="Arial"/>
                  <a:sym typeface="Arial"/>
                </a:defRPr>
              </a:pPr>
              <a:r>
                <a:t>Sinclair Lewis, </a:t>
              </a:r>
              <a:r>
                <a:rPr i="1"/>
                <a:t>Arrowsmith</a:t>
              </a:r>
            </a:p>
          </p:txBody>
        </p:sp>
      </p:grpSp>
      <p:sp>
        <p:nvSpPr>
          <p:cNvPr id="123" name="Shape 125"/>
          <p:cNvSpPr/>
          <p:nvPr/>
        </p:nvSpPr>
        <p:spPr>
          <a:xfrm>
            <a:off x="5867400" y="3500437"/>
            <a:ext cx="1943100" cy="394767"/>
          </a:xfrm>
          <a:prstGeom prst="rect">
            <a:avLst/>
          </a:prstGeom>
          <a:solidFill>
            <a:srgbClr val="DDDDDD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>
              <a:defRPr sz="28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  resolute</a:t>
            </a:r>
          </a:p>
        </p:txBody>
      </p:sp>
      <p:grpSp>
        <p:nvGrpSpPr>
          <p:cNvPr id="127" name="Group 129"/>
          <p:cNvGrpSpPr/>
          <p:nvPr/>
        </p:nvGrpSpPr>
        <p:grpSpPr>
          <a:xfrm>
            <a:off x="900109" y="3500436"/>
            <a:ext cx="7200907" cy="2012581"/>
            <a:chOff x="-1" y="-1"/>
            <a:chExt cx="7200905" cy="2012580"/>
          </a:xfrm>
        </p:grpSpPr>
        <p:sp>
          <p:nvSpPr>
            <p:cNvPr id="124" name="Shape 126"/>
            <p:cNvSpPr/>
            <p:nvPr/>
          </p:nvSpPr>
          <p:spPr>
            <a:xfrm>
              <a:off x="0" y="-2"/>
              <a:ext cx="5003802" cy="394768"/>
            </a:xfrm>
            <a:prstGeom prst="rect">
              <a:avLst/>
            </a:prstGeom>
            <a:solidFill>
              <a:srgbClr val="AFD7F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Her hatred of the town turned </a:t>
              </a:r>
            </a:p>
          </p:txBody>
        </p:sp>
        <p:sp>
          <p:nvSpPr>
            <p:cNvPr id="125" name="Shape 127"/>
            <p:cNvSpPr/>
            <p:nvPr/>
          </p:nvSpPr>
          <p:spPr>
            <a:xfrm>
              <a:off x="-2" y="792162"/>
              <a:ext cx="5184781" cy="394768"/>
            </a:xfrm>
            <a:prstGeom prst="rect">
              <a:avLst/>
            </a:prstGeom>
            <a:solidFill>
              <a:srgbClr val="AFD7F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 as she pushed open the door. </a:t>
              </a:r>
            </a:p>
          </p:txBody>
        </p:sp>
        <p:sp>
          <p:nvSpPr>
            <p:cNvPr id="126" name="Shape 128"/>
            <p:cNvSpPr/>
            <p:nvPr/>
          </p:nvSpPr>
          <p:spPr>
            <a:xfrm>
              <a:off x="3743325" y="1728788"/>
              <a:ext cx="3457580" cy="283792"/>
            </a:xfrm>
            <a:prstGeom prst="rect">
              <a:avLst/>
            </a:prstGeom>
            <a:solidFill>
              <a:srgbClr val="A896EA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>
                <a:defRPr sz="2000">
                  <a:latin typeface="Arial"/>
                  <a:ea typeface="Arial"/>
                  <a:cs typeface="Arial"/>
                  <a:sym typeface="Arial"/>
                </a:defRPr>
              </a:pPr>
              <a:r>
                <a:t> Sinclair Lewis</a:t>
              </a:r>
              <a:r>
                <a:rPr i="1"/>
                <a:t>, Main Street</a:t>
              </a:r>
            </a:p>
          </p:txBody>
        </p:sp>
      </p:grpSp>
      <p:pic>
        <p:nvPicPr>
          <p:cNvPr id="128" name="pasted-image.jpeg" descr="pasted-image.jpe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45057" y="50685"/>
            <a:ext cx="2708722" cy="211619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8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xit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Class="exit" nodeType="clickEffect" presetSubtype="2" presetID="2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8" presetID="2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Class="exit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2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Class="exit" nodeType="clickEffect" presetSubtype="2" presetID="2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Class="entr" nodeType="click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2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Class="entr" nodeType="clickEffect" presetSubtype="8" presetID="2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6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Class="exit" nodeType="clickEffect" presetSubtype="0" presetID="1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2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Class="exit" nodeType="clickEffect" presetSubtype="2" presetID="2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8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Class="entr" nodeType="clickEffect" presetSubtype="0" presetID="1" grpId="1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2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Class="entr" nodeType="clickEffect" presetSubtype="8" presetID="2" grpId="1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6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Class="entr" nodeType="clickEffect" presetID="10" grpId="1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2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73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18" grpId="8"/>
      <p:bldP build="whole" bldLvl="1" animBg="1" rev="0" advAuto="0" spid="122" grpId="11"/>
      <p:bldP build="whole" bldLvl="1" animBg="1" rev="0" advAuto="0" spid="118" grpId="10"/>
      <p:bldP build="whole" bldLvl="1" animBg="1" rev="0" advAuto="0" spid="123" grpId="12"/>
      <p:bldP build="whole" bldLvl="1" animBg="1" rev="0" advAuto="0" spid="105" grpId="14"/>
      <p:bldP build="whole" bldLvl="1" animBg="1" rev="0" advAuto="0" spid="117" grpId="5"/>
      <p:bldP build="whole" bldLvl="1" animBg="1" rev="0" advAuto="0" spid="117" grpId="7"/>
      <p:bldP build="whole" bldLvl="1" animBg="1" rev="0" advAuto="0" spid="112" grpId="1"/>
      <p:bldP build="whole" bldLvl="1" animBg="1" rev="0" advAuto="0" spid="113" grpId="4"/>
      <p:bldP build="whole" bldLvl="1" animBg="1" rev="0" advAuto="0" spid="112" grpId="3"/>
      <p:bldP build="whole" bldLvl="1" animBg="1" rev="0" advAuto="0" spid="107" grpId="2"/>
      <p:bldP build="whole" bldLvl="1" animBg="1" rev="0" advAuto="0" spid="113" grpId="6"/>
      <p:bldP build="whole" bldLvl="1" animBg="1" rev="0" advAuto="0" spid="127" grpId="13"/>
      <p:bldP build="whole" bldLvl="1" animBg="1" rev="0" advAuto="0" spid="122" grpId="9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Shape 132"/>
          <p:cNvSpPr txBox="1"/>
          <p:nvPr/>
        </p:nvSpPr>
        <p:spPr>
          <a:xfrm>
            <a:off x="3563937" y="188912"/>
            <a:ext cx="5364165" cy="6173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>
              <a:defRPr b="1">
                <a:latin typeface="Arial"/>
                <a:ea typeface="Arial"/>
                <a:cs typeface="Arial"/>
                <a:sym typeface="Arial"/>
              </a:defRPr>
            </a:pPr>
            <a:r>
              <a:t>Brigand: outlaw, especially a thief</a:t>
            </a:r>
          </a:p>
          <a:p>
            <a:pPr>
              <a:defRPr b="1">
                <a:latin typeface="Arial"/>
                <a:ea typeface="Arial"/>
                <a:cs typeface="Arial"/>
                <a:sym typeface="Arial"/>
              </a:defRPr>
            </a:pPr>
            <a:r>
              <a:t>Synonyms: miscreant, pirate</a:t>
            </a:r>
          </a:p>
        </p:txBody>
      </p:sp>
      <p:sp>
        <p:nvSpPr>
          <p:cNvPr id="131" name="Shape 133"/>
          <p:cNvSpPr txBox="1"/>
          <p:nvPr/>
        </p:nvSpPr>
        <p:spPr>
          <a:xfrm>
            <a:off x="468311" y="5949948"/>
            <a:ext cx="8096654" cy="3506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>
            <a:lvl1pPr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Any form of the word “brigand”  will appear once in every 1,668    pages of text.</a:t>
            </a:r>
          </a:p>
        </p:txBody>
      </p:sp>
      <p:sp>
        <p:nvSpPr>
          <p:cNvPr id="132" name="Shape 134"/>
          <p:cNvSpPr/>
          <p:nvPr/>
        </p:nvSpPr>
        <p:spPr>
          <a:xfrm>
            <a:off x="6443662" y="1989134"/>
            <a:ext cx="1727203" cy="394768"/>
          </a:xfrm>
          <a:prstGeom prst="rect">
            <a:avLst/>
          </a:prstGeom>
          <a:solidFill>
            <a:srgbClr val="DDDDDD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>
              <a:defRPr sz="28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  brigand</a:t>
            </a:r>
          </a:p>
        </p:txBody>
      </p:sp>
      <p:grpSp>
        <p:nvGrpSpPr>
          <p:cNvPr id="137" name="Group 139"/>
          <p:cNvGrpSpPr/>
          <p:nvPr/>
        </p:nvGrpSpPr>
        <p:grpSpPr>
          <a:xfrm>
            <a:off x="755649" y="1989133"/>
            <a:ext cx="7345369" cy="3092084"/>
            <a:chOff x="0" y="-1"/>
            <a:chExt cx="7345368" cy="3092082"/>
          </a:xfrm>
        </p:grpSpPr>
        <p:sp>
          <p:nvSpPr>
            <p:cNvPr id="133" name="Shape 135"/>
            <p:cNvSpPr/>
            <p:nvPr/>
          </p:nvSpPr>
          <p:spPr>
            <a:xfrm>
              <a:off x="0" y="792162"/>
              <a:ext cx="7345369" cy="394768"/>
            </a:xfrm>
            <a:prstGeom prst="rect">
              <a:avLst/>
            </a:prstGeom>
            <a:solidFill>
              <a:srgbClr val="AFD7F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sitting with the senior girls and boys in the </a:t>
              </a:r>
            </a:p>
          </p:txBody>
        </p:sp>
        <p:sp>
          <p:nvSpPr>
            <p:cNvPr id="134" name="Shape 136"/>
            <p:cNvSpPr/>
            <p:nvPr/>
          </p:nvSpPr>
          <p:spPr>
            <a:xfrm>
              <a:off x="71436" y="1511300"/>
              <a:ext cx="7273933" cy="394768"/>
            </a:xfrm>
            <a:prstGeom prst="rect">
              <a:avLst/>
            </a:prstGeom>
            <a:solidFill>
              <a:srgbClr val="AFD7F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top form. Who ever heard of such a thing?</a:t>
              </a:r>
            </a:p>
          </p:txBody>
        </p:sp>
        <p:sp>
          <p:nvSpPr>
            <p:cNvPr id="135" name="Shape 137"/>
            <p:cNvSpPr/>
            <p:nvPr/>
          </p:nvSpPr>
          <p:spPr>
            <a:xfrm>
              <a:off x="71436" y="-2"/>
              <a:ext cx="5689606" cy="394768"/>
            </a:xfrm>
            <a:prstGeom prst="rect">
              <a:avLst/>
            </a:prstGeom>
            <a:solidFill>
              <a:srgbClr val="AFD7F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 I’m not having a little five-year-old</a:t>
              </a:r>
            </a:p>
          </p:txBody>
        </p:sp>
        <p:sp>
          <p:nvSpPr>
            <p:cNvPr id="136" name="Shape 138"/>
            <p:cNvSpPr/>
            <p:nvPr/>
          </p:nvSpPr>
          <p:spPr>
            <a:xfrm>
              <a:off x="2879725" y="2808290"/>
              <a:ext cx="2592392" cy="283792"/>
            </a:xfrm>
            <a:prstGeom prst="rect">
              <a:avLst/>
            </a:prstGeom>
            <a:solidFill>
              <a:srgbClr val="A896EA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>
                <a:defRPr sz="2000">
                  <a:latin typeface="Arial"/>
                  <a:ea typeface="Arial"/>
                  <a:cs typeface="Arial"/>
                  <a:sym typeface="Arial"/>
                </a:defRPr>
              </a:pPr>
              <a:r>
                <a:t>Roald Dahl, </a:t>
              </a:r>
              <a:r>
                <a:rPr i="1"/>
                <a:t>Matilda</a:t>
              </a:r>
            </a:p>
          </p:txBody>
        </p:sp>
      </p:grpSp>
      <p:sp>
        <p:nvSpPr>
          <p:cNvPr id="138" name="Shape 141"/>
          <p:cNvSpPr/>
          <p:nvPr/>
        </p:nvSpPr>
        <p:spPr>
          <a:xfrm>
            <a:off x="468312" y="2781299"/>
            <a:ext cx="2016126" cy="394768"/>
          </a:xfrm>
          <a:prstGeom prst="rect">
            <a:avLst/>
          </a:prstGeom>
          <a:solidFill>
            <a:srgbClr val="DDDDDD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>
              <a:defRPr sz="28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  brigands.</a:t>
            </a:r>
          </a:p>
        </p:txBody>
      </p:sp>
      <p:grpSp>
        <p:nvGrpSpPr>
          <p:cNvPr id="141" name="Group 144"/>
          <p:cNvGrpSpPr/>
          <p:nvPr/>
        </p:nvGrpSpPr>
        <p:grpSpPr>
          <a:xfrm>
            <a:off x="395286" y="1989134"/>
            <a:ext cx="8280404" cy="1147394"/>
            <a:chOff x="0" y="0"/>
            <a:chExt cx="8280403" cy="1147392"/>
          </a:xfrm>
        </p:grpSpPr>
        <p:sp>
          <p:nvSpPr>
            <p:cNvPr id="139" name="Shape 142"/>
            <p:cNvSpPr/>
            <p:nvPr/>
          </p:nvSpPr>
          <p:spPr>
            <a:xfrm>
              <a:off x="-1" y="0"/>
              <a:ext cx="8280404" cy="394767"/>
            </a:xfrm>
            <a:prstGeom prst="rect">
              <a:avLst/>
            </a:prstGeom>
            <a:solidFill>
              <a:srgbClr val="AFD7F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These lands are dangerous: full of foul rebels and </a:t>
              </a:r>
            </a:p>
          </p:txBody>
        </p:sp>
        <p:sp>
          <p:nvSpPr>
            <p:cNvPr id="140" name="Shape 143"/>
            <p:cNvSpPr/>
            <p:nvPr/>
          </p:nvSpPr>
          <p:spPr>
            <a:xfrm>
              <a:off x="2736850" y="863602"/>
              <a:ext cx="4535490" cy="283791"/>
            </a:xfrm>
            <a:prstGeom prst="rect">
              <a:avLst/>
            </a:prstGeom>
            <a:solidFill>
              <a:srgbClr val="A896EA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>
                <a:defRPr sz="2000">
                  <a:latin typeface="Arial"/>
                  <a:ea typeface="Arial"/>
                  <a:cs typeface="Arial"/>
                  <a:sym typeface="Arial"/>
                </a:defRPr>
              </a:pPr>
              <a:r>
                <a:t>J.R.R.Tolkien </a:t>
              </a:r>
              <a:r>
                <a:rPr i="1"/>
                <a:t>The Two Towers</a:t>
              </a:r>
            </a:p>
          </p:txBody>
        </p:sp>
      </p:grpSp>
      <p:sp>
        <p:nvSpPr>
          <p:cNvPr id="142" name="Shape 145"/>
          <p:cNvSpPr/>
          <p:nvPr/>
        </p:nvSpPr>
        <p:spPr>
          <a:xfrm>
            <a:off x="755648" y="2781299"/>
            <a:ext cx="1944692" cy="394768"/>
          </a:xfrm>
          <a:prstGeom prst="rect">
            <a:avLst/>
          </a:prstGeom>
          <a:solidFill>
            <a:srgbClr val="DDDDDD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>
              <a:defRPr sz="28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  brigands.</a:t>
            </a:r>
          </a:p>
        </p:txBody>
      </p:sp>
      <p:grpSp>
        <p:nvGrpSpPr>
          <p:cNvPr id="145" name="Group 148"/>
          <p:cNvGrpSpPr/>
          <p:nvPr/>
        </p:nvGrpSpPr>
        <p:grpSpPr>
          <a:xfrm>
            <a:off x="827086" y="1989134"/>
            <a:ext cx="7848605" cy="1218832"/>
            <a:chOff x="0" y="0"/>
            <a:chExt cx="7848603" cy="1218831"/>
          </a:xfrm>
        </p:grpSpPr>
        <p:sp>
          <p:nvSpPr>
            <p:cNvPr id="143" name="Shape 146"/>
            <p:cNvSpPr/>
            <p:nvPr/>
          </p:nvSpPr>
          <p:spPr>
            <a:xfrm>
              <a:off x="-1" y="-1"/>
              <a:ext cx="7848605" cy="394768"/>
            </a:xfrm>
            <a:prstGeom prst="rect">
              <a:avLst/>
            </a:prstGeom>
            <a:solidFill>
              <a:srgbClr val="AFD7F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In the old days such men turned from soldiers to</a:t>
              </a:r>
            </a:p>
          </p:txBody>
        </p:sp>
        <p:sp>
          <p:nvSpPr>
            <p:cNvPr id="144" name="Shape 147"/>
            <p:cNvSpPr/>
            <p:nvPr/>
          </p:nvSpPr>
          <p:spPr>
            <a:xfrm>
              <a:off x="3816351" y="935040"/>
              <a:ext cx="3960817" cy="283791"/>
            </a:xfrm>
            <a:prstGeom prst="rect">
              <a:avLst/>
            </a:prstGeom>
            <a:solidFill>
              <a:srgbClr val="A896EA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>
                <a:defRPr sz="2000">
                  <a:latin typeface="Arial"/>
                  <a:ea typeface="Arial"/>
                  <a:cs typeface="Arial"/>
                  <a:sym typeface="Arial"/>
                </a:defRPr>
              </a:pPr>
              <a:r>
                <a:t>Boris Pasternak, </a:t>
              </a:r>
              <a:r>
                <a:rPr i="1"/>
                <a:t>Doctor Zhivago</a:t>
              </a:r>
            </a:p>
          </p:txBody>
        </p:sp>
      </p:grpSp>
      <p:sp>
        <p:nvSpPr>
          <p:cNvPr id="146" name="Shape 149"/>
          <p:cNvSpPr/>
          <p:nvPr/>
        </p:nvSpPr>
        <p:spPr>
          <a:xfrm>
            <a:off x="3779837" y="1989134"/>
            <a:ext cx="1873253" cy="394768"/>
          </a:xfrm>
          <a:prstGeom prst="rect">
            <a:avLst/>
          </a:prstGeom>
          <a:solidFill>
            <a:srgbClr val="DDDDDD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>
              <a:defRPr sz="28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  brigands</a:t>
            </a:r>
          </a:p>
        </p:txBody>
      </p:sp>
      <p:grpSp>
        <p:nvGrpSpPr>
          <p:cNvPr id="150" name="Group 153"/>
          <p:cNvGrpSpPr/>
          <p:nvPr/>
        </p:nvGrpSpPr>
        <p:grpSpPr>
          <a:xfrm>
            <a:off x="755646" y="1989134"/>
            <a:ext cx="6840544" cy="1939558"/>
            <a:chOff x="-1" y="0"/>
            <a:chExt cx="6840542" cy="1939556"/>
          </a:xfrm>
        </p:grpSpPr>
        <p:sp>
          <p:nvSpPr>
            <p:cNvPr id="147" name="Shape 150"/>
            <p:cNvSpPr/>
            <p:nvPr/>
          </p:nvSpPr>
          <p:spPr>
            <a:xfrm>
              <a:off x="-2" y="792162"/>
              <a:ext cx="6048382" cy="394768"/>
            </a:xfrm>
            <a:prstGeom prst="rect">
              <a:avLst/>
            </a:prstGeom>
            <a:solidFill>
              <a:srgbClr val="AFD7F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who are going to sell her for a slave. </a:t>
              </a:r>
            </a:p>
          </p:txBody>
        </p:sp>
        <p:sp>
          <p:nvSpPr>
            <p:cNvPr id="148" name="Shape 151"/>
            <p:cNvSpPr/>
            <p:nvPr/>
          </p:nvSpPr>
          <p:spPr>
            <a:xfrm>
              <a:off x="71436" y="-1"/>
              <a:ext cx="2952754" cy="394768"/>
            </a:xfrm>
            <a:prstGeom prst="rect">
              <a:avLst/>
            </a:prstGeom>
            <a:solidFill>
              <a:srgbClr val="AFD7F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She thinks we’re</a:t>
              </a:r>
            </a:p>
          </p:txBody>
        </p:sp>
        <p:sp>
          <p:nvSpPr>
            <p:cNvPr id="149" name="Shape 152"/>
            <p:cNvSpPr/>
            <p:nvPr/>
          </p:nvSpPr>
          <p:spPr>
            <a:xfrm>
              <a:off x="3095625" y="1655765"/>
              <a:ext cx="3744917" cy="283792"/>
            </a:xfrm>
            <a:prstGeom prst="rect">
              <a:avLst/>
            </a:prstGeom>
            <a:solidFill>
              <a:srgbClr val="A896EA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>
                <a:defRPr sz="2000">
                  <a:latin typeface="Arial"/>
                  <a:ea typeface="Arial"/>
                  <a:cs typeface="Arial"/>
                  <a:sym typeface="Arial"/>
                </a:defRPr>
              </a:pPr>
              <a:r>
                <a:t>Amy Tan,  </a:t>
              </a:r>
              <a:r>
                <a:rPr i="1"/>
                <a:t>The Joy Luck Club</a:t>
              </a:r>
            </a:p>
          </p:txBody>
        </p:sp>
      </p:grpSp>
      <p:pic>
        <p:nvPicPr>
          <p:cNvPr id="151" name="pasted-image.jpeg" descr="pasted-image.jpe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88329" y="34728"/>
            <a:ext cx="2376092" cy="1874886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8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xit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Class="exit" nodeType="clickEffect" presetSubtype="2" presetID="2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8" presetID="2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Class="exit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2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Class="exit" nodeType="clickEffect" presetSubtype="2" presetID="2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Class="entr" nodeType="click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2" fill="hold"/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Class="entr" nodeType="clickEffect" presetSubtype="8" presetID="2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6" fill="hold"/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Class="exit" nodeType="clickEffect" presetSubtype="0" presetID="1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2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Class="exit" nodeType="clickEffect" presetSubtype="2" presetID="2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8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Class="entr" nodeType="clickEffect" presetSubtype="0" presetID="1" grpId="1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2" fill="hold"/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Class="entr" nodeType="clickEffect" presetSubtype="8" presetID="2" grpId="1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6" fill="hold"/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1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1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Class="entr" nodeType="clickEffect" presetID="10" grpId="1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2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73" dur="5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45" grpId="9"/>
      <p:bldP build="whole" bldLvl="1" animBg="1" rev="0" advAuto="0" spid="146" grpId="12"/>
      <p:bldP build="whole" bldLvl="1" animBg="1" rev="0" advAuto="0" spid="132" grpId="2"/>
      <p:bldP build="whole" bldLvl="1" animBg="1" rev="0" advAuto="0" spid="142" grpId="8"/>
      <p:bldP build="whole" bldLvl="1" animBg="1" rev="0" advAuto="0" spid="145" grpId="11"/>
      <p:bldP build="whole" bldLvl="1" animBg="1" rev="0" advAuto="0" spid="142" grpId="10"/>
      <p:bldP build="whole" bldLvl="1" animBg="1" rev="0" advAuto="0" spid="150" grpId="13"/>
      <p:bldP build="whole" bldLvl="1" animBg="1" rev="0" advAuto="0" spid="141" grpId="5"/>
      <p:bldP build="whole" bldLvl="1" animBg="1" rev="0" advAuto="0" spid="141" grpId="7"/>
      <p:bldP build="whole" bldLvl="1" animBg="1" rev="0" advAuto="0" spid="137" grpId="1"/>
      <p:bldP build="whole" bldLvl="1" animBg="1" rev="0" advAuto="0" spid="130" grpId="14"/>
      <p:bldP build="whole" bldLvl="1" animBg="1" rev="0" advAuto="0" spid="137" grpId="3"/>
      <p:bldP build="whole" bldLvl="1" animBg="1" rev="0" advAuto="0" spid="138" grpId="4"/>
      <p:bldP build="whole" bldLvl="1" animBg="1" rev="0" advAuto="0" spid="138" grpId="6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Shape 156"/>
          <p:cNvSpPr txBox="1"/>
          <p:nvPr/>
        </p:nvSpPr>
        <p:spPr>
          <a:xfrm>
            <a:off x="3779837" y="-1"/>
            <a:ext cx="5364165" cy="8840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>
              <a:defRPr b="1">
                <a:latin typeface="Arial"/>
                <a:ea typeface="Arial"/>
                <a:cs typeface="Arial"/>
                <a:sym typeface="Arial"/>
              </a:defRPr>
            </a:pPr>
            <a:r>
              <a:t>Enthralled: charmed by              </a:t>
            </a:r>
          </a:p>
          <a:p>
            <a:pPr>
              <a:defRPr b="1">
                <a:latin typeface="Arial"/>
                <a:ea typeface="Arial"/>
                <a:cs typeface="Arial"/>
                <a:sym typeface="Arial"/>
              </a:defRPr>
            </a:pPr>
            <a:r>
              <a:t>Synonyms: rapt, enchanted</a:t>
            </a:r>
          </a:p>
          <a:p>
            <a:pPr>
              <a:defRPr b="1">
                <a:latin typeface="Arial"/>
                <a:ea typeface="Arial"/>
                <a:cs typeface="Arial"/>
                <a:sym typeface="Arial"/>
              </a:defRPr>
            </a:pPr>
            <a:r>
              <a:t>Antonyms: uninterested, suspicious, cynical</a:t>
            </a:r>
          </a:p>
        </p:txBody>
      </p:sp>
      <p:sp>
        <p:nvSpPr>
          <p:cNvPr id="154" name="Shape 157"/>
          <p:cNvSpPr txBox="1"/>
          <p:nvPr/>
        </p:nvSpPr>
        <p:spPr>
          <a:xfrm>
            <a:off x="468309" y="5949948"/>
            <a:ext cx="8338091" cy="3506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>
            <a:lvl1pPr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Any form of the word “enthralled”  will appear once in every 3,678    pages of text.</a:t>
            </a:r>
          </a:p>
        </p:txBody>
      </p:sp>
      <p:sp>
        <p:nvSpPr>
          <p:cNvPr id="155" name="Shape 158"/>
          <p:cNvSpPr/>
          <p:nvPr/>
        </p:nvSpPr>
        <p:spPr>
          <a:xfrm>
            <a:off x="6084887" y="2420934"/>
            <a:ext cx="2879728" cy="394768"/>
          </a:xfrm>
          <a:prstGeom prst="rect">
            <a:avLst/>
          </a:prstGeom>
          <a:solidFill>
            <a:srgbClr val="DDDDDD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>
              <a:defRPr sz="28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  enthralled.</a:t>
            </a:r>
          </a:p>
        </p:txBody>
      </p:sp>
      <p:grpSp>
        <p:nvGrpSpPr>
          <p:cNvPr id="160" name="Group 163"/>
          <p:cNvGrpSpPr/>
          <p:nvPr/>
        </p:nvGrpSpPr>
        <p:grpSpPr>
          <a:xfrm>
            <a:off x="395283" y="2420935"/>
            <a:ext cx="8353433" cy="2876182"/>
            <a:chOff x="-1" y="0"/>
            <a:chExt cx="8353432" cy="2876180"/>
          </a:xfrm>
        </p:grpSpPr>
        <p:sp>
          <p:nvSpPr>
            <p:cNvPr id="156" name="Shape 159"/>
            <p:cNvSpPr/>
            <p:nvPr/>
          </p:nvSpPr>
          <p:spPr>
            <a:xfrm>
              <a:off x="-2" y="863600"/>
              <a:ext cx="8353433" cy="394767"/>
            </a:xfrm>
            <a:prstGeom prst="rect">
              <a:avLst/>
            </a:prstGeom>
            <a:solidFill>
              <a:srgbClr val="AFD7F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It was quite clear to them that they were at this</a:t>
              </a:r>
            </a:p>
          </p:txBody>
        </p:sp>
        <p:sp>
          <p:nvSpPr>
            <p:cNvPr id="157" name="Shape 160"/>
            <p:cNvSpPr/>
            <p:nvPr/>
          </p:nvSpPr>
          <p:spPr>
            <a:xfrm>
              <a:off x="-2" y="1584327"/>
              <a:ext cx="7777171" cy="394768"/>
            </a:xfrm>
            <a:prstGeom prst="rect">
              <a:avLst/>
            </a:prstGeom>
            <a:solidFill>
              <a:srgbClr val="AFD7F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moment standing in the presence of a master.</a:t>
              </a:r>
            </a:p>
          </p:txBody>
        </p:sp>
        <p:sp>
          <p:nvSpPr>
            <p:cNvPr id="158" name="Shape 161"/>
            <p:cNvSpPr/>
            <p:nvPr/>
          </p:nvSpPr>
          <p:spPr>
            <a:xfrm>
              <a:off x="144460" y="-1"/>
              <a:ext cx="5545144" cy="394768"/>
            </a:xfrm>
            <a:prstGeom prst="rect">
              <a:avLst/>
            </a:prstGeom>
            <a:solidFill>
              <a:srgbClr val="AFD7F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 Both Matilda and Lavender were </a:t>
              </a:r>
            </a:p>
          </p:txBody>
        </p:sp>
        <p:sp>
          <p:nvSpPr>
            <p:cNvPr id="159" name="Shape 162"/>
            <p:cNvSpPr/>
            <p:nvPr/>
          </p:nvSpPr>
          <p:spPr>
            <a:xfrm>
              <a:off x="3455987" y="2592389"/>
              <a:ext cx="2592391" cy="283792"/>
            </a:xfrm>
            <a:prstGeom prst="rect">
              <a:avLst/>
            </a:prstGeom>
            <a:solidFill>
              <a:srgbClr val="A896EA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>
                <a:defRPr sz="2000">
                  <a:latin typeface="Arial"/>
                  <a:ea typeface="Arial"/>
                  <a:cs typeface="Arial"/>
                  <a:sym typeface="Arial"/>
                </a:defRPr>
              </a:pPr>
              <a:r>
                <a:t>Roald Dahl, </a:t>
              </a:r>
              <a:r>
                <a:rPr i="1"/>
                <a:t>Matilda</a:t>
              </a:r>
            </a:p>
          </p:txBody>
        </p:sp>
      </p:grpSp>
      <p:sp>
        <p:nvSpPr>
          <p:cNvPr id="161" name="Shape 165"/>
          <p:cNvSpPr/>
          <p:nvPr/>
        </p:nvSpPr>
        <p:spPr>
          <a:xfrm>
            <a:off x="1979610" y="2420934"/>
            <a:ext cx="2016127" cy="394768"/>
          </a:xfrm>
          <a:prstGeom prst="rect">
            <a:avLst/>
          </a:prstGeom>
          <a:solidFill>
            <a:srgbClr val="DDDDDD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>
              <a:defRPr sz="28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  enthralled</a:t>
            </a:r>
          </a:p>
        </p:txBody>
      </p:sp>
      <p:grpSp>
        <p:nvGrpSpPr>
          <p:cNvPr id="165" name="Group 169"/>
          <p:cNvGrpSpPr/>
          <p:nvPr/>
        </p:nvGrpSpPr>
        <p:grpSpPr>
          <a:xfrm>
            <a:off x="539748" y="2420933"/>
            <a:ext cx="7993070" cy="1363295"/>
            <a:chOff x="0" y="-1"/>
            <a:chExt cx="7993068" cy="1363294"/>
          </a:xfrm>
        </p:grpSpPr>
        <p:sp>
          <p:nvSpPr>
            <p:cNvPr id="162" name="Shape 166"/>
            <p:cNvSpPr/>
            <p:nvPr/>
          </p:nvSpPr>
          <p:spPr>
            <a:xfrm>
              <a:off x="3384551" y="-2"/>
              <a:ext cx="2808291" cy="394768"/>
            </a:xfrm>
            <a:prstGeom prst="rect">
              <a:avLst/>
            </a:prstGeom>
            <a:solidFill>
              <a:srgbClr val="AFD7F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by the romance.</a:t>
              </a:r>
            </a:p>
          </p:txBody>
        </p:sp>
        <p:sp>
          <p:nvSpPr>
            <p:cNvPr id="163" name="Shape 167"/>
            <p:cNvSpPr/>
            <p:nvPr/>
          </p:nvSpPr>
          <p:spPr>
            <a:xfrm>
              <a:off x="0" y="-2"/>
              <a:ext cx="1439865" cy="394768"/>
            </a:xfrm>
            <a:prstGeom prst="rect">
              <a:avLst/>
            </a:prstGeom>
            <a:solidFill>
              <a:srgbClr val="AFD7F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 She is</a:t>
              </a:r>
            </a:p>
          </p:txBody>
        </p:sp>
        <p:sp>
          <p:nvSpPr>
            <p:cNvPr id="164" name="Shape 168"/>
            <p:cNvSpPr/>
            <p:nvPr/>
          </p:nvSpPr>
          <p:spPr>
            <a:xfrm>
              <a:off x="3960813" y="1079502"/>
              <a:ext cx="4032256" cy="283792"/>
            </a:xfrm>
            <a:prstGeom prst="rect">
              <a:avLst/>
            </a:prstGeom>
            <a:solidFill>
              <a:srgbClr val="A896EA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>
                <a:defRPr sz="2000">
                  <a:latin typeface="Arial"/>
                  <a:ea typeface="Arial"/>
                  <a:cs typeface="Arial"/>
                  <a:sym typeface="Arial"/>
                </a:defRPr>
              </a:pPr>
              <a:r>
                <a:t>Nicholas Sparks, </a:t>
              </a:r>
              <a:r>
                <a:rPr i="1"/>
                <a:t>The Notebook</a:t>
              </a:r>
            </a:p>
          </p:txBody>
        </p:sp>
      </p:grpSp>
      <p:sp>
        <p:nvSpPr>
          <p:cNvPr id="166" name="Shape 170"/>
          <p:cNvSpPr/>
          <p:nvPr/>
        </p:nvSpPr>
        <p:spPr>
          <a:xfrm>
            <a:off x="2195509" y="3284537"/>
            <a:ext cx="2374906" cy="394767"/>
          </a:xfrm>
          <a:prstGeom prst="rect">
            <a:avLst/>
          </a:prstGeom>
          <a:solidFill>
            <a:srgbClr val="DDDDDD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>
              <a:defRPr sz="28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  enthralled</a:t>
            </a:r>
          </a:p>
        </p:txBody>
      </p:sp>
      <p:grpSp>
        <p:nvGrpSpPr>
          <p:cNvPr id="171" name="Group 175"/>
          <p:cNvGrpSpPr/>
          <p:nvPr/>
        </p:nvGrpSpPr>
        <p:grpSpPr>
          <a:xfrm>
            <a:off x="395286" y="2420933"/>
            <a:ext cx="8424870" cy="2084021"/>
            <a:chOff x="0" y="-1"/>
            <a:chExt cx="8424868" cy="2084019"/>
          </a:xfrm>
        </p:grpSpPr>
        <p:sp>
          <p:nvSpPr>
            <p:cNvPr id="167" name="Shape 171"/>
            <p:cNvSpPr/>
            <p:nvPr/>
          </p:nvSpPr>
          <p:spPr>
            <a:xfrm>
              <a:off x="-1" y="863600"/>
              <a:ext cx="1800227" cy="394768"/>
            </a:xfrm>
            <a:prstGeom prst="rect">
              <a:avLst/>
            </a:prstGeom>
            <a:solidFill>
              <a:srgbClr val="AFD7F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had been</a:t>
              </a:r>
            </a:p>
          </p:txBody>
        </p:sp>
        <p:sp>
          <p:nvSpPr>
            <p:cNvPr id="168" name="Shape 172"/>
            <p:cNvSpPr/>
            <p:nvPr/>
          </p:nvSpPr>
          <p:spPr>
            <a:xfrm>
              <a:off x="144460" y="-2"/>
              <a:ext cx="8280409" cy="394768"/>
            </a:xfrm>
            <a:prstGeom prst="rect">
              <a:avLst/>
            </a:prstGeom>
            <a:solidFill>
              <a:srgbClr val="AFD7F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From the time he was three or four, John Scherzer</a:t>
              </a:r>
            </a:p>
          </p:txBody>
        </p:sp>
        <p:sp>
          <p:nvSpPr>
            <p:cNvPr id="169" name="Shape 173"/>
            <p:cNvSpPr/>
            <p:nvPr/>
          </p:nvSpPr>
          <p:spPr>
            <a:xfrm>
              <a:off x="3455988" y="1800227"/>
              <a:ext cx="4033842" cy="283792"/>
            </a:xfrm>
            <a:prstGeom prst="rect">
              <a:avLst/>
            </a:prstGeom>
            <a:solidFill>
              <a:srgbClr val="A896EA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>
                <a:defRPr sz="2000">
                  <a:latin typeface="Arial"/>
                  <a:ea typeface="Arial"/>
                  <a:cs typeface="Arial"/>
                  <a:sym typeface="Arial"/>
                </a:defRPr>
              </a:pPr>
              <a:r>
                <a:t>Warren St. John, </a:t>
              </a:r>
              <a:r>
                <a:rPr i="1"/>
                <a:t>Outcasts United</a:t>
              </a:r>
            </a:p>
          </p:txBody>
        </p:sp>
        <p:sp>
          <p:nvSpPr>
            <p:cNvPr id="170" name="Shape 174"/>
            <p:cNvSpPr/>
            <p:nvPr/>
          </p:nvSpPr>
          <p:spPr>
            <a:xfrm>
              <a:off x="4176713" y="863600"/>
              <a:ext cx="2160591" cy="394768"/>
            </a:xfrm>
            <a:prstGeom prst="rect">
              <a:avLst/>
            </a:prstGeom>
            <a:solidFill>
              <a:srgbClr val="AFD7F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with soccer.</a:t>
              </a:r>
            </a:p>
          </p:txBody>
        </p:sp>
      </p:grpSp>
      <p:sp>
        <p:nvSpPr>
          <p:cNvPr id="172" name="Shape 176"/>
          <p:cNvSpPr/>
          <p:nvPr/>
        </p:nvSpPr>
        <p:spPr>
          <a:xfrm>
            <a:off x="5003800" y="2420934"/>
            <a:ext cx="2016125" cy="394768"/>
          </a:xfrm>
          <a:prstGeom prst="rect">
            <a:avLst/>
          </a:prstGeom>
          <a:solidFill>
            <a:srgbClr val="DDDDDD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>
              <a:defRPr sz="28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  enthralled</a:t>
            </a:r>
          </a:p>
        </p:txBody>
      </p:sp>
      <p:grpSp>
        <p:nvGrpSpPr>
          <p:cNvPr id="176" name="Group 180"/>
          <p:cNvGrpSpPr/>
          <p:nvPr/>
        </p:nvGrpSpPr>
        <p:grpSpPr>
          <a:xfrm>
            <a:off x="395285" y="2420935"/>
            <a:ext cx="7345370" cy="2876182"/>
            <a:chOff x="0" y="0"/>
            <a:chExt cx="7345368" cy="2876180"/>
          </a:xfrm>
        </p:grpSpPr>
        <p:sp>
          <p:nvSpPr>
            <p:cNvPr id="173" name="Shape 177"/>
            <p:cNvSpPr/>
            <p:nvPr/>
          </p:nvSpPr>
          <p:spPr>
            <a:xfrm>
              <a:off x="-1" y="863600"/>
              <a:ext cx="4321179" cy="394767"/>
            </a:xfrm>
            <a:prstGeom prst="rect">
              <a:avLst/>
            </a:prstGeom>
            <a:solidFill>
              <a:srgbClr val="AFD7F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by her parents’ romance.</a:t>
              </a:r>
            </a:p>
          </p:txBody>
        </p:sp>
        <p:sp>
          <p:nvSpPr>
            <p:cNvPr id="174" name="Shape 178"/>
            <p:cNvSpPr/>
            <p:nvPr/>
          </p:nvSpPr>
          <p:spPr>
            <a:xfrm>
              <a:off x="144459" y="-1"/>
              <a:ext cx="4464058" cy="394768"/>
            </a:xfrm>
            <a:prstGeom prst="rect">
              <a:avLst/>
            </a:prstGeom>
            <a:solidFill>
              <a:srgbClr val="AFD7F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Even as a child, Jane was </a:t>
              </a:r>
            </a:p>
          </p:txBody>
        </p:sp>
        <p:sp>
          <p:nvSpPr>
            <p:cNvPr id="175" name="Shape 179"/>
            <p:cNvSpPr/>
            <p:nvPr/>
          </p:nvSpPr>
          <p:spPr>
            <a:xfrm>
              <a:off x="3455988" y="2592389"/>
              <a:ext cx="3889381" cy="283792"/>
            </a:xfrm>
            <a:prstGeom prst="rect">
              <a:avLst/>
            </a:prstGeom>
            <a:solidFill>
              <a:srgbClr val="A896EA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>
                <a:defRPr sz="2000">
                  <a:latin typeface="Arial"/>
                  <a:ea typeface="Arial"/>
                  <a:cs typeface="Arial"/>
                  <a:sym typeface="Arial"/>
                </a:defRPr>
              </a:pPr>
              <a:r>
                <a:t>Nicholas Sparks, </a:t>
              </a:r>
              <a:r>
                <a:rPr i="1"/>
                <a:t>The Wedding</a:t>
              </a:r>
            </a:p>
          </p:txBody>
        </p:sp>
      </p:grpSp>
      <p:pic>
        <p:nvPicPr>
          <p:cNvPr id="177" name="pasted-image.jpeg" descr="pasted-image.jpe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07266" y="73330"/>
            <a:ext cx="3014374" cy="200173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8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xit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Class="exit" nodeType="clickEffect" presetSubtype="2" presetID="2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8" presetID="2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Class="exit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2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Class="exit" nodeType="clickEffect" presetSubtype="2" presetID="2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Class="entr" nodeType="click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2" fill="hold"/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Class="entr" nodeType="clickEffect" presetSubtype="8" presetID="2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6" fill="hold"/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Class="exit" nodeType="clickEffect" presetSubtype="0" presetID="1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2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Class="exit" nodeType="clickEffect" presetSubtype="2" presetID="2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8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Class="entr" nodeType="clickEffect" presetSubtype="0" presetID="1" grpId="1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2" fill="hold"/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Class="entr" nodeType="clickEffect" presetSubtype="8" presetID="2" grpId="1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6" fill="hold"/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1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1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Class="entr" nodeType="clickEffect" presetID="10" grpId="1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2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73" dur="500"/>
                                        <p:tgtEl>
                                          <p:spTgt spid="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55" grpId="2"/>
      <p:bldP build="whole" bldLvl="1" animBg="1" rev="0" advAuto="0" spid="172" grpId="12"/>
      <p:bldP build="whole" bldLvl="1" animBg="1" rev="0" advAuto="0" spid="171" grpId="9"/>
      <p:bldP build="whole" bldLvl="1" animBg="1" rev="0" advAuto="0" spid="171" grpId="11"/>
      <p:bldP build="whole" bldLvl="1" animBg="1" rev="0" advAuto="0" spid="176" grpId="13"/>
      <p:bldP build="whole" bldLvl="1" animBg="1" rev="0" advAuto="0" spid="161" grpId="4"/>
      <p:bldP build="whole" bldLvl="1" animBg="1" rev="0" advAuto="0" spid="165" grpId="5"/>
      <p:bldP build="whole" bldLvl="1" animBg="1" rev="0" advAuto="0" spid="166" grpId="10"/>
      <p:bldP build="whole" bldLvl="1" animBg="1" rev="0" advAuto="0" spid="161" grpId="6"/>
      <p:bldP build="whole" bldLvl="1" animBg="1" rev="0" advAuto="0" spid="166" grpId="8"/>
      <p:bldP build="whole" bldLvl="1" animBg="1" rev="0" advAuto="0" spid="165" grpId="7"/>
      <p:bldP build="whole" bldLvl="1" animBg="1" rev="0" advAuto="0" spid="160" grpId="1"/>
      <p:bldP build="whole" bldLvl="1" animBg="1" rev="0" advAuto="0" spid="160" grpId="3"/>
      <p:bldP build="whole" bldLvl="1" animBg="1" rev="0" advAuto="0" spid="153" grpId="14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Shape 183"/>
          <p:cNvSpPr txBox="1"/>
          <p:nvPr/>
        </p:nvSpPr>
        <p:spPr>
          <a:xfrm>
            <a:off x="3779837" y="-2"/>
            <a:ext cx="5364165" cy="3506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b="1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Culprit: the guilty person; perpetrator                 </a:t>
            </a:r>
          </a:p>
        </p:txBody>
      </p:sp>
      <p:sp>
        <p:nvSpPr>
          <p:cNvPr id="180" name="Shape 184"/>
          <p:cNvSpPr txBox="1"/>
          <p:nvPr/>
        </p:nvSpPr>
        <p:spPr>
          <a:xfrm>
            <a:off x="468311" y="5949948"/>
            <a:ext cx="7943844" cy="3506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>
            <a:lvl1pPr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Any form of the word “culprit”  will appear once in every 1,573    pages of text.</a:t>
            </a:r>
          </a:p>
        </p:txBody>
      </p:sp>
      <p:sp>
        <p:nvSpPr>
          <p:cNvPr id="181" name="Shape 185"/>
          <p:cNvSpPr/>
          <p:nvPr/>
        </p:nvSpPr>
        <p:spPr>
          <a:xfrm>
            <a:off x="5795962" y="2492374"/>
            <a:ext cx="1727203" cy="394768"/>
          </a:xfrm>
          <a:prstGeom prst="rect">
            <a:avLst/>
          </a:prstGeom>
          <a:solidFill>
            <a:srgbClr val="DDDDDD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>
              <a:defRPr sz="28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  culprit</a:t>
            </a:r>
          </a:p>
        </p:txBody>
      </p:sp>
      <p:grpSp>
        <p:nvGrpSpPr>
          <p:cNvPr id="186" name="Group 190"/>
          <p:cNvGrpSpPr/>
          <p:nvPr/>
        </p:nvGrpSpPr>
        <p:grpSpPr>
          <a:xfrm>
            <a:off x="395286" y="2492372"/>
            <a:ext cx="8497894" cy="2804745"/>
            <a:chOff x="0" y="0"/>
            <a:chExt cx="8497892" cy="2804744"/>
          </a:xfrm>
        </p:grpSpPr>
        <p:sp>
          <p:nvSpPr>
            <p:cNvPr id="182" name="Shape 186"/>
            <p:cNvSpPr/>
            <p:nvPr/>
          </p:nvSpPr>
          <p:spPr>
            <a:xfrm>
              <a:off x="73023" y="1441450"/>
              <a:ext cx="8424870" cy="394768"/>
            </a:xfrm>
            <a:prstGeom prst="rect">
              <a:avLst/>
            </a:prstGeom>
            <a:solidFill>
              <a:srgbClr val="AFD7F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she’s often right. I was the prime suspect this time…</a:t>
              </a:r>
            </a:p>
          </p:txBody>
        </p:sp>
        <p:sp>
          <p:nvSpPr>
            <p:cNvPr id="183" name="Shape 187"/>
            <p:cNvSpPr/>
            <p:nvPr/>
          </p:nvSpPr>
          <p:spPr>
            <a:xfrm>
              <a:off x="-1" y="720725"/>
              <a:ext cx="8280405" cy="394768"/>
            </a:xfrm>
            <a:prstGeom prst="rect">
              <a:avLst/>
            </a:prstGeom>
            <a:solidFill>
              <a:srgbClr val="AFD7F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is, she makes a guess at it, and the trouble is</a:t>
              </a:r>
            </a:p>
          </p:txBody>
        </p:sp>
        <p:sp>
          <p:nvSpPr>
            <p:cNvPr id="184" name="Shape 188"/>
            <p:cNvSpPr/>
            <p:nvPr/>
          </p:nvSpPr>
          <p:spPr>
            <a:xfrm>
              <a:off x="73023" y="-1"/>
              <a:ext cx="5327656" cy="394767"/>
            </a:xfrm>
            <a:prstGeom prst="rect">
              <a:avLst/>
            </a:prstGeom>
            <a:solidFill>
              <a:srgbClr val="AFD7F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When she doesn’t know who the </a:t>
              </a:r>
            </a:p>
          </p:txBody>
        </p:sp>
        <p:sp>
          <p:nvSpPr>
            <p:cNvPr id="185" name="Shape 189"/>
            <p:cNvSpPr/>
            <p:nvPr/>
          </p:nvSpPr>
          <p:spPr>
            <a:xfrm>
              <a:off x="3455987" y="2520952"/>
              <a:ext cx="2592391" cy="283792"/>
            </a:xfrm>
            <a:prstGeom prst="rect">
              <a:avLst/>
            </a:prstGeom>
            <a:solidFill>
              <a:srgbClr val="A896EA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>
                <a:defRPr sz="2000">
                  <a:latin typeface="Arial"/>
                  <a:ea typeface="Arial"/>
                  <a:cs typeface="Arial"/>
                  <a:sym typeface="Arial"/>
                </a:defRPr>
              </a:pPr>
              <a:r>
                <a:t>Roald Dahl, </a:t>
              </a:r>
              <a:r>
                <a:rPr i="1"/>
                <a:t>Matilda</a:t>
              </a:r>
            </a:p>
          </p:txBody>
        </p:sp>
      </p:grpSp>
      <p:sp>
        <p:nvSpPr>
          <p:cNvPr id="187" name="Shape 192"/>
          <p:cNvSpPr/>
          <p:nvPr/>
        </p:nvSpPr>
        <p:spPr>
          <a:xfrm>
            <a:off x="3708400" y="2492374"/>
            <a:ext cx="1727200" cy="394768"/>
          </a:xfrm>
          <a:prstGeom prst="rect">
            <a:avLst/>
          </a:prstGeom>
          <a:solidFill>
            <a:srgbClr val="DDDDDD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>
              <a:defRPr sz="28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  culprit</a:t>
            </a:r>
          </a:p>
        </p:txBody>
      </p:sp>
      <p:grpSp>
        <p:nvGrpSpPr>
          <p:cNvPr id="191" name="Group 196"/>
          <p:cNvGrpSpPr/>
          <p:nvPr/>
        </p:nvGrpSpPr>
        <p:grpSpPr>
          <a:xfrm>
            <a:off x="647698" y="2492373"/>
            <a:ext cx="8496306" cy="1220419"/>
            <a:chOff x="0" y="-1"/>
            <a:chExt cx="8496304" cy="1220418"/>
          </a:xfrm>
        </p:grpSpPr>
        <p:sp>
          <p:nvSpPr>
            <p:cNvPr id="188" name="Shape 193"/>
            <p:cNvSpPr/>
            <p:nvPr/>
          </p:nvSpPr>
          <p:spPr>
            <a:xfrm>
              <a:off x="4824413" y="-2"/>
              <a:ext cx="3671892" cy="394768"/>
            </a:xfrm>
            <a:prstGeom prst="rect">
              <a:avLst/>
            </a:prstGeom>
            <a:solidFill>
              <a:srgbClr val="AFD7F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and bring him to you.</a:t>
              </a:r>
            </a:p>
          </p:txBody>
        </p:sp>
        <p:sp>
          <p:nvSpPr>
            <p:cNvPr id="189" name="Shape 194"/>
            <p:cNvSpPr/>
            <p:nvPr/>
          </p:nvSpPr>
          <p:spPr>
            <a:xfrm>
              <a:off x="-1" y="-2"/>
              <a:ext cx="3311528" cy="394768"/>
            </a:xfrm>
            <a:prstGeom prst="rect">
              <a:avLst/>
            </a:prstGeom>
            <a:solidFill>
              <a:srgbClr val="AFD7F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I will hunt down the </a:t>
              </a:r>
            </a:p>
          </p:txBody>
        </p:sp>
        <p:sp>
          <p:nvSpPr>
            <p:cNvPr id="190" name="Shape 195"/>
            <p:cNvSpPr/>
            <p:nvPr/>
          </p:nvSpPr>
          <p:spPr>
            <a:xfrm>
              <a:off x="3240087" y="936626"/>
              <a:ext cx="4897442" cy="283792"/>
            </a:xfrm>
            <a:prstGeom prst="rect">
              <a:avLst/>
            </a:prstGeom>
            <a:solidFill>
              <a:srgbClr val="A896EA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>
                <a:defRPr sz="2000">
                  <a:latin typeface="Arial"/>
                  <a:ea typeface="Arial"/>
                  <a:cs typeface="Arial"/>
                  <a:sym typeface="Arial"/>
                </a:defRPr>
              </a:pPr>
              <a:r>
                <a:t>Frank Beddor, </a:t>
              </a:r>
              <a:r>
                <a:rPr i="1"/>
                <a:t>The Looking Glass Wars</a:t>
              </a:r>
            </a:p>
          </p:txBody>
        </p:sp>
      </p:grpSp>
      <p:sp>
        <p:nvSpPr>
          <p:cNvPr id="192" name="Shape 197"/>
          <p:cNvSpPr/>
          <p:nvPr/>
        </p:nvSpPr>
        <p:spPr>
          <a:xfrm>
            <a:off x="2484435" y="2492374"/>
            <a:ext cx="1727202" cy="394768"/>
          </a:xfrm>
          <a:prstGeom prst="rect">
            <a:avLst/>
          </a:prstGeom>
          <a:solidFill>
            <a:srgbClr val="DDDDDD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>
              <a:defRPr sz="28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  culprits</a:t>
            </a:r>
          </a:p>
        </p:txBody>
      </p:sp>
      <p:grpSp>
        <p:nvGrpSpPr>
          <p:cNvPr id="197" name="Group 202"/>
          <p:cNvGrpSpPr/>
          <p:nvPr/>
        </p:nvGrpSpPr>
        <p:grpSpPr>
          <a:xfrm>
            <a:off x="323850" y="2492372"/>
            <a:ext cx="8569325" cy="2804745"/>
            <a:chOff x="0" y="0"/>
            <a:chExt cx="8569325" cy="2804744"/>
          </a:xfrm>
        </p:grpSpPr>
        <p:sp>
          <p:nvSpPr>
            <p:cNvPr id="193" name="Shape 198"/>
            <p:cNvSpPr/>
            <p:nvPr/>
          </p:nvSpPr>
          <p:spPr>
            <a:xfrm>
              <a:off x="0" y="1441450"/>
              <a:ext cx="8569325" cy="394768"/>
            </a:xfrm>
            <a:prstGeom prst="rect">
              <a:avLst/>
            </a:prstGeom>
            <a:solidFill>
              <a:srgbClr val="AFD7F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because they are the ones who cause all the trouble.</a:t>
              </a:r>
            </a:p>
          </p:txBody>
        </p:sp>
        <p:sp>
          <p:nvSpPr>
            <p:cNvPr id="194" name="Shape 199"/>
            <p:cNvSpPr/>
            <p:nvPr/>
          </p:nvSpPr>
          <p:spPr>
            <a:xfrm>
              <a:off x="71437" y="720725"/>
              <a:ext cx="8280401" cy="394768"/>
            </a:xfrm>
            <a:prstGeom prst="rect">
              <a:avLst/>
            </a:prstGeom>
            <a:solidFill>
              <a:srgbClr val="AFD7F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who need to be forgiven; rather it is the victims,</a:t>
              </a:r>
            </a:p>
          </p:txBody>
        </p:sp>
        <p:sp>
          <p:nvSpPr>
            <p:cNvPr id="195" name="Shape 200"/>
            <p:cNvSpPr/>
            <p:nvPr/>
          </p:nvSpPr>
          <p:spPr>
            <a:xfrm>
              <a:off x="144461" y="-1"/>
              <a:ext cx="2016127" cy="394767"/>
            </a:xfrm>
            <a:prstGeom prst="rect">
              <a:avLst/>
            </a:prstGeom>
            <a:solidFill>
              <a:srgbClr val="AFD7F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It is not the </a:t>
              </a:r>
            </a:p>
          </p:txBody>
        </p:sp>
        <p:sp>
          <p:nvSpPr>
            <p:cNvPr id="196" name="Shape 201"/>
            <p:cNvSpPr/>
            <p:nvPr/>
          </p:nvSpPr>
          <p:spPr>
            <a:xfrm>
              <a:off x="3527425" y="2520952"/>
              <a:ext cx="3673478" cy="283792"/>
            </a:xfrm>
            <a:prstGeom prst="rect">
              <a:avLst/>
            </a:prstGeom>
            <a:solidFill>
              <a:srgbClr val="A896EA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>
                <a:defRPr sz="2000">
                  <a:latin typeface="Arial"/>
                  <a:ea typeface="Arial"/>
                  <a:cs typeface="Arial"/>
                  <a:sym typeface="Arial"/>
                </a:defRPr>
              </a:pPr>
              <a:r>
                <a:t>Margaret Atwood, </a:t>
              </a:r>
              <a:r>
                <a:rPr i="1"/>
                <a:t>Alias Grace</a:t>
              </a:r>
            </a:p>
          </p:txBody>
        </p:sp>
      </p:grpSp>
      <p:sp>
        <p:nvSpPr>
          <p:cNvPr id="198" name="Shape 203"/>
          <p:cNvSpPr/>
          <p:nvPr/>
        </p:nvSpPr>
        <p:spPr>
          <a:xfrm>
            <a:off x="4351337" y="3984624"/>
            <a:ext cx="1727203" cy="394768"/>
          </a:xfrm>
          <a:prstGeom prst="rect">
            <a:avLst/>
          </a:prstGeom>
          <a:solidFill>
            <a:srgbClr val="DDDDDD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>
              <a:defRPr sz="28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  culprit.</a:t>
            </a:r>
          </a:p>
        </p:txBody>
      </p:sp>
      <p:grpSp>
        <p:nvGrpSpPr>
          <p:cNvPr id="203" name="Group 208"/>
          <p:cNvGrpSpPr/>
          <p:nvPr/>
        </p:nvGrpSpPr>
        <p:grpSpPr>
          <a:xfrm>
            <a:off x="323847" y="2565397"/>
            <a:ext cx="8353432" cy="2804745"/>
            <a:chOff x="-1" y="0"/>
            <a:chExt cx="8353431" cy="2804744"/>
          </a:xfrm>
        </p:grpSpPr>
        <p:sp>
          <p:nvSpPr>
            <p:cNvPr id="199" name="Shape 204"/>
            <p:cNvSpPr/>
            <p:nvPr/>
          </p:nvSpPr>
          <p:spPr>
            <a:xfrm>
              <a:off x="73023" y="1441450"/>
              <a:ext cx="3959229" cy="394768"/>
            </a:xfrm>
            <a:prstGeom prst="rect">
              <a:avLst/>
            </a:prstGeom>
            <a:solidFill>
              <a:srgbClr val="AFD7F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able to name her as the</a:t>
              </a:r>
            </a:p>
          </p:txBody>
        </p:sp>
        <p:sp>
          <p:nvSpPr>
            <p:cNvPr id="200" name="Shape 205"/>
            <p:cNvSpPr/>
            <p:nvPr/>
          </p:nvSpPr>
          <p:spPr>
            <a:xfrm>
              <a:off x="-2" y="720725"/>
              <a:ext cx="8280407" cy="394768"/>
            </a:xfrm>
            <a:prstGeom prst="rect">
              <a:avLst/>
            </a:prstGeom>
            <a:solidFill>
              <a:srgbClr val="AFD7F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when put under the most severe torture, would be</a:t>
              </a:r>
            </a:p>
          </p:txBody>
        </p:sp>
        <p:sp>
          <p:nvSpPr>
            <p:cNvPr id="201" name="Shape 206"/>
            <p:cNvSpPr/>
            <p:nvPr/>
          </p:nvSpPr>
          <p:spPr>
            <a:xfrm>
              <a:off x="73024" y="-1"/>
              <a:ext cx="8280407" cy="394767"/>
            </a:xfrm>
            <a:prstGeom prst="rect">
              <a:avLst/>
            </a:prstGeom>
            <a:solidFill>
              <a:srgbClr val="AFD7F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It was better that way because then no one, even </a:t>
              </a:r>
            </a:p>
          </p:txBody>
        </p:sp>
        <p:sp>
          <p:nvSpPr>
            <p:cNvPr id="202" name="Shape 207"/>
            <p:cNvSpPr/>
            <p:nvPr/>
          </p:nvSpPr>
          <p:spPr>
            <a:xfrm>
              <a:off x="3455987" y="2520952"/>
              <a:ext cx="2592392" cy="283792"/>
            </a:xfrm>
            <a:prstGeom prst="rect">
              <a:avLst/>
            </a:prstGeom>
            <a:solidFill>
              <a:srgbClr val="A896EA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>
                <a:defRPr sz="2000">
                  <a:latin typeface="Arial"/>
                  <a:ea typeface="Arial"/>
                  <a:cs typeface="Arial"/>
                  <a:sym typeface="Arial"/>
                </a:defRPr>
              </a:pPr>
              <a:r>
                <a:t>Roald Dahl, </a:t>
              </a:r>
              <a:r>
                <a:rPr i="1"/>
                <a:t>Matilda</a:t>
              </a:r>
            </a:p>
          </p:txBody>
        </p:sp>
      </p:grpSp>
      <p:pic>
        <p:nvPicPr>
          <p:cNvPr id="204" name="pasted-image.jpeg" descr="pasted-image.jpe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33350" y="131962"/>
            <a:ext cx="2766711" cy="170758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8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xit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Class="exit" nodeType="clickEffect" presetSubtype="2" presetID="2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8" presetID="2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Class="exit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2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Class="exit" nodeType="clickEffect" presetSubtype="2" presetID="2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Class="entr" nodeType="click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2" fill="hold"/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Class="entr" nodeType="clickEffect" presetSubtype="8" presetID="2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6" fill="hold"/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Class="exit" nodeType="clickEffect" presetSubtype="0" presetID="1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2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Class="exit" nodeType="clickEffect" presetSubtype="2" presetID="2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8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Class="entr" nodeType="clickEffect" presetSubtype="0" presetID="1" grpId="1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2" fill="hold"/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Class="entr" nodeType="clickEffect" presetSubtype="8" presetID="2" grpId="1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6" fill="hold"/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2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2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Class="entr" nodeType="clickEffect" presetID="10" grpId="1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2" fill="hold"/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73" dur="500"/>
                                        <p:tgtEl>
                                          <p:spTgt spid="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92" grpId="10"/>
      <p:bldP build="whole" bldLvl="1" animBg="1" rev="0" advAuto="0" spid="179" grpId="14"/>
      <p:bldP build="whole" bldLvl="1" animBg="1" rev="0" advAuto="0" spid="203" grpId="13"/>
      <p:bldP build="whole" bldLvl="1" animBg="1" rev="0" advAuto="0" spid="191" grpId="5"/>
      <p:bldP build="whole" bldLvl="1" animBg="1" rev="0" advAuto="0" spid="186" grpId="1"/>
      <p:bldP build="whole" bldLvl="1" animBg="1" rev="0" advAuto="0" spid="191" grpId="7"/>
      <p:bldP build="whole" bldLvl="1" animBg="1" rev="0" advAuto="0" spid="186" grpId="3"/>
      <p:bldP build="whole" bldLvl="1" animBg="1" rev="0" advAuto="0" spid="197" grpId="9"/>
      <p:bldP build="whole" bldLvl="1" animBg="1" rev="0" advAuto="0" spid="197" grpId="11"/>
      <p:bldP build="whole" bldLvl="1" animBg="1" rev="0" advAuto="0" spid="198" grpId="12"/>
      <p:bldP build="whole" bldLvl="1" animBg="1" rev="0" advAuto="0" spid="187" grpId="4"/>
      <p:bldP build="whole" bldLvl="1" animBg="1" rev="0" advAuto="0" spid="187" grpId="6"/>
      <p:bldP build="whole" bldLvl="1" animBg="1" rev="0" advAuto="0" spid="181" grpId="2"/>
      <p:bldP build="whole" bldLvl="1" animBg="1" rev="0" advAuto="0" spid="192" grpId="8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Shape 210"/>
          <p:cNvSpPr txBox="1"/>
          <p:nvPr/>
        </p:nvSpPr>
        <p:spPr>
          <a:xfrm>
            <a:off x="3779837" y="-1"/>
            <a:ext cx="5364165" cy="22175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>
              <a:defRPr b="1">
                <a:latin typeface="Arial"/>
                <a:ea typeface="Arial"/>
                <a:cs typeface="Arial"/>
                <a:sym typeface="Arial"/>
              </a:defRPr>
            </a:pPr>
            <a:r>
              <a:t>Apprehension: nervousness about a specific</a:t>
            </a:r>
          </a:p>
          <a:p>
            <a:pPr>
              <a:defRPr b="1">
                <a:latin typeface="Arial"/>
                <a:ea typeface="Arial"/>
                <a:cs typeface="Arial"/>
                <a:sym typeface="Arial"/>
              </a:defRPr>
            </a:pPr>
            <a:r>
              <a:t>    event in the near future                 </a:t>
            </a:r>
          </a:p>
          <a:p>
            <a:pPr>
              <a:defRPr b="1">
                <a:latin typeface="Arial"/>
                <a:ea typeface="Arial"/>
                <a:cs typeface="Arial"/>
                <a:sym typeface="Arial"/>
              </a:defRPr>
            </a:pPr>
          </a:p>
          <a:p>
            <a:pPr>
              <a:defRPr b="1">
                <a:latin typeface="Arial"/>
                <a:ea typeface="Arial"/>
                <a:cs typeface="Arial"/>
                <a:sym typeface="Arial"/>
              </a:defRPr>
            </a:pPr>
            <a:r>
              <a:t>Forms:  Noun: apprehension        Verb: 00</a:t>
            </a:r>
          </a:p>
          <a:p>
            <a:pPr>
              <a:defRPr b="1">
                <a:latin typeface="Arial"/>
                <a:ea typeface="Arial"/>
                <a:cs typeface="Arial"/>
                <a:sym typeface="Arial"/>
              </a:defRPr>
            </a:pPr>
            <a:r>
              <a:t>              Adjective: apprehensive              Adverb: apprehensively</a:t>
            </a:r>
          </a:p>
          <a:p>
            <a:pPr>
              <a:defRPr b="1">
                <a:latin typeface="Arial"/>
                <a:ea typeface="Arial"/>
                <a:cs typeface="Arial"/>
                <a:sym typeface="Arial"/>
              </a:defRPr>
            </a:pPr>
            <a:r>
              <a:t>Related words: (</a:t>
            </a:r>
            <a:r>
              <a:rPr i="1"/>
              <a:t>prehen</a:t>
            </a:r>
            <a:r>
              <a:t>: to hold)</a:t>
            </a:r>
          </a:p>
          <a:p>
            <a:pPr>
              <a:defRPr b="1">
                <a:latin typeface="Arial"/>
                <a:ea typeface="Arial"/>
                <a:cs typeface="Arial"/>
                <a:sym typeface="Arial"/>
              </a:defRPr>
            </a:pPr>
            <a:r>
              <a:t>            comprehend, prehensile</a:t>
            </a:r>
          </a:p>
        </p:txBody>
      </p:sp>
      <p:sp>
        <p:nvSpPr>
          <p:cNvPr id="207" name="Shape 211"/>
          <p:cNvSpPr txBox="1"/>
          <p:nvPr/>
        </p:nvSpPr>
        <p:spPr>
          <a:xfrm>
            <a:off x="468310" y="5949948"/>
            <a:ext cx="8528851" cy="3506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>
            <a:lvl1pPr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Any form of the word “apprehension”  will appear once in every 419    pages of text.</a:t>
            </a:r>
          </a:p>
        </p:txBody>
      </p:sp>
      <p:sp>
        <p:nvSpPr>
          <p:cNvPr id="208" name="Shape 212"/>
          <p:cNvSpPr/>
          <p:nvPr/>
        </p:nvSpPr>
        <p:spPr>
          <a:xfrm>
            <a:off x="468310" y="3141659"/>
            <a:ext cx="2735267" cy="394768"/>
          </a:xfrm>
          <a:prstGeom prst="rect">
            <a:avLst/>
          </a:prstGeom>
          <a:solidFill>
            <a:srgbClr val="DDDDDD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>
              <a:defRPr sz="28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  apprehension.</a:t>
            </a:r>
          </a:p>
        </p:txBody>
      </p:sp>
      <p:grpSp>
        <p:nvGrpSpPr>
          <p:cNvPr id="211" name="Group 215"/>
          <p:cNvGrpSpPr/>
          <p:nvPr/>
        </p:nvGrpSpPr>
        <p:grpSpPr>
          <a:xfrm>
            <a:off x="468311" y="2565399"/>
            <a:ext cx="8280405" cy="1291855"/>
            <a:chOff x="0" y="0"/>
            <a:chExt cx="8280403" cy="1291854"/>
          </a:xfrm>
        </p:grpSpPr>
        <p:sp>
          <p:nvSpPr>
            <p:cNvPr id="209" name="Shape 213"/>
            <p:cNvSpPr/>
            <p:nvPr/>
          </p:nvSpPr>
          <p:spPr>
            <a:xfrm>
              <a:off x="-1" y="-1"/>
              <a:ext cx="8280405" cy="394768"/>
            </a:xfrm>
            <a:prstGeom prst="rect">
              <a:avLst/>
            </a:prstGeom>
            <a:solidFill>
              <a:srgbClr val="AFD7F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 His plump flabby face had turned grey with fearful</a:t>
              </a:r>
            </a:p>
          </p:txBody>
        </p:sp>
        <p:sp>
          <p:nvSpPr>
            <p:cNvPr id="210" name="Shape 214"/>
            <p:cNvSpPr/>
            <p:nvPr/>
          </p:nvSpPr>
          <p:spPr>
            <a:xfrm>
              <a:off x="2663825" y="1008063"/>
              <a:ext cx="2592391" cy="283792"/>
            </a:xfrm>
            <a:prstGeom prst="rect">
              <a:avLst/>
            </a:prstGeom>
            <a:solidFill>
              <a:srgbClr val="A896EA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>
                <a:defRPr sz="2000">
                  <a:latin typeface="Arial"/>
                  <a:ea typeface="Arial"/>
                  <a:cs typeface="Arial"/>
                  <a:sym typeface="Arial"/>
                </a:defRPr>
              </a:pPr>
              <a:r>
                <a:t>Roald Dahl, </a:t>
              </a:r>
              <a:r>
                <a:rPr i="1"/>
                <a:t>Matilda</a:t>
              </a:r>
            </a:p>
          </p:txBody>
        </p:sp>
      </p:grpSp>
      <p:sp>
        <p:nvSpPr>
          <p:cNvPr id="212" name="Shape 217"/>
          <p:cNvSpPr/>
          <p:nvPr/>
        </p:nvSpPr>
        <p:spPr>
          <a:xfrm>
            <a:off x="3059109" y="2565399"/>
            <a:ext cx="3025781" cy="394768"/>
          </a:xfrm>
          <a:prstGeom prst="rect">
            <a:avLst/>
          </a:prstGeom>
          <a:solidFill>
            <a:srgbClr val="DDDDDD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>
              <a:defRPr sz="28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  apprehensively</a:t>
            </a:r>
          </a:p>
        </p:txBody>
      </p:sp>
      <p:grpSp>
        <p:nvGrpSpPr>
          <p:cNvPr id="219" name="Group 224"/>
          <p:cNvGrpSpPr/>
          <p:nvPr/>
        </p:nvGrpSpPr>
        <p:grpSpPr>
          <a:xfrm>
            <a:off x="468311" y="2565399"/>
            <a:ext cx="8424867" cy="2587255"/>
            <a:chOff x="0" y="0"/>
            <a:chExt cx="8424865" cy="2587254"/>
          </a:xfrm>
        </p:grpSpPr>
        <p:sp>
          <p:nvSpPr>
            <p:cNvPr id="213" name="Shape 218"/>
            <p:cNvSpPr/>
            <p:nvPr/>
          </p:nvSpPr>
          <p:spPr>
            <a:xfrm>
              <a:off x="-1" y="0"/>
              <a:ext cx="2590802" cy="394767"/>
            </a:xfrm>
            <a:prstGeom prst="rect">
              <a:avLst/>
            </a:prstGeom>
            <a:solidFill>
              <a:srgbClr val="AFD7F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Harry watched</a:t>
              </a:r>
            </a:p>
          </p:txBody>
        </p:sp>
        <p:sp>
          <p:nvSpPr>
            <p:cNvPr id="214" name="Shape 219"/>
            <p:cNvSpPr/>
            <p:nvPr/>
          </p:nvSpPr>
          <p:spPr>
            <a:xfrm>
              <a:off x="2590799" y="2303463"/>
              <a:ext cx="5688017" cy="283792"/>
            </a:xfrm>
            <a:prstGeom prst="rect">
              <a:avLst/>
            </a:prstGeom>
            <a:solidFill>
              <a:srgbClr val="A896EA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>
                <a:defRPr sz="2000">
                  <a:latin typeface="Arial"/>
                  <a:ea typeface="Arial"/>
                  <a:cs typeface="Arial"/>
                  <a:sym typeface="Arial"/>
                </a:defRPr>
              </a:pPr>
              <a:r>
                <a:t>J. K. Rowling, </a:t>
              </a:r>
              <a:r>
                <a:rPr i="1"/>
                <a:t>HP and the Order of the Phoenix</a:t>
              </a:r>
            </a:p>
          </p:txBody>
        </p:sp>
        <p:sp>
          <p:nvSpPr>
            <p:cNvPr id="215" name="Shape 220"/>
            <p:cNvSpPr/>
            <p:nvPr/>
          </p:nvSpPr>
          <p:spPr>
            <a:xfrm>
              <a:off x="-1" y="576262"/>
              <a:ext cx="8207379" cy="394767"/>
            </a:xfrm>
            <a:prstGeom prst="rect">
              <a:avLst/>
            </a:prstGeom>
            <a:solidFill>
              <a:srgbClr val="AFD7F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seemed to rise up past the glass windows of the </a:t>
              </a:r>
            </a:p>
          </p:txBody>
        </p:sp>
        <p:sp>
          <p:nvSpPr>
            <p:cNvPr id="216" name="Shape 221"/>
            <p:cNvSpPr/>
            <p:nvPr/>
          </p:nvSpPr>
          <p:spPr>
            <a:xfrm>
              <a:off x="5543550" y="0"/>
              <a:ext cx="2881316" cy="394767"/>
            </a:xfrm>
            <a:prstGeom prst="rect">
              <a:avLst/>
            </a:prstGeom>
            <a:solidFill>
              <a:srgbClr val="AFD7F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as the pavement</a:t>
              </a:r>
            </a:p>
          </p:txBody>
        </p:sp>
        <p:sp>
          <p:nvSpPr>
            <p:cNvPr id="217" name="Shape 222"/>
            <p:cNvSpPr/>
            <p:nvPr/>
          </p:nvSpPr>
          <p:spPr>
            <a:xfrm>
              <a:off x="-1" y="1223962"/>
              <a:ext cx="8207379" cy="394768"/>
            </a:xfrm>
            <a:prstGeom prst="rect">
              <a:avLst/>
            </a:prstGeom>
            <a:solidFill>
              <a:srgbClr val="AFD7F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telephone box until darkness closed over their </a:t>
              </a:r>
            </a:p>
          </p:txBody>
        </p:sp>
        <p:sp>
          <p:nvSpPr>
            <p:cNvPr id="218" name="Shape 223"/>
            <p:cNvSpPr/>
            <p:nvPr/>
          </p:nvSpPr>
          <p:spPr>
            <a:xfrm>
              <a:off x="71435" y="1943101"/>
              <a:ext cx="1368429" cy="394768"/>
            </a:xfrm>
            <a:prstGeom prst="rect">
              <a:avLst/>
            </a:prstGeom>
            <a:solidFill>
              <a:srgbClr val="AFD7F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heads.</a:t>
              </a:r>
            </a:p>
          </p:txBody>
        </p:sp>
      </p:grpSp>
      <p:sp>
        <p:nvSpPr>
          <p:cNvPr id="220" name="Shape 225"/>
          <p:cNvSpPr/>
          <p:nvPr/>
        </p:nvSpPr>
        <p:spPr>
          <a:xfrm>
            <a:off x="2339974" y="2420934"/>
            <a:ext cx="2951167" cy="394768"/>
          </a:xfrm>
          <a:prstGeom prst="rect">
            <a:avLst/>
          </a:prstGeom>
          <a:solidFill>
            <a:srgbClr val="DDDDDD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>
              <a:defRPr sz="28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  apprehensive,”</a:t>
            </a:r>
          </a:p>
        </p:txBody>
      </p:sp>
      <p:grpSp>
        <p:nvGrpSpPr>
          <p:cNvPr id="226" name="Group 231"/>
          <p:cNvGrpSpPr/>
          <p:nvPr/>
        </p:nvGrpSpPr>
        <p:grpSpPr>
          <a:xfrm>
            <a:off x="323846" y="2420934"/>
            <a:ext cx="8496308" cy="2299920"/>
            <a:chOff x="0" y="0"/>
            <a:chExt cx="8496306" cy="2299918"/>
          </a:xfrm>
        </p:grpSpPr>
        <p:sp>
          <p:nvSpPr>
            <p:cNvPr id="221" name="Shape 226"/>
            <p:cNvSpPr/>
            <p:nvPr/>
          </p:nvSpPr>
          <p:spPr>
            <a:xfrm>
              <a:off x="-1" y="647700"/>
              <a:ext cx="8280407" cy="394768"/>
            </a:xfrm>
            <a:prstGeom prst="rect">
              <a:avLst/>
            </a:prstGeom>
            <a:solidFill>
              <a:srgbClr val="AFD7F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 that the appropriate descriptive word had finally</a:t>
              </a:r>
            </a:p>
          </p:txBody>
        </p:sp>
        <p:sp>
          <p:nvSpPr>
            <p:cNvPr id="222" name="Shape 227"/>
            <p:cNvSpPr/>
            <p:nvPr/>
          </p:nvSpPr>
          <p:spPr>
            <a:xfrm>
              <a:off x="5327651" y="2016127"/>
              <a:ext cx="3168655" cy="283792"/>
            </a:xfrm>
            <a:prstGeom prst="rect">
              <a:avLst/>
            </a:prstGeom>
            <a:solidFill>
              <a:srgbClr val="A896EA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>
                <a:defRPr sz="2000">
                  <a:latin typeface="Arial"/>
                  <a:ea typeface="Arial"/>
                  <a:cs typeface="Arial"/>
                  <a:sym typeface="Arial"/>
                </a:defRPr>
              </a:pPr>
              <a:r>
                <a:t>Lois Lowry, </a:t>
              </a:r>
              <a:r>
                <a:rPr i="1"/>
                <a:t>The Giver</a:t>
              </a:r>
            </a:p>
          </p:txBody>
        </p:sp>
        <p:sp>
          <p:nvSpPr>
            <p:cNvPr id="223" name="Shape 228"/>
            <p:cNvSpPr/>
            <p:nvPr/>
          </p:nvSpPr>
          <p:spPr>
            <a:xfrm>
              <a:off x="-1" y="0"/>
              <a:ext cx="2016127" cy="394767"/>
            </a:xfrm>
            <a:prstGeom prst="rect">
              <a:avLst/>
            </a:prstGeom>
            <a:solidFill>
              <a:srgbClr val="AFD7F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“I’m feeling</a:t>
              </a:r>
            </a:p>
          </p:txBody>
        </p:sp>
        <p:sp>
          <p:nvSpPr>
            <p:cNvPr id="224" name="Shape 229"/>
            <p:cNvSpPr/>
            <p:nvPr/>
          </p:nvSpPr>
          <p:spPr>
            <a:xfrm>
              <a:off x="4895851" y="0"/>
              <a:ext cx="3600455" cy="394767"/>
            </a:xfrm>
            <a:prstGeom prst="rect">
              <a:avLst/>
            </a:prstGeom>
            <a:solidFill>
              <a:srgbClr val="AFD7F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he confessed, glad</a:t>
              </a:r>
            </a:p>
          </p:txBody>
        </p:sp>
        <p:sp>
          <p:nvSpPr>
            <p:cNvPr id="225" name="Shape 230"/>
            <p:cNvSpPr/>
            <p:nvPr/>
          </p:nvSpPr>
          <p:spPr>
            <a:xfrm>
              <a:off x="-1" y="1368427"/>
              <a:ext cx="2303466" cy="394767"/>
            </a:xfrm>
            <a:prstGeom prst="rect">
              <a:avLst/>
            </a:prstGeom>
            <a:solidFill>
              <a:srgbClr val="AFD7F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come to him.</a:t>
              </a:r>
            </a:p>
          </p:txBody>
        </p:sp>
      </p:grpSp>
      <p:sp>
        <p:nvSpPr>
          <p:cNvPr id="227" name="Shape 232"/>
          <p:cNvSpPr/>
          <p:nvPr/>
        </p:nvSpPr>
        <p:spPr>
          <a:xfrm>
            <a:off x="3779837" y="2924174"/>
            <a:ext cx="2879728" cy="394768"/>
          </a:xfrm>
          <a:prstGeom prst="rect">
            <a:avLst/>
          </a:prstGeom>
          <a:solidFill>
            <a:srgbClr val="DDDDDD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>
              <a:defRPr sz="28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  apprehensively</a:t>
            </a:r>
          </a:p>
        </p:txBody>
      </p:sp>
      <p:grpSp>
        <p:nvGrpSpPr>
          <p:cNvPr id="231" name="Group 236"/>
          <p:cNvGrpSpPr/>
          <p:nvPr/>
        </p:nvGrpSpPr>
        <p:grpSpPr>
          <a:xfrm>
            <a:off x="468311" y="2924174"/>
            <a:ext cx="8208968" cy="1004518"/>
            <a:chOff x="0" y="0"/>
            <a:chExt cx="8208967" cy="1004517"/>
          </a:xfrm>
        </p:grpSpPr>
        <p:sp>
          <p:nvSpPr>
            <p:cNvPr id="228" name="Shape 233"/>
            <p:cNvSpPr/>
            <p:nvPr/>
          </p:nvSpPr>
          <p:spPr>
            <a:xfrm>
              <a:off x="0" y="0"/>
              <a:ext cx="3311527" cy="394767"/>
            </a:xfrm>
            <a:prstGeom prst="rect">
              <a:avLst/>
            </a:prstGeom>
            <a:solidFill>
              <a:srgbClr val="AFD7F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And then he looked</a:t>
              </a:r>
            </a:p>
          </p:txBody>
        </p:sp>
        <p:sp>
          <p:nvSpPr>
            <p:cNvPr id="229" name="Shape 234"/>
            <p:cNvSpPr/>
            <p:nvPr/>
          </p:nvSpPr>
          <p:spPr>
            <a:xfrm>
              <a:off x="4679951" y="720726"/>
              <a:ext cx="3527429" cy="283792"/>
            </a:xfrm>
            <a:prstGeom prst="rect">
              <a:avLst/>
            </a:prstGeom>
            <a:solidFill>
              <a:srgbClr val="A896EA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>
                <a:defRPr sz="2000">
                  <a:latin typeface="Arial"/>
                  <a:ea typeface="Arial"/>
                  <a:cs typeface="Arial"/>
                  <a:sym typeface="Arial"/>
                </a:defRPr>
              </a:pPr>
              <a:r>
                <a:t>John Steinbeck, </a:t>
              </a:r>
              <a:r>
                <a:rPr i="1"/>
                <a:t>The Pearl</a:t>
              </a:r>
            </a:p>
          </p:txBody>
        </p:sp>
        <p:sp>
          <p:nvSpPr>
            <p:cNvPr id="230" name="Shape 235"/>
            <p:cNvSpPr/>
            <p:nvPr/>
          </p:nvSpPr>
          <p:spPr>
            <a:xfrm>
              <a:off x="6048377" y="0"/>
              <a:ext cx="2160591" cy="394767"/>
            </a:xfrm>
            <a:prstGeom prst="rect">
              <a:avLst/>
            </a:prstGeom>
            <a:solidFill>
              <a:srgbClr val="AFD7F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 to the east.</a:t>
              </a:r>
            </a:p>
          </p:txBody>
        </p:sp>
      </p:grpSp>
      <p:pic>
        <p:nvPicPr>
          <p:cNvPr id="232" name="pasted-image.jpeg" descr="pasted-image.jpe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651470" y="528289"/>
            <a:ext cx="1270001" cy="1625602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8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xit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Class="exit" nodeType="clickEffect" presetSubtype="2" presetID="2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8" presetID="2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Class="exit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2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Class="exit" nodeType="clickEffect" presetSubtype="2" presetID="2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Class="entr" nodeType="click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2" fill="hold"/>
                                        <p:tgtEl>
                                          <p:spTgt spid="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Class="entr" nodeType="clickEffect" presetSubtype="8" presetID="2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6" fill="hold"/>
                                        <p:tgtEl>
                                          <p:spTgt spid="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2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2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Class="exit" nodeType="clickEffect" presetSubtype="0" presetID="1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2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Class="exit" nodeType="clickEffect" presetSubtype="2" presetID="2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2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2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8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Class="entr" nodeType="clickEffect" presetSubtype="0" presetID="1" grpId="1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2" fill="hold"/>
                                        <p:tgtEl>
                                          <p:spTgt spid="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Class="entr" nodeType="clickEffect" presetSubtype="8" presetID="2" grpId="1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6" fill="hold"/>
                                        <p:tgtEl>
                                          <p:spTgt spid="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2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2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Class="entr" nodeType="clickEffect" presetID="10" grpId="1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2" fill="hold"/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73" dur="500"/>
                                        <p:tgtEl>
                                          <p:spTgt spid="2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26" grpId="9"/>
      <p:bldP build="whole" bldLvl="1" animBg="1" rev="0" advAuto="0" spid="220" grpId="10"/>
      <p:bldP build="whole" bldLvl="1" animBg="1" rev="0" advAuto="0" spid="219" grpId="7"/>
      <p:bldP build="whole" bldLvl="1" animBg="1" rev="0" advAuto="0" spid="211" grpId="1"/>
      <p:bldP build="whole" bldLvl="1" animBg="1" rev="0" advAuto="0" spid="226" grpId="11"/>
      <p:bldP build="whole" bldLvl="1" animBg="1" rev="0" advAuto="0" spid="211" grpId="3"/>
      <p:bldP build="whole" bldLvl="1" animBg="1" rev="0" advAuto="0" spid="206" grpId="14"/>
      <p:bldP build="whole" bldLvl="1" animBg="1" rev="0" advAuto="0" spid="212" grpId="4"/>
      <p:bldP build="whole" bldLvl="1" animBg="1" rev="0" advAuto="0" spid="212" grpId="6"/>
      <p:bldP build="whole" bldLvl="1" animBg="1" rev="0" advAuto="0" spid="227" grpId="12"/>
      <p:bldP build="whole" bldLvl="1" animBg="1" rev="0" advAuto="0" spid="231" grpId="13"/>
      <p:bldP build="whole" bldLvl="1" animBg="1" rev="0" advAuto="0" spid="208" grpId="2"/>
      <p:bldP build="whole" bldLvl="1" animBg="1" rev="0" advAuto="0" spid="220" grpId="8"/>
      <p:bldP build="whole" bldLvl="1" animBg="1" rev="0" advAuto="0" spid="219" grpId="5"/>
    </p:bldLst>
  </p:timing>
</p:sld>
</file>

<file path=ppt/theme/theme1.xml><?xml version="1.0" encoding="utf-8"?>
<a:theme xmlns:a="http://schemas.openxmlformats.org/drawingml/2006/main" xmlns:r="http://schemas.openxmlformats.org/officeDocument/2006/relationships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8F8F8F"/>
      </a:accent1>
      <a:accent2>
        <a:srgbClr val="8DC6FF"/>
      </a:accent2>
      <a:accent3>
        <a:srgbClr val="EAF9F6"/>
      </a:accent3>
      <a:accent4>
        <a:srgbClr val="707070"/>
      </a:accent4>
      <a:accent5>
        <a:srgbClr val="6E6E6E"/>
      </a:accent5>
      <a:accent6>
        <a:srgbClr val="80B3E7"/>
      </a:accent6>
      <a:hlink>
        <a:srgbClr val="0000FF"/>
      </a:hlink>
      <a:folHlink>
        <a:srgbClr val="FF00FF"/>
      </a:folHlink>
    </a:clrScheme>
    <a:fontScheme name="Default">
      <a:majorFont>
        <a:latin typeface="Helvetica"/>
        <a:ea typeface="Helvetica"/>
        <a:cs typeface="Helvetica"/>
      </a:majorFont>
      <a:minorFont>
        <a:latin typeface="Avenir Book"/>
        <a:ea typeface="Avenir Book"/>
        <a:cs typeface="Avenir Book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Avenir Book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Avenir Book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8F8F8F"/>
      </a:accent1>
      <a:accent2>
        <a:srgbClr val="8DC6FF"/>
      </a:accent2>
      <a:accent3>
        <a:srgbClr val="EAF9F6"/>
      </a:accent3>
      <a:accent4>
        <a:srgbClr val="707070"/>
      </a:accent4>
      <a:accent5>
        <a:srgbClr val="6E6E6E"/>
      </a:accent5>
      <a:accent6>
        <a:srgbClr val="80B3E7"/>
      </a:accent6>
      <a:hlink>
        <a:srgbClr val="0000FF"/>
      </a:hlink>
      <a:folHlink>
        <a:srgbClr val="FF00FF"/>
      </a:folHlink>
    </a:clrScheme>
    <a:fontScheme name="Default">
      <a:majorFont>
        <a:latin typeface="Helvetica"/>
        <a:ea typeface="Helvetica"/>
        <a:cs typeface="Helvetica"/>
      </a:majorFont>
      <a:minorFont>
        <a:latin typeface="Avenir Book"/>
        <a:ea typeface="Avenir Book"/>
        <a:cs typeface="Avenir Book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Avenir Book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Avenir Book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