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9144000" cy="6858000"/>
  <p:notesSz cx="6858000" cy="9144000"/>
  <p:defaultTextStyle>
    <a:lvl1pPr>
      <a:defRPr sz="1000">
        <a:latin typeface="Times New Roman"/>
        <a:ea typeface="Times New Roman"/>
        <a:cs typeface="Times New Roman"/>
        <a:sym typeface="Times New Roman"/>
      </a:defRPr>
    </a:lvl1pPr>
    <a:lvl2pPr indent="457200">
      <a:defRPr sz="1000">
        <a:latin typeface="Times New Roman"/>
        <a:ea typeface="Times New Roman"/>
        <a:cs typeface="Times New Roman"/>
        <a:sym typeface="Times New Roman"/>
      </a:defRPr>
    </a:lvl2pPr>
    <a:lvl3pPr indent="914400">
      <a:defRPr sz="1000">
        <a:latin typeface="Times New Roman"/>
        <a:ea typeface="Times New Roman"/>
        <a:cs typeface="Times New Roman"/>
        <a:sym typeface="Times New Roman"/>
      </a:defRPr>
    </a:lvl3pPr>
    <a:lvl4pPr indent="1371600">
      <a:defRPr sz="1000">
        <a:latin typeface="Times New Roman"/>
        <a:ea typeface="Times New Roman"/>
        <a:cs typeface="Times New Roman"/>
        <a:sym typeface="Times New Roman"/>
      </a:defRPr>
    </a:lvl4pPr>
    <a:lvl5pPr indent="1828800">
      <a:defRPr sz="1000">
        <a:latin typeface="Times New Roman"/>
        <a:ea typeface="Times New Roman"/>
        <a:cs typeface="Times New Roman"/>
        <a:sym typeface="Times New Roman"/>
      </a:defRPr>
    </a:lvl5pPr>
    <a:lvl6pPr>
      <a:defRPr sz="1000">
        <a:latin typeface="Times New Roman"/>
        <a:ea typeface="Times New Roman"/>
        <a:cs typeface="Times New Roman"/>
        <a:sym typeface="Times New Roman"/>
      </a:defRPr>
    </a:lvl6pPr>
    <a:lvl7pPr>
      <a:defRPr sz="1000">
        <a:latin typeface="Times New Roman"/>
        <a:ea typeface="Times New Roman"/>
        <a:cs typeface="Times New Roman"/>
        <a:sym typeface="Times New Roman"/>
      </a:defRPr>
    </a:lvl7pPr>
    <a:lvl8pPr>
      <a:defRPr sz="1000">
        <a:latin typeface="Times New Roman"/>
        <a:ea typeface="Times New Roman"/>
        <a:cs typeface="Times New Roman"/>
        <a:sym typeface="Times New Roman"/>
      </a:defRPr>
    </a:lvl8pPr>
    <a:lvl9pPr>
      <a:defRPr sz="10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CCDDCC"/>
          </a:solidFill>
        </a:fill>
      </a:tcStyle>
    </a:wholeTbl>
    <a:band2H>
      <a:tcTxStyle b="def" i="def"/>
      <a:tcStyle>
        <a:tcBdr/>
        <a:fill>
          <a:solidFill>
            <a:srgbClr val="E7EFE7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339933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381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339933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381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33993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FFFFF3"/>
          </a:solidFill>
        </a:fill>
      </a:tcStyle>
    </a:wholeTbl>
    <a:band2H>
      <a:tcTxStyle b="def" i="def"/>
      <a:tcStyle>
        <a:tcBdr/>
        <a:fill>
          <a:solidFill>
            <a:srgbClr val="FFFFF9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FFFFE0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381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FFFFE0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381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FFFFE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D5CACA"/>
          </a:solidFill>
        </a:fill>
      </a:tcStyle>
    </a:wholeTbl>
    <a:band2H>
      <a:tcTxStyle b="def" i="def"/>
      <a:tcStyle>
        <a:tcBdr/>
        <a:fill>
          <a:solidFill>
            <a:srgbClr val="EB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740000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381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740000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381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74000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CC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9933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CC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993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38100" cap="flat">
              <a:solidFill>
                <a:srgbClr val="FFFFCC"/>
              </a:solidFill>
              <a:prstDash val="solid"/>
              <a:bevel/>
            </a:ln>
          </a:top>
          <a:bottom>
            <a:ln w="127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12700" cap="flat">
              <a:solidFill>
                <a:srgbClr val="FFFFCC"/>
              </a:solidFill>
              <a:prstDash val="solid"/>
              <a:bevel/>
            </a:ln>
          </a:left>
          <a:right>
            <a:ln w="12700" cap="flat">
              <a:solidFill>
                <a:srgbClr val="FFFFCC"/>
              </a:solidFill>
              <a:prstDash val="solid"/>
              <a:bevel/>
            </a:ln>
          </a:right>
          <a:top>
            <a:ln w="12700" cap="flat">
              <a:solidFill>
                <a:srgbClr val="FFFFCC"/>
              </a:solidFill>
              <a:prstDash val="solid"/>
              <a:bevel/>
            </a:ln>
          </a:top>
          <a:bottom>
            <a:ln w="38100" cap="flat">
              <a:solidFill>
                <a:srgbClr val="FFFFCC"/>
              </a:solidFill>
              <a:prstDash val="solid"/>
              <a:bevel/>
            </a:ln>
          </a:bottom>
          <a:insideH>
            <a:ln w="12700" cap="flat">
              <a:solidFill>
                <a:srgbClr val="FFFFCC"/>
              </a:solidFill>
              <a:prstDash val="solid"/>
              <a:bevel/>
            </a:ln>
          </a:insideH>
          <a:insideV>
            <a:ln w="12700" cap="flat">
              <a:solidFill>
                <a:srgbClr val="FFFFCC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4" name="Shape 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 standalone="yes"?>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1.xml.rels><?xml version="1.0" encoding="UTF-8" standalone="yes"?>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12.xml.rels><?xml version="1.0" encoding="UTF-8" standalone="yes"?>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13.xml.rels><?xml version="1.0" encoding="UTF-8" standalone="yes"?>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
</file>

<file path=ppt/notesSlides/_rels/notesSlide14.xml.rels><?xml version="1.0" encoding="UTF-8" standalone="yes"?>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6.xml.rels><?xml version="1.0" encoding="UTF-8" standalone="yes"?>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7.xml.rels><?xml version="1.0" encoding="UTF-8" standalone="yes"?>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8.xml.rels><?xml version="1.0" encoding="UTF-8" standalone="yes"?>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9.xml.rels><?xml version="1.0" encoding="UTF-8" standalone="yes"?>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4" name="Shape 2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28600" indent="-228600" defTabSz="914400">
              <a:lnSpc>
                <a:spcPct val="100000"/>
              </a:lnSpc>
              <a:spcBef>
                <a:spcPts val="400"/>
              </a:spcBef>
              <a:buSzPct val="100000"/>
              <a:buAutoNum type="arabicPeriod" startAt="1"/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OUT OF LENGTH-MINDSET. 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8600" indent="-228600" defTabSz="914400">
              <a:lnSpc>
                <a:spcPct val="100000"/>
              </a:lnSpc>
              <a:spcBef>
                <a:spcPts val="400"/>
              </a:spcBef>
              <a:buSzPct val="100000"/>
              <a:buAutoNum type="arabicPeriod" startAt="1"/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A MEANING-CENTERED DEFINITION. MEANING OF THE WORDS, NOT ABSTRACT IDENTIFICATION OF PARTS OF SPEECH.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38" name="Shape 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COMMON ERROR: NOT TO HAVE BASIC SENTENCE SUPPORT ADDITION. BASKETS HELP STUDENTS SEE HOW PARTS RELATE TO THE WHOLE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SEEING HOW PARTS RELATE TO THE WHOLE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2" name="Shape 1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COVERS A LARGE VARIETY OF SENTENCE STRUCTURES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96" name="Shape 1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LOGIC OF PUNCTUATION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04" name="Shape 20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CAN SEE COMMAS AS HANDLES LIFTING OUT THE ADDITION. LOGIC OF PUNCTUATION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28600" indent="-228600" defTabSz="914400">
              <a:lnSpc>
                <a:spcPct val="100000"/>
              </a:lnSpc>
              <a:spcBef>
                <a:spcPts val="400"/>
              </a:spcBef>
              <a:buSzPct val="100000"/>
              <a:buAutoNum type="arabicPeriod" startAt="1"/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AGAIN, CONCRETE EXAMPLES. 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8600" indent="-228600" defTabSz="914400">
              <a:lnSpc>
                <a:spcPct val="100000"/>
              </a:lnSpc>
              <a:spcBef>
                <a:spcPts val="400"/>
              </a:spcBef>
              <a:buSzPct val="100000"/>
              <a:buAutoNum type="arabicPeriod" startAt="1"/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i="1" sz="1200">
                <a:latin typeface="Times New Roman"/>
                <a:ea typeface="Times New Roman"/>
                <a:cs typeface="Times New Roman"/>
                <a:sym typeface="Times New Roman"/>
              </a:rPr>
              <a:t>WHO/WHAT</a:t>
            </a: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i="1" sz="1200">
                <a:latin typeface="Times New Roman"/>
                <a:ea typeface="Times New Roman"/>
                <a:cs typeface="Times New Roman"/>
                <a:sym typeface="Times New Roman"/>
              </a:rPr>
              <a:t>WHAT ABOUT IT</a:t>
            </a: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MAKES SENSE TO STUDENTS. 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8600" indent="-228600" defTabSz="914400">
              <a:lnSpc>
                <a:spcPct val="100000"/>
              </a:lnSpc>
              <a:spcBef>
                <a:spcPts val="400"/>
              </a:spcBef>
              <a:buSzPct val="100000"/>
              <a:buAutoNum type="arabicPeriod" startAt="1"/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INTRODUCE TERMS BASIC SENTENCE AND INDEPENDENT CLAUSE.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IMAGE.  ALSO STABLE STUCTURE – IMPORTANT FOR UNDERSTANDING SENTENCE BOUNDARIES.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WILL SEE THIS AS WE MOVE ALONG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7" name="Shape 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MEANING-CENTERED DEFINITION APPLIES TO ALL KINDS OF SENTENCES. 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EMPOWERS STUDENTS TO IDENTIFY SENTENCES –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WHAT GOES AROUND COMES AROUND.  WHOEVER GETS HOME FIRST SHOULD START DINNER.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COMMON ERROR: MARKING SUBJECT AND PREDICATE WITH A COMMA – PAUSING.  LIKE MARTHA WITH SENTENCE SLOTS. ALSO, IMPORTANT TO SEE SENTENCE AS A STABLE STRUCTURE FOR  ADDITIONS.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5" name="Shape 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THIS IS HOW I GET THERE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MOVE BASKETS FROM FRONT TO BACK.  LEARNING HOW TO MANIPULATE SENTENCES – MATURE WRITER.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CAN EXPLAIN RESTRICTIVE AND NON-RESTRICTIVE INFORMATION BY EXPLAINING RESTRICTIVE INFO SNAPS INTO THE WHEEL ITSELF. IT EXPANDS THE WHEEL. IT’S NOT EXTRA BY-THE-WAY INFORMATION.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RESTRICTIVE AND NON-RESTRICTIVE.  EXPLAIN RESTRICTIVE INFO SNAPS INTO THE WHEEL ITSELF. EXPANDS THE WHEEL.  NOT EXTRA BY-THE-WAY INFO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9" name="Shape 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08000"/>
                </a:solidFill>
              </a:rPr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E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5000" cy="28708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381000"/>
            <a:ext cx="7772400" cy="160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08000"/>
                </a:solidFill>
              </a:rPr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685800" y="19812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spd="med" advClick="1"/>
  <p:txStyles>
    <p:titleStyle>
      <a:lvl1pPr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1pPr>
      <a:lvl2pPr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2pPr>
      <a:lvl3pPr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3pPr>
      <a:lvl4pPr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4pPr>
      <a:lvl5pPr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5pPr>
      <a:lvl6pPr indent="457200"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6pPr>
      <a:lvl7pPr indent="914400"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7pPr>
      <a:lvl8pPr indent="1371600"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8pPr>
      <a:lvl9pPr indent="1828800" algn="ctr">
        <a:defRPr sz="4400">
          <a:solidFill>
            <a:srgbClr val="808000"/>
          </a:solidFill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mBiketran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420812"/>
            <a:ext cx="7366000" cy="5037138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/>
        </p:nvSpPr>
        <p:spPr>
          <a:xfrm>
            <a:off x="782637" y="800100"/>
            <a:ext cx="7577138" cy="474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6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08000"/>
                </a:solidFill>
              </a:rPr>
              <a:t>HOW SENTENCES WORK: </a:t>
            </a:r>
          </a:p>
        </p:txBody>
      </p:sp>
      <p:sp>
        <p:nvSpPr>
          <p:cNvPr id="18" name="Shape 18"/>
          <p:cNvSpPr/>
          <p:nvPr/>
        </p:nvSpPr>
        <p:spPr>
          <a:xfrm>
            <a:off x="4289395" y="6507604"/>
            <a:ext cx="4869555" cy="225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08000"/>
                </a:solidFill>
              </a:rPr>
              <a:t>Dependent clauses</a:t>
            </a:r>
          </a:p>
        </p:txBody>
      </p:sp>
      <p:sp>
        <p:nvSpPr>
          <p:cNvPr id="78" name="Shape 78"/>
          <p:cNvSpPr/>
          <p:nvPr/>
        </p:nvSpPr>
        <p:spPr>
          <a:xfrm>
            <a:off x="1231900" y="2019300"/>
            <a:ext cx="6489700" cy="1484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Dependent clauses cannot stand alone. They are like baskets that need to be attached to a basic sentence. 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One kind of dependent clause begins with a subordinating conjunction. </a:t>
            </a:r>
          </a:p>
        </p:txBody>
      </p:sp>
      <p:sp>
        <p:nvSpPr>
          <p:cNvPr id="79" name="Shape 79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7000" y="1001712"/>
            <a:ext cx="1404938" cy="1168401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3429000" y="1473200"/>
            <a:ext cx="34290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6600"/>
                </a:solidFill>
              </a:rPr>
              <a:t>When the music began</a:t>
            </a:r>
          </a:p>
        </p:txBody>
      </p:sp>
      <p:pic>
        <p:nvPicPr>
          <p:cNvPr id="83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5100" y="2590800"/>
            <a:ext cx="1479550" cy="1023938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3378200" y="2743200"/>
            <a:ext cx="42672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99"/>
                </a:solidFill>
              </a:rPr>
              <a:t>Everyone started to dance.</a:t>
            </a:r>
          </a:p>
        </p:txBody>
      </p:sp>
      <p:pic>
        <p:nvPicPr>
          <p:cNvPr id="85" name="BikeBasketfront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7000" y="4102100"/>
            <a:ext cx="1658938" cy="998538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/>
          <p:nvPr/>
        </p:nvSpPr>
        <p:spPr>
          <a:xfrm>
            <a:off x="3378200" y="4216400"/>
            <a:ext cx="4267200" cy="692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When the music began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, everyone started to dance</a:t>
            </a:r>
            <a:r>
              <a:rPr sz="21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87" name="Shape 8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1295400" y="1066800"/>
            <a:ext cx="68580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800"/>
              <a:t>Here are some more dependent clauses: </a:t>
            </a:r>
          </a:p>
        </p:txBody>
      </p:sp>
      <p:pic>
        <p:nvPicPr>
          <p:cNvPr id="90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0" y="1752600"/>
            <a:ext cx="1524000" cy="1265238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1638300" y="3217430"/>
            <a:ext cx="5867400" cy="14763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3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As soon as it stopped raining</a:t>
            </a:r>
            <a:endParaRPr sz="23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3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Because I registered early</a:t>
            </a:r>
            <a:endParaRPr sz="23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3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When we need a quiet place to study</a:t>
            </a:r>
          </a:p>
        </p:txBody>
      </p:sp>
      <p:sp>
        <p:nvSpPr>
          <p:cNvPr id="92" name="Shape 9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838200" y="1066800"/>
            <a:ext cx="7543800" cy="918007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CC"/>
                </a:solidFill>
              </a:rPr>
              <a:t>We can place these baskets on the front of a bike. </a:t>
            </a:r>
          </a:p>
        </p:txBody>
      </p:sp>
      <p:pic>
        <p:nvPicPr>
          <p:cNvPr id="95" name="BikeBasketfron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52800" y="1962150"/>
            <a:ext cx="2438400" cy="146685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685800" y="4038600"/>
            <a:ext cx="82296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As soon as it stopped raining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we saw a double rainbow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97" name="Shape 97"/>
          <p:cNvSpPr/>
          <p:nvPr/>
        </p:nvSpPr>
        <p:spPr>
          <a:xfrm>
            <a:off x="609600" y="5334000"/>
            <a:ext cx="82296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When we need a quiet place to study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we go to the library.</a:t>
            </a:r>
          </a:p>
        </p:txBody>
      </p:sp>
      <p:sp>
        <p:nvSpPr>
          <p:cNvPr id="98" name="Shape 98"/>
          <p:cNvSpPr/>
          <p:nvPr/>
        </p:nvSpPr>
        <p:spPr>
          <a:xfrm>
            <a:off x="609600" y="4724400"/>
            <a:ext cx="80772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Because I registered early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I got the classes I wanted.</a:t>
            </a:r>
          </a:p>
        </p:txBody>
      </p:sp>
      <p:sp>
        <p:nvSpPr>
          <p:cNvPr id="99" name="Shape 99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685800" y="1066800"/>
            <a:ext cx="7848600" cy="511607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CC"/>
                </a:solidFill>
              </a:rPr>
              <a:t>We can also place them on the back of a bike. </a:t>
            </a:r>
          </a:p>
        </p:txBody>
      </p:sp>
      <p:pic>
        <p:nvPicPr>
          <p:cNvPr id="102" name="bikeback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95600" y="1905000"/>
            <a:ext cx="3352800" cy="182721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838200" y="4114800"/>
            <a:ext cx="7924800" cy="1438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We saw a double rainbow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as soon as it stopped raining.</a:t>
            </a:r>
            <a:endParaRPr sz="22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I got the classes I wanted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because I registered early.</a:t>
            </a:r>
            <a:endParaRPr sz="22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We go to the library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when we need a quiet place to study.</a:t>
            </a:r>
          </a:p>
        </p:txBody>
      </p:sp>
      <p:sp>
        <p:nvSpPr>
          <p:cNvPr id="104" name="Shape 104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08000"/>
                </a:solidFill>
              </a:rPr>
              <a:t>More Dependent Clauses</a:t>
            </a:r>
          </a:p>
        </p:txBody>
      </p:sp>
      <p:pic>
        <p:nvPicPr>
          <p:cNvPr id="109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0" y="3009900"/>
            <a:ext cx="1384300" cy="1152525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3314700" y="3022600"/>
            <a:ext cx="4572001" cy="1438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who works part-time</a:t>
            </a:r>
            <a:endParaRPr sz="22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includes a swimming pool</a:t>
            </a:r>
            <a:endParaRPr sz="22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that is parked in my driveway</a:t>
            </a:r>
          </a:p>
        </p:txBody>
      </p:sp>
      <p:sp>
        <p:nvSpPr>
          <p:cNvPr id="111" name="Shape 111"/>
          <p:cNvSpPr/>
          <p:nvPr/>
        </p:nvSpPr>
        <p:spPr>
          <a:xfrm>
            <a:off x="1447800" y="1828800"/>
            <a:ext cx="67818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 sz="1800"/>
            </a:pP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Another kind of dependent clause begins with the relative pronouns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who, which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, and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112" name="Shape 112"/>
          <p:cNvSpPr/>
          <p:nvPr/>
        </p:nvSpPr>
        <p:spPr>
          <a:xfrm>
            <a:off x="939800" y="4824290"/>
            <a:ext cx="6629400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These clauses are not sentences. They are like baskets that need to be attached to a bike. </a:t>
            </a:r>
          </a:p>
        </p:txBody>
      </p:sp>
      <p:sp>
        <p:nvSpPr>
          <p:cNvPr id="113" name="Shape 113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914400" y="914400"/>
            <a:ext cx="79248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These baskets go after the word they describe. Sometimes they’re in the middle of the bike.</a:t>
            </a:r>
          </a:p>
        </p:txBody>
      </p:sp>
      <p:pic>
        <p:nvPicPr>
          <p:cNvPr id="116" name="BikeBasketmiddl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67100" y="2222500"/>
            <a:ext cx="2209800" cy="12065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/>
          <p:nvPr/>
        </p:nvSpPr>
        <p:spPr>
          <a:xfrm>
            <a:off x="1168400" y="3797300"/>
            <a:ext cx="7416800" cy="1768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Frank, 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who works part-time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,will be our guide.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The new fitness center, 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includes a swimming pool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, will open in February.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The car 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that is parked in my driveway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is Henry’s.</a:t>
            </a:r>
          </a:p>
        </p:txBody>
      </p:sp>
      <p:sp>
        <p:nvSpPr>
          <p:cNvPr id="118" name="Shape 118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914400" y="1143000"/>
            <a:ext cx="6858000" cy="473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700"/>
              <a:t>Sometimes they are on the back of the bike.</a:t>
            </a:r>
          </a:p>
        </p:txBody>
      </p:sp>
      <p:pic>
        <p:nvPicPr>
          <p:cNvPr id="123" name="bikeback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05200" y="2209800"/>
            <a:ext cx="2133600" cy="121920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889000" y="5371269"/>
            <a:ext cx="7543800" cy="424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Karen likes books </a:t>
            </a:r>
            <a:r>
              <a:rPr sz="23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that have a happy ending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25" name="Shape 125"/>
          <p:cNvSpPr/>
          <p:nvPr/>
        </p:nvSpPr>
        <p:spPr>
          <a:xfrm>
            <a:off x="990600" y="3657600"/>
            <a:ext cx="7620000" cy="692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We are making pasta for the Richardsons,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who do not 	eat meat.</a:t>
            </a:r>
          </a:p>
        </p:txBody>
      </p:sp>
      <p:sp>
        <p:nvSpPr>
          <p:cNvPr id="126" name="Shape 126"/>
          <p:cNvSpPr/>
          <p:nvPr/>
        </p:nvSpPr>
        <p:spPr>
          <a:xfrm>
            <a:off x="952500" y="4648200"/>
            <a:ext cx="7696200" cy="424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have tickets to the jazz festival, </a:t>
            </a:r>
            <a:r>
              <a:rPr sz="23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begins at noon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27" name="Shape 12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863600" y="3017837"/>
            <a:ext cx="7924800" cy="74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i="1" sz="2200">
                <a:latin typeface="Arial"/>
                <a:ea typeface="Arial"/>
                <a:cs typeface="Arial"/>
                <a:sym typeface="Arial"/>
              </a:rPr>
              <a:t>Example: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The new fitness center,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includes a 		      swimming pool,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will open in April.</a:t>
            </a:r>
          </a:p>
        </p:txBody>
      </p:sp>
      <p:sp>
        <p:nvSpPr>
          <p:cNvPr id="132" name="Shape 132"/>
          <p:cNvSpPr/>
          <p:nvPr/>
        </p:nvSpPr>
        <p:spPr>
          <a:xfrm>
            <a:off x="800100" y="1870075"/>
            <a:ext cx="7543800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Regardless of what kind of basket we add, we need a basic sentence to support it.  </a:t>
            </a:r>
          </a:p>
        </p:txBody>
      </p:sp>
      <p:sp>
        <p:nvSpPr>
          <p:cNvPr id="133" name="Shape 133"/>
          <p:cNvSpPr/>
          <p:nvPr/>
        </p:nvSpPr>
        <p:spPr>
          <a:xfrm>
            <a:off x="3251200" y="889000"/>
            <a:ext cx="35052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08000"/>
                </a:solidFill>
              </a:rPr>
              <a:t>Sentence Support</a:t>
            </a:r>
          </a:p>
        </p:txBody>
      </p:sp>
      <p:pic>
        <p:nvPicPr>
          <p:cNvPr id="134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98600" y="723900"/>
            <a:ext cx="1522413" cy="90487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1663700" y="4165600"/>
            <a:ext cx="6629400" cy="1331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i="1" sz="2400">
                <a:latin typeface="Arial"/>
                <a:ea typeface="Arial"/>
                <a:cs typeface="Arial"/>
                <a:sym typeface="Arial"/>
              </a:rPr>
              <a:t>Basic sentence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The new fitness center will 			     open in April.</a:t>
            </a:r>
            <a:endParaRPr sz="24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i="1" sz="2400">
                <a:latin typeface="Arial"/>
                <a:ea typeface="Arial"/>
                <a:cs typeface="Arial"/>
                <a:sym typeface="Arial"/>
              </a:rPr>
              <a:t>Basket: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includes a swimming pool</a:t>
            </a:r>
          </a:p>
        </p:txBody>
      </p:sp>
      <p:sp>
        <p:nvSpPr>
          <p:cNvPr id="136" name="Shape 136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08000"/>
                </a:solidFill>
              </a:rPr>
              <a:t>Fragments</a:t>
            </a:r>
          </a:p>
        </p:txBody>
      </p:sp>
      <p:sp>
        <p:nvSpPr>
          <p:cNvPr id="141" name="Shape 141"/>
          <p:cNvSpPr/>
          <p:nvPr/>
        </p:nvSpPr>
        <p:spPr>
          <a:xfrm>
            <a:off x="1295400" y="1905000"/>
            <a:ext cx="6629400" cy="104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500"/>
              </a:spcBef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A fragment is just a part of a sentence. It may lack a subject or a predicate.  Often it’s a disconnected basket.  </a:t>
            </a:r>
          </a:p>
        </p:txBody>
      </p:sp>
      <p:sp>
        <p:nvSpPr>
          <p:cNvPr id="142" name="Shape 14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914400" y="1524000"/>
            <a:ext cx="7696200" cy="1554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500"/>
              <a:t>Length does not determine what is and is not a sentence. Regardless of how long or short a group of words is, it needs two parts to be a sentence: a subject and a predicate.</a:t>
            </a:r>
          </a:p>
        </p:txBody>
      </p:sp>
      <p:sp>
        <p:nvSpPr>
          <p:cNvPr id="21" name="Shape 21"/>
          <p:cNvSpPr/>
          <p:nvPr/>
        </p:nvSpPr>
        <p:spPr>
          <a:xfrm>
            <a:off x="1447800" y="3505200"/>
            <a:ext cx="6324600" cy="1347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marL="457200" indent="0">
              <a:spcBef>
                <a:spcPts val="1000"/>
              </a:spcBef>
              <a:buSzPct val="100000"/>
              <a:buFont typeface="Arial"/>
              <a:buChar char="•"/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The subject tells us </a:t>
            </a:r>
            <a:r>
              <a:rPr i="1" sz="2200">
                <a:latin typeface="Arial"/>
                <a:ea typeface="Arial"/>
                <a:cs typeface="Arial"/>
                <a:sym typeface="Arial"/>
              </a:rPr>
              <a:t>who or what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1" marL="457200" indent="0">
              <a:spcBef>
                <a:spcPts val="1000"/>
              </a:spcBef>
              <a:buSzPct val="100000"/>
              <a:buFont typeface="Arial"/>
              <a:buChar char="•"/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The predicate tells us </a:t>
            </a:r>
            <a:r>
              <a:rPr i="1" sz="2200">
                <a:latin typeface="Arial"/>
                <a:ea typeface="Arial"/>
                <a:cs typeface="Arial"/>
                <a:sym typeface="Arial"/>
              </a:rPr>
              <a:t>what about it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. 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800100" y="1968500"/>
            <a:ext cx="7239000" cy="3923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As soon as I understood the problem</a:t>
            </a:r>
            <a:r>
              <a:rPr sz="2100">
                <a:solidFill>
                  <a:srgbClr val="3399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 I thought of a solution. 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 was not responsible. 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When I was sixteen.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The village will enlarge the parking lot. 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Which serves weekday commuters.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Let’s rent the same movie. 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That we saw last weekend. </a:t>
            </a:r>
          </a:p>
        </p:txBody>
      </p:sp>
      <p:sp>
        <p:nvSpPr>
          <p:cNvPr id="145" name="Shape 145"/>
          <p:cNvSpPr/>
          <p:nvPr/>
        </p:nvSpPr>
        <p:spPr>
          <a:xfrm>
            <a:off x="2590800" y="914400"/>
            <a:ext cx="57150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800"/>
              <a:t>Disconnected dependent clauses</a:t>
            </a:r>
          </a:p>
        </p:txBody>
      </p:sp>
      <p:pic>
        <p:nvPicPr>
          <p:cNvPr id="146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520700"/>
            <a:ext cx="1371600" cy="1116013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2133600" y="838200"/>
            <a:ext cx="60960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800"/>
              <a:t> Disconnected description and detail</a:t>
            </a:r>
          </a:p>
        </p:txBody>
      </p:sp>
      <p:pic>
        <p:nvPicPr>
          <p:cNvPr id="150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6800" y="482600"/>
            <a:ext cx="1219200" cy="1014413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Shape 151"/>
          <p:cNvSpPr/>
          <p:nvPr/>
        </p:nvSpPr>
        <p:spPr>
          <a:xfrm>
            <a:off x="1106487" y="1905000"/>
            <a:ext cx="7432676" cy="3695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It was an easy task. </a:t>
            </a:r>
            <a:r>
              <a:rPr sz="19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Especially for someone so small. </a:t>
            </a: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The corporation provides employees with benefits</a:t>
            </a:r>
            <a:r>
              <a:rPr sz="19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z="19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9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Like medical insurance and a pension.</a:t>
            </a: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We have ordered everything on the menu. </a:t>
            </a:r>
            <a:r>
              <a:rPr sz="19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Except fried buffalo wings.  </a:t>
            </a: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19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We put an ad in the Lake Norman Times. </a:t>
            </a:r>
            <a:r>
              <a:rPr sz="19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Our local newspaper. </a:t>
            </a:r>
          </a:p>
        </p:txBody>
      </p:sp>
      <p:sp>
        <p:nvSpPr>
          <p:cNvPr id="152" name="Shape 15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/>
        </p:nvSpPr>
        <p:spPr>
          <a:xfrm>
            <a:off x="876300" y="2032000"/>
            <a:ext cx="7391400" cy="4410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I sprinted down the street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Trying to catch the train.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The scientists continued their research.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Hoping to find a cure. 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To celebrate their anniversary.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They are going to Asheville for the weekend.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We walked up sixteen flights of stairs.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To prove to ourselves we could do it.  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2281237" y="838200"/>
            <a:ext cx="6223001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600"/>
              </a:spcBef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Disconnected -</a:t>
            </a:r>
            <a:r>
              <a:rPr i="1" sz="2800"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and –</a:t>
            </a:r>
            <a:r>
              <a:rPr i="1" sz="2800">
                <a:latin typeface="Arial"/>
                <a:ea typeface="Arial"/>
                <a:cs typeface="Arial"/>
                <a:sym typeface="Arial"/>
              </a:rPr>
              <a:t>to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fragments</a:t>
            </a:r>
          </a:p>
        </p:txBody>
      </p:sp>
      <p:pic>
        <p:nvPicPr>
          <p:cNvPr id="156" name="Baske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3475" y="427037"/>
            <a:ext cx="1012825" cy="1077913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2971800" y="2112962"/>
            <a:ext cx="5321300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As soon as I understood the problem,</a:t>
            </a:r>
            <a:r>
              <a:rPr sz="2000">
                <a:latin typeface="Arial"/>
                <a:ea typeface="Arial"/>
                <a:cs typeface="Arial"/>
                <a:sym typeface="Arial"/>
              </a:rPr>
              <a:t> I thought of a solution. </a:t>
            </a:r>
          </a:p>
        </p:txBody>
      </p:sp>
      <p:sp>
        <p:nvSpPr>
          <p:cNvPr id="160" name="Shape 160"/>
          <p:cNvSpPr/>
          <p:nvPr/>
        </p:nvSpPr>
        <p:spPr>
          <a:xfrm>
            <a:off x="914400" y="838200"/>
            <a:ext cx="73533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We can correct these fragments by attaching them to the sentence. </a:t>
            </a:r>
          </a:p>
        </p:txBody>
      </p:sp>
      <p:sp>
        <p:nvSpPr>
          <p:cNvPr id="161" name="Shape 161"/>
          <p:cNvSpPr/>
          <p:nvPr/>
        </p:nvSpPr>
        <p:spPr>
          <a:xfrm>
            <a:off x="3022600" y="3898900"/>
            <a:ext cx="5092700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 sprinted down the street, </a:t>
            </a:r>
            <a:r>
              <a:rPr sz="20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trying to catch the train</a:t>
            </a:r>
            <a:r>
              <a:rPr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162" name="BikeBasketfron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8725" y="2197100"/>
            <a:ext cx="1438275" cy="8683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bikeback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3000" y="3898900"/>
            <a:ext cx="1524000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Shape 164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/>
        </p:nvSpPr>
        <p:spPr>
          <a:xfrm>
            <a:off x="1155700" y="1876425"/>
            <a:ext cx="6832600" cy="107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200"/>
              <a:t>Baskets are excellent ways to create sentence variety. Once we have a stable structure, we can add a variety of baskets on the front, in the middle, or on the back.</a:t>
            </a:r>
          </a:p>
        </p:txBody>
      </p:sp>
      <p:sp>
        <p:nvSpPr>
          <p:cNvPr id="167" name="Shape 167"/>
          <p:cNvSpPr/>
          <p:nvPr/>
        </p:nvSpPr>
        <p:spPr>
          <a:xfrm>
            <a:off x="1206500" y="990600"/>
            <a:ext cx="64897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08000"/>
                </a:solidFill>
              </a:rPr>
              <a:t>Sentence Variety</a:t>
            </a:r>
          </a:p>
        </p:txBody>
      </p:sp>
      <p:sp>
        <p:nvSpPr>
          <p:cNvPr id="168" name="Shape 168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BikeBasketfront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81400" y="1603375"/>
            <a:ext cx="2057400" cy="1069975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1079500" y="2949825"/>
            <a:ext cx="7543800" cy="2155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Earlier this spring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the viaduct was closed because of flooding.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Eight months ago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we bought a truck.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By the time we got home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it was dark.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1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Irritable after a long day at work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, we took a nap before studying. </a:t>
            </a:r>
          </a:p>
        </p:txBody>
      </p:sp>
      <p:sp>
        <p:nvSpPr>
          <p:cNvPr id="172" name="Shape 172"/>
          <p:cNvSpPr/>
          <p:nvPr/>
        </p:nvSpPr>
        <p:spPr>
          <a:xfrm>
            <a:off x="1295400" y="914400"/>
            <a:ext cx="6553200" cy="4624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We can add a variety of baskets on the front.</a:t>
            </a:r>
          </a:p>
        </p:txBody>
      </p:sp>
      <p:sp>
        <p:nvSpPr>
          <p:cNvPr id="173" name="Shape 173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914400" y="914400"/>
            <a:ext cx="7162800" cy="4624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A variety of baskets in the middle: </a:t>
            </a:r>
          </a:p>
        </p:txBody>
      </p:sp>
      <p:pic>
        <p:nvPicPr>
          <p:cNvPr id="178" name="BikeBasketmiddl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67100" y="1536700"/>
            <a:ext cx="2209800" cy="1103313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/>
          <p:nvPr/>
        </p:nvSpPr>
        <p:spPr>
          <a:xfrm>
            <a:off x="736600" y="2837528"/>
            <a:ext cx="7518400" cy="2308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My little brother, </a:t>
            </a:r>
            <a:r>
              <a:rPr sz="19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unable to sleep</a:t>
            </a:r>
            <a:r>
              <a:rPr sz="1900">
                <a:latin typeface="Arial"/>
                <a:ea typeface="Arial"/>
                <a:cs typeface="Arial"/>
                <a:sym typeface="Arial"/>
              </a:rPr>
              <a:t>, turned on the light.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The elderly couple, </a:t>
            </a:r>
            <a:r>
              <a:rPr sz="19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walking slowly up the driveway</a:t>
            </a:r>
            <a:r>
              <a:rPr sz="1900">
                <a:latin typeface="Arial"/>
                <a:ea typeface="Arial"/>
                <a:cs typeface="Arial"/>
                <a:sym typeface="Arial"/>
              </a:rPr>
              <a:t>, waved at their grandchildren.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A modern art gallery, </a:t>
            </a:r>
            <a:r>
              <a:rPr sz="19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funded by a million dollar grant</a:t>
            </a:r>
            <a:r>
              <a:rPr sz="1900">
                <a:latin typeface="Arial"/>
                <a:ea typeface="Arial"/>
                <a:cs typeface="Arial"/>
                <a:sym typeface="Arial"/>
              </a:rPr>
              <a:t>, is under construction</a:t>
            </a:r>
            <a:r>
              <a:rPr sz="1900">
                <a:latin typeface="Arial Bold"/>
                <a:ea typeface="Arial Bold"/>
                <a:cs typeface="Arial Bold"/>
                <a:sym typeface="Arial Bold"/>
              </a:rPr>
              <a:t>.</a:t>
            </a:r>
            <a:endParaRPr sz="1900"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John Jackson, </a:t>
            </a:r>
            <a:r>
              <a:rPr sz="19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a friend since grade school</a:t>
            </a:r>
            <a:r>
              <a:rPr sz="1900">
                <a:latin typeface="Arial"/>
                <a:ea typeface="Arial"/>
                <a:cs typeface="Arial"/>
                <a:sym typeface="Arial"/>
              </a:rPr>
              <a:t>, is my math tutor.</a:t>
            </a:r>
          </a:p>
        </p:txBody>
      </p:sp>
      <p:sp>
        <p:nvSpPr>
          <p:cNvPr id="180" name="Shape 180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1282700" y="2819400"/>
            <a:ext cx="7226300" cy="215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Jeff wants a hybrid, </a:t>
            </a:r>
            <a:r>
              <a:rPr sz="21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his best hope for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good gas mileage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. 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A gentle rain fell throughout the night,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lulling us to sleep.</a:t>
            </a:r>
            <a:endParaRPr sz="21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We are building a home with Habitat for Humanity, </a:t>
            </a:r>
            <a:r>
              <a:rPr sz="21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a national volunteer program. </a:t>
            </a:r>
            <a:endParaRPr sz="21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Everyone wants to leave at noon,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even my sister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185" name="bikeback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200" y="1524000"/>
            <a:ext cx="2133600" cy="1063625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Shape 186"/>
          <p:cNvSpPr/>
          <p:nvPr/>
        </p:nvSpPr>
        <p:spPr>
          <a:xfrm>
            <a:off x="914400" y="838200"/>
            <a:ext cx="6934200" cy="4624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And a variety of baskets on the back:</a:t>
            </a:r>
          </a:p>
        </p:txBody>
      </p:sp>
      <p:sp>
        <p:nvSpPr>
          <p:cNvPr id="187" name="Shape 18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990600" y="3124200"/>
            <a:ext cx="7391400" cy="921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buSzPct val="100000"/>
              <a:buFont typeface="Arial"/>
              <a:buChar char="•"/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 If you begin a sentence with a basket, use a comma to show readers where the addition ends and the basic sentence begins.</a:t>
            </a:r>
            <a:r>
              <a:rPr sz="19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  <p:sp>
        <p:nvSpPr>
          <p:cNvPr id="190" name="Shape 190"/>
          <p:cNvSpPr/>
          <p:nvPr/>
        </p:nvSpPr>
        <p:spPr>
          <a:xfrm>
            <a:off x="914400" y="762000"/>
            <a:ext cx="74676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08000"/>
                </a:solidFill>
              </a:rPr>
              <a:t>The Logic of Punctuation</a:t>
            </a:r>
          </a:p>
        </p:txBody>
      </p:sp>
      <p:sp>
        <p:nvSpPr>
          <p:cNvPr id="191" name="Shape 191"/>
          <p:cNvSpPr/>
          <p:nvPr/>
        </p:nvSpPr>
        <p:spPr>
          <a:xfrm>
            <a:off x="914400" y="1447800"/>
            <a:ext cx="7543800" cy="11736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 sz="1800"/>
            </a:pP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Readers are looking for the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who or what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what about it 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of a sentence, the main idea. Commas help them see that main idea. </a:t>
            </a:r>
          </a:p>
        </p:txBody>
      </p:sp>
      <p:sp>
        <p:nvSpPr>
          <p:cNvPr id="192" name="Shape 192"/>
          <p:cNvSpPr/>
          <p:nvPr/>
        </p:nvSpPr>
        <p:spPr>
          <a:xfrm>
            <a:off x="1676400" y="5410200"/>
            <a:ext cx="68580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If we go to the early movie</a:t>
            </a:r>
            <a:r>
              <a:rPr sz="21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we can save money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93" name="Shape 193"/>
          <p:cNvSpPr/>
          <p:nvPr/>
        </p:nvSpPr>
        <p:spPr>
          <a:xfrm>
            <a:off x="1447800" y="4203700"/>
            <a:ext cx="6400800" cy="692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According to the weather report</a:t>
            </a:r>
            <a:r>
              <a:rPr sz="21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1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tomorrow will 	be hot and humid. 	</a:t>
            </a:r>
          </a:p>
        </p:txBody>
      </p:sp>
      <p:sp>
        <p:nvSpPr>
          <p:cNvPr id="194" name="Shape 194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76300" y="2159000"/>
            <a:ext cx="73914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If the basket interrupts the sentence, use commas to show readers where the addition begins and ends.  </a:t>
            </a:r>
          </a:p>
        </p:txBody>
      </p:sp>
      <p:sp>
        <p:nvSpPr>
          <p:cNvPr id="199" name="Shape 199"/>
          <p:cNvSpPr/>
          <p:nvPr/>
        </p:nvSpPr>
        <p:spPr>
          <a:xfrm>
            <a:off x="1511300" y="3263900"/>
            <a:ext cx="6934200" cy="74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The art gallery</a:t>
            </a:r>
            <a:r>
              <a:rPr sz="22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which opens this weekend</a:t>
            </a:r>
            <a:r>
              <a:rPr sz="22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	features local artists. </a:t>
            </a:r>
          </a:p>
        </p:txBody>
      </p:sp>
      <p:sp>
        <p:nvSpPr>
          <p:cNvPr id="200" name="Shape 200"/>
          <p:cNvSpPr/>
          <p:nvPr/>
        </p:nvSpPr>
        <p:spPr>
          <a:xfrm>
            <a:off x="1549400" y="4483100"/>
            <a:ext cx="6781800" cy="38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Ruby</a:t>
            </a:r>
            <a:r>
              <a:rPr sz="21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1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my sister’s best friend</a:t>
            </a:r>
            <a:r>
              <a:rPr sz="21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will loan me her 	car. </a:t>
            </a:r>
          </a:p>
        </p:txBody>
      </p:sp>
      <p:pic>
        <p:nvPicPr>
          <p:cNvPr id="201" name="BikeBasketmiddl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76650" y="841375"/>
            <a:ext cx="1790700" cy="987425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990600" y="203199"/>
            <a:ext cx="7162800" cy="3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i="1" sz="2900">
                <a:latin typeface="Arial"/>
                <a:ea typeface="Arial"/>
                <a:cs typeface="Arial"/>
                <a:sym typeface="Arial"/>
              </a:rPr>
              <a:t>Who or what? 	What about it?</a:t>
            </a:r>
            <a:endParaRPr i="1" sz="29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sz="2900">
              <a:solidFill>
                <a:srgbClr val="00007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900">
                <a:solidFill>
                  <a:srgbClr val="00007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He			smiles.</a:t>
            </a:r>
            <a:endParaRPr i="1" sz="22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Autumn leaves 	twirl gently to the ground.  </a:t>
            </a:r>
            <a:endParaRPr sz="22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600"/>
              </a:spcBef>
              <a:defRPr sz="1800"/>
            </a:pPr>
            <a:r>
              <a: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The park district 	will open an outdoor ice 				skating rink in November.</a:t>
            </a:r>
            <a:r>
              <a:rPr sz="2200">
                <a:solidFill>
                  <a:srgbClr val="00007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27" name="Shape 27"/>
          <p:cNvSpPr/>
          <p:nvPr/>
        </p:nvSpPr>
        <p:spPr>
          <a:xfrm>
            <a:off x="927100" y="5168900"/>
            <a:ext cx="6781800" cy="642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19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900"/>
              <a:t>These two parts connect to form a basic sentence, also known as an independent clause. </a:t>
            </a:r>
          </a:p>
        </p:txBody>
      </p:sp>
      <p:sp>
        <p:nvSpPr>
          <p:cNvPr id="28" name="Shape 28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723900" y="2606675"/>
            <a:ext cx="7696200" cy="642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19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900"/>
              <a:t>If the basket is attached to the end of the sentence, the comma shows readers where the addition begins. </a:t>
            </a:r>
          </a:p>
        </p:txBody>
      </p:sp>
      <p:sp>
        <p:nvSpPr>
          <p:cNvPr id="207" name="Shape 207"/>
          <p:cNvSpPr/>
          <p:nvPr/>
        </p:nvSpPr>
        <p:spPr>
          <a:xfrm>
            <a:off x="1333500" y="4876800"/>
            <a:ext cx="647700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They are living in the present</a:t>
            </a:r>
            <a:r>
              <a:rPr sz="24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not the past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208" name="Shape 208"/>
          <p:cNvSpPr/>
          <p:nvPr/>
        </p:nvSpPr>
        <p:spPr>
          <a:xfrm>
            <a:off x="787400" y="3556000"/>
            <a:ext cx="7315200" cy="767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The award was given to James Johnson</a:t>
            </a:r>
            <a:r>
              <a:rPr sz="2300">
                <a:solidFill>
                  <a:srgbClr val="CC3300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300">
                <a:solidFill>
                  <a:srgbClr val="106E16"/>
                </a:solidFill>
                <a:latin typeface="Arial"/>
                <a:ea typeface="Arial"/>
                <a:cs typeface="Arial"/>
                <a:sym typeface="Arial"/>
              </a:rPr>
              <a:t>the most 	respected person in our town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209" name="bikeback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200" y="876300"/>
            <a:ext cx="2133600" cy="12192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Shape 210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  <p:sp>
        <p:nvSpPr>
          <p:cNvPr id="211" name="Shape 211"/>
          <p:cNvSpPr/>
          <p:nvPr/>
        </p:nvSpPr>
        <p:spPr>
          <a:xfrm>
            <a:off x="4416395" y="6634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PamBiketran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420812"/>
            <a:ext cx="7366000" cy="50371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782637" y="800100"/>
            <a:ext cx="7577138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4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08000"/>
                </a:solidFill>
              </a:rPr>
              <a:t>A CONCRETE IMAGE OF HOW SENTENCES WORK</a:t>
            </a:r>
          </a:p>
        </p:txBody>
      </p:sp>
      <p:sp>
        <p:nvSpPr>
          <p:cNvPr id="215" name="Shape 215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/>
        </p:nvSpPr>
        <p:spPr>
          <a:xfrm>
            <a:off x="-1" y="1295400"/>
            <a:ext cx="9144002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18" name="Shape 218"/>
          <p:cNvSpPr/>
          <p:nvPr/>
        </p:nvSpPr>
        <p:spPr>
          <a:xfrm flipH="1">
            <a:off x="4495800" y="1295400"/>
            <a:ext cx="1" cy="556260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19" name="Shape 219"/>
          <p:cNvSpPr/>
          <p:nvPr/>
        </p:nvSpPr>
        <p:spPr>
          <a:xfrm>
            <a:off x="3048000" y="381000"/>
            <a:ext cx="2797446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Common Hitching Devices</a:t>
            </a:r>
          </a:p>
        </p:txBody>
      </p:sp>
      <p:sp>
        <p:nvSpPr>
          <p:cNvPr id="220" name="Shape 220"/>
          <p:cNvSpPr/>
          <p:nvPr/>
        </p:nvSpPr>
        <p:spPr>
          <a:xfrm>
            <a:off x="-1" y="2133600"/>
            <a:ext cx="9144002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1" name="Shape 221"/>
          <p:cNvSpPr/>
          <p:nvPr/>
        </p:nvSpPr>
        <p:spPr>
          <a:xfrm flipH="1">
            <a:off x="2133599" y="1295400"/>
            <a:ext cx="1" cy="5562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2" name="Shape 222"/>
          <p:cNvSpPr/>
          <p:nvPr/>
        </p:nvSpPr>
        <p:spPr>
          <a:xfrm flipH="1">
            <a:off x="6857999" y="1295400"/>
            <a:ext cx="1" cy="5562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23" name="22382179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7400" y="228600"/>
            <a:ext cx="2971800" cy="812800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Shape 224"/>
          <p:cNvSpPr/>
          <p:nvPr/>
        </p:nvSpPr>
        <p:spPr>
          <a:xfrm>
            <a:off x="60325" y="1408112"/>
            <a:ext cx="146390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Coordinating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Conjunctions</a:t>
            </a:r>
          </a:p>
        </p:txBody>
      </p:sp>
      <p:sp>
        <p:nvSpPr>
          <p:cNvPr id="225" name="Shape 225"/>
          <p:cNvSpPr/>
          <p:nvPr/>
        </p:nvSpPr>
        <p:spPr>
          <a:xfrm>
            <a:off x="60325" y="2398712"/>
            <a:ext cx="751989" cy="115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And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But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Or/nor</a:t>
            </a:r>
          </a:p>
        </p:txBody>
      </p:sp>
      <p:sp>
        <p:nvSpPr>
          <p:cNvPr id="226" name="Shape 226"/>
          <p:cNvSpPr/>
          <p:nvPr/>
        </p:nvSpPr>
        <p:spPr>
          <a:xfrm>
            <a:off x="-1" y="4267200"/>
            <a:ext cx="9144002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7" name="Shape 227"/>
          <p:cNvSpPr/>
          <p:nvPr/>
        </p:nvSpPr>
        <p:spPr>
          <a:xfrm>
            <a:off x="136525" y="4327525"/>
            <a:ext cx="2024718" cy="241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Can join two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independent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clauses to make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a compound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sentence.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>
                <a:latin typeface="Arial Bold"/>
                <a:ea typeface="Arial Bold"/>
                <a:cs typeface="Arial Bold"/>
                <a:sym typeface="Arial Bold"/>
              </a:rPr>
              <a:t>Warning:</a:t>
            </a:r>
            <a:r>
              <a:rPr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sz="1600">
                <a:latin typeface="Arial"/>
                <a:ea typeface="Arial"/>
                <a:cs typeface="Arial"/>
                <a:sym typeface="Arial"/>
              </a:rPr>
              <a:t>You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b="1" i="1" sz="1600">
                <a:latin typeface="Arial"/>
                <a:ea typeface="Arial"/>
                <a:cs typeface="Arial"/>
                <a:sym typeface="Arial"/>
              </a:rPr>
              <a:t>must</a:t>
            </a:r>
            <a:r>
              <a:rPr i="1" sz="1600">
                <a:latin typeface="Arial"/>
                <a:ea typeface="Arial"/>
                <a:cs typeface="Arial"/>
                <a:sym typeface="Arial"/>
              </a:rPr>
              <a:t> use a comma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with these when 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they join 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independent clauses.</a:t>
            </a:r>
          </a:p>
        </p:txBody>
      </p:sp>
      <p:pic>
        <p:nvPicPr>
          <p:cNvPr id="228" name="1502212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0600" y="3048000"/>
            <a:ext cx="1057275" cy="10572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3" name="Group 233"/>
          <p:cNvGrpSpPr/>
          <p:nvPr/>
        </p:nvGrpSpPr>
        <p:grpSpPr>
          <a:xfrm>
            <a:off x="6843359" y="1546187"/>
            <a:ext cx="2302369" cy="4962425"/>
            <a:chOff x="-9878" y="0"/>
            <a:chExt cx="2302368" cy="4962423"/>
          </a:xfrm>
        </p:grpSpPr>
        <p:sp>
          <p:nvSpPr>
            <p:cNvPr id="229" name="Shape 229"/>
            <p:cNvSpPr/>
            <p:nvPr/>
          </p:nvSpPr>
          <p:spPr>
            <a:xfrm>
              <a:off x="0" y="0"/>
              <a:ext cx="197212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Relative Pronouns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92075" y="520700"/>
              <a:ext cx="1240567" cy="20922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That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Which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Who, whom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What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Where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Why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How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Whichever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Whatever, etc.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-9879" y="2654300"/>
              <a:ext cx="2302370" cy="23081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Can join clauses (</a:t>
              </a:r>
              <a:r>
                <a:rPr i="1" sz="1200">
                  <a:latin typeface="Arial"/>
                  <a:ea typeface="Arial"/>
                  <a:cs typeface="Arial"/>
                  <a:sym typeface="Arial"/>
                </a:rPr>
                <a:t>can</a:t>
              </a:r>
              <a:endParaRPr i="1" sz="12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200">
                  <a:latin typeface="Arial"/>
                  <a:ea typeface="Arial"/>
                  <a:cs typeface="Arial"/>
                  <a:sym typeface="Arial"/>
                </a:rPr>
                <a:t>also </a:t>
              </a:r>
              <a:r>
                <a:rPr b="1" i="1" sz="1200">
                  <a:latin typeface="Arial"/>
                  <a:ea typeface="Arial"/>
                  <a:cs typeface="Arial"/>
                  <a:sym typeface="Arial"/>
                </a:rPr>
                <a:t>be</a:t>
              </a:r>
              <a:r>
                <a:rPr i="1" sz="1200">
                  <a:latin typeface="Arial"/>
                  <a:ea typeface="Arial"/>
                  <a:cs typeface="Arial"/>
                  <a:sym typeface="Arial"/>
                </a:rPr>
                <a:t> the subject of a clause</a:t>
              </a:r>
              <a:r>
                <a:rPr>
                  <a:latin typeface="Arial"/>
                  <a:ea typeface="Arial"/>
                  <a:cs typeface="Arial"/>
                  <a:sym typeface="Arial"/>
                </a:rPr>
                <a:t>)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Warning: </a:t>
              </a:r>
              <a:r>
                <a:rPr sz="1400"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sentence fragments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begin with these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words.  Usually, you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must hitch these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words and the clauses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that they introduce to </a:t>
              </a:r>
              <a:endParaRPr sz="14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400">
                  <a:latin typeface="Arial"/>
                  <a:ea typeface="Arial"/>
                  <a:cs typeface="Arial"/>
                  <a:sym typeface="Arial"/>
                </a:rPr>
                <a:t>your previous sentence.</a:t>
              </a:r>
            </a:p>
          </p:txBody>
        </p:sp>
        <p:pic>
          <p:nvPicPr>
            <p:cNvPr id="232" name="16141325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06475" y="1411287"/>
              <a:ext cx="838200" cy="7826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38" name="Group 238"/>
          <p:cNvGrpSpPr/>
          <p:nvPr/>
        </p:nvGrpSpPr>
        <p:grpSpPr>
          <a:xfrm>
            <a:off x="4556125" y="1560512"/>
            <a:ext cx="2285179" cy="4946475"/>
            <a:chOff x="0" y="0"/>
            <a:chExt cx="2285178" cy="4946473"/>
          </a:xfrm>
        </p:grpSpPr>
        <p:sp>
          <p:nvSpPr>
            <p:cNvPr id="234" name="Shape 234"/>
            <p:cNvSpPr/>
            <p:nvPr/>
          </p:nvSpPr>
          <p:spPr>
            <a:xfrm>
              <a:off x="0" y="0"/>
              <a:ext cx="2188106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Conjunctive Adverbs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152399" y="533399"/>
              <a:ext cx="1361776" cy="11507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However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Moreover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Therefore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Furthermore</a:t>
              </a:r>
            </a:p>
          </p:txBody>
        </p:sp>
        <p:sp>
          <p:nvSpPr>
            <p:cNvPr id="236" name="Shape 236"/>
            <p:cNvSpPr/>
            <p:nvPr/>
          </p:nvSpPr>
          <p:spPr>
            <a:xfrm>
              <a:off x="152400" y="2767012"/>
              <a:ext cx="2132779" cy="21794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Can move within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own clause;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Requires commas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on both sides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 Bold"/>
                  <a:ea typeface="Arial Bold"/>
                  <a:cs typeface="Arial Bold"/>
                  <a:sym typeface="Arial Bold"/>
                </a:rPr>
                <a:t>Warning:</a:t>
              </a:r>
              <a:r>
                <a:rPr sz="1600">
                  <a:latin typeface="Arial"/>
                  <a:ea typeface="Arial"/>
                  <a:cs typeface="Arial"/>
                  <a:sym typeface="Arial"/>
                </a:rPr>
                <a:t> If you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wish to use these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to join clauses, you</a:t>
              </a:r>
              <a:endParaRPr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sz="1600">
                  <a:latin typeface="Arial"/>
                  <a:ea typeface="Arial"/>
                  <a:cs typeface="Arial"/>
                  <a:sym typeface="Arial"/>
                </a:rPr>
                <a:t>must use a semicolon</a:t>
              </a:r>
              <a:r>
                <a:rPr>
                  <a:latin typeface="Arial"/>
                  <a:ea typeface="Arial"/>
                  <a:cs typeface="Arial"/>
                  <a:sym typeface="Arial"/>
                </a:rPr>
                <a:t>.</a:t>
              </a:r>
            </a:p>
          </p:txBody>
        </p:sp>
        <p:pic>
          <p:nvPicPr>
            <p:cNvPr id="237" name="16059963.png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82674" y="1792287"/>
              <a:ext cx="990601" cy="7699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3" name="Group 243"/>
          <p:cNvGrpSpPr/>
          <p:nvPr/>
        </p:nvGrpSpPr>
        <p:grpSpPr>
          <a:xfrm>
            <a:off x="2124075" y="1401762"/>
            <a:ext cx="2385279" cy="5290206"/>
            <a:chOff x="0" y="0"/>
            <a:chExt cx="2385278" cy="5290204"/>
          </a:xfrm>
        </p:grpSpPr>
        <p:pic>
          <p:nvPicPr>
            <p:cNvPr id="239" name="16190123.png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943100" y="874712"/>
              <a:ext cx="438150" cy="12858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0" name="Shape 240"/>
            <p:cNvSpPr/>
            <p:nvPr/>
          </p:nvSpPr>
          <p:spPr>
            <a:xfrm>
              <a:off x="152400" y="0"/>
              <a:ext cx="1578432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Subordinating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Conjunctions</a:t>
              </a:r>
            </a:p>
          </p:txBody>
        </p:sp>
        <p:sp>
          <p:nvSpPr>
            <p:cNvPr id="241" name="Shape 241"/>
            <p:cNvSpPr/>
            <p:nvPr/>
          </p:nvSpPr>
          <p:spPr>
            <a:xfrm>
              <a:off x="152400" y="685800"/>
              <a:ext cx="2023019" cy="19508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As, although, after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While, when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Until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Because, before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If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>
                  <a:latin typeface="Arial"/>
                  <a:ea typeface="Arial"/>
                  <a:cs typeface="Arial"/>
                  <a:sym typeface="Arial"/>
                </a:rPr>
                <a:t>AAAWWUBBI</a:t>
              </a:r>
            </a:p>
          </p:txBody>
        </p:sp>
        <p:sp>
          <p:nvSpPr>
            <p:cNvPr id="242" name="Shape 242"/>
            <p:cNvSpPr/>
            <p:nvPr/>
          </p:nvSpPr>
          <p:spPr>
            <a:xfrm>
              <a:off x="0" y="2919412"/>
              <a:ext cx="2385279" cy="23707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Can hitch up to an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independent clause, 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creating a subordinate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(dependent) clause, 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forming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complex sentence.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Can appear after 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main clause (no comma)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or before main clause</a:t>
              </a:r>
              <a:endParaRPr i="1" sz="1600">
                <a:latin typeface="Arial"/>
                <a:ea typeface="Arial"/>
                <a:cs typeface="Arial"/>
                <a:sym typeface="Arial"/>
              </a:endParaRPr>
            </a:p>
            <a:p>
              <a:pPr lvl="0">
                <a:defRPr sz="1800"/>
              </a:pPr>
              <a:r>
                <a:rPr i="1" sz="1600">
                  <a:latin typeface="Arial"/>
                  <a:ea typeface="Arial"/>
                  <a:cs typeface="Arial"/>
                  <a:sym typeface="Arial"/>
                </a:rPr>
                <a:t>(needs a comma)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2"/>
      <p:bldP build="whole" bldLvl="1" animBg="1" rev="0" advAuto="0" spid="233" grpId="3"/>
      <p:bldP build="whole" bldLvl="1" animBg="1" rev="0" advAuto="0" spid="2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66699" y="215900"/>
            <a:ext cx="8610602" cy="450185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3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CC"/>
                </a:solidFill>
              </a:rPr>
              <a:t>Another way to describe a sentence is to compare it to a bike… </a:t>
            </a:r>
          </a:p>
        </p:txBody>
      </p:sp>
      <p:sp>
        <p:nvSpPr>
          <p:cNvPr id="33" name="Shape 33"/>
          <p:cNvSpPr/>
          <p:nvPr/>
        </p:nvSpPr>
        <p:spPr>
          <a:xfrm>
            <a:off x="838200" y="5334000"/>
            <a:ext cx="8077200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500">
                <a:latin typeface="Arial Bold"/>
                <a:ea typeface="Arial Bold"/>
                <a:cs typeface="Arial Bold"/>
                <a:sym typeface="Arial Bold"/>
              </a:rPr>
              <a:t>These two parts connect to form a stable structure.</a:t>
            </a:r>
            <a:r>
              <a:rPr sz="25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4" name="Shape 34"/>
          <p:cNvSpPr/>
          <p:nvPr/>
        </p:nvSpPr>
        <p:spPr>
          <a:xfrm>
            <a:off x="2362200" y="1295400"/>
            <a:ext cx="6096000" cy="535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3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100"/>
              <a:t>The subject is one wheel; </a:t>
            </a:r>
          </a:p>
        </p:txBody>
      </p:sp>
      <p:sp>
        <p:nvSpPr>
          <p:cNvPr id="35" name="Shape 35"/>
          <p:cNvSpPr/>
          <p:nvPr/>
        </p:nvSpPr>
        <p:spPr>
          <a:xfrm>
            <a:off x="2476500" y="1854200"/>
            <a:ext cx="5105400" cy="473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700"/>
              <a:t>the predicate is the other wheel. </a:t>
            </a:r>
          </a:p>
        </p:txBody>
      </p:sp>
      <p:pic>
        <p:nvPicPr>
          <p:cNvPr id="36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52700" y="2590800"/>
            <a:ext cx="4038600" cy="2514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1295399" y="990600"/>
            <a:ext cx="6172202" cy="424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We can have just one word in each wheel…</a:t>
            </a:r>
          </a:p>
        </p:txBody>
      </p:sp>
      <p:sp>
        <p:nvSpPr>
          <p:cNvPr id="42" name="Shape 42"/>
          <p:cNvSpPr/>
          <p:nvPr/>
        </p:nvSpPr>
        <p:spPr>
          <a:xfrm>
            <a:off x="3200400" y="5105400"/>
            <a:ext cx="3352800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99"/>
                </a:solidFill>
              </a:rPr>
              <a:t>Students  studied.</a:t>
            </a:r>
          </a:p>
        </p:txBody>
      </p:sp>
      <p:pic>
        <p:nvPicPr>
          <p:cNvPr id="43" name="PamBiketran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81300" y="2044700"/>
            <a:ext cx="3581400" cy="2097088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3352800" y="4572000"/>
            <a:ext cx="3581400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  <a:defRPr sz="22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99"/>
                </a:solidFill>
              </a:rPr>
              <a:t>Children  play.</a:t>
            </a:r>
          </a:p>
        </p:txBody>
      </p:sp>
      <p:sp>
        <p:nvSpPr>
          <p:cNvPr id="45" name="Shape 45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736600" y="571500"/>
            <a:ext cx="73152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But most of the time our ideas include more details. We add extra words to the wheels.</a:t>
            </a:r>
          </a:p>
        </p:txBody>
      </p:sp>
      <p:pic>
        <p:nvPicPr>
          <p:cNvPr id="48" name="PamBiketran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2058987"/>
            <a:ext cx="2209800" cy="1370013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1524000" y="4800600"/>
            <a:ext cx="6781800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Students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in the biology lab </a:t>
            </a: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studied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cells under 	an electron microscope. </a:t>
            </a:r>
          </a:p>
        </p:txBody>
      </p:sp>
      <p:sp>
        <p:nvSpPr>
          <p:cNvPr id="50" name="Shape 50"/>
          <p:cNvSpPr/>
          <p:nvPr/>
        </p:nvSpPr>
        <p:spPr>
          <a:xfrm>
            <a:off x="1524000" y="3810000"/>
            <a:ext cx="6858000" cy="692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The neighborhood </a:t>
            </a:r>
            <a:r>
              <a:rPr sz="21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children play</a:t>
            </a:r>
            <a:r>
              <a:rPr sz="2100">
                <a:latin typeface="Arial"/>
                <a:ea typeface="Arial"/>
                <a:cs typeface="Arial"/>
                <a:sym typeface="Arial"/>
              </a:rPr>
              <a:t> basketball at the 	community center.</a:t>
            </a:r>
          </a:p>
        </p:txBody>
      </p:sp>
      <p:sp>
        <p:nvSpPr>
          <p:cNvPr id="51" name="Shape 51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635000" y="482600"/>
            <a:ext cx="7696200" cy="11736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 sz="1800"/>
            </a:pP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Regardless of how much detail we add, the wheels give the same kind of information. The subject tells us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who or what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. The predicate tells us </a:t>
            </a:r>
            <a:r>
              <a:rPr i="1"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what about it</a:t>
            </a:r>
            <a:r>
              <a: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54" name="Shape 54"/>
          <p:cNvSpPr/>
          <p:nvPr/>
        </p:nvSpPr>
        <p:spPr>
          <a:xfrm>
            <a:off x="609600" y="2514600"/>
            <a:ext cx="7543800" cy="2590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i="1" sz="2400">
                <a:latin typeface="Arial"/>
                <a:ea typeface="Arial"/>
                <a:cs typeface="Arial"/>
                <a:sym typeface="Arial"/>
              </a:rPr>
              <a:t>Who or what?	    What about it?</a:t>
            </a:r>
            <a:endParaRPr i="1" sz="24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endParaRPr i="1" sz="24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Randy			    loves pizza.</a:t>
            </a:r>
            <a:endParaRPr i="1" sz="24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Companies		    benefit from customer loyalty.  </a:t>
            </a:r>
            <a:endParaRPr sz="240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Efficient train service   will decrease traffic congestion</a:t>
            </a:r>
            <a:r>
              <a:rPr sz="2400">
                <a:solidFill>
                  <a:srgbClr val="00007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5" name="Shape 55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219200" y="838200"/>
            <a:ext cx="6705600" cy="818069"/>
          </a:xfrm>
          <a:prstGeom prst="rect">
            <a:avLst/>
          </a:prstGeom>
          <a:solidFill>
            <a:srgbClr val="800000"/>
          </a:solidFill>
          <a:ln w="25400">
            <a:solidFill>
              <a:srgbClr val="5D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CC"/>
                </a:solidFill>
              </a:rPr>
              <a:t>Subjects and predicates connect directly. Do not separate them with a comma.</a:t>
            </a:r>
          </a:p>
        </p:txBody>
      </p:sp>
      <p:sp>
        <p:nvSpPr>
          <p:cNvPr id="60" name="Shape 60"/>
          <p:cNvSpPr/>
          <p:nvPr/>
        </p:nvSpPr>
        <p:spPr>
          <a:xfrm>
            <a:off x="1231900" y="4241800"/>
            <a:ext cx="7239000" cy="1636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r>
              <a:rPr i="1" sz="2300">
                <a:latin typeface="Arial"/>
                <a:ea typeface="Arial"/>
                <a:cs typeface="Arial"/>
                <a:sym typeface="Arial"/>
              </a:rPr>
              <a:t>Incorrect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z="23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Carlos and his family</a:t>
            </a:r>
            <a:r>
              <a:rPr sz="2300">
                <a:solidFill>
                  <a:srgbClr val="C70106"/>
                </a:solidFill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23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showed me that 	honor is more important than winning.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 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i="1" sz="2300">
                <a:latin typeface="Arial"/>
                <a:ea typeface="Arial"/>
                <a:cs typeface="Arial"/>
                <a:sym typeface="Arial"/>
              </a:rPr>
              <a:t>Correct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z="23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Carlos and his family showed me that 	honor is more important than winning.</a:t>
            </a:r>
            <a:r>
              <a:rPr sz="2300">
                <a:solidFill>
                  <a:srgbClr val="020D5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61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62300" y="2184400"/>
            <a:ext cx="2819400" cy="1770063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EEF4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0325" y="760412"/>
            <a:ext cx="1066800" cy="661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97137" y="762000"/>
            <a:ext cx="1066801" cy="661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05200" y="776287"/>
            <a:ext cx="1066800" cy="661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0" y="762000"/>
            <a:ext cx="1066800" cy="661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15000" y="762000"/>
            <a:ext cx="1066800" cy="661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amBiketran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15137" y="762000"/>
            <a:ext cx="1066801" cy="661988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749300" y="1676400"/>
            <a:ext cx="7899400" cy="3790700"/>
          </a:xfrm>
          <a:prstGeom prst="rect">
            <a:avLst/>
          </a:prstGeom>
          <a:ln w="38100">
            <a:solidFill>
              <a:srgbClr val="808000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spcBef>
                <a:spcPts val="1400"/>
              </a:spcBef>
              <a:defRPr sz="1800"/>
            </a:pPr>
            <a:endParaRPr sz="800">
              <a:solidFill>
                <a:srgbClr val="8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10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sz="2200">
                <a:solidFill>
                  <a:srgbClr val="808000"/>
                </a:solidFill>
                <a:latin typeface="Arial"/>
                <a:ea typeface="Arial"/>
                <a:cs typeface="Arial"/>
                <a:sym typeface="Arial"/>
              </a:rPr>
              <a:t>Moving Forward</a:t>
            </a:r>
            <a:endParaRPr sz="2200">
              <a:solidFill>
                <a:srgbClr val="8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Students have gained sense of sentence boundaries.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	- A sentence is not determined by length (2 	wheels, expandable)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	 - Writers mark end of </a:t>
            </a:r>
            <a:r>
              <a:rPr i="1" sz="2200">
                <a:latin typeface="Arial"/>
                <a:ea typeface="Arial"/>
                <a:cs typeface="Arial"/>
                <a:sym typeface="Arial"/>
              </a:rPr>
              <a:t>who or what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i="1" sz="2200">
                <a:latin typeface="Arial"/>
                <a:ea typeface="Arial"/>
                <a:cs typeface="Arial"/>
                <a:sym typeface="Arial"/>
              </a:rPr>
              <a:t>what 	about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	</a:t>
            </a:r>
            <a:r>
              <a:rPr i="1" sz="2200">
                <a:latin typeface="Arial"/>
                <a:ea typeface="Arial"/>
                <a:cs typeface="Arial"/>
                <a:sym typeface="Arial"/>
              </a:rPr>
              <a:t>it</a:t>
            </a:r>
            <a:r>
              <a:rPr sz="2200">
                <a:latin typeface="Arial"/>
                <a:ea typeface="Arial"/>
                <a:cs typeface="Arial"/>
                <a:sym typeface="Arial"/>
              </a:rPr>
              <a:t> with a period.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400"/>
              </a:spcBef>
              <a:defRPr sz="1800"/>
            </a:pPr>
            <a:r>
              <a:rPr i="1" sz="2200">
                <a:latin typeface="Arial"/>
                <a:ea typeface="Arial"/>
                <a:cs typeface="Arial"/>
                <a:sym typeface="Arial"/>
              </a:rPr>
              <a:t>Knowing what a sentence is, students are better able to understand dependent clauses. </a:t>
            </a:r>
          </a:p>
        </p:txBody>
      </p:sp>
      <p:sp>
        <p:nvSpPr>
          <p:cNvPr id="73" name="Shape 73"/>
          <p:cNvSpPr/>
          <p:nvPr/>
        </p:nvSpPr>
        <p:spPr>
          <a:xfrm>
            <a:off x="4289395" y="6507604"/>
            <a:ext cx="4869555" cy="22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000"/>
              <a:t>From </a:t>
            </a:r>
            <a:r>
              <a:rPr i="1" sz="1000"/>
              <a:t>An Easy Guide to Writing. </a:t>
            </a:r>
            <a:r>
              <a:rPr sz="1000"/>
              <a:t>Pamela Dykstra. Prentice Hall, 2006. Used with permission. 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CFED4"/>
      </a:lt1>
      <a:dk2>
        <a:srgbClr val="A7A7A7"/>
      </a:dk2>
      <a:lt2>
        <a:srgbClr val="535353"/>
      </a:lt2>
      <a:accent1>
        <a:srgbClr val="339933"/>
      </a:accent1>
      <a:accent2>
        <a:srgbClr val="800000"/>
      </a:accent2>
      <a:accent3>
        <a:srgbClr val="FFFFE0"/>
      </a:accent3>
      <a:accent4>
        <a:srgbClr val="707070"/>
      </a:accent4>
      <a:accent5>
        <a:srgbClr val="ADC9AD"/>
      </a:accent5>
      <a:accent6>
        <a:srgbClr val="7400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25400" cap="flat">
          <a:solidFill>
            <a:srgbClr val="33993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993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9933"/>
      </a:accent1>
      <a:accent2>
        <a:srgbClr val="800000"/>
      </a:accent2>
      <a:accent3>
        <a:srgbClr val="FFFFE0"/>
      </a:accent3>
      <a:accent4>
        <a:srgbClr val="707070"/>
      </a:accent4>
      <a:accent5>
        <a:srgbClr val="ADC9AD"/>
      </a:accent5>
      <a:accent6>
        <a:srgbClr val="7400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25400" cap="flat">
          <a:solidFill>
            <a:srgbClr val="33993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993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