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7022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3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hyperlink" Target="http://www.amybenjamin.com" TargetMode="External"/><Relationship Id="rId5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5.png"/><Relationship Id="rId4" Type="http://schemas.openxmlformats.org/officeDocument/2006/relationships/image" Target="../media/image19.jpe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lipart.com/en/close-up?o=3916720&amp;a=c&amp;q=dog&amp;k_mode=all&amp;s=1&amp;e=21&amp;show=&amp;c=&amp;cid=&amp;findincat=&amp;g=&amp;cc=11841:142:937:1776:181:10778:612&amp;page=&amp;k_exc=&amp;pubid=&amp;color=&amp;b=k&amp;date=" TargetMode="External"/><Relationship Id="rId3" Type="http://schemas.openxmlformats.org/officeDocument/2006/relationships/image" Target="../media/image20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lipart.com/en/close-up?o=3752840&amp;a=c&amp;q=baseball&amp;k_mode=all&amp;s=85&amp;e=126&amp;show=&amp;c=&amp;cid=&amp;findincat=&amp;g=&amp;cc=3179:315:251:16:49:693:476&amp;page=3&amp;k_exc=&amp;pubid=&amp;color=&amp;b=k&amp;date=" TargetMode="External"/><Relationship Id="rId3" Type="http://schemas.openxmlformats.org/officeDocument/2006/relationships/image" Target="../media/image2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3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.tif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22.png"/><Relationship Id="rId4" Type="http://schemas.openxmlformats.org/officeDocument/2006/relationships/image" Target="../media/image36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23.png"/><Relationship Id="rId4" Type="http://schemas.openxmlformats.org/officeDocument/2006/relationships/image" Target="../media/image37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24.png"/><Relationship Id="rId4" Type="http://schemas.openxmlformats.org/officeDocument/2006/relationships/image" Target="../media/image38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25.png"/><Relationship Id="rId4" Type="http://schemas.openxmlformats.org/officeDocument/2006/relationships/image" Target="../media/image39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26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1363" y="150016"/>
            <a:ext cx="1909556" cy="274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646" y="150017"/>
            <a:ext cx="1925585" cy="274497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88"/>
          <p:cNvSpPr txBox="1"/>
          <p:nvPr/>
        </p:nvSpPr>
        <p:spPr>
          <a:xfrm>
            <a:off x="3052737" y="2953145"/>
            <a:ext cx="6609691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Teaching Grammar: What REALLY Works</a:t>
            </a:r>
          </a:p>
          <a:p>
            <a: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with</a:t>
            </a:r>
          </a:p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Amy Benjamin</a:t>
            </a:r>
          </a:p>
          <a:p>
            <a:pPr>
              <a:def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hlinkClick r:id="rId4" invalidUrl="" action="" tgtFrame="" tooltip="" history="1" highlightClick="0" endSnd="0"/>
              </a:rPr>
              <a:t>www.amybenjamin.com</a:t>
            </a:r>
          </a:p>
        </p:txBody>
      </p:sp>
      <p:pic>
        <p:nvPicPr>
          <p:cNvPr id="140" name="image5.jpeg" descr="image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3046" y="189652"/>
            <a:ext cx="1948012" cy="274498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opics:…"/>
          <p:cNvSpPr txBox="1"/>
          <p:nvPr/>
        </p:nvSpPr>
        <p:spPr>
          <a:xfrm>
            <a:off x="514393" y="5213205"/>
            <a:ext cx="9431205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Topics: 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Introduction: </a:t>
            </a:r>
            <a:r>
              <a:rPr i="1"/>
              <a:t>Seeing Grammar Instruction With New Eyes</a:t>
            </a:r>
            <a:endParaRPr i="1"/>
          </a:p>
          <a:p>
            <a:pPr marL="320840" indent="-320840" algn="l">
              <a:buSzPct val="100000"/>
              <a:buAutoNum type="arabicPeriod" startAt="1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Teaching the Parts of Speech: </a:t>
            </a:r>
            <a:r>
              <a:rPr i="1"/>
              <a:t>It’s easier than you thought!</a:t>
            </a:r>
            <a:endParaRPr i="1"/>
          </a:p>
          <a:p>
            <a:pPr marL="320840" indent="-320840" algn="l">
              <a:buSzPct val="100000"/>
              <a:buAutoNum type="arabicPeriod" startAt="1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Teaching Sentence Structure: </a:t>
            </a:r>
            <a:r>
              <a:rPr i="1"/>
              <a:t>Creating better writers (and readers)</a:t>
            </a:r>
            <a:endParaRPr i="1"/>
          </a:p>
          <a:p>
            <a:pPr marL="320840" indent="-320840" algn="l">
              <a:buSzPct val="100000"/>
              <a:buAutoNum type="arabicPeriod" startAt="1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Standard English Usage: </a:t>
            </a:r>
            <a:r>
              <a:rPr i="1"/>
              <a:t>Special Victims Unit: </a:t>
            </a:r>
            <a:endParaRPr i="1"/>
          </a:p>
          <a:p>
            <a:pPr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                                                    Adjective V. Adverb</a:t>
            </a:r>
          </a:p>
          <a:p>
            <a:pPr lvl="3" indent="685800"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                                            Pronoun Case</a:t>
            </a:r>
          </a:p>
          <a:p>
            <a:pPr lvl="3" indent="685800"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                                            Homophone Heartache</a:t>
            </a:r>
          </a:p>
          <a:p>
            <a:pPr lvl="8" indent="1828800"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                               Accelerated Auditory Patterning</a:t>
            </a:r>
          </a:p>
          <a:p>
            <a:pPr lvl="8" indent="1828800" algn="l"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                                                                            </a:t>
            </a:r>
          </a:p>
        </p:txBody>
      </p:sp>
      <p:sp>
        <p:nvSpPr>
          <p:cNvPr id="142" name="4. Formal V. Informal Style"/>
          <p:cNvSpPr txBox="1"/>
          <p:nvPr/>
        </p:nvSpPr>
        <p:spPr>
          <a:xfrm>
            <a:off x="623869" y="8295027"/>
            <a:ext cx="36942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4. Formal V. Informal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RAMMAR IN THE HEART OF THE WRITING PROCESS:"/>
          <p:cNvSpPr txBox="1"/>
          <p:nvPr/>
        </p:nvSpPr>
        <p:spPr>
          <a:xfrm>
            <a:off x="1167270" y="433493"/>
            <a:ext cx="9607346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GRAMMAR IN THE HEART OF THE WRITING PROCESS: </a:t>
            </a:r>
          </a:p>
        </p:txBody>
      </p:sp>
      <p:sp>
        <p:nvSpPr>
          <p:cNvPr id="291" name="Line"/>
          <p:cNvSpPr/>
          <p:nvPr/>
        </p:nvSpPr>
        <p:spPr>
          <a:xfrm>
            <a:off x="758611" y="4985172"/>
            <a:ext cx="11487577" cy="2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2" name="Pre-writing…"/>
          <p:cNvSpPr txBox="1"/>
          <p:nvPr/>
        </p:nvSpPr>
        <p:spPr>
          <a:xfrm>
            <a:off x="410914" y="5470595"/>
            <a:ext cx="1928831" cy="153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Pre-writing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experience: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(non-sentence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form)</a:t>
            </a:r>
          </a:p>
        </p:txBody>
      </p:sp>
      <p:sp>
        <p:nvSpPr>
          <p:cNvPr id="293" name="Drafting"/>
          <p:cNvSpPr txBox="1"/>
          <p:nvPr/>
        </p:nvSpPr>
        <p:spPr>
          <a:xfrm>
            <a:off x="3120246" y="5578966"/>
            <a:ext cx="1143168" cy="43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Drafting</a:t>
            </a:r>
          </a:p>
        </p:txBody>
      </p:sp>
      <p:sp>
        <p:nvSpPr>
          <p:cNvPr id="294" name="Revising"/>
          <p:cNvSpPr txBox="1"/>
          <p:nvPr/>
        </p:nvSpPr>
        <p:spPr>
          <a:xfrm>
            <a:off x="5504462" y="5578966"/>
            <a:ext cx="1153436" cy="43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Revising</a:t>
            </a:r>
          </a:p>
        </p:txBody>
      </p:sp>
      <p:sp>
        <p:nvSpPr>
          <p:cNvPr id="295" name="Editing"/>
          <p:cNvSpPr txBox="1"/>
          <p:nvPr/>
        </p:nvSpPr>
        <p:spPr>
          <a:xfrm>
            <a:off x="8236373" y="5635411"/>
            <a:ext cx="992851" cy="43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Editing</a:t>
            </a:r>
          </a:p>
        </p:txBody>
      </p:sp>
      <p:sp>
        <p:nvSpPr>
          <p:cNvPr id="296" name="Publication"/>
          <p:cNvSpPr txBox="1"/>
          <p:nvPr/>
        </p:nvSpPr>
        <p:spPr>
          <a:xfrm>
            <a:off x="10381260" y="5578966"/>
            <a:ext cx="1522829" cy="43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Publication</a:t>
            </a:r>
          </a:p>
        </p:txBody>
      </p:sp>
      <p:sp>
        <p:nvSpPr>
          <p:cNvPr id="297" name="Sharpen your nouns…"/>
          <p:cNvSpPr txBox="1"/>
          <p:nvPr/>
        </p:nvSpPr>
        <p:spPr>
          <a:xfrm>
            <a:off x="5201919" y="1192106"/>
            <a:ext cx="5901799" cy="4114074"/>
          </a:xfrm>
          <a:prstGeom prst="rect">
            <a:avLst/>
          </a:prstGeom>
          <a:solidFill>
            <a:srgbClr val="BBE0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Sharpen your nouns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Minimize your modifiers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Replace BE verbs and weak verbs with strong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action verbs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Achieve parallel structure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Combine sentences: create complex sentences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         use appositives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         use absolutes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Expand and shrink noun phrases. Turn clauses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into modifying phrases.  Decide where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to place modifiers for desired effect.</a:t>
            </a:r>
          </a:p>
        </p:txBody>
      </p:sp>
      <p:grpSp>
        <p:nvGrpSpPr>
          <p:cNvPr id="300" name="Group"/>
          <p:cNvGrpSpPr/>
          <p:nvPr/>
        </p:nvGrpSpPr>
        <p:grpSpPr>
          <a:xfrm>
            <a:off x="3684692" y="1842344"/>
            <a:ext cx="2709338" cy="7352579"/>
            <a:chOff x="0" y="0"/>
            <a:chExt cx="2709336" cy="7352577"/>
          </a:xfrm>
        </p:grpSpPr>
        <p:sp>
          <p:nvSpPr>
            <p:cNvPr id="298" name="Point of…"/>
            <p:cNvSpPr txBox="1"/>
            <p:nvPr/>
          </p:nvSpPr>
          <p:spPr>
            <a:xfrm>
              <a:off x="0" y="4876803"/>
              <a:ext cx="2709337" cy="2475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/>
            <a:p>
              <a:pPr algn="l" defTabSz="1300480">
                <a:spcBef>
                  <a:spcPts val="1500"/>
                </a:spcBef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Point of</a:t>
              </a:r>
            </a:p>
            <a:p>
              <a:pPr algn="l" defTabSz="1300480">
                <a:spcBef>
                  <a:spcPts val="1500"/>
                </a:spcBef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intervention for</a:t>
              </a:r>
            </a:p>
            <a:p>
              <a:pPr algn="l" defTabSz="1300480">
                <a:spcBef>
                  <a:spcPts val="1500"/>
                </a:spcBef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substantial language</a:t>
              </a:r>
            </a:p>
            <a:p>
              <a:pPr algn="l" defTabSz="1300480">
                <a:spcBef>
                  <a:spcPts val="1500"/>
                </a:spcBef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improvement</a:t>
              </a:r>
            </a:p>
          </p:txBody>
        </p:sp>
        <p:sp>
          <p:nvSpPr>
            <p:cNvPr id="299" name="Line"/>
            <p:cNvSpPr/>
            <p:nvPr/>
          </p:nvSpPr>
          <p:spPr>
            <a:xfrm flipH="1">
              <a:off x="1192106" y="0"/>
              <a:ext cx="2" cy="444331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3" name="Group"/>
          <p:cNvGrpSpPr/>
          <p:nvPr/>
        </p:nvGrpSpPr>
        <p:grpSpPr>
          <a:xfrm>
            <a:off x="7152640" y="6177278"/>
            <a:ext cx="2142399" cy="2944829"/>
            <a:chOff x="0" y="0"/>
            <a:chExt cx="2142398" cy="2944827"/>
          </a:xfrm>
        </p:grpSpPr>
        <p:sp>
          <p:nvSpPr>
            <p:cNvPr id="301" name="Point of…"/>
            <p:cNvSpPr txBox="1"/>
            <p:nvPr/>
          </p:nvSpPr>
          <p:spPr>
            <a:xfrm>
              <a:off x="0" y="1408854"/>
              <a:ext cx="2142399" cy="1535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Point of </a:t>
              </a:r>
            </a:p>
            <a:p>
              <a:pPr algn="l" defTabSz="130048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intervention </a:t>
              </a:r>
            </a:p>
            <a:p>
              <a:pPr algn="l" defTabSz="130048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for surface</a:t>
              </a:r>
            </a:p>
            <a:p>
              <a:pPr algn="l" defTabSz="130048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error correction</a:t>
              </a:r>
            </a:p>
          </p:txBody>
        </p:sp>
        <p:sp>
          <p:nvSpPr>
            <p:cNvPr id="302" name="Line"/>
            <p:cNvSpPr/>
            <p:nvPr/>
          </p:nvSpPr>
          <p:spPr>
            <a:xfrm flipV="1">
              <a:off x="541866" y="0"/>
              <a:ext cx="758617" cy="151723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2"/>
      <p:bldP build="whole" bldLvl="1" animBg="1" rev="0" advAuto="0" spid="303" grpId="3"/>
      <p:bldP build="whole" bldLvl="1" animBg="1" rev="0" advAuto="0" spid="3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022" y="1366088"/>
            <a:ext cx="4912184" cy="42981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6059310" y="1276028"/>
            <a:ext cx="5824586" cy="4298200"/>
            <a:chOff x="0" y="0"/>
            <a:chExt cx="5824585" cy="4298198"/>
          </a:xfrm>
        </p:grpSpPr>
        <p:pic>
          <p:nvPicPr>
            <p:cNvPr id="306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63668" y="-1"/>
              <a:ext cx="3760917" cy="4298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7" name="nouns"/>
            <p:cNvSpPr txBox="1"/>
            <p:nvPr/>
          </p:nvSpPr>
          <p:spPr>
            <a:xfrm>
              <a:off x="25442" y="203505"/>
              <a:ext cx="134325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nouns</a:t>
              </a:r>
            </a:p>
          </p:txBody>
        </p:sp>
        <p:sp>
          <p:nvSpPr>
            <p:cNvPr id="308" name="verbs"/>
            <p:cNvSpPr txBox="1"/>
            <p:nvPr/>
          </p:nvSpPr>
          <p:spPr>
            <a:xfrm>
              <a:off x="85112" y="851207"/>
              <a:ext cx="122392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verbs</a:t>
              </a:r>
            </a:p>
          </p:txBody>
        </p:sp>
        <p:sp>
          <p:nvSpPr>
            <p:cNvPr id="309" name="adjectives"/>
            <p:cNvSpPr txBox="1"/>
            <p:nvPr/>
          </p:nvSpPr>
          <p:spPr>
            <a:xfrm>
              <a:off x="-1" y="1473507"/>
              <a:ext cx="2156156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adjectives</a:t>
              </a:r>
            </a:p>
          </p:txBody>
        </p:sp>
        <p:sp>
          <p:nvSpPr>
            <p:cNvPr id="310" name="adverbs"/>
            <p:cNvSpPr txBox="1"/>
            <p:nvPr/>
          </p:nvSpPr>
          <p:spPr>
            <a:xfrm>
              <a:off x="106191" y="2184713"/>
              <a:ext cx="1740562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adverbs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0964" y="425813"/>
            <a:ext cx="5935253" cy="412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I run. He runs. We are running. They ran."/>
          <p:cNvSpPr txBox="1"/>
          <p:nvPr/>
        </p:nvSpPr>
        <p:spPr>
          <a:xfrm>
            <a:off x="2116693" y="4514846"/>
            <a:ext cx="840379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I run. He runs. We are running. They ran.</a:t>
            </a:r>
          </a:p>
        </p:txBody>
      </p:sp>
      <p:sp>
        <p:nvSpPr>
          <p:cNvPr id="315" name="Let’s go for a run."/>
          <p:cNvSpPr txBox="1"/>
          <p:nvPr/>
        </p:nvSpPr>
        <p:spPr>
          <a:xfrm>
            <a:off x="2129393" y="5340346"/>
            <a:ext cx="384322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Let’s go for a run. </a:t>
            </a:r>
          </a:p>
        </p:txBody>
      </p:sp>
      <p:sp>
        <p:nvSpPr>
          <p:cNvPr id="316" name="We kept a running record."/>
          <p:cNvSpPr txBox="1"/>
          <p:nvPr/>
        </p:nvSpPr>
        <p:spPr>
          <a:xfrm>
            <a:off x="2108199" y="6245221"/>
            <a:ext cx="548091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We kept a running record.</a:t>
            </a:r>
          </a:p>
        </p:txBody>
      </p:sp>
      <p:sp>
        <p:nvSpPr>
          <p:cNvPr id="317" name="Running is fun."/>
          <p:cNvSpPr txBox="1"/>
          <p:nvPr/>
        </p:nvSpPr>
        <p:spPr>
          <a:xfrm>
            <a:off x="2012467" y="7150100"/>
            <a:ext cx="326486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Running is fun. </a:t>
            </a:r>
          </a:p>
        </p:txBody>
      </p:sp>
      <p:sp>
        <p:nvSpPr>
          <p:cNvPr id="318" name="She decided to run."/>
          <p:cNvSpPr txBox="1"/>
          <p:nvPr/>
        </p:nvSpPr>
        <p:spPr>
          <a:xfrm>
            <a:off x="2134241" y="7975599"/>
            <a:ext cx="416372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She decided to run.</a:t>
            </a:r>
          </a:p>
        </p:txBody>
      </p:sp>
      <p:sp>
        <p:nvSpPr>
          <p:cNvPr id="319" name="They took off running."/>
          <p:cNvSpPr txBox="1"/>
          <p:nvPr/>
        </p:nvSpPr>
        <p:spPr>
          <a:xfrm>
            <a:off x="2137987" y="8801099"/>
            <a:ext cx="466481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They took off running.</a:t>
            </a:r>
          </a:p>
        </p:txBody>
      </p:sp>
      <p:pic>
        <p:nvPicPr>
          <p:cNvPr id="320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6789" y="5515816"/>
            <a:ext cx="3756953" cy="2817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Kinds of Information"/>
          <p:cNvSpPr txBox="1"/>
          <p:nvPr>
            <p:ph type="title" idx="4294967295"/>
          </p:nvPr>
        </p:nvSpPr>
        <p:spPr>
          <a:xfrm>
            <a:off x="650238" y="390595"/>
            <a:ext cx="11704323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Kinds of Information</a:t>
            </a:r>
          </a:p>
        </p:txBody>
      </p:sp>
      <p:sp>
        <p:nvSpPr>
          <p:cNvPr id="323" name="Nouns:…"/>
          <p:cNvSpPr txBox="1"/>
          <p:nvPr/>
        </p:nvSpPr>
        <p:spPr>
          <a:xfrm>
            <a:off x="627656" y="1864922"/>
            <a:ext cx="2068531" cy="201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4400" u="sng">
                <a:latin typeface="Arial"/>
                <a:ea typeface="Arial"/>
                <a:cs typeface="Arial"/>
                <a:sym typeface="Arial"/>
              </a:defRPr>
            </a:pPr>
            <a:r>
              <a:t>Nouns</a:t>
            </a:r>
            <a:r>
              <a:rPr u="none"/>
              <a:t>:</a:t>
            </a:r>
            <a:r>
              <a:rPr i="0" u="none"/>
              <a:t> 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Who?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What?</a:t>
            </a:r>
          </a:p>
        </p:txBody>
      </p:sp>
      <p:sp>
        <p:nvSpPr>
          <p:cNvPr id="324" name="Adjectives:…"/>
          <p:cNvSpPr txBox="1"/>
          <p:nvPr/>
        </p:nvSpPr>
        <p:spPr>
          <a:xfrm>
            <a:off x="431787" y="5004920"/>
            <a:ext cx="3319296" cy="231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5000" u="sng">
                <a:latin typeface="Arial"/>
                <a:ea typeface="Arial"/>
                <a:cs typeface="Arial"/>
                <a:sym typeface="Arial"/>
              </a:defRPr>
            </a:pPr>
            <a:r>
              <a:t>Adjectives:</a:t>
            </a: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What kind?</a:t>
            </a:r>
          </a:p>
        </p:txBody>
      </p:sp>
      <p:sp>
        <p:nvSpPr>
          <p:cNvPr id="325" name="Adverbs:…"/>
          <p:cNvSpPr txBox="1"/>
          <p:nvPr/>
        </p:nvSpPr>
        <p:spPr>
          <a:xfrm>
            <a:off x="7261013" y="4770682"/>
            <a:ext cx="4305095" cy="392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4400" u="sng">
                <a:latin typeface="Arial"/>
                <a:ea typeface="Arial"/>
                <a:cs typeface="Arial"/>
                <a:sym typeface="Arial"/>
              </a:defRPr>
            </a:pPr>
            <a:r>
              <a:t>Adverbs: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Where?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When?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Why?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In what manner?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How often?</a:t>
            </a:r>
          </a:p>
        </p:txBody>
      </p:sp>
      <p:sp>
        <p:nvSpPr>
          <p:cNvPr id="326" name="Verbs:…"/>
          <p:cNvSpPr txBox="1"/>
          <p:nvPr/>
        </p:nvSpPr>
        <p:spPr>
          <a:xfrm>
            <a:off x="6610773" y="1733973"/>
            <a:ext cx="6284695" cy="231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5000" u="sng">
                <a:latin typeface="Arial"/>
                <a:ea typeface="Arial"/>
                <a:cs typeface="Arial"/>
                <a:sym typeface="Arial"/>
              </a:defRPr>
            </a:pPr>
            <a:r>
              <a:t>Verbs:</a:t>
            </a: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Can Spiderman do it?</a:t>
            </a: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327" name="Line"/>
          <p:cNvSpPr/>
          <p:nvPr/>
        </p:nvSpPr>
        <p:spPr>
          <a:xfrm flipH="1">
            <a:off x="6394021" y="1625594"/>
            <a:ext cx="13" cy="747777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8" name="Line"/>
          <p:cNvSpPr/>
          <p:nvPr/>
        </p:nvSpPr>
        <p:spPr>
          <a:xfrm>
            <a:off x="325109" y="4443305"/>
            <a:ext cx="12246208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9" name="Anchor Charts"/>
          <p:cNvSpPr txBox="1"/>
          <p:nvPr/>
        </p:nvSpPr>
        <p:spPr>
          <a:xfrm>
            <a:off x="101585" y="61563"/>
            <a:ext cx="222016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/>
            <a:r>
              <a:t>Anchor Charts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332" name="Table 278"/>
          <p:cNvGraphicFramePr/>
          <p:nvPr/>
        </p:nvGraphicFramePr>
        <p:xfrm>
          <a:off x="650240" y="1759373"/>
          <a:ext cx="11704327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3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  <p:sp>
        <p:nvSpPr>
          <p:cNvPr id="334" name="confess…"/>
          <p:cNvSpPr txBox="1"/>
          <p:nvPr/>
        </p:nvSpPr>
        <p:spPr>
          <a:xfrm>
            <a:off x="3800804" y="3451892"/>
            <a:ext cx="1593190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confess</a:t>
            </a:r>
          </a:p>
          <a:p>
            <a:pPr algn="l"/>
            <a:r>
              <a:t>confesses</a:t>
            </a:r>
          </a:p>
          <a:p>
            <a:pPr algn="l"/>
            <a:r>
              <a:t>confessed</a:t>
            </a:r>
          </a:p>
          <a:p>
            <a:pPr algn="l"/>
            <a:r>
              <a:t>confessing</a:t>
            </a:r>
          </a:p>
        </p:txBody>
      </p:sp>
      <p:sp>
        <p:nvSpPr>
          <p:cNvPr id="335" name="confession, s…"/>
          <p:cNvSpPr txBox="1"/>
          <p:nvPr/>
        </p:nvSpPr>
        <p:spPr>
          <a:xfrm>
            <a:off x="977898" y="3636042"/>
            <a:ext cx="1915060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confession, s</a:t>
            </a:r>
          </a:p>
          <a:p>
            <a:pPr algn="l"/>
            <a:r>
              <a:t>confessional</a:t>
            </a:r>
          </a:p>
          <a:p>
            <a:pPr algn="l"/>
            <a:r>
              <a:t>confessor</a:t>
            </a:r>
          </a:p>
        </p:txBody>
      </p:sp>
      <p:sp>
        <p:nvSpPr>
          <p:cNvPr id="336" name="confessional"/>
          <p:cNvSpPr txBox="1"/>
          <p:nvPr/>
        </p:nvSpPr>
        <p:spPr>
          <a:xfrm>
            <a:off x="6580733" y="3655517"/>
            <a:ext cx="182453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confessional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339" name="Table 278"/>
          <p:cNvGraphicFramePr/>
          <p:nvPr/>
        </p:nvGraphicFramePr>
        <p:xfrm>
          <a:off x="650238" y="1733973"/>
          <a:ext cx="11704326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0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" name="Table 281"/>
          <p:cNvGraphicFramePr/>
          <p:nvPr/>
        </p:nvGraphicFramePr>
        <p:xfrm>
          <a:off x="2059090" y="1192106"/>
          <a:ext cx="9787474" cy="84463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93814"/>
                <a:gridCol w="3350542"/>
                <a:gridCol w="3443111"/>
              </a:tblGrid>
              <a:tr h="115598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Noun-Making Suffixes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Verb-Making Suffixes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Adjective-making suffixes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9036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-ment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-ness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-ation, sion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-ity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-ism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-hood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-itude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-ence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-ance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-ide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-ate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-ify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-ize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-acious,icious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-ous, ious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-ant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-able, ible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-er; est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3" name="Shape 282"/>
          <p:cNvSpPr txBox="1"/>
          <p:nvPr/>
        </p:nvSpPr>
        <p:spPr>
          <a:xfrm>
            <a:off x="4350732" y="-23"/>
            <a:ext cx="3662803" cy="69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4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Morphology Kit</a:t>
            </a:r>
          </a:p>
        </p:txBody>
      </p:sp>
      <p:sp>
        <p:nvSpPr>
          <p:cNvPr id="344" name="Shape 283"/>
          <p:cNvSpPr/>
          <p:nvPr/>
        </p:nvSpPr>
        <p:spPr>
          <a:xfrm>
            <a:off x="8344744" y="6937698"/>
            <a:ext cx="3467954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5" name="Shape 284"/>
          <p:cNvSpPr txBox="1"/>
          <p:nvPr/>
        </p:nvSpPr>
        <p:spPr>
          <a:xfrm>
            <a:off x="8127999" y="7044266"/>
            <a:ext cx="3255187" cy="116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Adverb-making suffix:</a:t>
            </a:r>
          </a:p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-ly</a:t>
            </a:r>
          </a:p>
        </p:txBody>
      </p:sp>
      <p:sp>
        <p:nvSpPr>
          <p:cNvPr id="346" name="Shape 285"/>
          <p:cNvSpPr txBox="1"/>
          <p:nvPr/>
        </p:nvSpPr>
        <p:spPr>
          <a:xfrm>
            <a:off x="12246185" y="8994985"/>
            <a:ext cx="297228" cy="43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47" name="Shape 286"/>
          <p:cNvSpPr txBox="1"/>
          <p:nvPr/>
        </p:nvSpPr>
        <p:spPr>
          <a:xfrm>
            <a:off x="194150" y="372528"/>
            <a:ext cx="1977696" cy="237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This “Morphology Kit”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is a great way to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expand vocabulary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because most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of the words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created by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these suffixes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express abstract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ideas.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131"/>
          <p:cNvSpPr txBox="1"/>
          <p:nvPr>
            <p:ph type="title" idx="4294967295"/>
          </p:nvPr>
        </p:nvSpPr>
        <p:spPr>
          <a:xfrm>
            <a:off x="541865" y="3016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Noun: Owner’s Manual</a:t>
            </a:r>
          </a:p>
        </p:txBody>
      </p:sp>
      <p:sp>
        <p:nvSpPr>
          <p:cNvPr id="350" name="Shape 132"/>
          <p:cNvSpPr txBox="1"/>
          <p:nvPr>
            <p:ph type="body" idx="4294967295"/>
          </p:nvPr>
        </p:nvSpPr>
        <p:spPr>
          <a:xfrm>
            <a:off x="541865" y="1733965"/>
            <a:ext cx="11704323" cy="6436941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 NOUN. Your NOUN may be used to fit into the following frame: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The____________.</a:t>
            </a:r>
            <a:r>
              <a:rPr b="0"/>
              <a:t> 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is used to name people, places, things, ideas, qualities, states of mind, and all kinds of other things that need naming.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may be easily converted into an adjective. All you have to do is put another NOUN after it and have it make sense. (COW pasture, for example). 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may be the kind of NOUN that can be made plural. Only NOUNS may be made plural.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may be able to be made possessive by adding ‘s. Only NOUNS may be made possessive. When you make your NOUN possessive, it becomes an adjective.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 may add all kinds of modifiers before and after your NOUN. You may replace your NOUN along with its modifiers with a pronoun</a:t>
            </a:r>
            <a:r>
              <a:rPr sz="2200"/>
              <a:t>. </a:t>
            </a:r>
            <a:endParaRPr sz="2200"/>
          </a:p>
          <a:p>
            <a:pPr marL="487680" indent="-487680" defTabSz="1300480">
              <a:lnSpc>
                <a:spcPct val="80000"/>
              </a:lnSpc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Feel free to use your NOUN as a </a:t>
            </a:r>
            <a:r>
              <a:rPr i="1"/>
              <a:t>subject, direct object, indirect object, object complement, object of a preposition, appositive, or predicate noun</a:t>
            </a:r>
            <a:endParaRPr i="1"/>
          </a:p>
          <a:p>
            <a:pPr marL="487680" indent="-487680" defTabSz="1300480">
              <a:lnSpc>
                <a:spcPct val="80000"/>
              </a:lnSpc>
              <a:spcBef>
                <a:spcPts val="400"/>
              </a:spcBef>
              <a:buSzTx/>
              <a:buNone/>
              <a:defRPr i="1" sz="2200">
                <a:latin typeface="Arial"/>
                <a:ea typeface="Arial"/>
                <a:cs typeface="Arial"/>
                <a:sym typeface="Arial"/>
              </a:defRPr>
            </a:pPr>
            <a:r>
              <a:t>Your noun may be called a nominal when we consider it together with its modifiers.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387" y="575732"/>
            <a:ext cx="8498283" cy="7949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559" y="1625599"/>
            <a:ext cx="7446152" cy="7586135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295"/>
          <p:cNvSpPr txBox="1"/>
          <p:nvPr/>
        </p:nvSpPr>
        <p:spPr>
          <a:xfrm>
            <a:off x="410894" y="711198"/>
            <a:ext cx="3658994" cy="102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4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My Noun Palette</a:t>
            </a:r>
          </a:p>
        </p:txBody>
      </p:sp>
      <p:sp>
        <p:nvSpPr>
          <p:cNvPr id="356" name="Shape 296"/>
          <p:cNvSpPr txBox="1"/>
          <p:nvPr/>
        </p:nvSpPr>
        <p:spPr>
          <a:xfrm>
            <a:off x="7044266" y="1648173"/>
            <a:ext cx="2467448" cy="83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Proper Nouns:</a:t>
            </a:r>
          </a:p>
        </p:txBody>
      </p:sp>
      <p:sp>
        <p:nvSpPr>
          <p:cNvPr id="357" name="Shape 297"/>
          <p:cNvSpPr txBox="1"/>
          <p:nvPr/>
        </p:nvSpPr>
        <p:spPr>
          <a:xfrm>
            <a:off x="1842340" y="3793066"/>
            <a:ext cx="2810189" cy="83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Concrete Nouns:</a:t>
            </a:r>
          </a:p>
        </p:txBody>
      </p:sp>
      <p:sp>
        <p:nvSpPr>
          <p:cNvPr id="358" name="Shape 298"/>
          <p:cNvSpPr txBox="1"/>
          <p:nvPr/>
        </p:nvSpPr>
        <p:spPr>
          <a:xfrm>
            <a:off x="8344744" y="6827518"/>
            <a:ext cx="2752436" cy="3708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  <a:r>
              <a:t>Abstract Nouns:</a:t>
            </a:r>
          </a:p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</a:p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</a:p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</a:p>
          <a:p>
            <a:pPr algn="l" defTabSz="914400">
              <a:defRPr sz="1800">
                <a:latin typeface="Kristen ITC"/>
                <a:ea typeface="Kristen ITC"/>
                <a:cs typeface="Kristen ITC"/>
                <a:sym typeface="Kristen ITC"/>
              </a:defRPr>
            </a:pPr>
            <a:r>
              <a:t>-tion,-sion,-ism,-ence, -ance,</a:t>
            </a:r>
          </a:p>
          <a:p>
            <a:pPr algn="l" defTabSz="914400">
              <a:defRPr sz="1800">
                <a:latin typeface="Kristen ITC"/>
                <a:ea typeface="Kristen ITC"/>
                <a:cs typeface="Kristen ITC"/>
                <a:sym typeface="Kristen ITC"/>
              </a:defRPr>
            </a:pPr>
            <a:r>
              <a:t>-ness, -ment, -itude</a:t>
            </a:r>
          </a:p>
        </p:txBody>
      </p:sp>
      <p:sp>
        <p:nvSpPr>
          <p:cNvPr id="359" name="witch…"/>
          <p:cNvSpPr txBox="1"/>
          <p:nvPr/>
        </p:nvSpPr>
        <p:spPr>
          <a:xfrm>
            <a:off x="341982" y="4451382"/>
            <a:ext cx="1525830" cy="1934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witch</a:t>
            </a:r>
          </a:p>
          <a:p>
            <a:pPr algn="l"/>
            <a:r>
              <a:t>scaffold</a:t>
            </a:r>
          </a:p>
          <a:p>
            <a:pPr algn="l"/>
            <a:r>
              <a:t>document</a:t>
            </a:r>
          </a:p>
          <a:p>
            <a:pPr algn="l"/>
            <a:r>
              <a:t>courtroom</a:t>
            </a:r>
          </a:p>
          <a:p>
            <a:pPr algn="l"/>
            <a:r>
              <a:t>accuser</a:t>
            </a:r>
          </a:p>
        </p:txBody>
      </p:sp>
      <p:sp>
        <p:nvSpPr>
          <p:cNvPr id="360" name="Senator Joseph McCarthy…"/>
          <p:cNvSpPr txBox="1"/>
          <p:nvPr/>
        </p:nvSpPr>
        <p:spPr>
          <a:xfrm>
            <a:off x="4661254" y="315415"/>
            <a:ext cx="3682290" cy="267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Senator Joseph McCarthy</a:t>
            </a:r>
          </a:p>
          <a:p>
            <a:pPr algn="l"/>
            <a:r>
              <a:t>Judge Danforth</a:t>
            </a:r>
          </a:p>
          <a:p>
            <a:pPr algn="l"/>
            <a:r>
              <a:t>John Proctor</a:t>
            </a:r>
          </a:p>
          <a:p>
            <a:pPr algn="l"/>
            <a:r>
              <a:t>Abigail</a:t>
            </a:r>
          </a:p>
          <a:p>
            <a:pPr algn="l"/>
            <a:r>
              <a:t>Salem, MA</a:t>
            </a:r>
          </a:p>
          <a:p>
            <a:pPr algn="l"/>
            <a:r>
              <a:t>Arthur Miller</a:t>
            </a:r>
          </a:p>
          <a:p>
            <a:pPr algn="l"/>
            <a:r>
              <a:t>HUAC</a:t>
            </a:r>
          </a:p>
        </p:txBody>
      </p:sp>
      <p:sp>
        <p:nvSpPr>
          <p:cNvPr id="361" name="accusation…"/>
          <p:cNvSpPr txBox="1"/>
          <p:nvPr/>
        </p:nvSpPr>
        <p:spPr>
          <a:xfrm>
            <a:off x="8501126" y="7687765"/>
            <a:ext cx="1717549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accusation</a:t>
            </a:r>
          </a:p>
          <a:p>
            <a:pPr/>
            <a:r>
              <a:t>persecution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69"/>
          <p:cNvGrpSpPr/>
          <p:nvPr/>
        </p:nvGrpSpPr>
        <p:grpSpPr>
          <a:xfrm>
            <a:off x="869228" y="1496891"/>
            <a:ext cx="5940247" cy="5120681"/>
            <a:chOff x="-1" y="-1"/>
            <a:chExt cx="5940245" cy="5120680"/>
          </a:xfrm>
        </p:grpSpPr>
        <p:sp>
          <p:nvSpPr>
            <p:cNvPr id="144" name="Shape 67"/>
            <p:cNvSpPr/>
            <p:nvPr/>
          </p:nvSpPr>
          <p:spPr>
            <a:xfrm>
              <a:off x="-2" y="-2"/>
              <a:ext cx="5940247" cy="5120681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Shape 68"/>
            <p:cNvSpPr txBox="1"/>
            <p:nvPr/>
          </p:nvSpPr>
          <p:spPr>
            <a:xfrm>
              <a:off x="869859" y="1498512"/>
              <a:ext cx="4200523" cy="2123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Grammar as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the study of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linguistics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(Learning grammar to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understand the inner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workings of a language)</a:t>
              </a:r>
            </a:p>
          </p:txBody>
        </p:sp>
      </p:grpSp>
      <p:grpSp>
        <p:nvGrpSpPr>
          <p:cNvPr id="149" name="Group 72"/>
          <p:cNvGrpSpPr/>
          <p:nvPr/>
        </p:nvGrpSpPr>
        <p:grpSpPr>
          <a:xfrm>
            <a:off x="7064571" y="1496887"/>
            <a:ext cx="5940247" cy="5118423"/>
            <a:chOff x="-1" y="-1"/>
            <a:chExt cx="5940245" cy="5118422"/>
          </a:xfrm>
        </p:grpSpPr>
        <p:sp>
          <p:nvSpPr>
            <p:cNvPr id="147" name="Shape 70"/>
            <p:cNvSpPr/>
            <p:nvPr/>
          </p:nvSpPr>
          <p:spPr>
            <a:xfrm>
              <a:off x="-2" y="-2"/>
              <a:ext cx="5940247" cy="5118423"/>
            </a:xfrm>
            <a:prstGeom prst="ellipse">
              <a:avLst/>
            </a:prstGeom>
            <a:solidFill>
              <a:srgbClr val="0070C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71"/>
            <p:cNvSpPr txBox="1"/>
            <p:nvPr/>
          </p:nvSpPr>
          <p:spPr>
            <a:xfrm>
              <a:off x="869859" y="963983"/>
              <a:ext cx="4200521" cy="3190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Teaching 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Writing:  Meeting the reader’s needs; self-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expression; content, 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organization,   diction,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absence of distracting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errors, establishing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credibility, appropriate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style, personal voice…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150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Adjective: Owner’s Manual </a:t>
            </a:r>
          </a:p>
        </p:txBody>
      </p:sp>
      <p:sp>
        <p:nvSpPr>
          <p:cNvPr id="364" name="Shape 151"/>
          <p:cNvSpPr txBox="1"/>
          <p:nvPr>
            <p:ph type="body" idx="4294967295"/>
          </p:nvPr>
        </p:nvSpPr>
        <p:spPr>
          <a:xfrm>
            <a:off x="650238" y="2275835"/>
            <a:ext cx="11704323" cy="6436941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an ADJECTIVE. Your ADJECTIVE may be used to fit into the following frame: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The______________truck </a:t>
            </a:r>
            <a:r>
              <a:rPr i="1"/>
              <a:t>Or</a:t>
            </a:r>
            <a:r>
              <a:t> The truck was very_________.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Your ADJECTIVE  likes to answer the question </a:t>
            </a:r>
            <a:r>
              <a:rPr i="1"/>
              <a:t>What kind?</a:t>
            </a:r>
            <a:endParaRPr i="1"/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i="1" sz="22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If your ADJECTIVE doesn’t fit into either of these frames, maybe it is the kind of ADJECTIVE that answers the questions </a:t>
            </a:r>
            <a:r>
              <a:rPr i="1"/>
              <a:t>Which one? or How many</a:t>
            </a:r>
            <a:r>
              <a:t>? </a:t>
            </a:r>
            <a:endParaRPr i="1"/>
          </a:p>
          <a:p>
            <a:pPr marL="487680" indent="-487680" defTabSz="1300480">
              <a:lnSpc>
                <a:spcPct val="90000"/>
              </a:lnSpc>
              <a:spcBef>
                <a:spcPts val="9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Your ADJECTIVE may be capable of using the suffixes –</a:t>
            </a:r>
            <a:r>
              <a:rPr i="1"/>
              <a:t>er</a:t>
            </a:r>
            <a:r>
              <a:t> in the comparative form and –</a:t>
            </a:r>
            <a:r>
              <a:rPr i="1"/>
              <a:t>est </a:t>
            </a:r>
            <a:r>
              <a:t>in the superlative form</a:t>
            </a:r>
            <a:r>
              <a:rPr i="1"/>
              <a:t>. </a:t>
            </a:r>
            <a:r>
              <a:t>(If your ADJECTIVE doesn’t like these suffixes, just use </a:t>
            </a:r>
            <a:r>
              <a:rPr i="1"/>
              <a:t>more</a:t>
            </a:r>
            <a:r>
              <a:t> and </a:t>
            </a:r>
            <a:r>
              <a:rPr i="1"/>
              <a:t>most</a:t>
            </a:r>
            <a:r>
              <a:t> to accomplish comparison or superiority</a:t>
            </a:r>
            <a:r>
              <a:rPr>
                <a:solidFill>
                  <a:srgbClr val="000000"/>
                </a:solidFill>
              </a:rPr>
              <a:t>.)</a:t>
            </a:r>
          </a:p>
          <a:p>
            <a:pPr marL="487680" indent="-487680" defTabSz="1300480">
              <a:lnSpc>
                <a:spcPct val="90000"/>
              </a:lnSpc>
              <a:spcBef>
                <a:spcPts val="9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Your ADJECTIVE reports to your NOUN, and your NOUN can easily become an ADJECTIVE to another NOUN. 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Often, groups of words decide to get together and do ADJECTIVE-like work. We call such groups of words ADJECTIVALS, and they may be phrases or clauses that operate just like ADJECTIVES, answering those questions that ADJECTIVES answer.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153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Verb: Owner’s Manual </a:t>
            </a:r>
          </a:p>
        </p:txBody>
      </p:sp>
      <p:sp>
        <p:nvSpPr>
          <p:cNvPr id="367" name="Shape 154"/>
          <p:cNvSpPr txBox="1"/>
          <p:nvPr>
            <p:ph type="body" idx="4294967295"/>
          </p:nvPr>
        </p:nvSpPr>
        <p:spPr>
          <a:xfrm>
            <a:off x="650238" y="2275835"/>
            <a:ext cx="11704323" cy="6436941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 VERB. Your VERB may be used to fit into the following frame: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To______________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is the part of the sentence that is capable of turning the sentence into a negative. It is also the part of the sentence that changes when you add</a:t>
            </a:r>
            <a:r>
              <a:rPr i="1"/>
              <a:t> yesterday</a:t>
            </a:r>
            <a:r>
              <a:t> or </a:t>
            </a:r>
            <a:r>
              <a:rPr i="1"/>
              <a:t>right now</a:t>
            </a:r>
            <a:r>
              <a:t>. (If your sentence does not change when you add </a:t>
            </a:r>
            <a:r>
              <a:rPr i="1"/>
              <a:t>yesterday</a:t>
            </a:r>
            <a:r>
              <a:t> to it, then your sentence is in the past tense. If your sentence does not change when you add </a:t>
            </a:r>
            <a:r>
              <a:rPr i="1"/>
              <a:t>right now</a:t>
            </a:r>
            <a:r>
              <a:t> to it, then it is in the present tense.)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may be an action verb or a linking verb. Action verbs may take direct objects and are modified by adverbs. Linking verbs take predicate nouns and predicate adjectives. You can easily find a list of linking verbs.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may take auxiliaries (forms of </a:t>
            </a:r>
            <a:r>
              <a:rPr i="1"/>
              <a:t>have, be</a:t>
            </a:r>
            <a:r>
              <a:t>) and modal auxiliaries (</a:t>
            </a:r>
            <a:r>
              <a:rPr i="1"/>
              <a:t>could, should, would, can, will, shall, may, might, must</a:t>
            </a:r>
            <a:r>
              <a:t>).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sometimes uses a form of the word </a:t>
            </a:r>
            <a:r>
              <a:rPr i="1"/>
              <a:t>do</a:t>
            </a:r>
            <a:r>
              <a:t> to create a sentence, to emphasize, to negate, or to stand in for itself, as in: </a:t>
            </a:r>
            <a:r>
              <a:rPr i="1"/>
              <a:t>Do you think so? Yes, I 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429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Teach Verbs?</a:t>
            </a:r>
          </a:p>
        </p:txBody>
      </p:sp>
      <p:pic>
        <p:nvPicPr>
          <p:cNvPr id="370" name="g0172056.png" descr="g01720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599" y="1842346"/>
            <a:ext cx="1828801" cy="1408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2342010.png" descr="23420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" y="3576320"/>
            <a:ext cx="1828803" cy="474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2351824.png" descr="23518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2586" y="3793066"/>
            <a:ext cx="1828802" cy="677345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433"/>
          <p:cNvSpPr txBox="1"/>
          <p:nvPr/>
        </p:nvSpPr>
        <p:spPr>
          <a:xfrm>
            <a:off x="4420727" y="1934914"/>
            <a:ext cx="7063389" cy="660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Strong verbs energize writing.</a:t>
            </a:r>
          </a:p>
        </p:txBody>
      </p:sp>
      <p:sp>
        <p:nvSpPr>
          <p:cNvPr id="374" name="Shape 434"/>
          <p:cNvSpPr txBox="1"/>
          <p:nvPr/>
        </p:nvSpPr>
        <p:spPr>
          <a:xfrm>
            <a:off x="3684692" y="2996070"/>
            <a:ext cx="8314897" cy="120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2. Writers must decide on a consistent</a:t>
            </a:r>
          </a:p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         verb tense.</a:t>
            </a:r>
          </a:p>
        </p:txBody>
      </p:sp>
      <p:sp>
        <p:nvSpPr>
          <p:cNvPr id="375" name="Shape 435"/>
          <p:cNvSpPr txBox="1"/>
          <p:nvPr/>
        </p:nvSpPr>
        <p:spPr>
          <a:xfrm>
            <a:off x="433486" y="4660053"/>
            <a:ext cx="8234306" cy="120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3. Writers must decide whether to use</a:t>
            </a:r>
          </a:p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        active or passive voice.</a:t>
            </a:r>
          </a:p>
        </p:txBody>
      </p:sp>
      <p:sp>
        <p:nvSpPr>
          <p:cNvPr id="376" name="Shape 436"/>
          <p:cNvSpPr txBox="1"/>
          <p:nvPr/>
        </p:nvSpPr>
        <p:spPr>
          <a:xfrm>
            <a:off x="325119" y="6068905"/>
            <a:ext cx="10512215" cy="161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4. Errors in verb usage are highly stigmatized:  </a:t>
            </a:r>
            <a:r>
              <a:rPr i="1" sz="2800"/>
              <a:t>Incorrect form of irregular verbs  (*I seen, *brung,  *have went, *have sang, etc.)</a:t>
            </a:r>
            <a:r>
              <a:t>	</a:t>
            </a:r>
          </a:p>
        </p:txBody>
      </p:sp>
      <p:sp>
        <p:nvSpPr>
          <p:cNvPr id="377" name="Shape 437"/>
          <p:cNvSpPr txBox="1"/>
          <p:nvPr/>
        </p:nvSpPr>
        <p:spPr>
          <a:xfrm>
            <a:off x="325119" y="8019625"/>
            <a:ext cx="12134931" cy="120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5. Whether we have an action verb or a BE verb </a:t>
            </a:r>
          </a:p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determines pronoun case use and adjective/adverb use.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1"/>
      <p:bldP build="whole" bldLvl="1" animBg="1" rev="0" advAuto="0" spid="374" grpId="2"/>
      <p:bldP build="whole" bldLvl="1" animBg="1" rev="0" advAuto="0" spid="37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ransitive Verb: Takes a direct object…"/>
          <p:cNvSpPr txBox="1"/>
          <p:nvPr/>
        </p:nvSpPr>
        <p:spPr>
          <a:xfrm>
            <a:off x="1573555" y="6184896"/>
            <a:ext cx="985769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2A941E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Transitive Verb</a:t>
            </a:r>
            <a:r>
              <a:rPr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rPr>
              <a:t>: Takes a direct object</a:t>
            </a:r>
          </a:p>
          <a:p>
            <a:pPr algn="l">
              <a:defRPr sz="3600">
                <a:solidFill>
                  <a:srgbClr val="CB55C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Intransitive Verb</a:t>
            </a:r>
            <a:r>
              <a:rPr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rPr>
              <a:t>: Does not take a direct object</a:t>
            </a:r>
          </a:p>
        </p:txBody>
      </p:sp>
      <p:sp>
        <p:nvSpPr>
          <p:cNvPr id="380" name="One-syllable verb:_______"/>
          <p:cNvSpPr txBox="1"/>
          <p:nvPr/>
        </p:nvSpPr>
        <p:spPr>
          <a:xfrm>
            <a:off x="898929" y="273050"/>
            <a:ext cx="54411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One-syllable verb:_______</a:t>
            </a:r>
          </a:p>
        </p:txBody>
      </p:sp>
      <p:sp>
        <p:nvSpPr>
          <p:cNvPr id="381" name="Two-syllable verb:_______"/>
          <p:cNvSpPr txBox="1"/>
          <p:nvPr/>
        </p:nvSpPr>
        <p:spPr>
          <a:xfrm>
            <a:off x="932750" y="1060449"/>
            <a:ext cx="537347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Two-syllable verb:_______</a:t>
            </a:r>
          </a:p>
        </p:txBody>
      </p:sp>
      <p:sp>
        <p:nvSpPr>
          <p:cNvPr id="382" name="Three-syllable verb:_______"/>
          <p:cNvSpPr txBox="1"/>
          <p:nvPr/>
        </p:nvSpPr>
        <p:spPr>
          <a:xfrm>
            <a:off x="907313" y="1987549"/>
            <a:ext cx="572917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Three-syllable verb:_______</a:t>
            </a:r>
          </a:p>
        </p:txBody>
      </p:sp>
      <p:pic>
        <p:nvPicPr>
          <p:cNvPr id="38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0291" y="1133078"/>
            <a:ext cx="2832116" cy="287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9821" y="1082278"/>
            <a:ext cx="2743216" cy="297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Verbs"/>
          <p:cNvSpPr txBox="1"/>
          <p:nvPr>
            <p:ph type="title" idx="4294967295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Verbs</a:t>
            </a:r>
          </a:p>
        </p:txBody>
      </p:sp>
      <p:pic>
        <p:nvPicPr>
          <p:cNvPr id="387" name="ANd9GcTThoMrKV5trUGDfyYFP8-GvfRiivpVkZDHtwVPuiAsbOa29Iz4.jpg" descr="ANd9GcTThoMrKV5trUGDfyYFP8-GvfRiivpVkZDHtwVPuiAsbOa29Iz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6411" y="2581767"/>
            <a:ext cx="3759206" cy="5603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lifeguard, philosopher, scientist, shoemaker, matador, explorer, inventor,…"/>
          <p:cNvSpPr txBox="1"/>
          <p:nvPr/>
        </p:nvSpPr>
        <p:spPr>
          <a:xfrm>
            <a:off x="482756" y="2219389"/>
            <a:ext cx="9891434" cy="669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lifeguard, philosopher, scientist, shoemaker, matador, explorer, inventor,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court jester, makeup artist, treasure hunter, student, dragon slayer, carpenter,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jeweler, candymaker, ventriloquist, fisherman, nurse, banker, tyrant, butcher,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reporter, web designer, programmer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secret agent, flight attendant, cashier, beekeeper, gladiator, clockmaker,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superhero, innkeeper, botanist, magician’s assistant; racecar driver, wizard,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game show host, dentist, food taster, actor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cake decorator, sky-diver, birdwatcher, trapeze artist; librarian, stamp collector,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tight-rope walker; dog trainer, dishwasher, cyclist; bodyguard, prime suspect,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ichthyologist, manicurist, sheriff, piano tuner, stuntman, composer, tour guide,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principal, knight, exterminator, factory worker, roofer, sailor, impersonator,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park ranger, mathematician, balloonist, guitarist, welder, window washer,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weatherman, scout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juggler, cowboy, clown, astronaut, anesthesiologist, zookeeper, crossing guard,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vegetarian, seamstress, thief, comedian</a:t>
            </a:r>
          </a:p>
        </p:txBody>
      </p:sp>
      <p:pic>
        <p:nvPicPr>
          <p:cNvPr id="390" name="ANd9GcQ1ZeqzdYRpqQPfOjMfnK-hdWRLCKVoF9sS-Q_lrAxqtoj6OZ44EA.jpg" descr="ANd9GcQ1ZeqzdYRpqQPfOjMfnK-hdWRLCKVoF9sS-Q_lrAxqtoj6OZ44E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3099" y="320529"/>
            <a:ext cx="3968020" cy="1897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439"/>
          <p:cNvSpPr txBox="1"/>
          <p:nvPr/>
        </p:nvSpPr>
        <p:spPr>
          <a:xfrm>
            <a:off x="4118185" y="7624515"/>
            <a:ext cx="2709360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Auxiliaries and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modal auxiliaries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combine with action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verbs to create various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tenses.</a:t>
            </a:r>
          </a:p>
        </p:txBody>
      </p:sp>
      <p:pic>
        <p:nvPicPr>
          <p:cNvPr id="393" name="21471916.jpg" descr="214719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33" y="1408851"/>
            <a:ext cx="1079229" cy="7694511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441"/>
          <p:cNvSpPr txBox="1"/>
          <p:nvPr>
            <p:ph type="title" idx="4294967295"/>
          </p:nvPr>
        </p:nvSpPr>
        <p:spPr>
          <a:xfrm>
            <a:off x="2515417" y="-88618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Verb Land, USA</a:t>
            </a:r>
          </a:p>
        </p:txBody>
      </p:sp>
      <p:pic>
        <p:nvPicPr>
          <p:cNvPr id="395" name="g0172056.png" descr="g01720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1920" y="1950716"/>
            <a:ext cx="1408865" cy="1408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000803_1075_6542_v__v.jpg" descr="000803_1075_6542_v__v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61492" y="3359572"/>
            <a:ext cx="1733986" cy="1517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2342010.png" descr="23420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866" y="4768424"/>
            <a:ext cx="1828801" cy="47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2342010.png" descr="23420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77275">
            <a:off x="-3" y="5996656"/>
            <a:ext cx="1950724" cy="50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2342010.png" descr="23420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77275">
            <a:off x="2275838" y="6177279"/>
            <a:ext cx="1950724" cy="50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2342010.png" descr="23420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77275">
            <a:off x="2492586" y="9247858"/>
            <a:ext cx="1950724" cy="505744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48"/>
          <p:cNvSpPr txBox="1"/>
          <p:nvPr/>
        </p:nvSpPr>
        <p:spPr>
          <a:xfrm>
            <a:off x="325119" y="3971430"/>
            <a:ext cx="4136746" cy="74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 TOWN</a:t>
            </a:r>
          </a:p>
        </p:txBody>
      </p:sp>
      <p:sp>
        <p:nvSpPr>
          <p:cNvPr id="402" name="Shape 449"/>
          <p:cNvSpPr txBox="1"/>
          <p:nvPr/>
        </p:nvSpPr>
        <p:spPr>
          <a:xfrm>
            <a:off x="9103359" y="5055163"/>
            <a:ext cx="3129539" cy="84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 TOWN</a:t>
            </a:r>
          </a:p>
        </p:txBody>
      </p:sp>
      <p:sp>
        <p:nvSpPr>
          <p:cNvPr id="403" name="Shape 450"/>
          <p:cNvSpPr txBox="1"/>
          <p:nvPr/>
        </p:nvSpPr>
        <p:spPr>
          <a:xfrm>
            <a:off x="8669866" y="1192105"/>
            <a:ext cx="4334945" cy="154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         TO BE: 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I </a:t>
            </a:r>
            <a:r>
              <a:rPr u="sng"/>
              <a:t>am,was</a:t>
            </a:r>
            <a:r>
              <a:t>   We </a:t>
            </a:r>
            <a:r>
              <a:rPr u="sng"/>
              <a:t>are,were</a:t>
            </a:r>
            <a:endParaRPr u="sng"/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You </a:t>
            </a:r>
            <a:r>
              <a:rPr u="sng"/>
              <a:t>are </a:t>
            </a:r>
            <a:r>
              <a:t>                 </a:t>
            </a:r>
            <a:r>
              <a:rPr u="sng"/>
              <a:t>;were</a:t>
            </a:r>
            <a:endParaRPr u="sng"/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He, she, it </a:t>
            </a:r>
            <a:r>
              <a:rPr u="sng"/>
              <a:t>is</a:t>
            </a:r>
            <a:r>
              <a:t>  </a:t>
            </a:r>
            <a:r>
              <a:rPr sz="2200"/>
              <a:t>They </a:t>
            </a:r>
            <a:r>
              <a:rPr sz="2200" u="sng"/>
              <a:t>are,were</a:t>
            </a:r>
          </a:p>
        </p:txBody>
      </p:sp>
      <p:sp>
        <p:nvSpPr>
          <p:cNvPr id="404" name="Shape 451"/>
          <p:cNvSpPr txBox="1"/>
          <p:nvPr/>
        </p:nvSpPr>
        <p:spPr>
          <a:xfrm>
            <a:off x="2167464" y="7152640"/>
            <a:ext cx="2824479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Modal Auxiliaries: </a:t>
            </a:r>
          </a:p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  <a:r>
              <a:rPr sz="1600"/>
              <a:t>Would     Will</a:t>
            </a:r>
            <a:endParaRPr sz="1600"/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Should    Shall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Could      May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Can         Might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Must</a:t>
            </a:r>
          </a:p>
        </p:txBody>
      </p:sp>
      <p:sp>
        <p:nvSpPr>
          <p:cNvPr id="405" name="Shape 452"/>
          <p:cNvSpPr txBox="1"/>
          <p:nvPr/>
        </p:nvSpPr>
        <p:spPr>
          <a:xfrm>
            <a:off x="-1" y="7152640"/>
            <a:ext cx="2251937" cy="2167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Auxiliaries: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 sz="1800"/>
              <a:t>Have:</a:t>
            </a:r>
            <a:r>
              <a:rPr sz="1800"/>
              <a:t> creates</a:t>
            </a:r>
            <a:endParaRPr sz="1800"/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the perfect tenses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  <a:r>
              <a:rPr i="1"/>
              <a:t>(has sung, etc</a:t>
            </a:r>
            <a:r>
              <a:t>.)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/>
              <a:t>Be: </a:t>
            </a:r>
            <a:r>
              <a:t>creates the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progressive tenses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(</a:t>
            </a:r>
            <a:r>
              <a:rPr i="1"/>
              <a:t>am singing</a:t>
            </a:r>
            <a:r>
              <a:t>, etc.)</a:t>
            </a:r>
          </a:p>
        </p:txBody>
      </p:sp>
      <p:sp>
        <p:nvSpPr>
          <p:cNvPr id="406" name="Shape 453"/>
          <p:cNvSpPr txBox="1"/>
          <p:nvPr/>
        </p:nvSpPr>
        <p:spPr>
          <a:xfrm>
            <a:off x="8281526" y="6888477"/>
            <a:ext cx="4497158" cy="2167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BE verbs are completed by 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adjectives: </a:t>
            </a:r>
            <a:r>
              <a:rPr i="1"/>
              <a:t>He is happy</a:t>
            </a:r>
            <a:r>
              <a:t>.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BE verbs take subjective case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pronouns as complements: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 b="0" i="1" sz="1800"/>
              <a:t>It was </a:t>
            </a:r>
            <a:r>
              <a:rPr i="1" sz="1800"/>
              <a:t>I </a:t>
            </a:r>
            <a:r>
              <a:rPr b="0" i="1" sz="1800"/>
              <a:t>who stole the cookie from</a:t>
            </a:r>
            <a:endParaRPr i="1" sz="1800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the cookie jar.</a:t>
            </a:r>
          </a:p>
        </p:txBody>
      </p:sp>
      <p:sp>
        <p:nvSpPr>
          <p:cNvPr id="407" name="Shape 454"/>
          <p:cNvSpPr txBox="1"/>
          <p:nvPr/>
        </p:nvSpPr>
        <p:spPr>
          <a:xfrm>
            <a:off x="10512213" y="2926077"/>
            <a:ext cx="1955769" cy="2078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Sense Verbs: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feel, look, sound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smell, taste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Also:</a:t>
            </a:r>
            <a:r>
              <a:rPr b="0"/>
              <a:t> seem,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become, appear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grow</a:t>
            </a:r>
          </a:p>
        </p:txBody>
      </p:sp>
      <p:sp>
        <p:nvSpPr>
          <p:cNvPr id="408" name="Shape 455"/>
          <p:cNvSpPr txBox="1"/>
          <p:nvPr/>
        </p:nvSpPr>
        <p:spPr>
          <a:xfrm>
            <a:off x="85785" y="160290"/>
            <a:ext cx="6004043" cy="154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Base form: </a:t>
            </a:r>
            <a:r>
              <a:rPr i="1"/>
              <a:t>walk, sing</a:t>
            </a:r>
            <a:endParaRPr i="1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Progressive form: </a:t>
            </a:r>
            <a:r>
              <a:rPr i="1"/>
              <a:t>walking, singing</a:t>
            </a:r>
            <a:endParaRPr i="1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Past form: </a:t>
            </a:r>
            <a:r>
              <a:rPr i="1"/>
              <a:t>walked, sang</a:t>
            </a:r>
            <a:endParaRPr i="1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Participial form: </a:t>
            </a:r>
            <a:r>
              <a:rPr i="1"/>
              <a:t>(have) walked, (have sung)</a:t>
            </a:r>
          </a:p>
        </p:txBody>
      </p:sp>
      <p:sp>
        <p:nvSpPr>
          <p:cNvPr id="409" name="Shape 456"/>
          <p:cNvSpPr txBox="1"/>
          <p:nvPr/>
        </p:nvSpPr>
        <p:spPr>
          <a:xfrm>
            <a:off x="194157" y="5434469"/>
            <a:ext cx="5809637" cy="172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ACTION verbs are modified by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adverbs:</a:t>
            </a:r>
            <a:r>
              <a:rPr i="1"/>
              <a:t>She sings happily</a:t>
            </a:r>
            <a:r>
              <a:t>.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ACTION verbs take objective case pronouns as objects: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We saw him steal the cookie from the cookie jar.</a:t>
            </a:r>
          </a:p>
        </p:txBody>
      </p:sp>
      <p:sp>
        <p:nvSpPr>
          <p:cNvPr id="410" name="Shape 457"/>
          <p:cNvSpPr txBox="1"/>
          <p:nvPr/>
        </p:nvSpPr>
        <p:spPr>
          <a:xfrm>
            <a:off x="-4" y="2131340"/>
            <a:ext cx="4985181" cy="1544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Active Voice</a:t>
            </a:r>
            <a:r>
              <a:rPr b="0"/>
              <a:t>: </a:t>
            </a:r>
            <a:r>
              <a:rPr b="0" i="1"/>
              <a:t>I stole the cookie</a:t>
            </a:r>
            <a:endParaRPr i="1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 from the cookie jar.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Passive Voice</a:t>
            </a:r>
            <a:r>
              <a:rPr b="0" sz="2400"/>
              <a:t>: </a:t>
            </a:r>
            <a:r>
              <a:rPr b="0" i="1"/>
              <a:t>The cookie </a:t>
            </a:r>
            <a:r>
              <a:rPr i="1"/>
              <a:t>was</a:t>
            </a:r>
            <a:endParaRPr i="1"/>
          </a:p>
          <a:p>
            <a:pPr algn="l" defTabSz="1300480">
              <a:defRPr b="1" i="1" sz="1800">
                <a:latin typeface="Arial"/>
                <a:ea typeface="Arial"/>
                <a:cs typeface="Arial"/>
                <a:sym typeface="Arial"/>
              </a:defRPr>
            </a:pPr>
            <a:r>
              <a:t>  stolen</a:t>
            </a:r>
            <a:r>
              <a:rPr b="0"/>
              <a:t> from the cookie jar by me.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 (BE + Participial form= passive voice)</a:t>
            </a:r>
          </a:p>
        </p:txBody>
      </p:sp>
      <p:sp>
        <p:nvSpPr>
          <p:cNvPr id="411" name="Shape 458"/>
          <p:cNvSpPr txBox="1"/>
          <p:nvPr/>
        </p:nvSpPr>
        <p:spPr>
          <a:xfrm>
            <a:off x="4226559" y="3684692"/>
            <a:ext cx="3820585" cy="2485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                   Verbals: 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1. </a:t>
            </a:r>
            <a:r>
              <a:rPr b="1" sz="1600"/>
              <a:t>Participle</a:t>
            </a:r>
            <a:r>
              <a:rPr sz="1600"/>
              <a:t>: (acts as adjective)</a:t>
            </a:r>
            <a:endParaRPr sz="1600"/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the </a:t>
            </a:r>
            <a:r>
              <a:rPr i="1"/>
              <a:t>dancing</a:t>
            </a:r>
            <a:r>
              <a:t> bear; 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the </a:t>
            </a:r>
            <a:r>
              <a:rPr i="1"/>
              <a:t>stolen</a:t>
            </a:r>
            <a:r>
              <a:t> cookie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2.</a:t>
            </a:r>
            <a:r>
              <a:rPr b="1"/>
              <a:t> Infinitive</a:t>
            </a:r>
            <a:r>
              <a:t>: (acts as noun, adj. or adv.)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Let us never fear </a:t>
            </a:r>
            <a:r>
              <a:rPr i="1"/>
              <a:t>to negotiate</a:t>
            </a:r>
            <a:r>
              <a:t>.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 law to reduce noise has passed.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We went to London </a:t>
            </a:r>
            <a:r>
              <a:rPr i="1"/>
              <a:t>to see</a:t>
            </a:r>
            <a:r>
              <a:t> the queen.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3. </a:t>
            </a:r>
            <a:r>
              <a:rPr b="1"/>
              <a:t>Gerund:</a:t>
            </a:r>
            <a:r>
              <a:t> (Acts as noun)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i="1"/>
              <a:t>Teaching</a:t>
            </a:r>
            <a:r>
              <a:t>  makes me happy.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1" grpId="12"/>
      <p:bldP build="whole" bldLvl="1" animBg="1" rev="0" advAuto="0" spid="402" grpId="2"/>
      <p:bldP build="whole" bldLvl="1" animBg="1" rev="0" advAuto="0" spid="403" grpId="3"/>
      <p:bldP build="whole" bldLvl="1" animBg="1" rev="0" advAuto="0" spid="410" grpId="11"/>
      <p:bldP build="whole" bldLvl="1" animBg="1" rev="0" advAuto="0" spid="404" grpId="7"/>
      <p:bldP build="whole" bldLvl="1" animBg="1" rev="0" advAuto="0" spid="407" grpId="4"/>
      <p:bldP build="whole" bldLvl="1" animBg="1" rev="0" advAuto="0" spid="408" grpId="9"/>
      <p:bldP build="whole" bldLvl="1" animBg="1" rev="0" advAuto="0" spid="405" grpId="6"/>
      <p:bldP build="whole" bldLvl="1" animBg="1" rev="0" advAuto="0" spid="406" grpId="5"/>
      <p:bldP build="whole" bldLvl="1" animBg="1" rev="0" advAuto="0" spid="409" grpId="10"/>
      <p:bldP build="whole" bldLvl="1" animBg="1" rev="0" advAuto="0" spid="401" grpId="1"/>
      <p:bldP build="whole" bldLvl="1" animBg="1" rev="0" advAuto="0" spid="392" grpId="8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"/>
          <p:cNvSpPr/>
          <p:nvPr/>
        </p:nvSpPr>
        <p:spPr>
          <a:xfrm>
            <a:off x="824582" y="179859"/>
            <a:ext cx="11666468" cy="8358486"/>
          </a:xfrm>
          <a:prstGeom prst="rect">
            <a:avLst/>
          </a:prstGeom>
          <a:solidFill>
            <a:srgbClr val="000000"/>
          </a:solidFill>
          <a:ln w="12700">
            <a:solidFill>
              <a:srgbClr val="212121"/>
            </a:solidFill>
          </a:ln>
        </p:spPr>
        <p:txBody>
          <a:bodyPr lIns="50800" tIns="50800" rIns="50800" bIns="50800" anchor="ctr"/>
          <a:lstStyle/>
          <a:p>
            <a:pPr defTabSz="1300162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4" name="In the English grammar system, the modifiers are represented…"/>
          <p:cNvSpPr txBox="1"/>
          <p:nvPr/>
        </p:nvSpPr>
        <p:spPr>
          <a:xfrm>
            <a:off x="2424770" y="2065124"/>
            <a:ext cx="846608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In the English grammar system, the modifiers are represented</a:t>
            </a:r>
          </a:p>
          <a:p>
            <a:pPr algn="l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by two separate but equal parts of speech:</a:t>
            </a:r>
          </a:p>
        </p:txBody>
      </p:sp>
      <p:sp>
        <p:nvSpPr>
          <p:cNvPr id="415" name="The adjectives, which answer the question “What kind?”"/>
          <p:cNvSpPr txBox="1"/>
          <p:nvPr/>
        </p:nvSpPr>
        <p:spPr>
          <a:xfrm>
            <a:off x="2424771" y="3804101"/>
            <a:ext cx="772153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adjectives, which answer the question “</a:t>
            </a:r>
            <a:r>
              <a:rPr i="1"/>
              <a:t>What kind</a:t>
            </a:r>
            <a:r>
              <a:t>?”</a:t>
            </a:r>
          </a:p>
        </p:txBody>
      </p:sp>
      <p:sp>
        <p:nvSpPr>
          <p:cNvPr id="416" name="These are their stories."/>
          <p:cNvSpPr txBox="1"/>
          <p:nvPr/>
        </p:nvSpPr>
        <p:spPr>
          <a:xfrm>
            <a:off x="2630583" y="6389625"/>
            <a:ext cx="331604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These are their stories. </a:t>
            </a:r>
          </a:p>
        </p:txBody>
      </p:sp>
      <p:sp>
        <p:nvSpPr>
          <p:cNvPr id="417" name="The adverbs, which answer the questions “How? When? Where? Why? How often? and To What Extent?”"/>
          <p:cNvSpPr txBox="1"/>
          <p:nvPr/>
        </p:nvSpPr>
        <p:spPr>
          <a:xfrm>
            <a:off x="2540539" y="4617592"/>
            <a:ext cx="7721535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adverbs, which answer the questions “</a:t>
            </a:r>
            <a:r>
              <a:rPr i="1"/>
              <a:t>How</a:t>
            </a:r>
            <a:r>
              <a:t>? </a:t>
            </a:r>
            <a:r>
              <a:rPr i="1"/>
              <a:t>When? Where? Why? How often?</a:t>
            </a:r>
            <a:r>
              <a:t> and </a:t>
            </a:r>
            <a:r>
              <a:rPr i="1"/>
              <a:t>To What Extent?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1"/>
      <p:bldP build="whole" bldLvl="1" animBg="1" rev="0" advAuto="0" spid="417" grpId="3"/>
      <p:bldP build="whole" bldLvl="1" animBg="1" rev="0" advAuto="0" spid="415" grpId="2"/>
      <p:bldP build="whole" bldLvl="1" animBg="1" rev="0" advAuto="0" spid="416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ircle"/>
          <p:cNvSpPr/>
          <p:nvPr/>
        </p:nvSpPr>
        <p:spPr>
          <a:xfrm>
            <a:off x="5201920" y="2881000"/>
            <a:ext cx="3359585" cy="335958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130048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20" name="21564813" descr="2156481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292" y="3576320"/>
            <a:ext cx="1165025" cy="1733977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Pepper is…"/>
          <p:cNvSpPr txBox="1"/>
          <p:nvPr/>
        </p:nvSpPr>
        <p:spPr>
          <a:xfrm>
            <a:off x="6479821" y="3519875"/>
            <a:ext cx="1735206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Pepper is…</a:t>
            </a:r>
          </a:p>
        </p:txBody>
      </p:sp>
      <p:sp>
        <p:nvSpPr>
          <p:cNvPr id="422" name="Pepper acts.."/>
          <p:cNvSpPr txBox="1"/>
          <p:nvPr/>
        </p:nvSpPr>
        <p:spPr>
          <a:xfrm>
            <a:off x="6381358" y="5100525"/>
            <a:ext cx="193212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Pepper acts..</a:t>
            </a:r>
          </a:p>
        </p:txBody>
      </p:sp>
      <p:grpSp>
        <p:nvGrpSpPr>
          <p:cNvPr id="441" name="Group"/>
          <p:cNvGrpSpPr/>
          <p:nvPr/>
        </p:nvGrpSpPr>
        <p:grpSpPr>
          <a:xfrm>
            <a:off x="2238009" y="643874"/>
            <a:ext cx="9633982" cy="7917642"/>
            <a:chOff x="0" y="0"/>
            <a:chExt cx="9633981" cy="7917641"/>
          </a:xfrm>
        </p:grpSpPr>
        <p:sp>
          <p:nvSpPr>
            <p:cNvPr id="423" name="Circle"/>
            <p:cNvSpPr/>
            <p:nvPr/>
          </p:nvSpPr>
          <p:spPr>
            <a:xfrm>
              <a:off x="6648597" y="764968"/>
              <a:ext cx="1517255" cy="151725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4" name="Circle"/>
            <p:cNvSpPr/>
            <p:nvPr/>
          </p:nvSpPr>
          <p:spPr>
            <a:xfrm>
              <a:off x="4545667" y="-1"/>
              <a:ext cx="1517255" cy="1517249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5" name="Circle"/>
            <p:cNvSpPr/>
            <p:nvPr/>
          </p:nvSpPr>
          <p:spPr>
            <a:xfrm>
              <a:off x="1550479" y="760401"/>
              <a:ext cx="1517255" cy="1517249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6" name="Circle"/>
            <p:cNvSpPr/>
            <p:nvPr/>
          </p:nvSpPr>
          <p:spPr>
            <a:xfrm>
              <a:off x="362941" y="4883160"/>
              <a:ext cx="1517253" cy="1517249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7" name="Circle"/>
            <p:cNvSpPr/>
            <p:nvPr/>
          </p:nvSpPr>
          <p:spPr>
            <a:xfrm>
              <a:off x="5456493" y="6400386"/>
              <a:ext cx="1517253" cy="151725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8" name="Circle"/>
            <p:cNvSpPr/>
            <p:nvPr/>
          </p:nvSpPr>
          <p:spPr>
            <a:xfrm>
              <a:off x="146193" y="2390568"/>
              <a:ext cx="1517254" cy="151725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9" name="Circle"/>
            <p:cNvSpPr/>
            <p:nvPr/>
          </p:nvSpPr>
          <p:spPr>
            <a:xfrm>
              <a:off x="2530413" y="6400386"/>
              <a:ext cx="1517251" cy="151725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0" name="Circle"/>
            <p:cNvSpPr/>
            <p:nvPr/>
          </p:nvSpPr>
          <p:spPr>
            <a:xfrm>
              <a:off x="7407212" y="4774784"/>
              <a:ext cx="1517253" cy="151725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1" name="Circle"/>
            <p:cNvSpPr/>
            <p:nvPr/>
          </p:nvSpPr>
          <p:spPr>
            <a:xfrm>
              <a:off x="7949082" y="2715688"/>
              <a:ext cx="1517253" cy="151725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2" name="fun"/>
            <p:cNvSpPr txBox="1"/>
            <p:nvPr/>
          </p:nvSpPr>
          <p:spPr>
            <a:xfrm>
              <a:off x="5027011" y="426224"/>
              <a:ext cx="543460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fun</a:t>
              </a:r>
            </a:p>
          </p:txBody>
        </p:sp>
        <p:sp>
          <p:nvSpPr>
            <p:cNvPr id="433" name="cute"/>
            <p:cNvSpPr txBox="1"/>
            <p:nvPr/>
          </p:nvSpPr>
          <p:spPr>
            <a:xfrm>
              <a:off x="7080918" y="1219576"/>
              <a:ext cx="707137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cute</a:t>
              </a:r>
            </a:p>
          </p:txBody>
        </p:sp>
        <p:sp>
          <p:nvSpPr>
            <p:cNvPr id="434" name="mischievous"/>
            <p:cNvSpPr txBox="1"/>
            <p:nvPr/>
          </p:nvSpPr>
          <p:spPr>
            <a:xfrm>
              <a:off x="7825906" y="3170296"/>
              <a:ext cx="1808075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mischievous</a:t>
              </a:r>
            </a:p>
          </p:txBody>
        </p:sp>
        <p:sp>
          <p:nvSpPr>
            <p:cNvPr id="435" name="lazy"/>
            <p:cNvSpPr txBox="1"/>
            <p:nvPr/>
          </p:nvSpPr>
          <p:spPr>
            <a:xfrm>
              <a:off x="1957288" y="1288340"/>
              <a:ext cx="644348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lazy</a:t>
              </a:r>
            </a:p>
          </p:txBody>
        </p:sp>
        <p:sp>
          <p:nvSpPr>
            <p:cNvPr id="436" name="independent"/>
            <p:cNvSpPr txBox="1"/>
            <p:nvPr/>
          </p:nvSpPr>
          <p:spPr>
            <a:xfrm>
              <a:off x="-1" y="2831920"/>
              <a:ext cx="1819657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independent</a:t>
              </a:r>
            </a:p>
          </p:txBody>
        </p:sp>
        <p:sp>
          <p:nvSpPr>
            <p:cNvPr id="437" name="adventurous"/>
            <p:cNvSpPr txBox="1"/>
            <p:nvPr/>
          </p:nvSpPr>
          <p:spPr>
            <a:xfrm>
              <a:off x="7247201" y="5138384"/>
              <a:ext cx="180258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adventurous</a:t>
              </a:r>
            </a:p>
          </p:txBody>
        </p:sp>
        <p:sp>
          <p:nvSpPr>
            <p:cNvPr id="438" name="selfish"/>
            <p:cNvSpPr txBox="1"/>
            <p:nvPr/>
          </p:nvSpPr>
          <p:spPr>
            <a:xfrm>
              <a:off x="420927" y="5364597"/>
              <a:ext cx="97779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selfish</a:t>
              </a:r>
            </a:p>
          </p:txBody>
        </p:sp>
        <p:sp>
          <p:nvSpPr>
            <p:cNvPr id="439" name="brave"/>
            <p:cNvSpPr txBox="1"/>
            <p:nvPr/>
          </p:nvSpPr>
          <p:spPr>
            <a:xfrm>
              <a:off x="2739048" y="6881821"/>
              <a:ext cx="876301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brave</a:t>
              </a:r>
            </a:p>
          </p:txBody>
        </p:sp>
        <p:sp>
          <p:nvSpPr>
            <p:cNvPr id="440" name="foolish"/>
            <p:cNvSpPr txBox="1"/>
            <p:nvPr/>
          </p:nvSpPr>
          <p:spPr>
            <a:xfrm>
              <a:off x="5714310" y="6881827"/>
              <a:ext cx="101163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foolish</a:t>
              </a:r>
            </a:p>
          </p:txBody>
        </p:sp>
      </p:grpSp>
      <p:grpSp>
        <p:nvGrpSpPr>
          <p:cNvPr id="461" name="Group"/>
          <p:cNvGrpSpPr/>
          <p:nvPr/>
        </p:nvGrpSpPr>
        <p:grpSpPr>
          <a:xfrm>
            <a:off x="3813923" y="1571400"/>
            <a:ext cx="6482154" cy="6068942"/>
            <a:chOff x="-1" y="0"/>
            <a:chExt cx="6482153" cy="6068941"/>
          </a:xfrm>
        </p:grpSpPr>
        <p:sp>
          <p:nvSpPr>
            <p:cNvPr id="442" name="Oval"/>
            <p:cNvSpPr/>
            <p:nvPr/>
          </p:nvSpPr>
          <p:spPr>
            <a:xfrm>
              <a:off x="1565789" y="-1"/>
              <a:ext cx="1517253" cy="1408879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Oval"/>
            <p:cNvSpPr/>
            <p:nvPr/>
          </p:nvSpPr>
          <p:spPr>
            <a:xfrm>
              <a:off x="590428" y="4009821"/>
              <a:ext cx="1517251" cy="1408881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4" name="Oval"/>
            <p:cNvSpPr/>
            <p:nvPr/>
          </p:nvSpPr>
          <p:spPr>
            <a:xfrm>
              <a:off x="48561" y="2709336"/>
              <a:ext cx="1517255" cy="1408881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5" name="Oval"/>
            <p:cNvSpPr/>
            <p:nvPr/>
          </p:nvSpPr>
          <p:spPr>
            <a:xfrm>
              <a:off x="156936" y="1300480"/>
              <a:ext cx="1517251" cy="1408879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6" name="Oval"/>
            <p:cNvSpPr/>
            <p:nvPr/>
          </p:nvSpPr>
          <p:spPr>
            <a:xfrm>
              <a:off x="3733256" y="325119"/>
              <a:ext cx="1517253" cy="1408879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7" name="Oval"/>
            <p:cNvSpPr/>
            <p:nvPr/>
          </p:nvSpPr>
          <p:spPr>
            <a:xfrm>
              <a:off x="2757897" y="4660060"/>
              <a:ext cx="1517253" cy="1408881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8" name="Oval"/>
            <p:cNvSpPr/>
            <p:nvPr/>
          </p:nvSpPr>
          <p:spPr>
            <a:xfrm>
              <a:off x="4491871" y="3793075"/>
              <a:ext cx="1517255" cy="1408879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9" name="Oval"/>
            <p:cNvSpPr/>
            <p:nvPr/>
          </p:nvSpPr>
          <p:spPr>
            <a:xfrm>
              <a:off x="4708619" y="1408854"/>
              <a:ext cx="1517253" cy="1408881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0" name="Oval"/>
            <p:cNvSpPr/>
            <p:nvPr/>
          </p:nvSpPr>
          <p:spPr>
            <a:xfrm>
              <a:off x="4925363" y="2492590"/>
              <a:ext cx="1517253" cy="1408877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460" name="Group"/>
            <p:cNvGrpSpPr/>
            <p:nvPr/>
          </p:nvGrpSpPr>
          <p:grpSpPr>
            <a:xfrm>
              <a:off x="-2" y="362206"/>
              <a:ext cx="6482155" cy="5338171"/>
              <a:chOff x="0" y="0"/>
              <a:chExt cx="6482153" cy="5338169"/>
            </a:xfrm>
          </p:grpSpPr>
          <p:sp>
            <p:nvSpPr>
              <p:cNvPr id="451" name="playfully"/>
              <p:cNvSpPr txBox="1"/>
              <p:nvPr/>
            </p:nvSpPr>
            <p:spPr>
              <a:xfrm>
                <a:off x="1712146" y="-1"/>
                <a:ext cx="1226212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playfully</a:t>
                </a:r>
              </a:p>
            </p:txBody>
          </p:sp>
          <p:sp>
            <p:nvSpPr>
              <p:cNvPr id="452" name="foolishly"/>
              <p:cNvSpPr txBox="1"/>
              <p:nvPr/>
            </p:nvSpPr>
            <p:spPr>
              <a:xfrm>
                <a:off x="192176" y="1381759"/>
                <a:ext cx="1231698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foolishly</a:t>
                </a:r>
              </a:p>
            </p:txBody>
          </p:sp>
          <p:sp>
            <p:nvSpPr>
              <p:cNvPr id="453" name="triumphantly"/>
              <p:cNvSpPr txBox="1"/>
              <p:nvPr/>
            </p:nvSpPr>
            <p:spPr>
              <a:xfrm>
                <a:off x="2388317" y="4876803"/>
                <a:ext cx="1808379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triumphantly</a:t>
                </a:r>
              </a:p>
            </p:txBody>
          </p:sp>
          <p:sp>
            <p:nvSpPr>
              <p:cNvPr id="454" name="impulsively"/>
              <p:cNvSpPr txBox="1"/>
              <p:nvPr/>
            </p:nvSpPr>
            <p:spPr>
              <a:xfrm>
                <a:off x="0" y="2844804"/>
                <a:ext cx="1616050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impulsively</a:t>
                </a:r>
              </a:p>
            </p:txBody>
          </p:sp>
          <p:sp>
            <p:nvSpPr>
              <p:cNvPr id="455" name="selfishly"/>
              <p:cNvSpPr txBox="1"/>
              <p:nvPr/>
            </p:nvSpPr>
            <p:spPr>
              <a:xfrm>
                <a:off x="750957" y="4199475"/>
                <a:ext cx="1197865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selfishly</a:t>
                </a:r>
              </a:p>
            </p:txBody>
          </p:sp>
          <p:sp>
            <p:nvSpPr>
              <p:cNvPr id="456" name="mischievously"/>
              <p:cNvSpPr txBox="1"/>
              <p:nvPr/>
            </p:nvSpPr>
            <p:spPr>
              <a:xfrm>
                <a:off x="4454014" y="1578983"/>
                <a:ext cx="2028140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mischievously</a:t>
                </a:r>
              </a:p>
            </p:txBody>
          </p:sp>
          <p:sp>
            <p:nvSpPr>
              <p:cNvPr id="457" name="slyly"/>
              <p:cNvSpPr txBox="1"/>
              <p:nvPr/>
            </p:nvSpPr>
            <p:spPr>
              <a:xfrm>
                <a:off x="5331413" y="2527255"/>
                <a:ext cx="706832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slyly</a:t>
                </a:r>
              </a:p>
            </p:txBody>
          </p:sp>
          <p:sp>
            <p:nvSpPr>
              <p:cNvPr id="458" name="independently"/>
              <p:cNvSpPr txBox="1"/>
              <p:nvPr/>
            </p:nvSpPr>
            <p:spPr>
              <a:xfrm>
                <a:off x="4231476" y="3611001"/>
                <a:ext cx="2039722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independently</a:t>
                </a:r>
              </a:p>
            </p:txBody>
          </p:sp>
          <p:sp>
            <p:nvSpPr>
              <p:cNvPr id="459" name="mysteriously"/>
              <p:cNvSpPr txBox="1"/>
              <p:nvPr/>
            </p:nvSpPr>
            <p:spPr>
              <a:xfrm>
                <a:off x="3580300" y="379306"/>
                <a:ext cx="1824839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mysteriously</a:t>
                </a:r>
              </a:p>
            </p:txBody>
          </p:sp>
        </p:grpSp>
      </p:grpSp>
      <p:grpSp>
        <p:nvGrpSpPr>
          <p:cNvPr id="464" name="Group"/>
          <p:cNvGrpSpPr/>
          <p:nvPr/>
        </p:nvGrpSpPr>
        <p:grpSpPr>
          <a:xfrm>
            <a:off x="258999" y="198557"/>
            <a:ext cx="3572393" cy="1270007"/>
            <a:chOff x="0" y="-1"/>
            <a:chExt cx="3572392" cy="1270005"/>
          </a:xfrm>
        </p:grpSpPr>
        <p:sp>
          <p:nvSpPr>
            <p:cNvPr id="462" name="Rectangle"/>
            <p:cNvSpPr/>
            <p:nvPr/>
          </p:nvSpPr>
          <p:spPr>
            <a:xfrm>
              <a:off x="0" y="-2"/>
              <a:ext cx="3572393" cy="1270007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162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3" name="Adjectives:  What kind?…"/>
            <p:cNvSpPr txBox="1"/>
            <p:nvPr/>
          </p:nvSpPr>
          <p:spPr>
            <a:xfrm>
              <a:off x="69014" y="215899"/>
              <a:ext cx="3434358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t>Adjectives:  </a:t>
              </a:r>
              <a:r>
                <a:rPr i="1"/>
                <a:t>What kind</a:t>
              </a:r>
              <a:r>
                <a:t>?</a:t>
              </a:r>
            </a:p>
            <a:p>
              <a:pPr algn="l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t>(Used with linking verbs)</a:t>
              </a:r>
            </a:p>
          </p:txBody>
        </p:sp>
      </p:grpSp>
      <p:sp>
        <p:nvSpPr>
          <p:cNvPr id="465" name="Pepper is…"/>
          <p:cNvSpPr txBox="1"/>
          <p:nvPr/>
        </p:nvSpPr>
        <p:spPr>
          <a:xfrm>
            <a:off x="6462843" y="3961631"/>
            <a:ext cx="2158919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Pepper feels…</a:t>
            </a:r>
          </a:p>
        </p:txBody>
      </p:sp>
      <p:sp>
        <p:nvSpPr>
          <p:cNvPr id="466" name="Pepper is…"/>
          <p:cNvSpPr txBox="1"/>
          <p:nvPr/>
        </p:nvSpPr>
        <p:spPr>
          <a:xfrm>
            <a:off x="6524666" y="4437303"/>
            <a:ext cx="2226636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Pepper looks…</a:t>
            </a:r>
          </a:p>
        </p:txBody>
      </p:sp>
      <p:grpSp>
        <p:nvGrpSpPr>
          <p:cNvPr id="469" name="Group"/>
          <p:cNvGrpSpPr/>
          <p:nvPr/>
        </p:nvGrpSpPr>
        <p:grpSpPr>
          <a:xfrm>
            <a:off x="8940799" y="91028"/>
            <a:ext cx="3572393" cy="1270007"/>
            <a:chOff x="0" y="-1"/>
            <a:chExt cx="3572392" cy="1270005"/>
          </a:xfrm>
        </p:grpSpPr>
        <p:sp>
          <p:nvSpPr>
            <p:cNvPr id="467" name="Rectangle"/>
            <p:cNvSpPr/>
            <p:nvPr/>
          </p:nvSpPr>
          <p:spPr>
            <a:xfrm>
              <a:off x="0" y="-2"/>
              <a:ext cx="3507044" cy="1270007"/>
            </a:xfrm>
            <a:prstGeom prst="rect">
              <a:avLst/>
            </a:prstGeom>
            <a:solidFill>
              <a:srgbClr val="FFA63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68" name="Adverbs: How?…"/>
            <p:cNvSpPr txBox="1"/>
            <p:nvPr/>
          </p:nvSpPr>
          <p:spPr>
            <a:xfrm>
              <a:off x="133225" y="215899"/>
              <a:ext cx="3439168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t>Adverbs: How?</a:t>
              </a:r>
            </a:p>
            <a:p>
              <a:pPr algn="l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t>(Used with action verbs)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7"/>
      <p:bldP build="whole" bldLvl="1" animBg="1" rev="0" advAuto="0" spid="421" grpId="1"/>
      <p:bldP build="whole" bldLvl="1" animBg="1" rev="0" advAuto="0" spid="466" grpId="4"/>
      <p:bldP build="whole" bldLvl="1" animBg="1" rev="0" advAuto="0" spid="469" grpId="8"/>
      <p:bldP build="whole" bldLvl="1" animBg="1" rev="0" advAuto="0" spid="422" grpId="5"/>
      <p:bldP build="whole" bldLvl="1" animBg="1" rev="0" advAuto="0" spid="441" grpId="2"/>
      <p:bldP build="whole" bldLvl="1" animBg="1" rev="0" advAuto="0" spid="461" grpId="6"/>
      <p:bldP build="whole" bldLvl="1" animBg="1" rev="0" advAuto="0" spid="465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0834" y="1466328"/>
            <a:ext cx="2362205" cy="1933577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I am a good reader."/>
          <p:cNvSpPr txBox="1"/>
          <p:nvPr/>
        </p:nvSpPr>
        <p:spPr>
          <a:xfrm>
            <a:off x="2501517" y="4156952"/>
            <a:ext cx="3762136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am a good reader.</a:t>
            </a:r>
          </a:p>
        </p:txBody>
      </p:sp>
      <p:sp>
        <p:nvSpPr>
          <p:cNvPr id="473" name="I read well."/>
          <p:cNvSpPr txBox="1"/>
          <p:nvPr/>
        </p:nvSpPr>
        <p:spPr>
          <a:xfrm>
            <a:off x="7854567" y="4156952"/>
            <a:ext cx="1833880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read well. </a:t>
            </a:r>
          </a:p>
        </p:txBody>
      </p:sp>
      <p:sp>
        <p:nvSpPr>
          <p:cNvPr id="474" name="I am a good bike rider."/>
          <p:cNvSpPr txBox="1"/>
          <p:nvPr/>
        </p:nvSpPr>
        <p:spPr>
          <a:xfrm>
            <a:off x="2501517" y="4795127"/>
            <a:ext cx="3762136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am a good bike rider.</a:t>
            </a:r>
          </a:p>
        </p:txBody>
      </p:sp>
      <p:sp>
        <p:nvSpPr>
          <p:cNvPr id="475" name="I am a good singer."/>
          <p:cNvSpPr txBox="1"/>
          <p:nvPr/>
        </p:nvSpPr>
        <p:spPr>
          <a:xfrm>
            <a:off x="2501517" y="5433302"/>
            <a:ext cx="3762136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am a good singer.</a:t>
            </a:r>
          </a:p>
        </p:txBody>
      </p:sp>
      <p:sp>
        <p:nvSpPr>
          <p:cNvPr id="476" name="I am a good dancer."/>
          <p:cNvSpPr txBox="1"/>
          <p:nvPr/>
        </p:nvSpPr>
        <p:spPr>
          <a:xfrm>
            <a:off x="2501517" y="6166727"/>
            <a:ext cx="3762136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am a good dancer.</a:t>
            </a:r>
          </a:p>
        </p:txBody>
      </p:sp>
      <p:sp>
        <p:nvSpPr>
          <p:cNvPr id="477" name="I am a good student."/>
          <p:cNvSpPr txBox="1"/>
          <p:nvPr/>
        </p:nvSpPr>
        <p:spPr>
          <a:xfrm>
            <a:off x="2501517" y="6900151"/>
            <a:ext cx="3762136" cy="41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am a good student.</a:t>
            </a:r>
          </a:p>
        </p:txBody>
      </p:sp>
      <p:sp>
        <p:nvSpPr>
          <p:cNvPr id="478" name="I  ride my bike well."/>
          <p:cNvSpPr txBox="1"/>
          <p:nvPr/>
        </p:nvSpPr>
        <p:spPr>
          <a:xfrm>
            <a:off x="7854567" y="4795127"/>
            <a:ext cx="2734789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 ride my bike well. </a:t>
            </a:r>
          </a:p>
        </p:txBody>
      </p:sp>
      <p:sp>
        <p:nvSpPr>
          <p:cNvPr id="479" name="I  sing well."/>
          <p:cNvSpPr txBox="1"/>
          <p:nvPr/>
        </p:nvSpPr>
        <p:spPr>
          <a:xfrm>
            <a:off x="7854567" y="5490452"/>
            <a:ext cx="1833880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 sing well. </a:t>
            </a:r>
          </a:p>
        </p:txBody>
      </p:sp>
      <p:sp>
        <p:nvSpPr>
          <p:cNvPr id="480" name="I dance well."/>
          <p:cNvSpPr txBox="1"/>
          <p:nvPr/>
        </p:nvSpPr>
        <p:spPr>
          <a:xfrm>
            <a:off x="7854567" y="6166727"/>
            <a:ext cx="1833880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dance well. </a:t>
            </a:r>
          </a:p>
        </p:txBody>
      </p:sp>
      <p:sp>
        <p:nvSpPr>
          <p:cNvPr id="481" name="I learn well."/>
          <p:cNvSpPr txBox="1"/>
          <p:nvPr/>
        </p:nvSpPr>
        <p:spPr>
          <a:xfrm>
            <a:off x="7854567" y="6823951"/>
            <a:ext cx="1833880" cy="41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learn well.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5"/>
      <p:bldP build="whole" bldLvl="1" animBg="1" rev="0" advAuto="0" spid="473" grpId="2"/>
      <p:bldP build="whole" bldLvl="1" animBg="1" rev="0" advAuto="0" spid="478" grpId="4"/>
      <p:bldP build="whole" bldLvl="1" animBg="1" rev="0" advAuto="0" spid="480" grpId="8"/>
      <p:bldP build="whole" bldLvl="1" animBg="1" rev="0" advAuto="0" spid="477" grpId="9"/>
      <p:bldP build="whole" bldLvl="1" animBg="1" rev="0" advAuto="0" spid="474" grpId="3"/>
      <p:bldP build="whole" bldLvl="1" animBg="1" rev="0" advAuto="0" spid="472" grpId="1"/>
      <p:bldP build="whole" bldLvl="1" animBg="1" rev="0" advAuto="0" spid="476" grpId="7"/>
      <p:bldP build="whole" bldLvl="1" animBg="1" rev="0" advAuto="0" spid="479" grpId="6"/>
      <p:bldP build="whole" bldLvl="1" animBg="1" rev="0" advAuto="0" spid="481" grpId="1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76"/>
          <p:cNvGrpSpPr/>
          <p:nvPr/>
        </p:nvGrpSpPr>
        <p:grpSpPr>
          <a:xfrm>
            <a:off x="1790404" y="1496891"/>
            <a:ext cx="5940245" cy="5120681"/>
            <a:chOff x="0" y="-1"/>
            <a:chExt cx="5940244" cy="5120680"/>
          </a:xfrm>
        </p:grpSpPr>
        <p:sp>
          <p:nvSpPr>
            <p:cNvPr id="151" name="Shape 74"/>
            <p:cNvSpPr/>
            <p:nvPr/>
          </p:nvSpPr>
          <p:spPr>
            <a:xfrm>
              <a:off x="-1" y="-2"/>
              <a:ext cx="5940245" cy="5120681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hape 75"/>
            <p:cNvSpPr txBox="1"/>
            <p:nvPr/>
          </p:nvSpPr>
          <p:spPr>
            <a:xfrm>
              <a:off x="869858" y="2031912"/>
              <a:ext cx="4200517" cy="1056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Grammar as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the study of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linguistics</a:t>
              </a:r>
            </a:p>
          </p:txBody>
        </p:sp>
      </p:grpSp>
      <p:grpSp>
        <p:nvGrpSpPr>
          <p:cNvPr id="156" name="Group 79"/>
          <p:cNvGrpSpPr/>
          <p:nvPr/>
        </p:nvGrpSpPr>
        <p:grpSpPr>
          <a:xfrm>
            <a:off x="5274154" y="1600745"/>
            <a:ext cx="5940247" cy="5118427"/>
            <a:chOff x="-1" y="-1"/>
            <a:chExt cx="5940245" cy="5118425"/>
          </a:xfrm>
        </p:grpSpPr>
        <p:sp>
          <p:nvSpPr>
            <p:cNvPr id="154" name="Shape 77"/>
            <p:cNvSpPr/>
            <p:nvPr/>
          </p:nvSpPr>
          <p:spPr>
            <a:xfrm>
              <a:off x="-2" y="-2"/>
              <a:ext cx="5940247" cy="5118427"/>
            </a:xfrm>
            <a:prstGeom prst="ellipse">
              <a:avLst/>
            </a:prstGeom>
            <a:solidFill>
              <a:srgbClr val="0070C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78"/>
            <p:cNvSpPr txBox="1"/>
            <p:nvPr/>
          </p:nvSpPr>
          <p:spPr>
            <a:xfrm>
              <a:off x="869859" y="2208585"/>
              <a:ext cx="4200520" cy="701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     Teaching 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     Writing</a:t>
              </a:r>
            </a:p>
          </p:txBody>
        </p:sp>
      </p:grpSp>
      <p:sp>
        <p:nvSpPr>
          <p:cNvPr id="157" name="Shape 80"/>
          <p:cNvSpPr/>
          <p:nvPr/>
        </p:nvSpPr>
        <p:spPr>
          <a:xfrm>
            <a:off x="5375766" y="2009419"/>
            <a:ext cx="2354883" cy="4301074"/>
          </a:xfrm>
          <a:prstGeom prst="ellipse">
            <a:avLst/>
          </a:prstGeom>
          <a:solidFill>
            <a:srgbClr val="7030A0"/>
          </a:solidFill>
          <a:ln w="25400">
            <a:solidFill>
              <a:srgbClr val="89A4A7"/>
            </a:solidFill>
          </a:ln>
        </p:spPr>
        <p:txBody>
          <a:bodyPr lIns="50800" tIns="50800" rIns="50800" bIns="50800" anchor="ctr"/>
          <a:lstStyle/>
          <a:p>
            <a:pPr defTabSz="130048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I am a good reader."/>
          <p:cNvSpPr txBox="1"/>
          <p:nvPr/>
        </p:nvSpPr>
        <p:spPr>
          <a:xfrm>
            <a:off x="2630148" y="3758188"/>
            <a:ext cx="3762138" cy="41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am a bad reader.</a:t>
            </a:r>
          </a:p>
        </p:txBody>
      </p:sp>
      <p:sp>
        <p:nvSpPr>
          <p:cNvPr id="484" name="I read well."/>
          <p:cNvSpPr txBox="1"/>
          <p:nvPr/>
        </p:nvSpPr>
        <p:spPr>
          <a:xfrm>
            <a:off x="7854567" y="3758188"/>
            <a:ext cx="1833880" cy="41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read badly. </a:t>
            </a:r>
          </a:p>
        </p:txBody>
      </p:sp>
      <p:sp>
        <p:nvSpPr>
          <p:cNvPr id="485" name="I am a good bike rider."/>
          <p:cNvSpPr txBox="1"/>
          <p:nvPr/>
        </p:nvSpPr>
        <p:spPr>
          <a:xfrm>
            <a:off x="5408624" y="1939474"/>
            <a:ext cx="3762136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 </a:t>
            </a:r>
          </a:p>
        </p:txBody>
      </p:sp>
      <p:pic>
        <p:nvPicPr>
          <p:cNvPr id="4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8624" y="1044531"/>
            <a:ext cx="3685811" cy="2064055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I am a good dancer."/>
          <p:cNvSpPr txBox="1"/>
          <p:nvPr/>
        </p:nvSpPr>
        <p:spPr>
          <a:xfrm>
            <a:off x="2501517" y="6166727"/>
            <a:ext cx="3762136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Your haircut looks bad.</a:t>
            </a:r>
          </a:p>
        </p:txBody>
      </p:sp>
      <p:sp>
        <p:nvSpPr>
          <p:cNvPr id="488" name="I am a good student."/>
          <p:cNvSpPr txBox="1"/>
          <p:nvPr/>
        </p:nvSpPr>
        <p:spPr>
          <a:xfrm>
            <a:off x="2501517" y="7370995"/>
            <a:ext cx="3762136" cy="41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 did bad on that test.</a:t>
            </a:r>
          </a:p>
        </p:txBody>
      </p:sp>
      <p:sp>
        <p:nvSpPr>
          <p:cNvPr id="489" name="I dance well."/>
          <p:cNvSpPr txBox="1"/>
          <p:nvPr/>
        </p:nvSpPr>
        <p:spPr>
          <a:xfrm>
            <a:off x="7854567" y="6166727"/>
            <a:ext cx="4140935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Your haircut looks badly. </a:t>
            </a:r>
          </a:p>
        </p:txBody>
      </p:sp>
      <p:sp>
        <p:nvSpPr>
          <p:cNvPr id="490" name="I  ride my bike well."/>
          <p:cNvSpPr txBox="1"/>
          <p:nvPr/>
        </p:nvSpPr>
        <p:spPr>
          <a:xfrm>
            <a:off x="2554887" y="4791007"/>
            <a:ext cx="2734788" cy="753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feel bad about what happened. </a:t>
            </a:r>
          </a:p>
        </p:txBody>
      </p:sp>
      <p:sp>
        <p:nvSpPr>
          <p:cNvPr id="491" name="I  ride my bike well."/>
          <p:cNvSpPr txBox="1"/>
          <p:nvPr/>
        </p:nvSpPr>
        <p:spPr>
          <a:xfrm>
            <a:off x="7788616" y="4657733"/>
            <a:ext cx="2734789" cy="753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feel badly about what happened. </a:t>
            </a:r>
          </a:p>
        </p:txBody>
      </p:sp>
      <p:pic>
        <p:nvPicPr>
          <p:cNvPr id="4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6976" y="4657733"/>
            <a:ext cx="609150" cy="753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4797" y="5995277"/>
            <a:ext cx="609150" cy="753898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I am a good student."/>
          <p:cNvSpPr txBox="1"/>
          <p:nvPr/>
        </p:nvSpPr>
        <p:spPr>
          <a:xfrm>
            <a:off x="7748112" y="7465214"/>
            <a:ext cx="3762136" cy="41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8">
              <a:defRPr b="1" sz="2200"/>
            </a:lvl1pPr>
          </a:lstStyle>
          <a:p>
            <a:pPr/>
            <a:r>
              <a:t>I  did badly on that test.</a:t>
            </a:r>
          </a:p>
        </p:txBody>
      </p:sp>
      <p:pic>
        <p:nvPicPr>
          <p:cNvPr id="4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3129" y="7199545"/>
            <a:ext cx="609151" cy="753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10"/>
      <p:bldP build="whole" bldLvl="1" animBg="1" rev="0" advAuto="0" spid="483" grpId="1"/>
      <p:bldP build="whole" bldLvl="1" animBg="1" rev="0" advAuto="0" spid="486" grpId="4"/>
      <p:bldP build="whole" bldLvl="1" animBg="1" rev="0" advAuto="0" spid="484" grpId="2"/>
      <p:bldP build="whole" bldLvl="1" animBg="1" rev="0" advAuto="0" spid="487" grpId="5"/>
      <p:bldP build="whole" bldLvl="1" animBg="1" rev="0" advAuto="0" spid="489" grpId="6"/>
      <p:bldP build="whole" bldLvl="1" animBg="1" rev="0" advAuto="0" spid="490" grpId="8"/>
      <p:bldP build="whole" bldLvl="1" animBg="1" rev="0" advAuto="0" spid="485" grpId="3"/>
      <p:bldP build="whole" bldLvl="1" animBg="1" rev="0" advAuto="0" spid="488" grpId="7"/>
      <p:bldP build="whole" bldLvl="1" animBg="1" rev="0" advAuto="0" spid="491" grpId="9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159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Adverb: Owner’s Manual </a:t>
            </a:r>
          </a:p>
        </p:txBody>
      </p:sp>
      <p:sp>
        <p:nvSpPr>
          <p:cNvPr id="498" name="Shape 160"/>
          <p:cNvSpPr txBox="1"/>
          <p:nvPr>
            <p:ph type="body" idx="4294967295"/>
          </p:nvPr>
        </p:nvSpPr>
        <p:spPr>
          <a:xfrm>
            <a:off x="541865" y="1733972"/>
            <a:ext cx="11812697" cy="7369390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an ADVERB. Your adverb may be used to tell where, when, or how.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57171" indent="-257171" defTabSz="1300480"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Adverbs that tell </a:t>
            </a:r>
            <a:r>
              <a:rPr i="1"/>
              <a:t>where </a:t>
            </a:r>
            <a:r>
              <a:t>may be replaced by the word </a:t>
            </a:r>
            <a:r>
              <a:rPr i="1"/>
              <a:t>there</a:t>
            </a:r>
            <a:r>
              <a:t>:   </a:t>
            </a:r>
            <a:r>
              <a:rPr i="1"/>
              <a:t>We drove </a:t>
            </a:r>
            <a:r>
              <a:rPr i="1" u="sng"/>
              <a:t>south</a:t>
            </a:r>
            <a:r>
              <a:rPr i="1"/>
              <a:t> for two miles</a:t>
            </a:r>
            <a:r>
              <a:t>. (We drove </a:t>
            </a:r>
            <a:r>
              <a:rPr i="1" u="sng"/>
              <a:t>there</a:t>
            </a:r>
            <a:r>
              <a:t> for two miles.)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57171" indent="-257171" defTabSz="1300480"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Adverbs that tell </a:t>
            </a:r>
            <a:r>
              <a:rPr i="1"/>
              <a:t>when</a:t>
            </a:r>
            <a:r>
              <a:t> may be replaced by the word </a:t>
            </a:r>
            <a:r>
              <a:rPr i="1"/>
              <a:t>then</a:t>
            </a:r>
            <a:r>
              <a:t>:   </a:t>
            </a:r>
            <a:r>
              <a:rPr i="1"/>
              <a:t>We ate lunch </a:t>
            </a:r>
            <a:r>
              <a:rPr i="1" u="sng"/>
              <a:t>late</a:t>
            </a:r>
            <a:r>
              <a:t>. 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    (We ate lunch </a:t>
            </a:r>
            <a:r>
              <a:rPr i="1"/>
              <a:t>then</a:t>
            </a:r>
            <a:r>
              <a:t>.)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Adverbs that tell </a:t>
            </a:r>
            <a:r>
              <a:rPr i="1"/>
              <a:t>how </a:t>
            </a:r>
            <a:r>
              <a:t>often end in –</a:t>
            </a:r>
            <a:r>
              <a:rPr i="1"/>
              <a:t>ly</a:t>
            </a:r>
            <a:r>
              <a:t> and may be replaced by the words </a:t>
            </a:r>
            <a:r>
              <a:rPr i="1"/>
              <a:t>like this</a:t>
            </a:r>
            <a:r>
              <a:t>:  He joined the team </a:t>
            </a:r>
            <a:r>
              <a:rPr i="1"/>
              <a:t>eagerly</a:t>
            </a:r>
            <a:r>
              <a:t>. (He joined the team </a:t>
            </a:r>
            <a:r>
              <a:rPr i="1"/>
              <a:t>like this</a:t>
            </a:r>
            <a:r>
              <a:t>.)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 may move your adverbs around in the sentence. If you do, you’ll want to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set them off with commas.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Often, groups of words decide to get together to do ADVERB-like work, and when they do, we call these groups of words ADVERBIALS. ADVERBIALS may be phrases or clauses that do the work that adverbs 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Line"/>
          <p:cNvSpPr/>
          <p:nvPr/>
        </p:nvSpPr>
        <p:spPr>
          <a:xfrm flipH="1">
            <a:off x="6827517" y="1300480"/>
            <a:ext cx="2267" cy="8453120"/>
          </a:xfrm>
          <a:prstGeom prst="line">
            <a:avLst/>
          </a:prstGeom>
          <a:ln w="12700">
            <a:solidFill>
              <a:srgbClr val="B6DCD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503" name="Group"/>
          <p:cNvGrpSpPr/>
          <p:nvPr/>
        </p:nvGrpSpPr>
        <p:grpSpPr>
          <a:xfrm>
            <a:off x="2384202" y="2600946"/>
            <a:ext cx="1300501" cy="1300503"/>
            <a:chOff x="0" y="-1"/>
            <a:chExt cx="1300500" cy="1300502"/>
          </a:xfrm>
        </p:grpSpPr>
        <p:sp>
          <p:nvSpPr>
            <p:cNvPr id="501" name="Square"/>
            <p:cNvSpPr/>
            <p:nvPr/>
          </p:nvSpPr>
          <p:spPr>
            <a:xfrm>
              <a:off x="-1" y="-2"/>
              <a:ext cx="1300501" cy="1300503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2" name="I"/>
            <p:cNvSpPr txBox="1"/>
            <p:nvPr/>
          </p:nvSpPr>
          <p:spPr>
            <a:xfrm>
              <a:off x="-1" y="276858"/>
              <a:ext cx="1300501" cy="746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</a:t>
              </a:r>
            </a:p>
          </p:txBody>
        </p:sp>
      </p:grpSp>
      <p:grpSp>
        <p:nvGrpSpPr>
          <p:cNvPr id="506" name="Group"/>
          <p:cNvGrpSpPr/>
          <p:nvPr/>
        </p:nvGrpSpPr>
        <p:grpSpPr>
          <a:xfrm>
            <a:off x="9861961" y="2492573"/>
            <a:ext cx="1300505" cy="1300504"/>
            <a:chOff x="-1" y="0"/>
            <a:chExt cx="1300504" cy="1300502"/>
          </a:xfrm>
        </p:grpSpPr>
        <p:sp>
          <p:nvSpPr>
            <p:cNvPr id="504" name="Square"/>
            <p:cNvSpPr/>
            <p:nvPr/>
          </p:nvSpPr>
          <p:spPr>
            <a:xfrm>
              <a:off x="-2" y="-1"/>
              <a:ext cx="1300506" cy="1300503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5" name="us"/>
            <p:cNvSpPr txBox="1"/>
            <p:nvPr/>
          </p:nvSpPr>
          <p:spPr>
            <a:xfrm>
              <a:off x="-2" y="320061"/>
              <a:ext cx="1300506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us</a:t>
              </a:r>
            </a:p>
          </p:txBody>
        </p:sp>
      </p:grpSp>
      <p:grpSp>
        <p:nvGrpSpPr>
          <p:cNvPr id="509" name="Group"/>
          <p:cNvGrpSpPr/>
          <p:nvPr/>
        </p:nvGrpSpPr>
        <p:grpSpPr>
          <a:xfrm>
            <a:off x="4226544" y="2600946"/>
            <a:ext cx="1300507" cy="1300503"/>
            <a:chOff x="0" y="-1"/>
            <a:chExt cx="1300505" cy="1300502"/>
          </a:xfrm>
        </p:grpSpPr>
        <p:sp>
          <p:nvSpPr>
            <p:cNvPr id="507" name="Square"/>
            <p:cNvSpPr/>
            <p:nvPr/>
          </p:nvSpPr>
          <p:spPr>
            <a:xfrm>
              <a:off x="-1" y="-2"/>
              <a:ext cx="1300506" cy="1300503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8" name="we"/>
            <p:cNvSpPr txBox="1"/>
            <p:nvPr/>
          </p:nvSpPr>
          <p:spPr>
            <a:xfrm>
              <a:off x="-1" y="320062"/>
              <a:ext cx="1300506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we</a:t>
              </a:r>
            </a:p>
          </p:txBody>
        </p:sp>
      </p:grpSp>
      <p:sp>
        <p:nvSpPr>
          <p:cNvPr id="510" name="Square"/>
          <p:cNvSpPr/>
          <p:nvPr/>
        </p:nvSpPr>
        <p:spPr>
          <a:xfrm>
            <a:off x="3467946" y="7911251"/>
            <a:ext cx="1300491" cy="1300492"/>
          </a:xfrm>
          <a:prstGeom prst="rect">
            <a:avLst/>
          </a:prstGeom>
          <a:solidFill>
            <a:srgbClr val="7575D1"/>
          </a:solidFill>
          <a:ln w="25400">
            <a:solidFill>
              <a:srgbClr val="89A4A7"/>
            </a:solidFill>
          </a:ln>
        </p:spPr>
        <p:txBody>
          <a:bodyPr lIns="50800" tIns="50800" rIns="50800" bIns="50800" anchor="ctr"/>
          <a:lstStyle/>
          <a:p>
            <a:pPr defTabSz="130048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13" name="Group"/>
          <p:cNvGrpSpPr/>
          <p:nvPr/>
        </p:nvGrpSpPr>
        <p:grpSpPr>
          <a:xfrm>
            <a:off x="4334918" y="4443290"/>
            <a:ext cx="1300508" cy="1300506"/>
            <a:chOff x="0" y="-1"/>
            <a:chExt cx="1300506" cy="1300504"/>
          </a:xfrm>
        </p:grpSpPr>
        <p:sp>
          <p:nvSpPr>
            <p:cNvPr id="511" name="Square"/>
            <p:cNvSpPr/>
            <p:nvPr/>
          </p:nvSpPr>
          <p:spPr>
            <a:xfrm>
              <a:off x="-1" y="-2"/>
              <a:ext cx="1300507" cy="1300506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2" name="you"/>
            <p:cNvSpPr txBox="1"/>
            <p:nvPr/>
          </p:nvSpPr>
          <p:spPr>
            <a:xfrm>
              <a:off x="-1" y="320063"/>
              <a:ext cx="1300507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516" name="Group"/>
          <p:cNvGrpSpPr/>
          <p:nvPr/>
        </p:nvGrpSpPr>
        <p:grpSpPr>
          <a:xfrm>
            <a:off x="4334918" y="5960518"/>
            <a:ext cx="1300508" cy="1300508"/>
            <a:chOff x="0" y="0"/>
            <a:chExt cx="1300506" cy="1300506"/>
          </a:xfrm>
        </p:grpSpPr>
        <p:sp>
          <p:nvSpPr>
            <p:cNvPr id="514" name="Square"/>
            <p:cNvSpPr/>
            <p:nvPr/>
          </p:nvSpPr>
          <p:spPr>
            <a:xfrm>
              <a:off x="-1" y="-1"/>
              <a:ext cx="1300507" cy="1300507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5" name="they"/>
            <p:cNvSpPr txBox="1"/>
            <p:nvPr/>
          </p:nvSpPr>
          <p:spPr>
            <a:xfrm>
              <a:off x="-1" y="320065"/>
              <a:ext cx="1300507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/>
            <a:p>
              <a:pPr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 sz="3800">
                  <a:solidFill>
                    <a:srgbClr val="000000"/>
                  </a:solidFill>
                </a:rPr>
                <a:t>they</a:t>
              </a:r>
            </a:p>
          </p:txBody>
        </p:sp>
      </p:grpSp>
      <p:grpSp>
        <p:nvGrpSpPr>
          <p:cNvPr id="519" name="Group"/>
          <p:cNvGrpSpPr/>
          <p:nvPr/>
        </p:nvGrpSpPr>
        <p:grpSpPr>
          <a:xfrm>
            <a:off x="2167451" y="5960518"/>
            <a:ext cx="1733995" cy="1300508"/>
            <a:chOff x="0" y="0"/>
            <a:chExt cx="1733993" cy="1300506"/>
          </a:xfrm>
        </p:grpSpPr>
        <p:sp>
          <p:nvSpPr>
            <p:cNvPr id="517" name="Rectangle"/>
            <p:cNvSpPr/>
            <p:nvPr/>
          </p:nvSpPr>
          <p:spPr>
            <a:xfrm>
              <a:off x="-1" y="-1"/>
              <a:ext cx="1733994" cy="1300507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8" name="he, she, it"/>
            <p:cNvSpPr txBox="1"/>
            <p:nvPr/>
          </p:nvSpPr>
          <p:spPr>
            <a:xfrm>
              <a:off x="-1" y="47015"/>
              <a:ext cx="1733994" cy="12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he, she, it</a:t>
              </a:r>
            </a:p>
          </p:txBody>
        </p:sp>
      </p:grpSp>
      <p:grpSp>
        <p:nvGrpSpPr>
          <p:cNvPr id="522" name="Group"/>
          <p:cNvGrpSpPr/>
          <p:nvPr/>
        </p:nvGrpSpPr>
        <p:grpSpPr>
          <a:xfrm>
            <a:off x="2384202" y="4334918"/>
            <a:ext cx="1300501" cy="1300508"/>
            <a:chOff x="0" y="0"/>
            <a:chExt cx="1300500" cy="1300506"/>
          </a:xfrm>
        </p:grpSpPr>
        <p:sp>
          <p:nvSpPr>
            <p:cNvPr id="520" name="Square"/>
            <p:cNvSpPr/>
            <p:nvPr/>
          </p:nvSpPr>
          <p:spPr>
            <a:xfrm>
              <a:off x="-1" y="-1"/>
              <a:ext cx="1300501" cy="1300507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1" name="you"/>
            <p:cNvSpPr txBox="1"/>
            <p:nvPr/>
          </p:nvSpPr>
          <p:spPr>
            <a:xfrm>
              <a:off x="-1" y="320065"/>
              <a:ext cx="1300501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525" name="Group"/>
          <p:cNvGrpSpPr/>
          <p:nvPr/>
        </p:nvGrpSpPr>
        <p:grpSpPr>
          <a:xfrm>
            <a:off x="7694495" y="2492573"/>
            <a:ext cx="1300505" cy="1300504"/>
            <a:chOff x="-1" y="0"/>
            <a:chExt cx="1300504" cy="1300502"/>
          </a:xfrm>
        </p:grpSpPr>
        <p:sp>
          <p:nvSpPr>
            <p:cNvPr id="523" name="Square"/>
            <p:cNvSpPr/>
            <p:nvPr/>
          </p:nvSpPr>
          <p:spPr>
            <a:xfrm>
              <a:off x="-2" y="-1"/>
              <a:ext cx="1300506" cy="1300503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4" name="me"/>
            <p:cNvSpPr txBox="1"/>
            <p:nvPr/>
          </p:nvSpPr>
          <p:spPr>
            <a:xfrm>
              <a:off x="-2" y="320061"/>
              <a:ext cx="1300506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me</a:t>
              </a:r>
            </a:p>
          </p:txBody>
        </p:sp>
      </p:grpSp>
      <p:grpSp>
        <p:nvGrpSpPr>
          <p:cNvPr id="528" name="Group"/>
          <p:cNvGrpSpPr/>
          <p:nvPr/>
        </p:nvGrpSpPr>
        <p:grpSpPr>
          <a:xfrm>
            <a:off x="9861961" y="4226544"/>
            <a:ext cx="1300505" cy="1300507"/>
            <a:chOff x="-1" y="0"/>
            <a:chExt cx="1300504" cy="1300505"/>
          </a:xfrm>
        </p:grpSpPr>
        <p:sp>
          <p:nvSpPr>
            <p:cNvPr id="526" name="Square"/>
            <p:cNvSpPr/>
            <p:nvPr/>
          </p:nvSpPr>
          <p:spPr>
            <a:xfrm>
              <a:off x="-2" y="-1"/>
              <a:ext cx="1300506" cy="1300506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7" name="you"/>
            <p:cNvSpPr txBox="1"/>
            <p:nvPr/>
          </p:nvSpPr>
          <p:spPr>
            <a:xfrm>
              <a:off x="-2" y="320063"/>
              <a:ext cx="1300506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531" name="Group"/>
          <p:cNvGrpSpPr/>
          <p:nvPr/>
        </p:nvGrpSpPr>
        <p:grpSpPr>
          <a:xfrm>
            <a:off x="7802867" y="4334918"/>
            <a:ext cx="1300505" cy="1300508"/>
            <a:chOff x="-1" y="0"/>
            <a:chExt cx="1300504" cy="1300506"/>
          </a:xfrm>
        </p:grpSpPr>
        <p:sp>
          <p:nvSpPr>
            <p:cNvPr id="529" name="Square"/>
            <p:cNvSpPr/>
            <p:nvPr/>
          </p:nvSpPr>
          <p:spPr>
            <a:xfrm>
              <a:off x="-2" y="-1"/>
              <a:ext cx="1300506" cy="1300507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0" name="you"/>
            <p:cNvSpPr txBox="1"/>
            <p:nvPr/>
          </p:nvSpPr>
          <p:spPr>
            <a:xfrm>
              <a:off x="-2" y="320065"/>
              <a:ext cx="1300506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534" name="Group"/>
          <p:cNvGrpSpPr/>
          <p:nvPr/>
        </p:nvGrpSpPr>
        <p:grpSpPr>
          <a:xfrm>
            <a:off x="9970332" y="6068890"/>
            <a:ext cx="1517258" cy="1300506"/>
            <a:chOff x="-1" y="-1"/>
            <a:chExt cx="1517257" cy="1300504"/>
          </a:xfrm>
        </p:grpSpPr>
        <p:sp>
          <p:nvSpPr>
            <p:cNvPr id="532" name="Rectangle"/>
            <p:cNvSpPr/>
            <p:nvPr/>
          </p:nvSpPr>
          <p:spPr>
            <a:xfrm>
              <a:off x="-2" y="-2"/>
              <a:ext cx="1517258" cy="1300506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3" name="them"/>
            <p:cNvSpPr txBox="1"/>
            <p:nvPr/>
          </p:nvSpPr>
          <p:spPr>
            <a:xfrm>
              <a:off x="-2" y="320063"/>
              <a:ext cx="1517258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them</a:t>
              </a:r>
            </a:p>
          </p:txBody>
        </p:sp>
      </p:grpSp>
      <p:sp>
        <p:nvSpPr>
          <p:cNvPr id="535" name="Square"/>
          <p:cNvSpPr/>
          <p:nvPr/>
        </p:nvSpPr>
        <p:spPr>
          <a:xfrm>
            <a:off x="7802880" y="6068905"/>
            <a:ext cx="1300492" cy="1300492"/>
          </a:xfrm>
          <a:prstGeom prst="rect">
            <a:avLst/>
          </a:prstGeom>
          <a:solidFill>
            <a:srgbClr val="BBE0E3"/>
          </a:solidFill>
          <a:ln w="25400">
            <a:solidFill>
              <a:srgbClr val="89A4A7"/>
            </a:solidFill>
          </a:ln>
        </p:spPr>
        <p:txBody>
          <a:bodyPr lIns="50800" tIns="50800" rIns="50800" bIns="50800" anchor="ctr"/>
          <a:lstStyle/>
          <a:p>
            <a:pPr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38" name="Group"/>
          <p:cNvGrpSpPr/>
          <p:nvPr/>
        </p:nvGrpSpPr>
        <p:grpSpPr>
          <a:xfrm>
            <a:off x="8994973" y="8019613"/>
            <a:ext cx="1517258" cy="1300504"/>
            <a:chOff x="-1" y="0"/>
            <a:chExt cx="1517257" cy="1300502"/>
          </a:xfrm>
        </p:grpSpPr>
        <p:sp>
          <p:nvSpPr>
            <p:cNvPr id="536" name="Rectangle"/>
            <p:cNvSpPr/>
            <p:nvPr/>
          </p:nvSpPr>
          <p:spPr>
            <a:xfrm>
              <a:off x="-2" y="-1"/>
              <a:ext cx="1517258" cy="1300503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7" name="whom"/>
            <p:cNvSpPr txBox="1"/>
            <p:nvPr/>
          </p:nvSpPr>
          <p:spPr>
            <a:xfrm>
              <a:off x="-2" y="344631"/>
              <a:ext cx="1517258" cy="611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whom</a:t>
              </a:r>
            </a:p>
          </p:txBody>
        </p:sp>
      </p:grpSp>
      <p:sp>
        <p:nvSpPr>
          <p:cNvPr id="539" name="who"/>
          <p:cNvSpPr txBox="1"/>
          <p:nvPr/>
        </p:nvSpPr>
        <p:spPr>
          <a:xfrm>
            <a:off x="3467946" y="8236373"/>
            <a:ext cx="1517239" cy="62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who</a:t>
            </a:r>
          </a:p>
        </p:txBody>
      </p:sp>
      <p:grpSp>
        <p:nvGrpSpPr>
          <p:cNvPr id="542" name="Group"/>
          <p:cNvGrpSpPr/>
          <p:nvPr/>
        </p:nvGrpSpPr>
        <p:grpSpPr>
          <a:xfrm>
            <a:off x="1625582" y="758596"/>
            <a:ext cx="4551714" cy="1300506"/>
            <a:chOff x="-1" y="-1"/>
            <a:chExt cx="4551712" cy="1300505"/>
          </a:xfrm>
        </p:grpSpPr>
        <p:sp>
          <p:nvSpPr>
            <p:cNvPr id="540" name="Rectangle"/>
            <p:cNvSpPr/>
            <p:nvPr/>
          </p:nvSpPr>
          <p:spPr>
            <a:xfrm>
              <a:off x="-2" y="-2"/>
              <a:ext cx="4551714" cy="1300506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1" name="Subjective Team"/>
            <p:cNvSpPr txBox="1"/>
            <p:nvPr/>
          </p:nvSpPr>
          <p:spPr>
            <a:xfrm>
              <a:off x="-2" y="276860"/>
              <a:ext cx="4551714" cy="746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Subjective Team</a:t>
              </a:r>
            </a:p>
          </p:txBody>
        </p:sp>
      </p:grpSp>
      <p:grpSp>
        <p:nvGrpSpPr>
          <p:cNvPr id="545" name="Group"/>
          <p:cNvGrpSpPr/>
          <p:nvPr/>
        </p:nvGrpSpPr>
        <p:grpSpPr>
          <a:xfrm>
            <a:off x="7694492" y="650229"/>
            <a:ext cx="4009838" cy="1300501"/>
            <a:chOff x="0" y="0"/>
            <a:chExt cx="4009837" cy="1300500"/>
          </a:xfrm>
        </p:grpSpPr>
        <p:sp>
          <p:nvSpPr>
            <p:cNvPr id="543" name="Rectangle"/>
            <p:cNvSpPr/>
            <p:nvPr/>
          </p:nvSpPr>
          <p:spPr>
            <a:xfrm>
              <a:off x="-1" y="-1"/>
              <a:ext cx="4009838" cy="1300501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4" name="Objective Team"/>
            <p:cNvSpPr txBox="1"/>
            <p:nvPr/>
          </p:nvSpPr>
          <p:spPr>
            <a:xfrm>
              <a:off x="-1" y="276858"/>
              <a:ext cx="4009838" cy="746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Objective Team</a:t>
              </a:r>
            </a:p>
          </p:txBody>
        </p:sp>
      </p:grpSp>
      <p:sp>
        <p:nvSpPr>
          <p:cNvPr id="546" name="1st Person:"/>
          <p:cNvSpPr txBox="1"/>
          <p:nvPr/>
        </p:nvSpPr>
        <p:spPr>
          <a:xfrm>
            <a:off x="-5" y="3251199"/>
            <a:ext cx="2074038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1</a:t>
            </a:r>
            <a:r>
              <a:rPr baseline="30588"/>
              <a:t>st</a:t>
            </a:r>
            <a:r>
              <a:t> Person: </a:t>
            </a:r>
          </a:p>
        </p:txBody>
      </p:sp>
      <p:sp>
        <p:nvSpPr>
          <p:cNvPr id="547" name="2nd Person:"/>
          <p:cNvSpPr txBox="1"/>
          <p:nvPr/>
        </p:nvSpPr>
        <p:spPr>
          <a:xfrm>
            <a:off x="-8" y="4768424"/>
            <a:ext cx="2321986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2nd Person: </a:t>
            </a:r>
          </a:p>
        </p:txBody>
      </p:sp>
      <p:sp>
        <p:nvSpPr>
          <p:cNvPr id="548" name="3rd Person:"/>
          <p:cNvSpPr txBox="1"/>
          <p:nvPr/>
        </p:nvSpPr>
        <p:spPr>
          <a:xfrm>
            <a:off x="-3" y="6394024"/>
            <a:ext cx="2115924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3</a:t>
            </a:r>
            <a:r>
              <a:rPr baseline="30588"/>
              <a:t>rd</a:t>
            </a:r>
            <a:r>
              <a:t> Person: </a:t>
            </a:r>
          </a:p>
        </p:txBody>
      </p:sp>
      <p:sp>
        <p:nvSpPr>
          <p:cNvPr id="549" name="him,…"/>
          <p:cNvSpPr txBox="1"/>
          <p:nvPr/>
        </p:nvSpPr>
        <p:spPr>
          <a:xfrm>
            <a:off x="7911251" y="6177279"/>
            <a:ext cx="1146975" cy="112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him,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her, it</a:t>
            </a:r>
          </a:p>
        </p:txBody>
      </p:sp>
      <p:pic>
        <p:nvPicPr>
          <p:cNvPr id="550" name="20254946" descr="20254946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0533" y="4009811"/>
            <a:ext cx="2011692" cy="2384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A Pronoun Poem"/>
          <p:cNvSpPr txBox="1"/>
          <p:nvPr/>
        </p:nvSpPr>
        <p:spPr>
          <a:xfrm>
            <a:off x="5093546" y="1083731"/>
            <a:ext cx="3190013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Pronoun Poem </a:t>
            </a:r>
          </a:p>
        </p:txBody>
      </p:sp>
      <p:sp>
        <p:nvSpPr>
          <p:cNvPr id="553" name="As Mom and I walked homewardly,…"/>
          <p:cNvSpPr txBox="1"/>
          <p:nvPr/>
        </p:nvSpPr>
        <p:spPr>
          <a:xfrm>
            <a:off x="2709325" y="2275835"/>
            <a:ext cx="7357418" cy="681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As Mom and I walked homewardly,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 puppy followed her and me.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Both she and I were quick to see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He had adopted Mom and me.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At home we showed him where to pee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And where the doggy bed would be.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Then Mom and I made lunch for three,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 feast for him and Mom and me.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1100">
                <a:latin typeface="Calibri"/>
                <a:ea typeface="Calibri"/>
                <a:cs typeface="Calibri"/>
                <a:sym typeface="Calibri"/>
              </a:defRPr>
            </a:pPr>
            <a:r>
              <a:t>from Woe is I Jr: The Younger Grammarphobe’s Guide to Better English in Plain English. by Patricia T. O’Connor and Tom Stiglich.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ix Reasons for Teaching Prepositions:"/>
          <p:cNvSpPr txBox="1"/>
          <p:nvPr>
            <p:ph type="title" idx="4294967295"/>
          </p:nvPr>
        </p:nvSpPr>
        <p:spPr>
          <a:xfrm>
            <a:off x="650238" y="390595"/>
            <a:ext cx="11704323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209446">
              <a:defRPr sz="5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Six Reasons for Teaching Prepositions:</a:t>
            </a:r>
          </a:p>
        </p:txBody>
      </p:sp>
      <p:sp>
        <p:nvSpPr>
          <p:cNvPr id="556" name="1. Prepositions add time and place detail to sentences"/>
          <p:cNvSpPr txBox="1"/>
          <p:nvPr/>
        </p:nvSpPr>
        <p:spPr>
          <a:xfrm>
            <a:off x="433488" y="1842346"/>
            <a:ext cx="7445592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Prepositions add time and place detail to sentences</a:t>
            </a:r>
          </a:p>
        </p:txBody>
      </p:sp>
      <p:sp>
        <p:nvSpPr>
          <p:cNvPr id="557" name="2. Students can vary their sentence structure and set the stage for…"/>
          <p:cNvSpPr txBox="1"/>
          <p:nvPr/>
        </p:nvSpPr>
        <p:spPr>
          <a:xfrm>
            <a:off x="433490" y="2817703"/>
            <a:ext cx="9139405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2. Students can vary their sentence structure and set the stage for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sentence by beginning some sentences with prepositions.</a:t>
            </a:r>
          </a:p>
        </p:txBody>
      </p:sp>
      <p:sp>
        <p:nvSpPr>
          <p:cNvPr id="558" name="3. Students can add power to their writing by ending paragraphs with a…"/>
          <p:cNvSpPr txBox="1"/>
          <p:nvPr/>
        </p:nvSpPr>
        <p:spPr>
          <a:xfrm>
            <a:off x="650229" y="4118185"/>
            <a:ext cx="9919265" cy="118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3. Students can add power to their writing by ending paragraphs with a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prepositional phrase. (Conversely: Students can avoid ending sentences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with prepositions so that their sentences are not weak or too informal.)</a:t>
            </a:r>
          </a:p>
        </p:txBody>
      </p:sp>
      <p:sp>
        <p:nvSpPr>
          <p:cNvPr id="559" name="4. Students can avoid subject-verb agreement errors by recognizing…"/>
          <p:cNvSpPr txBox="1"/>
          <p:nvPr/>
        </p:nvSpPr>
        <p:spPr>
          <a:xfrm>
            <a:off x="758604" y="5743785"/>
            <a:ext cx="10360094" cy="118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4. Students can avoid subject-verb agreement errors by recognizing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prepositional phrases that intervene between the subject and the verb, as in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“A box of matches (is, are) on the kitchen table.”</a:t>
            </a:r>
          </a:p>
        </p:txBody>
      </p:sp>
      <p:sp>
        <p:nvSpPr>
          <p:cNvPr id="560" name="5. Students can create parallel structure by repeating prepositional phrases…"/>
          <p:cNvSpPr txBox="1"/>
          <p:nvPr/>
        </p:nvSpPr>
        <p:spPr>
          <a:xfrm>
            <a:off x="844403" y="7312941"/>
            <a:ext cx="10274815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5. Students can create parallel structure by repeating prepositional phrases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deliberately.</a:t>
            </a:r>
          </a:p>
        </p:txBody>
      </p:sp>
      <p:sp>
        <p:nvSpPr>
          <p:cNvPr id="561" name="6. Students can select the appropriate pronoun case as the object of…"/>
          <p:cNvSpPr txBox="1"/>
          <p:nvPr/>
        </p:nvSpPr>
        <p:spPr>
          <a:xfrm>
            <a:off x="758609" y="8561492"/>
            <a:ext cx="10918622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6. Students can select the appropriate pronoun case as the object of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preposition. </a:t>
            </a:r>
            <a:r>
              <a:rPr i="1"/>
              <a:t>(between you and me; for Joe and me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6"/>
      <p:bldP build="whole" bldLvl="1" animBg="1" rev="0" advAuto="0" spid="556" grpId="1"/>
      <p:bldP build="whole" bldLvl="1" animBg="1" rev="0" advAuto="0" spid="557" grpId="2"/>
      <p:bldP build="whole" bldLvl="1" animBg="1" rev="0" advAuto="0" spid="560" grpId="5"/>
      <p:bldP build="whole" bldLvl="1" animBg="1" rev="0" advAuto="0" spid="559" grpId="4"/>
      <p:bldP build="whole" bldLvl="1" animBg="1" rev="0" advAuto="0" spid="558" grpId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650" y="601116"/>
            <a:ext cx="2857500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omewhere ________________ the rainbow"/>
          <p:cNvSpPr txBox="1"/>
          <p:nvPr/>
        </p:nvSpPr>
        <p:spPr>
          <a:xfrm>
            <a:off x="3417213" y="3985869"/>
            <a:ext cx="617037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/>
            <a:r>
              <a:t>Somewhere ________________ the rainbow</a:t>
            </a:r>
          </a:p>
        </p:txBody>
      </p:sp>
      <p:pic>
        <p:nvPicPr>
          <p:cNvPr id="565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3835" y="5769967"/>
            <a:ext cx="3670304" cy="2222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over…"/>
          <p:cNvSpPr txBox="1"/>
          <p:nvPr/>
        </p:nvSpPr>
        <p:spPr>
          <a:xfrm>
            <a:off x="571498" y="819429"/>
            <a:ext cx="2391157" cy="735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600"/>
            </a:pPr>
            <a:r>
              <a:t>over</a:t>
            </a:r>
          </a:p>
          <a:p>
            <a:pPr algn="l">
              <a:defRPr b="1" sz="3600"/>
            </a:pPr>
            <a:r>
              <a:t>under</a:t>
            </a:r>
          </a:p>
          <a:p>
            <a:pPr algn="l">
              <a:defRPr b="1" sz="3600"/>
            </a:pPr>
            <a:r>
              <a:t>around</a:t>
            </a:r>
          </a:p>
          <a:p>
            <a:pPr algn="l">
              <a:defRPr b="1" sz="3600"/>
            </a:pPr>
            <a:r>
              <a:t>through</a:t>
            </a:r>
          </a:p>
          <a:p>
            <a:pPr algn="l">
              <a:defRPr b="1" sz="3600"/>
            </a:pPr>
            <a:r>
              <a:t>by</a:t>
            </a:r>
          </a:p>
          <a:p>
            <a:pPr algn="l">
              <a:defRPr b="1" sz="3600"/>
            </a:pPr>
            <a:r>
              <a:t>beside</a:t>
            </a:r>
          </a:p>
          <a:p>
            <a:pPr algn="l">
              <a:defRPr b="1" sz="3600"/>
            </a:pPr>
            <a:r>
              <a:t>behind</a:t>
            </a:r>
          </a:p>
          <a:p>
            <a:pPr algn="l">
              <a:defRPr b="1" sz="3600"/>
            </a:pPr>
            <a:r>
              <a:t>near</a:t>
            </a:r>
          </a:p>
          <a:p>
            <a:pPr algn="l">
              <a:defRPr b="1" sz="3600"/>
            </a:pPr>
            <a:r>
              <a:t>away from</a:t>
            </a:r>
          </a:p>
          <a:p>
            <a:pPr algn="l">
              <a:defRPr b="1" sz="3600"/>
            </a:pPr>
            <a:r>
              <a:t>with</a:t>
            </a:r>
          </a:p>
          <a:p>
            <a:pPr algn="l">
              <a:defRPr b="1" sz="3600"/>
            </a:pPr>
            <a:r>
              <a:t>in</a:t>
            </a:r>
          </a:p>
          <a:p>
            <a:pPr algn="l">
              <a:defRPr b="1" sz="3600"/>
            </a:pPr>
            <a:r>
              <a:t>on</a:t>
            </a:r>
          </a:p>
          <a:p>
            <a:pPr algn="l">
              <a:defRPr b="1" sz="3600"/>
            </a:pPr>
            <a:r>
              <a:t>at</a:t>
            </a:r>
          </a:p>
        </p:txBody>
      </p:sp>
      <p:grpSp>
        <p:nvGrpSpPr>
          <p:cNvPr id="570" name="Group"/>
          <p:cNvGrpSpPr/>
          <p:nvPr/>
        </p:nvGrpSpPr>
        <p:grpSpPr>
          <a:xfrm>
            <a:off x="6838745" y="734668"/>
            <a:ext cx="2123290" cy="1305611"/>
            <a:chOff x="0" y="0"/>
            <a:chExt cx="2123288" cy="1305610"/>
          </a:xfrm>
        </p:grpSpPr>
        <p:sp>
          <p:nvSpPr>
            <p:cNvPr id="568" name="Pre:"/>
            <p:cNvSpPr txBox="1"/>
            <p:nvPr/>
          </p:nvSpPr>
          <p:spPr>
            <a:xfrm>
              <a:off x="-1" y="-1"/>
              <a:ext cx="775108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/>
              <a:r>
                <a:t>Pre: </a:t>
              </a:r>
            </a:p>
          </p:txBody>
        </p:sp>
        <p:sp>
          <p:nvSpPr>
            <p:cNvPr id="569" name="Prefix…"/>
            <p:cNvSpPr txBox="1"/>
            <p:nvPr/>
          </p:nvSpPr>
          <p:spPr>
            <a:xfrm>
              <a:off x="857454" y="476250"/>
              <a:ext cx="1265835" cy="82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/>
              </a:pPr>
              <a:r>
                <a:t>Prefix</a:t>
              </a:r>
            </a:p>
            <a:p>
              <a:pPr algn="l">
                <a:defRPr b="1"/>
              </a:pPr>
              <a:r>
                <a:t>Preview</a:t>
              </a:r>
            </a:p>
          </p:txBody>
        </p:sp>
      </p:grpSp>
      <p:sp>
        <p:nvSpPr>
          <p:cNvPr id="571" name="Prevent…"/>
          <p:cNvSpPr txBox="1"/>
          <p:nvPr/>
        </p:nvSpPr>
        <p:spPr>
          <a:xfrm>
            <a:off x="9486899" y="893418"/>
            <a:ext cx="168920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/>
            </a:pPr>
            <a:r>
              <a:t>Prevent</a:t>
            </a:r>
          </a:p>
          <a:p>
            <a:pPr algn="l">
              <a:defRPr b="1"/>
            </a:pPr>
            <a:r>
              <a:t>Predict</a:t>
            </a:r>
          </a:p>
          <a:p>
            <a:pPr algn="l">
              <a:defRPr b="1"/>
            </a:pPr>
            <a:r>
              <a:t>Prepare</a:t>
            </a:r>
          </a:p>
          <a:p>
            <a:pPr algn="l">
              <a:defRPr b="1"/>
            </a:pPr>
            <a:r>
              <a:t>Precaution</a:t>
            </a:r>
          </a:p>
        </p:txBody>
      </p:sp>
      <p:sp>
        <p:nvSpPr>
          <p:cNvPr id="572" name="Position"/>
          <p:cNvSpPr txBox="1"/>
          <p:nvPr/>
        </p:nvSpPr>
        <p:spPr>
          <a:xfrm>
            <a:off x="6705599" y="3465169"/>
            <a:ext cx="129905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/>
            <a:r>
              <a:t>Position</a:t>
            </a:r>
          </a:p>
        </p:txBody>
      </p:sp>
      <p:grpSp>
        <p:nvGrpSpPr>
          <p:cNvPr id="575" name="Group"/>
          <p:cNvGrpSpPr/>
          <p:nvPr/>
        </p:nvGrpSpPr>
        <p:grpSpPr>
          <a:xfrm>
            <a:off x="3044703" y="61568"/>
            <a:ext cx="8620852" cy="8563663"/>
            <a:chOff x="0" y="0"/>
            <a:chExt cx="8620851" cy="8563662"/>
          </a:xfrm>
        </p:grpSpPr>
        <p:pic>
          <p:nvPicPr>
            <p:cNvPr id="573" name="pasted-image.png" descr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0554421">
              <a:off x="275719" y="275719"/>
              <a:ext cx="8012223" cy="8012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4" name="Prepositions"/>
            <p:cNvSpPr txBox="1"/>
            <p:nvPr/>
          </p:nvSpPr>
          <p:spPr>
            <a:xfrm>
              <a:off x="5428413" y="4719606"/>
              <a:ext cx="3192438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600"/>
              </a:lvl1pPr>
            </a:lstStyle>
            <a:p>
              <a:pPr/>
              <a:r>
                <a:t>Prepositions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2" grpId="3"/>
      <p:bldP build="whole" bldLvl="1" animBg="1" rev="0" advAuto="0" spid="575" grpId="4"/>
      <p:bldP build="whole" bldLvl="1" animBg="1" rev="0" advAuto="0" spid="570" grpId="1"/>
      <p:bldP build="whole" bldLvl="1" animBg="1" rev="0" advAuto="0" spid="571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650" y="601116"/>
            <a:ext cx="2857500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omewhere ________________ the rainbow"/>
          <p:cNvSpPr txBox="1"/>
          <p:nvPr/>
        </p:nvSpPr>
        <p:spPr>
          <a:xfrm>
            <a:off x="3417213" y="3985869"/>
            <a:ext cx="617037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/>
            <a:r>
              <a:t>Somewhere ________________ the rainbow</a:t>
            </a:r>
          </a:p>
        </p:txBody>
      </p:sp>
      <p:pic>
        <p:nvPicPr>
          <p:cNvPr id="579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3835" y="5769967"/>
            <a:ext cx="3670304" cy="2222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2" name="Group"/>
          <p:cNvGrpSpPr/>
          <p:nvPr/>
        </p:nvGrpSpPr>
        <p:grpSpPr>
          <a:xfrm>
            <a:off x="8953496" y="2253102"/>
            <a:ext cx="3768193" cy="1620401"/>
            <a:chOff x="0" y="0"/>
            <a:chExt cx="3768191" cy="1620399"/>
          </a:xfrm>
        </p:grpSpPr>
        <p:sp>
          <p:nvSpPr>
            <p:cNvPr id="580" name="Line"/>
            <p:cNvSpPr/>
            <p:nvPr/>
          </p:nvSpPr>
          <p:spPr>
            <a:xfrm flipH="1">
              <a:off x="-1" y="582409"/>
              <a:ext cx="1037989" cy="10379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81" name="object of the preposition"/>
            <p:cNvSpPr txBox="1"/>
            <p:nvPr/>
          </p:nvSpPr>
          <p:spPr>
            <a:xfrm>
              <a:off x="92608" y="-1"/>
              <a:ext cx="367558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2C45CF"/>
                  </a:solidFill>
                </a:defRPr>
              </a:lvl1pPr>
            </a:lstStyle>
            <a:p>
              <a:pPr/>
              <a:r>
                <a:t>object of the preposition</a:t>
              </a:r>
            </a:p>
          </p:txBody>
        </p:sp>
      </p:grpSp>
      <p:sp>
        <p:nvSpPr>
          <p:cNvPr id="583" name="Prepositional phrase"/>
          <p:cNvSpPr txBox="1"/>
          <p:nvPr/>
        </p:nvSpPr>
        <p:spPr>
          <a:xfrm>
            <a:off x="4947005" y="4646269"/>
            <a:ext cx="31107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22961F"/>
                </a:solidFill>
              </a:defRPr>
            </a:lvl1pPr>
          </a:lstStyle>
          <a:p>
            <a:pPr/>
            <a:r>
              <a:t>Prepositional phrase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Help your reader visualize by adding  prepositional phrases to…"/>
          <p:cNvSpPr txBox="1"/>
          <p:nvPr/>
        </p:nvSpPr>
        <p:spPr>
          <a:xfrm>
            <a:off x="2235200" y="1706220"/>
            <a:ext cx="9404300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/>
            </a:pPr>
            <a:r>
              <a:t>    Help your reader visualize by adding  prepositional phrases to</a:t>
            </a:r>
          </a:p>
          <a:p>
            <a:pPr algn="l">
              <a:defRPr b="1"/>
            </a:pPr>
            <a:r>
              <a:t>your sentences.</a:t>
            </a:r>
          </a:p>
        </p:txBody>
      </p:sp>
      <p:sp>
        <p:nvSpPr>
          <p:cNvPr id="586" name="in…"/>
          <p:cNvSpPr txBox="1"/>
          <p:nvPr/>
        </p:nvSpPr>
        <p:spPr>
          <a:xfrm>
            <a:off x="3911598" y="3503269"/>
            <a:ext cx="729082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/>
            </a:pPr>
            <a:r>
              <a:t>in</a:t>
            </a:r>
          </a:p>
          <a:p>
            <a:pPr algn="l">
              <a:defRPr b="1"/>
            </a:pPr>
            <a:r>
              <a:t>on</a:t>
            </a:r>
          </a:p>
          <a:p>
            <a:pPr algn="l">
              <a:defRPr b="1"/>
            </a:pPr>
            <a:r>
              <a:t>at</a:t>
            </a:r>
          </a:p>
          <a:p>
            <a:pPr algn="l">
              <a:defRPr b="1"/>
            </a:pPr>
            <a:r>
              <a:t>for</a:t>
            </a:r>
          </a:p>
          <a:p>
            <a:pPr algn="l">
              <a:defRPr b="1"/>
            </a:pPr>
            <a:r>
              <a:t>with</a:t>
            </a:r>
          </a:p>
        </p:txBody>
      </p:sp>
      <p:sp>
        <p:nvSpPr>
          <p:cNvPr id="587" name="Now, You"/>
          <p:cNvSpPr txBox="1"/>
          <p:nvPr/>
        </p:nvSpPr>
        <p:spPr>
          <a:xfrm>
            <a:off x="6037274" y="455269"/>
            <a:ext cx="146365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Now, You</a:t>
            </a:r>
          </a:p>
        </p:txBody>
      </p:sp>
      <p:pic>
        <p:nvPicPr>
          <p:cNvPr id="58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2300" y="3325469"/>
            <a:ext cx="2133600" cy="25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Prepositional phrases help your reader visualize."/>
          <p:cNvSpPr txBox="1"/>
          <p:nvPr/>
        </p:nvSpPr>
        <p:spPr>
          <a:xfrm>
            <a:off x="3136896" y="6894169"/>
            <a:ext cx="715213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/>
            <a:r>
              <a:t>Prepositional phrases help your reader visualize.</a:t>
            </a:r>
          </a:p>
        </p:txBody>
      </p:sp>
      <p:pic>
        <p:nvPicPr>
          <p:cNvPr id="590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3548" y="7480523"/>
            <a:ext cx="1304705" cy="1304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roup"/>
          <p:cNvGrpSpPr/>
          <p:nvPr/>
        </p:nvGrpSpPr>
        <p:grpSpPr>
          <a:xfrm>
            <a:off x="529851" y="1485896"/>
            <a:ext cx="11183101" cy="6426205"/>
            <a:chOff x="0" y="0"/>
            <a:chExt cx="11183099" cy="6426204"/>
          </a:xfrm>
        </p:grpSpPr>
        <p:sp>
          <p:nvSpPr>
            <p:cNvPr id="592" name="Rectangle"/>
            <p:cNvSpPr/>
            <p:nvPr/>
          </p:nvSpPr>
          <p:spPr>
            <a:xfrm>
              <a:off x="3949701" y="-1"/>
              <a:ext cx="4426697" cy="1270003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93" name="Rectangle"/>
            <p:cNvSpPr/>
            <p:nvPr/>
          </p:nvSpPr>
          <p:spPr>
            <a:xfrm>
              <a:off x="-1" y="5156202"/>
              <a:ext cx="4426698" cy="1270002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94" name="Rectangle"/>
            <p:cNvSpPr/>
            <p:nvPr/>
          </p:nvSpPr>
          <p:spPr>
            <a:xfrm>
              <a:off x="6756402" y="2247901"/>
              <a:ext cx="4426698" cy="1270002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95" name="Rectangle"/>
            <p:cNvSpPr/>
            <p:nvPr/>
          </p:nvSpPr>
          <p:spPr>
            <a:xfrm>
              <a:off x="6527802" y="5156202"/>
              <a:ext cx="4426698" cy="1270002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96" name="Rectangle"/>
            <p:cNvSpPr/>
            <p:nvPr/>
          </p:nvSpPr>
          <p:spPr>
            <a:xfrm>
              <a:off x="203199" y="2336801"/>
              <a:ext cx="4426698" cy="1270002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603" name="Group"/>
          <p:cNvGrpSpPr/>
          <p:nvPr/>
        </p:nvGrpSpPr>
        <p:grpSpPr>
          <a:xfrm>
            <a:off x="1684067" y="650187"/>
            <a:ext cx="8557163" cy="6148172"/>
            <a:chOff x="0" y="0"/>
            <a:chExt cx="8557161" cy="6148169"/>
          </a:xfrm>
        </p:grpSpPr>
        <p:sp>
          <p:nvSpPr>
            <p:cNvPr id="598" name="VERB"/>
            <p:cNvSpPr txBox="1"/>
            <p:nvPr/>
          </p:nvSpPr>
          <p:spPr>
            <a:xfrm>
              <a:off x="95249" y="2413000"/>
              <a:ext cx="1762660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/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599" name="VERB"/>
            <p:cNvSpPr txBox="1"/>
            <p:nvPr/>
          </p:nvSpPr>
          <p:spPr>
            <a:xfrm>
              <a:off x="3892550" y="-1"/>
              <a:ext cx="1762660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/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600" name="VERB"/>
            <p:cNvSpPr txBox="1"/>
            <p:nvPr/>
          </p:nvSpPr>
          <p:spPr>
            <a:xfrm>
              <a:off x="6794502" y="2368550"/>
              <a:ext cx="1762660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/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601" name="VERB"/>
            <p:cNvSpPr txBox="1"/>
            <p:nvPr/>
          </p:nvSpPr>
          <p:spPr>
            <a:xfrm>
              <a:off x="-1" y="5327651"/>
              <a:ext cx="1762660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/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602" name="VERB"/>
            <p:cNvSpPr txBox="1"/>
            <p:nvPr/>
          </p:nvSpPr>
          <p:spPr>
            <a:xfrm>
              <a:off x="6794502" y="5124451"/>
              <a:ext cx="1762660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/>
              </a:lvl1pPr>
            </a:lstStyle>
            <a:p>
              <a:pPr/>
              <a:r>
                <a:t>VERB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8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algn="l" defTabSz="130048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</a:t>
            </a:r>
          </a:p>
        </p:txBody>
      </p:sp>
      <p:sp>
        <p:nvSpPr>
          <p:cNvPr id="160" name="Shape 9"/>
          <p:cNvSpPr/>
          <p:nvPr/>
        </p:nvSpPr>
        <p:spPr>
          <a:xfrm>
            <a:off x="1852906" y="758613"/>
            <a:ext cx="1582514" cy="1192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fill="norm" stroke="1" extrusionOk="0">
                <a:moveTo>
                  <a:pt x="10716" y="2187"/>
                </a:moveTo>
                <a:cubicBezTo>
                  <a:pt x="10307" y="1746"/>
                  <a:pt x="9385" y="1018"/>
                  <a:pt x="8871" y="730"/>
                </a:cubicBezTo>
                <a:cubicBezTo>
                  <a:pt x="7721" y="152"/>
                  <a:pt x="6541" y="0"/>
                  <a:pt x="5271" y="0"/>
                </a:cubicBezTo>
                <a:cubicBezTo>
                  <a:pt x="4031" y="152"/>
                  <a:pt x="2851" y="575"/>
                  <a:pt x="1823" y="1305"/>
                </a:cubicBezTo>
                <a:cubicBezTo>
                  <a:pt x="1006" y="2187"/>
                  <a:pt x="431" y="3222"/>
                  <a:pt x="98" y="4220"/>
                </a:cubicBezTo>
                <a:cubicBezTo>
                  <a:pt x="-144" y="5410"/>
                  <a:pt x="98" y="6560"/>
                  <a:pt x="431" y="7597"/>
                </a:cubicBezTo>
                <a:lnTo>
                  <a:pt x="10716" y="21600"/>
                </a:lnTo>
                <a:lnTo>
                  <a:pt x="20851" y="7597"/>
                </a:lnTo>
                <a:cubicBezTo>
                  <a:pt x="21336" y="6560"/>
                  <a:pt x="21456" y="5410"/>
                  <a:pt x="21336" y="4220"/>
                </a:cubicBezTo>
                <a:cubicBezTo>
                  <a:pt x="20971" y="3222"/>
                  <a:pt x="20276" y="2187"/>
                  <a:pt x="19488" y="1305"/>
                </a:cubicBezTo>
                <a:cubicBezTo>
                  <a:pt x="18431" y="575"/>
                  <a:pt x="17281" y="152"/>
                  <a:pt x="16131" y="0"/>
                </a:cubicBezTo>
                <a:cubicBezTo>
                  <a:pt x="14861" y="0"/>
                  <a:pt x="13591" y="152"/>
                  <a:pt x="12561" y="730"/>
                </a:cubicBezTo>
                <a:cubicBezTo>
                  <a:pt x="12032" y="1018"/>
                  <a:pt x="11110" y="1746"/>
                  <a:pt x="10716" y="2187"/>
                </a:cubicBezTo>
                <a:close/>
              </a:path>
            </a:pathLst>
          </a:custGeom>
          <a:solidFill>
            <a:srgbClr val="F44812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" name="Shape 10"/>
          <p:cNvSpPr txBox="1"/>
          <p:nvPr/>
        </p:nvSpPr>
        <p:spPr>
          <a:xfrm>
            <a:off x="3901437" y="871502"/>
            <a:ext cx="3718799" cy="61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teaching grammar.</a:t>
            </a:r>
          </a:p>
        </p:txBody>
      </p:sp>
      <p:grpSp>
        <p:nvGrpSpPr>
          <p:cNvPr id="167" name="Group 16"/>
          <p:cNvGrpSpPr/>
          <p:nvPr/>
        </p:nvGrpSpPr>
        <p:grpSpPr>
          <a:xfrm>
            <a:off x="542622" y="2492612"/>
            <a:ext cx="7435164" cy="2276461"/>
            <a:chOff x="-22" y="-15"/>
            <a:chExt cx="7435162" cy="2276460"/>
          </a:xfrm>
        </p:grpSpPr>
        <p:sp>
          <p:nvSpPr>
            <p:cNvPr id="162" name="Shape 11"/>
            <p:cNvSpPr/>
            <p:nvPr/>
          </p:nvSpPr>
          <p:spPr>
            <a:xfrm rot="10800000">
              <a:off x="-23" y="-16"/>
              <a:ext cx="6612064" cy="227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Shape 12"/>
            <p:cNvSpPr/>
            <p:nvPr/>
          </p:nvSpPr>
          <p:spPr>
            <a:xfrm rot="10800000">
              <a:off x="5805066" y="1642969"/>
              <a:ext cx="1101823" cy="37933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Shape 13"/>
            <p:cNvSpPr/>
            <p:nvPr/>
          </p:nvSpPr>
          <p:spPr>
            <a:xfrm rot="10800000">
              <a:off x="6589790" y="1843054"/>
              <a:ext cx="734561" cy="25290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" name="Shape 14"/>
            <p:cNvSpPr/>
            <p:nvPr/>
          </p:nvSpPr>
          <p:spPr>
            <a:xfrm rot="10800000">
              <a:off x="7067846" y="1973281"/>
              <a:ext cx="367295" cy="12646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hape 15"/>
            <p:cNvSpPr/>
            <p:nvPr/>
          </p:nvSpPr>
          <p:spPr>
            <a:xfrm rot="10800000">
              <a:off x="216744" y="215923"/>
              <a:ext cx="6064369" cy="193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3" name="Group 22"/>
          <p:cNvGrpSpPr/>
          <p:nvPr/>
        </p:nvGrpSpPr>
        <p:grpSpPr>
          <a:xfrm>
            <a:off x="541049" y="1958964"/>
            <a:ext cx="6006540" cy="6385760"/>
            <a:chOff x="-52" y="0"/>
            <a:chExt cx="6006539" cy="6385760"/>
          </a:xfrm>
        </p:grpSpPr>
        <p:sp>
          <p:nvSpPr>
            <p:cNvPr id="168" name="Shape 17"/>
            <p:cNvSpPr/>
            <p:nvPr/>
          </p:nvSpPr>
          <p:spPr>
            <a:xfrm>
              <a:off x="-53" y="4326110"/>
              <a:ext cx="2601476" cy="205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hape 18"/>
            <p:cNvSpPr/>
            <p:nvPr/>
          </p:nvSpPr>
          <p:spPr>
            <a:xfrm>
              <a:off x="3094815" y="2885307"/>
              <a:ext cx="433523" cy="34321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Shape 19"/>
            <p:cNvSpPr/>
            <p:nvPr/>
          </p:nvSpPr>
          <p:spPr>
            <a:xfrm>
              <a:off x="4519564" y="1395610"/>
              <a:ext cx="289025" cy="22881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20"/>
            <p:cNvSpPr/>
            <p:nvPr/>
          </p:nvSpPr>
          <p:spPr>
            <a:xfrm>
              <a:off x="5861958" y="-1"/>
              <a:ext cx="144529" cy="11442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hape 21"/>
            <p:cNvSpPr/>
            <p:nvPr/>
          </p:nvSpPr>
          <p:spPr>
            <a:xfrm>
              <a:off x="130146" y="4437773"/>
              <a:ext cx="2385990" cy="175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9" name="Group 28"/>
          <p:cNvGrpSpPr/>
          <p:nvPr/>
        </p:nvGrpSpPr>
        <p:grpSpPr>
          <a:xfrm>
            <a:off x="3064478" y="6444186"/>
            <a:ext cx="4121808" cy="3139838"/>
            <a:chOff x="-1" y="-13"/>
            <a:chExt cx="4121806" cy="3139836"/>
          </a:xfrm>
        </p:grpSpPr>
        <p:sp>
          <p:nvSpPr>
            <p:cNvPr id="174" name="Shape 23"/>
            <p:cNvSpPr/>
            <p:nvPr/>
          </p:nvSpPr>
          <p:spPr>
            <a:xfrm rot="10656243">
              <a:off x="1270777" y="58184"/>
              <a:ext cx="2818272" cy="162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hape 24"/>
            <p:cNvSpPr/>
            <p:nvPr/>
          </p:nvSpPr>
          <p:spPr>
            <a:xfrm rot="10656243">
              <a:off x="1070188" y="1909559"/>
              <a:ext cx="469649" cy="27096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Shape 25"/>
            <p:cNvSpPr/>
            <p:nvPr/>
          </p:nvSpPr>
          <p:spPr>
            <a:xfrm rot="10656243">
              <a:off x="491192" y="2516194"/>
              <a:ext cx="313109" cy="1806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Shape 26"/>
            <p:cNvSpPr/>
            <p:nvPr/>
          </p:nvSpPr>
          <p:spPr>
            <a:xfrm rot="10656243">
              <a:off x="1818" y="3046249"/>
              <a:ext cx="156569" cy="9034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Shape 27"/>
            <p:cNvSpPr/>
            <p:nvPr/>
          </p:nvSpPr>
          <p:spPr>
            <a:xfrm rot="10656243">
              <a:off x="1364571" y="213415"/>
              <a:ext cx="2584828" cy="138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85" name="Group 34"/>
          <p:cNvGrpSpPr/>
          <p:nvPr/>
        </p:nvGrpSpPr>
        <p:grpSpPr>
          <a:xfrm>
            <a:off x="2381973" y="2937365"/>
            <a:ext cx="7871401" cy="3781766"/>
            <a:chOff x="0" y="0"/>
            <a:chExt cx="7871399" cy="3781765"/>
          </a:xfrm>
        </p:grpSpPr>
        <p:sp>
          <p:nvSpPr>
            <p:cNvPr id="180" name="Shape 29"/>
            <p:cNvSpPr/>
            <p:nvPr/>
          </p:nvSpPr>
          <p:spPr>
            <a:xfrm>
              <a:off x="0" y="1830515"/>
              <a:ext cx="7262419" cy="195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Shape 30"/>
            <p:cNvSpPr/>
            <p:nvPr/>
          </p:nvSpPr>
          <p:spPr>
            <a:xfrm>
              <a:off x="5211344" y="1155079"/>
              <a:ext cx="1210199" cy="32515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Shape 31"/>
            <p:cNvSpPr/>
            <p:nvPr/>
          </p:nvSpPr>
          <p:spPr>
            <a:xfrm>
              <a:off x="6413448" y="527146"/>
              <a:ext cx="806811" cy="21677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Shape 32"/>
            <p:cNvSpPr/>
            <p:nvPr/>
          </p:nvSpPr>
          <p:spPr>
            <a:xfrm>
              <a:off x="7467981" y="0"/>
              <a:ext cx="403419" cy="10838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Shape 33"/>
            <p:cNvSpPr/>
            <p:nvPr/>
          </p:nvSpPr>
          <p:spPr>
            <a:xfrm>
              <a:off x="363473" y="1936306"/>
              <a:ext cx="6660864" cy="166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1" name="Group 40"/>
          <p:cNvGrpSpPr/>
          <p:nvPr/>
        </p:nvGrpSpPr>
        <p:grpSpPr>
          <a:xfrm>
            <a:off x="6813930" y="7962077"/>
            <a:ext cx="4482546" cy="1416162"/>
            <a:chOff x="-1" y="-5"/>
            <a:chExt cx="4482545" cy="1416161"/>
          </a:xfrm>
        </p:grpSpPr>
        <p:sp>
          <p:nvSpPr>
            <p:cNvPr id="186" name="Shape 35"/>
            <p:cNvSpPr/>
            <p:nvPr/>
          </p:nvSpPr>
          <p:spPr>
            <a:xfrm rot="16057850">
              <a:off x="2397252" y="-701154"/>
              <a:ext cx="1300765" cy="281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Shape 36"/>
            <p:cNvSpPr/>
            <p:nvPr/>
          </p:nvSpPr>
          <p:spPr>
            <a:xfrm rot="16057850">
              <a:off x="1063802" y="540443"/>
              <a:ext cx="216777" cy="469647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Shape 37"/>
            <p:cNvSpPr/>
            <p:nvPr/>
          </p:nvSpPr>
          <p:spPr>
            <a:xfrm rot="16057850">
              <a:off x="475468" y="641172"/>
              <a:ext cx="144529" cy="313109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Shape 38"/>
            <p:cNvSpPr/>
            <p:nvPr/>
          </p:nvSpPr>
          <p:spPr>
            <a:xfrm rot="16057850">
              <a:off x="43570" y="736275"/>
              <a:ext cx="72279" cy="156569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Shape 39"/>
            <p:cNvSpPr/>
            <p:nvPr/>
          </p:nvSpPr>
          <p:spPr>
            <a:xfrm rot="16057850">
              <a:off x="2393434" y="-499933"/>
              <a:ext cx="1193021" cy="239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7" name="Group 46"/>
          <p:cNvGrpSpPr/>
          <p:nvPr/>
        </p:nvGrpSpPr>
        <p:grpSpPr>
          <a:xfrm>
            <a:off x="9970590" y="5418690"/>
            <a:ext cx="2276318" cy="3601921"/>
            <a:chOff x="-8" y="-16"/>
            <a:chExt cx="2276316" cy="3601920"/>
          </a:xfrm>
        </p:grpSpPr>
        <p:sp>
          <p:nvSpPr>
            <p:cNvPr id="192" name="Shape 41"/>
            <p:cNvSpPr/>
            <p:nvPr/>
          </p:nvSpPr>
          <p:spPr>
            <a:xfrm rot="10800000">
              <a:off x="-9" y="-17"/>
              <a:ext cx="2276318" cy="2384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" name="Shape 42"/>
            <p:cNvSpPr/>
            <p:nvPr/>
          </p:nvSpPr>
          <p:spPr>
            <a:xfrm rot="10800000">
              <a:off x="1406327" y="2489235"/>
              <a:ext cx="379337" cy="39739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4" name="Shape 43"/>
            <p:cNvSpPr/>
            <p:nvPr/>
          </p:nvSpPr>
          <p:spPr>
            <a:xfrm rot="10800000">
              <a:off x="1618739" y="3042352"/>
              <a:ext cx="252901" cy="2649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Shape 44"/>
            <p:cNvSpPr/>
            <p:nvPr/>
          </p:nvSpPr>
          <p:spPr>
            <a:xfrm rot="10800000">
              <a:off x="1792482" y="3469420"/>
              <a:ext cx="126465" cy="13248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Shape 45"/>
            <p:cNvSpPr/>
            <p:nvPr/>
          </p:nvSpPr>
          <p:spPr>
            <a:xfrm rot="10800000">
              <a:off x="74622" y="226207"/>
              <a:ext cx="2087755" cy="20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03" name="Group 52"/>
          <p:cNvGrpSpPr/>
          <p:nvPr/>
        </p:nvGrpSpPr>
        <p:grpSpPr>
          <a:xfrm>
            <a:off x="8126613" y="3033926"/>
            <a:ext cx="4444191" cy="2095104"/>
            <a:chOff x="-89" y="-31"/>
            <a:chExt cx="4444189" cy="2095103"/>
          </a:xfrm>
        </p:grpSpPr>
        <p:sp>
          <p:nvSpPr>
            <p:cNvPr id="198" name="Shape 47"/>
            <p:cNvSpPr/>
            <p:nvPr/>
          </p:nvSpPr>
          <p:spPr>
            <a:xfrm>
              <a:off x="-90" y="-32"/>
              <a:ext cx="4444191" cy="184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" name="Shape 48"/>
            <p:cNvSpPr/>
            <p:nvPr/>
          </p:nvSpPr>
          <p:spPr>
            <a:xfrm>
              <a:off x="1782512" y="1712840"/>
              <a:ext cx="740581" cy="307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" name="Shape 49"/>
            <p:cNvSpPr/>
            <p:nvPr/>
          </p:nvSpPr>
          <p:spPr>
            <a:xfrm>
              <a:off x="1896681" y="1890337"/>
              <a:ext cx="493731" cy="20473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Shape 50"/>
            <p:cNvSpPr/>
            <p:nvPr/>
          </p:nvSpPr>
          <p:spPr>
            <a:xfrm>
              <a:off x="2018254" y="1965480"/>
              <a:ext cx="246881" cy="10238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Shape 51"/>
            <p:cNvSpPr/>
            <p:nvPr/>
          </p:nvSpPr>
          <p:spPr>
            <a:xfrm>
              <a:off x="222337" y="99875"/>
              <a:ext cx="4076068" cy="156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09" name="Group 58"/>
          <p:cNvGrpSpPr/>
          <p:nvPr/>
        </p:nvGrpSpPr>
        <p:grpSpPr>
          <a:xfrm>
            <a:off x="8126613" y="3033926"/>
            <a:ext cx="4444191" cy="2095104"/>
            <a:chOff x="-89" y="-31"/>
            <a:chExt cx="4444189" cy="2095103"/>
          </a:xfrm>
        </p:grpSpPr>
        <p:sp>
          <p:nvSpPr>
            <p:cNvPr id="204" name="Shape 53"/>
            <p:cNvSpPr/>
            <p:nvPr/>
          </p:nvSpPr>
          <p:spPr>
            <a:xfrm>
              <a:off x="-90" y="-32"/>
              <a:ext cx="4444191" cy="184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Shape 54"/>
            <p:cNvSpPr/>
            <p:nvPr/>
          </p:nvSpPr>
          <p:spPr>
            <a:xfrm>
              <a:off x="1782512" y="1712840"/>
              <a:ext cx="740581" cy="307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Shape 55"/>
            <p:cNvSpPr/>
            <p:nvPr/>
          </p:nvSpPr>
          <p:spPr>
            <a:xfrm>
              <a:off x="1896681" y="1890337"/>
              <a:ext cx="493731" cy="20473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Shape 56"/>
            <p:cNvSpPr/>
            <p:nvPr/>
          </p:nvSpPr>
          <p:spPr>
            <a:xfrm>
              <a:off x="2018254" y="1965480"/>
              <a:ext cx="246881" cy="10238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Shape 57"/>
            <p:cNvSpPr/>
            <p:nvPr/>
          </p:nvSpPr>
          <p:spPr>
            <a:xfrm>
              <a:off x="222337" y="99875"/>
              <a:ext cx="4076068" cy="156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10" name="Shape 59"/>
          <p:cNvSpPr txBox="1"/>
          <p:nvPr/>
        </p:nvSpPr>
        <p:spPr>
          <a:xfrm>
            <a:off x="11898489" y="8938541"/>
            <a:ext cx="396646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211" name="Shape 60"/>
          <p:cNvSpPr txBox="1"/>
          <p:nvPr/>
        </p:nvSpPr>
        <p:spPr>
          <a:xfrm>
            <a:off x="1928140" y="3050256"/>
            <a:ext cx="4451443" cy="524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never “really” learned it.</a:t>
            </a:r>
          </a:p>
        </p:txBody>
      </p:sp>
      <p:sp>
        <p:nvSpPr>
          <p:cNvPr id="212" name="Shape 61"/>
          <p:cNvSpPr txBox="1"/>
          <p:nvPr/>
        </p:nvSpPr>
        <p:spPr>
          <a:xfrm>
            <a:off x="4095608" y="5109350"/>
            <a:ext cx="4747661" cy="93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Do kids really have to learn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all these terms? </a:t>
            </a:r>
          </a:p>
        </p:txBody>
      </p:sp>
      <p:sp>
        <p:nvSpPr>
          <p:cNvPr id="213" name="Shape 62"/>
          <p:cNvSpPr txBox="1"/>
          <p:nvPr/>
        </p:nvSpPr>
        <p:spPr>
          <a:xfrm>
            <a:off x="8870808" y="3251199"/>
            <a:ext cx="3962667" cy="13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Shouldn’t they already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 have had this in the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  lower grades? </a:t>
            </a:r>
          </a:p>
        </p:txBody>
      </p:sp>
      <p:sp>
        <p:nvSpPr>
          <p:cNvPr id="214" name="Shape 63"/>
          <p:cNvSpPr txBox="1"/>
          <p:nvPr/>
        </p:nvSpPr>
        <p:spPr>
          <a:xfrm>
            <a:off x="4854221" y="6951697"/>
            <a:ext cx="4739847" cy="13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There’s no interesting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way to teach grammar.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It’s just drill and workbook.</a:t>
            </a:r>
          </a:p>
        </p:txBody>
      </p:sp>
      <p:sp>
        <p:nvSpPr>
          <p:cNvPr id="215" name="Shape 64"/>
          <p:cNvSpPr txBox="1"/>
          <p:nvPr/>
        </p:nvSpPr>
        <p:spPr>
          <a:xfrm>
            <a:off x="541864" y="6935892"/>
            <a:ext cx="3632169" cy="118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I loved it! I thought</a:t>
            </a:r>
          </a:p>
          <a:p>
            <a:pPr algn="l" defTabSz="1300480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diagramming sentences</a:t>
            </a:r>
          </a:p>
          <a:p>
            <a:pPr algn="l" defTabSz="1300480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was fun!</a:t>
            </a:r>
          </a:p>
        </p:txBody>
      </p:sp>
      <p:sp>
        <p:nvSpPr>
          <p:cNvPr id="216" name="Shape 65"/>
          <p:cNvSpPr txBox="1"/>
          <p:nvPr/>
        </p:nvSpPr>
        <p:spPr>
          <a:xfrm>
            <a:off x="2201329" y="677330"/>
            <a:ext cx="623038" cy="1092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6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Rectangle"/>
          <p:cNvSpPr/>
          <p:nvPr/>
        </p:nvSpPr>
        <p:spPr>
          <a:xfrm>
            <a:off x="2467073" y="2563514"/>
            <a:ext cx="3760591" cy="1172172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6" name="VERB"/>
          <p:cNvSpPr txBox="1"/>
          <p:nvPr/>
        </p:nvSpPr>
        <p:spPr>
          <a:xfrm>
            <a:off x="3396367" y="2683431"/>
            <a:ext cx="176266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VERB</a:t>
            </a:r>
          </a:p>
        </p:txBody>
      </p:sp>
      <p:sp>
        <p:nvSpPr>
          <p:cNvPr id="607" name="Rectangle"/>
          <p:cNvSpPr/>
          <p:nvPr/>
        </p:nvSpPr>
        <p:spPr>
          <a:xfrm>
            <a:off x="6416773" y="2563514"/>
            <a:ext cx="3760590" cy="1172172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8" name="ADVERB"/>
          <p:cNvSpPr txBox="1"/>
          <p:nvPr/>
        </p:nvSpPr>
        <p:spPr>
          <a:xfrm>
            <a:off x="6915394" y="2683431"/>
            <a:ext cx="263194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ADVERB</a:t>
            </a:r>
          </a:p>
        </p:txBody>
      </p:sp>
      <p:sp>
        <p:nvSpPr>
          <p:cNvPr id="609" name="Verb Phrase"/>
          <p:cNvSpPr txBox="1"/>
          <p:nvPr/>
        </p:nvSpPr>
        <p:spPr>
          <a:xfrm>
            <a:off x="5062582" y="890518"/>
            <a:ext cx="274823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Verb Phrase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8" grpId="1"/>
      <p:bldP build="whole" bldLvl="1" animBg="1" rev="0" advAuto="0" spid="609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"/>
          <p:cNvSpPr/>
          <p:nvPr/>
        </p:nvSpPr>
        <p:spPr>
          <a:xfrm>
            <a:off x="4479552" y="1485900"/>
            <a:ext cx="4426699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2" name="Rectangle"/>
          <p:cNvSpPr/>
          <p:nvPr/>
        </p:nvSpPr>
        <p:spPr>
          <a:xfrm>
            <a:off x="529850" y="6642100"/>
            <a:ext cx="4426700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3" name="Rectangle"/>
          <p:cNvSpPr/>
          <p:nvPr/>
        </p:nvSpPr>
        <p:spPr>
          <a:xfrm>
            <a:off x="7286252" y="3733800"/>
            <a:ext cx="4426697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4" name="Rectangle"/>
          <p:cNvSpPr/>
          <p:nvPr/>
        </p:nvSpPr>
        <p:spPr>
          <a:xfrm>
            <a:off x="7057652" y="6642100"/>
            <a:ext cx="4426697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5" name="Rectangle"/>
          <p:cNvSpPr/>
          <p:nvPr/>
        </p:nvSpPr>
        <p:spPr>
          <a:xfrm>
            <a:off x="733050" y="3822700"/>
            <a:ext cx="4426700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6" name="NOUN"/>
          <p:cNvSpPr txBox="1"/>
          <p:nvPr/>
        </p:nvSpPr>
        <p:spPr>
          <a:xfrm>
            <a:off x="1688793" y="3063190"/>
            <a:ext cx="194371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NOUN</a:t>
            </a:r>
          </a:p>
        </p:txBody>
      </p:sp>
      <p:sp>
        <p:nvSpPr>
          <p:cNvPr id="617" name="NOUN"/>
          <p:cNvSpPr txBox="1"/>
          <p:nvPr/>
        </p:nvSpPr>
        <p:spPr>
          <a:xfrm>
            <a:off x="5486093" y="650191"/>
            <a:ext cx="194371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NOUN</a:t>
            </a:r>
          </a:p>
        </p:txBody>
      </p:sp>
      <p:sp>
        <p:nvSpPr>
          <p:cNvPr id="618" name="NOUN"/>
          <p:cNvSpPr txBox="1"/>
          <p:nvPr/>
        </p:nvSpPr>
        <p:spPr>
          <a:xfrm>
            <a:off x="8388043" y="3018740"/>
            <a:ext cx="194371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NOUN</a:t>
            </a:r>
          </a:p>
        </p:txBody>
      </p:sp>
      <p:sp>
        <p:nvSpPr>
          <p:cNvPr id="619" name="NOUN"/>
          <p:cNvSpPr txBox="1"/>
          <p:nvPr/>
        </p:nvSpPr>
        <p:spPr>
          <a:xfrm>
            <a:off x="1593543" y="5977840"/>
            <a:ext cx="194371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NOUN</a:t>
            </a:r>
          </a:p>
        </p:txBody>
      </p:sp>
      <p:sp>
        <p:nvSpPr>
          <p:cNvPr id="620" name="NOUN"/>
          <p:cNvSpPr txBox="1"/>
          <p:nvPr/>
        </p:nvSpPr>
        <p:spPr>
          <a:xfrm>
            <a:off x="8299143" y="5761940"/>
            <a:ext cx="194371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NOUN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Rectangle"/>
          <p:cNvSpPr/>
          <p:nvPr/>
        </p:nvSpPr>
        <p:spPr>
          <a:xfrm>
            <a:off x="2467073" y="2563514"/>
            <a:ext cx="3760591" cy="1172172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23" name="ADJECTIVE"/>
          <p:cNvSpPr txBox="1"/>
          <p:nvPr/>
        </p:nvSpPr>
        <p:spPr>
          <a:xfrm>
            <a:off x="2491484" y="2739340"/>
            <a:ext cx="3500629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ADJECTIVE</a:t>
            </a:r>
          </a:p>
        </p:txBody>
      </p:sp>
      <p:sp>
        <p:nvSpPr>
          <p:cNvPr id="624" name="Rectangle"/>
          <p:cNvSpPr/>
          <p:nvPr/>
        </p:nvSpPr>
        <p:spPr>
          <a:xfrm>
            <a:off x="6416773" y="2563514"/>
            <a:ext cx="3760590" cy="11721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25" name="NOUN"/>
          <p:cNvSpPr txBox="1"/>
          <p:nvPr/>
        </p:nvSpPr>
        <p:spPr>
          <a:xfrm>
            <a:off x="7223611" y="2739340"/>
            <a:ext cx="1943711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NOUN</a:t>
            </a:r>
          </a:p>
        </p:txBody>
      </p:sp>
      <p:sp>
        <p:nvSpPr>
          <p:cNvPr id="626" name="Noun Phrase"/>
          <p:cNvSpPr txBox="1"/>
          <p:nvPr/>
        </p:nvSpPr>
        <p:spPr>
          <a:xfrm>
            <a:off x="4937759" y="946427"/>
            <a:ext cx="2926081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Noun Phrase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6" grpId="3"/>
      <p:bldP build="whole" bldLvl="1" animBg="1" rev="0" advAuto="0" spid="623" grpId="2"/>
      <p:bldP build="whole" bldLvl="1" animBg="1" rev="0" advAuto="0" spid="62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Make a sentence that looks like this:"/>
          <p:cNvSpPr txBox="1"/>
          <p:nvPr/>
        </p:nvSpPr>
        <p:spPr>
          <a:xfrm>
            <a:off x="2407256" y="273328"/>
            <a:ext cx="819028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Make a sentence that looks like this: </a:t>
            </a:r>
          </a:p>
        </p:txBody>
      </p:sp>
      <p:sp>
        <p:nvSpPr>
          <p:cNvPr id="629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0" name="Rectangle"/>
          <p:cNvSpPr/>
          <p:nvPr/>
        </p:nvSpPr>
        <p:spPr>
          <a:xfrm>
            <a:off x="3536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1" name="Rectangle"/>
          <p:cNvSpPr/>
          <p:nvPr/>
        </p:nvSpPr>
        <p:spPr>
          <a:xfrm>
            <a:off x="66548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2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ake your adjective and exchange it…"/>
          <p:cNvSpPr txBox="1"/>
          <p:nvPr/>
        </p:nvSpPr>
        <p:spPr>
          <a:xfrm>
            <a:off x="2546018" y="908330"/>
            <a:ext cx="791276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/>
            </a:pPr>
            <a:r>
              <a:t>Take your adjective and exchange it</a:t>
            </a:r>
          </a:p>
          <a:p>
            <a:pPr>
              <a:defRPr b="1" sz="3600"/>
            </a:pPr>
            <a:r>
              <a:t>with someone else’s adjective.</a:t>
            </a:r>
          </a:p>
        </p:txBody>
      </p:sp>
      <p:sp>
        <p:nvSpPr>
          <p:cNvPr id="635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6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7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8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9" name="adjective"/>
          <p:cNvSpPr txBox="1"/>
          <p:nvPr/>
        </p:nvSpPr>
        <p:spPr>
          <a:xfrm>
            <a:off x="569341" y="3143529"/>
            <a:ext cx="208711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adjective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ake your noun and exchange it…"/>
          <p:cNvSpPr txBox="1"/>
          <p:nvPr/>
        </p:nvSpPr>
        <p:spPr>
          <a:xfrm>
            <a:off x="2986074" y="908330"/>
            <a:ext cx="703265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/>
            </a:pPr>
            <a:r>
              <a:t>Take your noun and exchange it</a:t>
            </a:r>
          </a:p>
          <a:p>
            <a:pPr>
              <a:defRPr b="1" sz="3600"/>
            </a:pPr>
            <a:r>
              <a:t>with someone else’s noun.</a:t>
            </a:r>
          </a:p>
        </p:txBody>
      </p:sp>
      <p:sp>
        <p:nvSpPr>
          <p:cNvPr id="642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3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4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5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6" name="noun"/>
          <p:cNvSpPr txBox="1"/>
          <p:nvPr/>
        </p:nvSpPr>
        <p:spPr>
          <a:xfrm>
            <a:off x="3677360" y="3283229"/>
            <a:ext cx="133411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noun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ake your verb and exchange it…"/>
          <p:cNvSpPr txBox="1"/>
          <p:nvPr/>
        </p:nvSpPr>
        <p:spPr>
          <a:xfrm>
            <a:off x="3053738" y="908330"/>
            <a:ext cx="6897321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/>
            </a:pPr>
            <a:r>
              <a:t>Take your verb and exchange it</a:t>
            </a:r>
          </a:p>
          <a:p>
            <a:pPr>
              <a:defRPr b="1" sz="3600"/>
            </a:pPr>
            <a:r>
              <a:t>with someone else’s verb.</a:t>
            </a:r>
          </a:p>
        </p:txBody>
      </p:sp>
      <p:sp>
        <p:nvSpPr>
          <p:cNvPr id="649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0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1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2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3" name="verb"/>
          <p:cNvSpPr txBox="1"/>
          <p:nvPr/>
        </p:nvSpPr>
        <p:spPr>
          <a:xfrm>
            <a:off x="7897924" y="3283229"/>
            <a:ext cx="119878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verb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Take your adverb and exchange it…"/>
          <p:cNvSpPr txBox="1"/>
          <p:nvPr/>
        </p:nvSpPr>
        <p:spPr>
          <a:xfrm>
            <a:off x="2782848" y="908330"/>
            <a:ext cx="7439103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/>
            </a:pPr>
            <a:r>
              <a:t>Take your adverb and exchange it</a:t>
            </a:r>
          </a:p>
          <a:p>
            <a:pPr>
              <a:defRPr b="1" sz="3600"/>
            </a:pPr>
            <a:r>
              <a:t>with someone else’s adverb.</a:t>
            </a:r>
          </a:p>
        </p:txBody>
      </p:sp>
      <p:sp>
        <p:nvSpPr>
          <p:cNvPr id="656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7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8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9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60" name="adverb"/>
          <p:cNvSpPr txBox="1"/>
          <p:nvPr/>
        </p:nvSpPr>
        <p:spPr>
          <a:xfrm>
            <a:off x="10255935" y="3181629"/>
            <a:ext cx="174056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adverb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20"/>
          <p:cNvSpPr txBox="1"/>
          <p:nvPr/>
        </p:nvSpPr>
        <p:spPr>
          <a:xfrm>
            <a:off x="3736621" y="3955624"/>
            <a:ext cx="7775358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house is on the corner of Elm and Main.</a:t>
            </a:r>
          </a:p>
        </p:txBody>
      </p:sp>
      <p:sp>
        <p:nvSpPr>
          <p:cNvPr id="663" name="Shape 21"/>
          <p:cNvSpPr txBox="1"/>
          <p:nvPr/>
        </p:nvSpPr>
        <p:spPr>
          <a:xfrm>
            <a:off x="3533421" y="268674"/>
            <a:ext cx="4996923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THEIR Solution: The HIS Test</a:t>
            </a:r>
          </a:p>
        </p:txBody>
      </p:sp>
      <p:grpSp>
        <p:nvGrpSpPr>
          <p:cNvPr id="666" name="Group 24"/>
          <p:cNvGrpSpPr/>
          <p:nvPr/>
        </p:nvGrpSpPr>
        <p:grpSpPr>
          <a:xfrm>
            <a:off x="7220372" y="1088246"/>
            <a:ext cx="3257981" cy="2876416"/>
            <a:chOff x="0" y="0"/>
            <a:chExt cx="3257979" cy="2876414"/>
          </a:xfrm>
        </p:grpSpPr>
        <p:pic>
          <p:nvPicPr>
            <p:cNvPr id="664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257980" cy="2876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5" name="Shape 23"/>
            <p:cNvSpPr txBox="1"/>
            <p:nvPr/>
          </p:nvSpPr>
          <p:spPr>
            <a:xfrm>
              <a:off x="1124373" y="715714"/>
              <a:ext cx="650844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sp>
        <p:nvSpPr>
          <p:cNvPr id="667" name="Shape 25"/>
          <p:cNvSpPr txBox="1"/>
          <p:nvPr/>
        </p:nvSpPr>
        <p:spPr>
          <a:xfrm>
            <a:off x="255125" y="3955624"/>
            <a:ext cx="3334017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Their/there</a:t>
            </a:r>
          </a:p>
        </p:txBody>
      </p:sp>
      <p:sp>
        <p:nvSpPr>
          <p:cNvPr id="668" name="Shape 26"/>
          <p:cNvSpPr txBox="1"/>
          <p:nvPr/>
        </p:nvSpPr>
        <p:spPr>
          <a:xfrm>
            <a:off x="1587215" y="3955624"/>
            <a:ext cx="2158164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Their</a:t>
            </a:r>
          </a:p>
        </p:txBody>
      </p:sp>
      <p:grpSp>
        <p:nvGrpSpPr>
          <p:cNvPr id="671" name="Group 29"/>
          <p:cNvGrpSpPr/>
          <p:nvPr/>
        </p:nvGrpSpPr>
        <p:grpSpPr>
          <a:xfrm>
            <a:off x="562183" y="3544710"/>
            <a:ext cx="3257982" cy="2876415"/>
            <a:chOff x="0" y="-1"/>
            <a:chExt cx="3257981" cy="2876414"/>
          </a:xfrm>
        </p:grpSpPr>
        <p:pic>
          <p:nvPicPr>
            <p:cNvPr id="669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3257982" cy="2876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0" name="Shape 28"/>
            <p:cNvSpPr txBox="1"/>
            <p:nvPr/>
          </p:nvSpPr>
          <p:spPr>
            <a:xfrm>
              <a:off x="1124373" y="715714"/>
              <a:ext cx="650844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pic>
        <p:nvPicPr>
          <p:cNvPr id="6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1547" y="5453450"/>
            <a:ext cx="2311968" cy="1986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1" grpId="2"/>
      <p:bldP build="whole" bldLvl="1" animBg="1" rev="0" advAuto="0" spid="671" grpId="3"/>
      <p:bldP build="whole" bldLvl="1" animBg="1" rev="0" advAuto="0" spid="668" grpId="4"/>
      <p:bldP build="whole" bldLvl="1" animBg="1" rev="0" advAuto="0" spid="66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33"/>
          <p:cNvSpPr txBox="1"/>
          <p:nvPr/>
        </p:nvSpPr>
        <p:spPr>
          <a:xfrm>
            <a:off x="3736621" y="3955624"/>
            <a:ext cx="7727076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were no more cookies in the cookie jar. </a:t>
            </a:r>
          </a:p>
        </p:txBody>
      </p:sp>
      <p:sp>
        <p:nvSpPr>
          <p:cNvPr id="675" name="Shape 34"/>
          <p:cNvSpPr txBox="1"/>
          <p:nvPr/>
        </p:nvSpPr>
        <p:spPr>
          <a:xfrm>
            <a:off x="3533421" y="268674"/>
            <a:ext cx="4996923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THEIR Solution: The HIS Test</a:t>
            </a:r>
          </a:p>
        </p:txBody>
      </p:sp>
      <p:grpSp>
        <p:nvGrpSpPr>
          <p:cNvPr id="678" name="Group 37"/>
          <p:cNvGrpSpPr/>
          <p:nvPr/>
        </p:nvGrpSpPr>
        <p:grpSpPr>
          <a:xfrm>
            <a:off x="7220372" y="1088246"/>
            <a:ext cx="3257981" cy="2876416"/>
            <a:chOff x="0" y="0"/>
            <a:chExt cx="3257979" cy="2876414"/>
          </a:xfrm>
        </p:grpSpPr>
        <p:pic>
          <p:nvPicPr>
            <p:cNvPr id="676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257980" cy="2876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7" name="Shape 36"/>
            <p:cNvSpPr txBox="1"/>
            <p:nvPr/>
          </p:nvSpPr>
          <p:spPr>
            <a:xfrm>
              <a:off x="1124373" y="715714"/>
              <a:ext cx="650844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sp>
        <p:nvSpPr>
          <p:cNvPr id="679" name="Shape 38"/>
          <p:cNvSpPr txBox="1"/>
          <p:nvPr/>
        </p:nvSpPr>
        <p:spPr>
          <a:xfrm>
            <a:off x="255125" y="3955624"/>
            <a:ext cx="3334017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Their/there</a:t>
            </a:r>
          </a:p>
        </p:txBody>
      </p:sp>
      <p:sp>
        <p:nvSpPr>
          <p:cNvPr id="680" name="Shape 39"/>
          <p:cNvSpPr txBox="1"/>
          <p:nvPr/>
        </p:nvSpPr>
        <p:spPr>
          <a:xfrm>
            <a:off x="1381758" y="3955624"/>
            <a:ext cx="2278341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There</a:t>
            </a:r>
          </a:p>
        </p:txBody>
      </p:sp>
      <p:grpSp>
        <p:nvGrpSpPr>
          <p:cNvPr id="683" name="Group 42"/>
          <p:cNvGrpSpPr/>
          <p:nvPr/>
        </p:nvGrpSpPr>
        <p:grpSpPr>
          <a:xfrm>
            <a:off x="460584" y="3443109"/>
            <a:ext cx="3257982" cy="2876416"/>
            <a:chOff x="0" y="0"/>
            <a:chExt cx="3257981" cy="2876414"/>
          </a:xfrm>
        </p:grpSpPr>
        <p:pic>
          <p:nvPicPr>
            <p:cNvPr id="681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257982" cy="2876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2" name="Shape 41"/>
            <p:cNvSpPr txBox="1"/>
            <p:nvPr/>
          </p:nvSpPr>
          <p:spPr>
            <a:xfrm>
              <a:off x="1124373" y="715715"/>
              <a:ext cx="650844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sp>
        <p:nvSpPr>
          <p:cNvPr id="684" name="Shape 43"/>
          <p:cNvSpPr/>
          <p:nvPr/>
        </p:nvSpPr>
        <p:spPr>
          <a:xfrm flipV="1">
            <a:off x="869242" y="3443108"/>
            <a:ext cx="2458724" cy="2560325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9645" y="5177930"/>
            <a:ext cx="1228235" cy="2311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3" grpId="2"/>
      <p:bldP build="whole" bldLvl="1" animBg="1" rev="0" advAuto="0" spid="679" grpId="1"/>
      <p:bldP build="whole" bldLvl="1" animBg="1" rev="0" advAuto="0" spid="684" grpId="3"/>
      <p:bldP build="whole" bldLvl="1" animBg="1" rev="0" advAuto="0" spid="684" grpId="4"/>
      <p:bldP build="whole" bldLvl="1" animBg="1" rev="0" advAuto="0" spid="683" grpId="5"/>
      <p:bldP build="whole" bldLvl="1" animBg="1" rev="0" advAuto="0" spid="680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82"/>
          <p:cNvSpPr/>
          <p:nvPr/>
        </p:nvSpPr>
        <p:spPr>
          <a:xfrm flipH="1">
            <a:off x="6603998" y="-3"/>
            <a:ext cx="6777" cy="477520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Shape 83"/>
          <p:cNvSpPr/>
          <p:nvPr/>
        </p:nvSpPr>
        <p:spPr>
          <a:xfrm>
            <a:off x="-6" y="4768424"/>
            <a:ext cx="13004815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Shape 84"/>
          <p:cNvSpPr txBox="1"/>
          <p:nvPr/>
        </p:nvSpPr>
        <p:spPr>
          <a:xfrm>
            <a:off x="433487" y="1083732"/>
            <a:ext cx="6005703" cy="18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Cesar Chavez helped the farm workers.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He advocated for them. He did not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encourage violence. He led a boycott instead of violence. The boycott was an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effective method of resistance. (30)</a:t>
            </a:r>
          </a:p>
        </p:txBody>
      </p:sp>
      <p:sp>
        <p:nvSpPr>
          <p:cNvPr id="221" name="Shape 85"/>
          <p:cNvSpPr txBox="1"/>
          <p:nvPr/>
        </p:nvSpPr>
        <p:spPr>
          <a:xfrm>
            <a:off x="3251199" y="433493"/>
            <a:ext cx="312111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</a:t>
            </a:r>
          </a:p>
        </p:txBody>
      </p:sp>
      <p:sp>
        <p:nvSpPr>
          <p:cNvPr id="222" name="Shape 86"/>
          <p:cNvSpPr txBox="1"/>
          <p:nvPr/>
        </p:nvSpPr>
        <p:spPr>
          <a:xfrm>
            <a:off x="9514275" y="702166"/>
            <a:ext cx="481477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II. </a:t>
            </a:r>
          </a:p>
        </p:txBody>
      </p:sp>
      <p:sp>
        <p:nvSpPr>
          <p:cNvPr id="223" name="Shape 87"/>
          <p:cNvSpPr txBox="1"/>
          <p:nvPr/>
        </p:nvSpPr>
        <p:spPr>
          <a:xfrm>
            <a:off x="2578380" y="4928727"/>
            <a:ext cx="481477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III.</a:t>
            </a:r>
          </a:p>
        </p:txBody>
      </p:sp>
      <p:sp>
        <p:nvSpPr>
          <p:cNvPr id="224" name="Shape 88"/>
          <p:cNvSpPr txBox="1"/>
          <p:nvPr/>
        </p:nvSpPr>
        <p:spPr>
          <a:xfrm>
            <a:off x="433484" y="5852159"/>
            <a:ext cx="5175517" cy="18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Cesar Chavez, advocate for farm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workers, helped them not by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encouraging violence, but by leading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a boycott, which was an effective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method of resistance. (24) </a:t>
            </a:r>
          </a:p>
        </p:txBody>
      </p:sp>
      <p:sp>
        <p:nvSpPr>
          <p:cNvPr id="225" name="Shape 89"/>
          <p:cNvSpPr txBox="1"/>
          <p:nvPr/>
        </p:nvSpPr>
        <p:spPr>
          <a:xfrm>
            <a:off x="6719143" y="1300477"/>
            <a:ext cx="6005703" cy="18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Cesar Chavez helped the farm workers, and he advocated for them. He did not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encourage violence. He led a boycott instead of violence, and the boycott was an effective method of resistance. (32)</a:t>
            </a:r>
          </a:p>
        </p:txBody>
      </p:sp>
      <p:grpSp>
        <p:nvGrpSpPr>
          <p:cNvPr id="228" name="Group 92"/>
          <p:cNvGrpSpPr/>
          <p:nvPr/>
        </p:nvGrpSpPr>
        <p:grpSpPr>
          <a:xfrm>
            <a:off x="6827500" y="5490898"/>
            <a:ext cx="5590404" cy="3437893"/>
            <a:chOff x="-1" y="0"/>
            <a:chExt cx="5590403" cy="3437892"/>
          </a:xfrm>
        </p:grpSpPr>
        <p:sp>
          <p:nvSpPr>
            <p:cNvPr id="226" name="Shape 90"/>
            <p:cNvSpPr txBox="1"/>
            <p:nvPr/>
          </p:nvSpPr>
          <p:spPr>
            <a:xfrm>
              <a:off x="-2" y="2962218"/>
              <a:ext cx="5276423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Grammatical choices elevate style. </a:t>
              </a:r>
            </a:p>
          </p:txBody>
        </p:sp>
        <p:sp>
          <p:nvSpPr>
            <p:cNvPr id="227" name="Shape 91"/>
            <p:cNvSpPr txBox="1"/>
            <p:nvPr/>
          </p:nvSpPr>
          <p:spPr>
            <a:xfrm>
              <a:off x="9031" y="-1"/>
              <a:ext cx="5581372" cy="1898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Appositive: </a:t>
              </a:r>
              <a:r>
                <a:rPr i="1">
                  <a:solidFill>
                    <a:srgbClr val="00CC00"/>
                  </a:solidFill>
                </a:rPr>
                <a:t>,advocate for farm workers,</a:t>
              </a:r>
              <a:r>
                <a:t> </a:t>
              </a:r>
            </a:p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Parallel structure </a:t>
              </a:r>
              <a:r>
                <a:rPr i="1">
                  <a:solidFill>
                    <a:srgbClr val="00CC00"/>
                  </a:solidFill>
                </a:rPr>
                <a:t>(encouraging…leading</a:t>
              </a:r>
              <a:endParaRPr i="1">
                <a:solidFill>
                  <a:srgbClr val="00CC00"/>
                </a:solidFill>
              </a:endParaRPr>
            </a:p>
            <a:p>
              <a:pPr algn="l" defTabSz="1300480">
                <a:defRPr i="1">
                  <a:solidFill>
                    <a:srgbClr val="00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       (not by….but by</a:t>
              </a:r>
            </a:p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Adjective clause: </a:t>
              </a:r>
              <a:r>
                <a:rPr i="1">
                  <a:solidFill>
                    <a:srgbClr val="00CC00"/>
                  </a:solidFill>
                </a:rPr>
                <a:t>, which was…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2"/>
      <p:bldP build="whole" bldLvl="1" animBg="1" rev="0" advAuto="0" spid="225" grpId="1"/>
      <p:bldP build="whole" bldLvl="1" animBg="1" rev="0" advAuto="0" spid="228" grpId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roup 48"/>
          <p:cNvGrpSpPr/>
          <p:nvPr/>
        </p:nvGrpSpPr>
        <p:grpSpPr>
          <a:xfrm>
            <a:off x="8448602" y="882788"/>
            <a:ext cx="2456467" cy="1916861"/>
            <a:chOff x="0" y="0"/>
            <a:chExt cx="2456465" cy="1916860"/>
          </a:xfrm>
        </p:grpSpPr>
        <p:pic>
          <p:nvPicPr>
            <p:cNvPr id="687" name="depositphotos_5234866-Post-It-Note.jpg" descr="depositphotos_5234866-Post-It-Not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456466" cy="1916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8" name="Shape 47"/>
            <p:cNvSpPr txBox="1"/>
            <p:nvPr/>
          </p:nvSpPr>
          <p:spPr>
            <a:xfrm>
              <a:off x="584763" y="641209"/>
              <a:ext cx="1311790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they are</a:t>
              </a:r>
            </a:p>
          </p:txBody>
        </p:sp>
      </p:grpSp>
      <p:sp>
        <p:nvSpPr>
          <p:cNvPr id="690" name="Shape 49"/>
          <p:cNvSpPr txBox="1"/>
          <p:nvPr/>
        </p:nvSpPr>
        <p:spPr>
          <a:xfrm>
            <a:off x="4323642" y="602823"/>
            <a:ext cx="3478430" cy="475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What about </a:t>
            </a:r>
            <a:r>
              <a:rPr i="1"/>
              <a:t>THEY’RE</a:t>
            </a:r>
            <a:r>
              <a:t>?</a:t>
            </a:r>
            <a:r>
              <a:rPr b="0"/>
              <a:t> </a:t>
            </a:r>
          </a:p>
        </p:txBody>
      </p:sp>
      <p:sp>
        <p:nvSpPr>
          <p:cNvPr id="691" name="Shape 50"/>
          <p:cNvSpPr txBox="1"/>
          <p:nvPr/>
        </p:nvSpPr>
        <p:spPr>
          <a:xfrm>
            <a:off x="3736621" y="3955624"/>
            <a:ext cx="4246953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parents of twins . </a:t>
            </a:r>
          </a:p>
        </p:txBody>
      </p:sp>
      <p:sp>
        <p:nvSpPr>
          <p:cNvPr id="692" name="Shape 51"/>
          <p:cNvSpPr txBox="1"/>
          <p:nvPr/>
        </p:nvSpPr>
        <p:spPr>
          <a:xfrm>
            <a:off x="973100" y="3955624"/>
            <a:ext cx="2968981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They’re/there </a:t>
            </a:r>
          </a:p>
        </p:txBody>
      </p:sp>
      <p:grpSp>
        <p:nvGrpSpPr>
          <p:cNvPr id="695" name="Group 54"/>
          <p:cNvGrpSpPr/>
          <p:nvPr/>
        </p:nvGrpSpPr>
        <p:grpSpPr>
          <a:xfrm>
            <a:off x="1176299" y="3341507"/>
            <a:ext cx="2456471" cy="1916861"/>
            <a:chOff x="0" y="0"/>
            <a:chExt cx="2456470" cy="1916859"/>
          </a:xfrm>
        </p:grpSpPr>
        <p:pic>
          <p:nvPicPr>
            <p:cNvPr id="693" name="depositphotos_5234866-Post-It-Note.jpg" descr="depositphotos_5234866-Post-It-Not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2456471" cy="1916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4" name="Shape 53"/>
            <p:cNvSpPr txBox="1"/>
            <p:nvPr/>
          </p:nvSpPr>
          <p:spPr>
            <a:xfrm>
              <a:off x="584764" y="641209"/>
              <a:ext cx="1311790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they are</a:t>
              </a:r>
            </a:p>
          </p:txBody>
        </p:sp>
      </p:grpSp>
      <p:sp>
        <p:nvSpPr>
          <p:cNvPr id="696" name="Shape 55"/>
          <p:cNvSpPr txBox="1"/>
          <p:nvPr/>
        </p:nvSpPr>
        <p:spPr>
          <a:xfrm>
            <a:off x="869242" y="3955624"/>
            <a:ext cx="2968981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     They’re </a:t>
            </a:r>
          </a:p>
        </p:txBody>
      </p:sp>
      <p:pic>
        <p:nvPicPr>
          <p:cNvPr id="6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9700" y="5303942"/>
            <a:ext cx="1318545" cy="2311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25491" y="5045426"/>
            <a:ext cx="1697852" cy="2311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6" grpId="4"/>
      <p:bldP build="whole" bldLvl="1" animBg="1" rev="0" advAuto="0" spid="695" grpId="2"/>
      <p:bldP build="whole" bldLvl="1" animBg="1" rev="0" advAuto="0" spid="695" grpId="3"/>
      <p:bldP build="whole" bldLvl="1" animBg="1" rev="0" advAuto="0" spid="69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58"/>
          <p:cNvSpPr txBox="1"/>
          <p:nvPr/>
        </p:nvSpPr>
        <p:spPr>
          <a:xfrm>
            <a:off x="4863253" y="474132"/>
            <a:ext cx="1734375" cy="61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it’s / its</a:t>
            </a:r>
            <a:r>
              <a:rPr b="0"/>
              <a:t> </a:t>
            </a:r>
          </a:p>
        </p:txBody>
      </p:sp>
      <p:sp>
        <p:nvSpPr>
          <p:cNvPr id="701" name="Shape 59"/>
          <p:cNvSpPr txBox="1"/>
          <p:nvPr/>
        </p:nvSpPr>
        <p:spPr>
          <a:xfrm>
            <a:off x="2406790" y="3851766"/>
            <a:ext cx="3327270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The cat chased </a:t>
            </a:r>
          </a:p>
        </p:txBody>
      </p:sp>
      <p:sp>
        <p:nvSpPr>
          <p:cNvPr id="702" name="Shape 60"/>
          <p:cNvSpPr txBox="1"/>
          <p:nvPr/>
        </p:nvSpPr>
        <p:spPr>
          <a:xfrm>
            <a:off x="5682824" y="3851766"/>
            <a:ext cx="1842351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its / it’s </a:t>
            </a:r>
          </a:p>
        </p:txBody>
      </p:sp>
      <p:sp>
        <p:nvSpPr>
          <p:cNvPr id="703" name="Shape 61"/>
          <p:cNvSpPr txBox="1"/>
          <p:nvPr/>
        </p:nvSpPr>
        <p:spPr>
          <a:xfrm>
            <a:off x="7321970" y="3851766"/>
            <a:ext cx="934660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tail. </a:t>
            </a:r>
          </a:p>
        </p:txBody>
      </p:sp>
      <p:sp>
        <p:nvSpPr>
          <p:cNvPr id="704" name="Shape 62"/>
          <p:cNvSpPr txBox="1"/>
          <p:nvPr/>
        </p:nvSpPr>
        <p:spPr>
          <a:xfrm>
            <a:off x="5682824" y="3955624"/>
            <a:ext cx="1639151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  its  </a:t>
            </a:r>
          </a:p>
        </p:txBody>
      </p:sp>
      <p:grpSp>
        <p:nvGrpSpPr>
          <p:cNvPr id="707" name="Group 65"/>
          <p:cNvGrpSpPr/>
          <p:nvPr/>
        </p:nvGrpSpPr>
        <p:grpSpPr>
          <a:xfrm>
            <a:off x="4249137" y="984390"/>
            <a:ext cx="1433698" cy="1264359"/>
            <a:chOff x="0" y="0"/>
            <a:chExt cx="1433696" cy="1264358"/>
          </a:xfrm>
        </p:grpSpPr>
        <p:pic>
          <p:nvPicPr>
            <p:cNvPr id="705" name="ANd9GcTHbIQPpw0vCv39cn04D02cYxmTubIOLYqqkuT38NnAMfRgENOE.jpg" descr="ANd9GcTHbIQPpw0vCv39cn04D02cYxmTubIOLYqqkuT38NnAMfRgENO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33698" cy="1264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6" name="Shape 64"/>
            <p:cNvSpPr txBox="1"/>
            <p:nvPr/>
          </p:nvSpPr>
          <p:spPr>
            <a:xfrm>
              <a:off x="307058" y="307057"/>
              <a:ext cx="667811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it is</a:t>
              </a:r>
            </a:p>
          </p:txBody>
        </p:sp>
      </p:grpSp>
      <p:grpSp>
        <p:nvGrpSpPr>
          <p:cNvPr id="710" name="Group 68"/>
          <p:cNvGrpSpPr/>
          <p:nvPr/>
        </p:nvGrpSpPr>
        <p:grpSpPr>
          <a:xfrm>
            <a:off x="5784423" y="984390"/>
            <a:ext cx="1275655" cy="1110830"/>
            <a:chOff x="-1" y="0"/>
            <a:chExt cx="1275654" cy="1110829"/>
          </a:xfrm>
        </p:grpSpPr>
        <p:pic>
          <p:nvPicPr>
            <p:cNvPr id="708" name="ANd9GcRGDq3-oC9jOZn-M62mBpvR3jVe1YHPObcNk5Z7ia13OglNnqoc.jpg" descr="ANd9GcRGDq3-oC9jOZn-M62mBpvR3jVe1YHPObcNk5Z7ia13OglNnqoc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0"/>
              <a:ext cx="1275655" cy="1110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9" name="Shape 67"/>
            <p:cNvSpPr txBox="1"/>
            <p:nvPr/>
          </p:nvSpPr>
          <p:spPr>
            <a:xfrm>
              <a:off x="309316" y="307057"/>
              <a:ext cx="583127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grpSp>
        <p:nvGrpSpPr>
          <p:cNvPr id="713" name="Group 71"/>
          <p:cNvGrpSpPr/>
          <p:nvPr/>
        </p:nvGrpSpPr>
        <p:grpSpPr>
          <a:xfrm>
            <a:off x="5989879" y="3544711"/>
            <a:ext cx="1275654" cy="1110831"/>
            <a:chOff x="0" y="0"/>
            <a:chExt cx="1275652" cy="1110829"/>
          </a:xfrm>
        </p:grpSpPr>
        <p:pic>
          <p:nvPicPr>
            <p:cNvPr id="711" name="ANd9GcRGDq3-oC9jOZn-M62mBpvR3jVe1YHPObcNk5Z7ia13OglNnqoc.jpg" descr="ANd9GcRGDq3-oC9jOZn-M62mBpvR3jVe1YHPObcNk5Z7ia13OglNnqoc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75653" cy="1110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2" name="Shape 70"/>
            <p:cNvSpPr txBox="1"/>
            <p:nvPr/>
          </p:nvSpPr>
          <p:spPr>
            <a:xfrm>
              <a:off x="309316" y="307057"/>
              <a:ext cx="583127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grpSp>
        <p:nvGrpSpPr>
          <p:cNvPr id="716" name="Group 74"/>
          <p:cNvGrpSpPr/>
          <p:nvPr/>
        </p:nvGrpSpPr>
        <p:grpSpPr>
          <a:xfrm>
            <a:off x="5784426" y="3544711"/>
            <a:ext cx="1433698" cy="1264360"/>
            <a:chOff x="0" y="0"/>
            <a:chExt cx="1433696" cy="1264358"/>
          </a:xfrm>
        </p:grpSpPr>
        <p:pic>
          <p:nvPicPr>
            <p:cNvPr id="714" name="ANd9GcTHbIQPpw0vCv39cn04D02cYxmTubIOLYqqkuT38NnAMfRgENOE.jpg" descr="ANd9GcTHbIQPpw0vCv39cn04D02cYxmTubIOLYqqkuT38NnAMfRgENO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33698" cy="1264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5" name="Shape 73"/>
            <p:cNvSpPr txBox="1"/>
            <p:nvPr/>
          </p:nvSpPr>
          <p:spPr>
            <a:xfrm>
              <a:off x="307058" y="307057"/>
              <a:ext cx="667811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it is</a:t>
              </a:r>
            </a:p>
          </p:txBody>
        </p:sp>
      </p:grpSp>
      <p:sp>
        <p:nvSpPr>
          <p:cNvPr id="717" name="Shape 75"/>
          <p:cNvSpPr/>
          <p:nvPr/>
        </p:nvSpPr>
        <p:spPr>
          <a:xfrm flipV="1">
            <a:off x="5784425" y="3750167"/>
            <a:ext cx="1433693" cy="819579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1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8151" y="5233175"/>
            <a:ext cx="2113284" cy="2311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1"/>
      <p:bldP build="whole" bldLvl="1" animBg="1" rev="0" advAuto="0" spid="717" grpId="3"/>
      <p:bldP build="whole" bldLvl="1" animBg="1" rev="0" advAuto="0" spid="717" grpId="4"/>
      <p:bldP build="whole" bldLvl="1" animBg="1" rev="0" advAuto="0" spid="716" grpId="2"/>
      <p:bldP build="whole" bldLvl="1" animBg="1" rev="0" advAuto="0" spid="713" grpId="6"/>
      <p:bldP build="whole" bldLvl="1" animBg="1" rev="0" advAuto="0" spid="713" grpId="7"/>
      <p:bldP build="whole" bldLvl="1" animBg="1" rev="0" advAuto="0" spid="716" grpId="5"/>
      <p:bldP build="whole" bldLvl="1" animBg="1" rev="0" advAuto="0" spid="704" grpId="8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369"/>
          <p:cNvSpPr/>
          <p:nvPr/>
        </p:nvSpPr>
        <p:spPr>
          <a:xfrm>
            <a:off x="-9" y="1429941"/>
            <a:ext cx="13004816" cy="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1" name="Shape 370"/>
          <p:cNvSpPr/>
          <p:nvPr/>
        </p:nvSpPr>
        <p:spPr>
          <a:xfrm flipH="1">
            <a:off x="6394020" y="1532270"/>
            <a:ext cx="20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2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23" name="Shape 372"/>
          <p:cNvSpPr/>
          <p:nvPr/>
        </p:nvSpPr>
        <p:spPr>
          <a:xfrm>
            <a:off x="-9" y="3034451"/>
            <a:ext cx="13004816" cy="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4" name="Shape 373"/>
          <p:cNvSpPr/>
          <p:nvPr/>
        </p:nvSpPr>
        <p:spPr>
          <a:xfrm flipH="1">
            <a:off x="3034445" y="1532271"/>
            <a:ext cx="19" cy="822133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5" name="Shape 374"/>
          <p:cNvSpPr/>
          <p:nvPr/>
        </p:nvSpPr>
        <p:spPr>
          <a:xfrm flipH="1">
            <a:off x="9753592" y="1532272"/>
            <a:ext cx="19" cy="822132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6" name="Shape 376"/>
          <p:cNvSpPr txBox="1"/>
          <p:nvPr/>
        </p:nvSpPr>
        <p:spPr>
          <a:xfrm>
            <a:off x="85792" y="2002645"/>
            <a:ext cx="1904870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Coordinating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Conjunctions</a:t>
            </a:r>
          </a:p>
        </p:txBody>
      </p:sp>
      <p:sp>
        <p:nvSpPr>
          <p:cNvPr id="727" name="Shape 377"/>
          <p:cNvSpPr txBox="1"/>
          <p:nvPr/>
        </p:nvSpPr>
        <p:spPr>
          <a:xfrm>
            <a:off x="85782" y="3411497"/>
            <a:ext cx="1006544" cy="154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And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But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Or/nor</a:t>
            </a:r>
          </a:p>
        </p:txBody>
      </p:sp>
      <p:sp>
        <p:nvSpPr>
          <p:cNvPr id="728" name="Shape 378"/>
          <p:cNvSpPr/>
          <p:nvPr/>
        </p:nvSpPr>
        <p:spPr>
          <a:xfrm>
            <a:off x="-9" y="5846136"/>
            <a:ext cx="13004816" cy="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9" name="Shape 379"/>
          <p:cNvSpPr txBox="1"/>
          <p:nvPr/>
        </p:nvSpPr>
        <p:spPr>
          <a:xfrm>
            <a:off x="108546" y="5888001"/>
            <a:ext cx="2862390" cy="3589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Can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clauses to make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compound sentence.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Warning:</a:t>
            </a:r>
            <a:r>
              <a:rPr b="0"/>
              <a:t> </a:t>
            </a:r>
            <a:r>
              <a:rPr b="0" i="1"/>
              <a:t>You </a:t>
            </a:r>
            <a:r>
              <a:t>must</a:t>
            </a:r>
            <a:r>
              <a:rPr b="0"/>
              <a:t> use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a comma</a:t>
            </a:r>
            <a:r>
              <a:rPr i="1"/>
              <a:t> </a:t>
            </a:r>
            <a:r>
              <a:t>with these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when they join </a:t>
            </a:r>
            <a:endParaRPr i="1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independent clauses.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You may use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semicolon instead of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a coordinating conjunction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to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clauses.</a:t>
            </a:r>
          </a:p>
        </p:txBody>
      </p:sp>
      <p:pic>
        <p:nvPicPr>
          <p:cNvPr id="730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1" y="4334933"/>
            <a:ext cx="1503685" cy="1503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5" name="Group 385"/>
          <p:cNvGrpSpPr/>
          <p:nvPr/>
        </p:nvGrpSpPr>
        <p:grpSpPr>
          <a:xfrm>
            <a:off x="3048412" y="2117792"/>
            <a:ext cx="2741313" cy="7510568"/>
            <a:chOff x="0" y="0"/>
            <a:chExt cx="2741311" cy="7510567"/>
          </a:xfrm>
        </p:grpSpPr>
        <p:sp>
          <p:nvSpPr>
            <p:cNvPr id="731" name="Shape 381"/>
            <p:cNvSpPr txBox="1"/>
            <p:nvPr/>
          </p:nvSpPr>
          <p:spPr>
            <a:xfrm>
              <a:off x="107928" y="-1"/>
              <a:ext cx="2633383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Relative Pronouns</a:t>
              </a:r>
            </a:p>
          </p:txBody>
        </p:sp>
        <p:sp>
          <p:nvSpPr>
            <p:cNvPr id="732" name="Shape 382"/>
            <p:cNvSpPr txBox="1"/>
            <p:nvPr/>
          </p:nvSpPr>
          <p:spPr>
            <a:xfrm>
              <a:off x="175386" y="1026171"/>
              <a:ext cx="919005" cy="2432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Which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Who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That </a:t>
              </a:r>
            </a:p>
          </p:txBody>
        </p:sp>
        <p:sp>
          <p:nvSpPr>
            <p:cNvPr id="733" name="Shape 383"/>
            <p:cNvSpPr txBox="1"/>
            <p:nvPr/>
          </p:nvSpPr>
          <p:spPr>
            <a:xfrm>
              <a:off x="-1" y="3729572"/>
              <a:ext cx="2378836" cy="378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Can attach to an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 to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create a complex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sentence.</a:t>
              </a:r>
            </a:p>
            <a:p>
              <a:pPr algn="l" defTabSz="1300480">
                <a:defRPr b="1" sz="19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</a:t>
              </a:r>
              <a:r>
                <a:rPr sz="2400"/>
                <a:t>:</a:t>
              </a:r>
              <a:r>
                <a:rPr b="0" sz="2400"/>
                <a:t> </a:t>
              </a:r>
              <a:r>
                <a:rPr b="0" sz="1600"/>
                <a:t>Many</a:t>
              </a:r>
              <a:endParaRPr sz="1600"/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 fragments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begin with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words.  Usually, you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must hitch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 and the clauses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that they introduce to 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your previous sentence.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Note: No comma is to be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used with </a:t>
              </a:r>
              <a:r>
                <a:rPr i="1"/>
                <a:t>that.</a:t>
              </a:r>
            </a:p>
          </p:txBody>
        </p:sp>
        <p:pic>
          <p:nvPicPr>
            <p:cNvPr id="734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9381" y="2007168"/>
              <a:ext cx="1192139" cy="1113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0" name="Group 390"/>
          <p:cNvGrpSpPr/>
          <p:nvPr/>
        </p:nvGrpSpPr>
        <p:grpSpPr>
          <a:xfrm>
            <a:off x="6479786" y="2219357"/>
            <a:ext cx="3146235" cy="7052604"/>
            <a:chOff x="0" y="0"/>
            <a:chExt cx="3146234" cy="7052601"/>
          </a:xfrm>
        </p:grpSpPr>
        <p:sp>
          <p:nvSpPr>
            <p:cNvPr id="736" name="Shape 386"/>
            <p:cNvSpPr txBox="1"/>
            <p:nvPr/>
          </p:nvSpPr>
          <p:spPr>
            <a:xfrm>
              <a:off x="-1" y="-1"/>
              <a:ext cx="2921366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Conjunctive Adverbs</a:t>
              </a:r>
            </a:p>
          </p:txBody>
        </p:sp>
        <p:sp>
          <p:nvSpPr>
            <p:cNvPr id="737" name="Shape 387"/>
            <p:cNvSpPr txBox="1"/>
            <p:nvPr/>
          </p:nvSpPr>
          <p:spPr>
            <a:xfrm>
              <a:off x="216758" y="758625"/>
              <a:ext cx="1819591" cy="1542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However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Moreover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Therefore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Furthermore</a:t>
              </a:r>
            </a:p>
          </p:txBody>
        </p:sp>
        <p:sp>
          <p:nvSpPr>
            <p:cNvPr id="738" name="Shape 388"/>
            <p:cNvSpPr txBox="1"/>
            <p:nvPr/>
          </p:nvSpPr>
          <p:spPr>
            <a:xfrm>
              <a:off x="216759" y="3935330"/>
              <a:ext cx="2929475" cy="3117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move within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own clause;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Requires commas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on both sides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b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Warning:</a:t>
              </a:r>
              <a:r>
                <a:rPr b="0"/>
                <a:t> If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wish to use these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to join clauses,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must use a semicolon</a:t>
              </a:r>
              <a:r>
                <a:rPr sz="2400"/>
                <a:t>.</a:t>
              </a:r>
            </a:p>
          </p:txBody>
        </p:sp>
        <p:pic>
          <p:nvPicPr>
            <p:cNvPr id="739" name="image6.png" descr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39823" y="2549044"/>
              <a:ext cx="1408889" cy="1095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5" name="Group 395"/>
          <p:cNvGrpSpPr/>
          <p:nvPr/>
        </p:nvGrpSpPr>
        <p:grpSpPr>
          <a:xfrm>
            <a:off x="9673720" y="2010461"/>
            <a:ext cx="3386719" cy="7574977"/>
            <a:chOff x="-1" y="-1"/>
            <a:chExt cx="3386718" cy="7574975"/>
          </a:xfrm>
        </p:grpSpPr>
        <p:pic>
          <p:nvPicPr>
            <p:cNvPr id="741" name="image7.png" descr="image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63540" y="1244045"/>
              <a:ext cx="623178" cy="1828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2" name="Shape 392"/>
            <p:cNvSpPr txBox="1"/>
            <p:nvPr/>
          </p:nvSpPr>
          <p:spPr>
            <a:xfrm>
              <a:off x="216751" y="-2"/>
              <a:ext cx="2023783" cy="831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Subordinating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Conjunctions</a:t>
              </a:r>
            </a:p>
          </p:txBody>
        </p:sp>
        <p:sp>
          <p:nvSpPr>
            <p:cNvPr id="743" name="Shape 393"/>
            <p:cNvSpPr txBox="1"/>
            <p:nvPr/>
          </p:nvSpPr>
          <p:spPr>
            <a:xfrm>
              <a:off x="216749" y="975370"/>
              <a:ext cx="2616566" cy="260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As, although, after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While, when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Until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Because, before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If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AAAWWUBBI</a:t>
              </a:r>
            </a:p>
          </p:txBody>
        </p:sp>
        <p:sp>
          <p:nvSpPr>
            <p:cNvPr id="744" name="Shape 394"/>
            <p:cNvSpPr txBox="1"/>
            <p:nvPr/>
          </p:nvSpPr>
          <p:spPr>
            <a:xfrm>
              <a:off x="-2" y="4152073"/>
              <a:ext cx="3201682" cy="3422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hitch up to an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creating a subordinate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(dependent)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forming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complex sentence.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appear after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main clause (no comma)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or before main clause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(needs a comma)</a:t>
              </a:r>
            </a:p>
          </p:txBody>
        </p:sp>
      </p:grpSp>
      <p:pic>
        <p:nvPicPr>
          <p:cNvPr id="74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96661" y="71003"/>
            <a:ext cx="3975102" cy="2044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0" grpId="2"/>
      <p:bldP build="whole" bldLvl="1" animBg="1" rev="0" advAuto="0" spid="735" grpId="1"/>
      <p:bldP build="whole" bldLvl="1" animBg="1" rev="0" advAuto="0" spid="745" grpId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9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50" name="Shape 372"/>
          <p:cNvSpPr/>
          <p:nvPr/>
        </p:nvSpPr>
        <p:spPr>
          <a:xfrm>
            <a:off x="-10" y="3034445"/>
            <a:ext cx="2925910" cy="1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1" name="Shape 373"/>
          <p:cNvSpPr/>
          <p:nvPr/>
        </p:nvSpPr>
        <p:spPr>
          <a:xfrm flipH="1">
            <a:off x="3034447" y="1532271"/>
            <a:ext cx="15" cy="822133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52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Shape 376"/>
          <p:cNvSpPr txBox="1"/>
          <p:nvPr/>
        </p:nvSpPr>
        <p:spPr>
          <a:xfrm>
            <a:off x="85792" y="2002645"/>
            <a:ext cx="1904870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Coordinating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Conjunctions</a:t>
            </a:r>
          </a:p>
        </p:txBody>
      </p:sp>
      <p:sp>
        <p:nvSpPr>
          <p:cNvPr id="754" name="Shape 377"/>
          <p:cNvSpPr txBox="1"/>
          <p:nvPr/>
        </p:nvSpPr>
        <p:spPr>
          <a:xfrm>
            <a:off x="85780" y="3411497"/>
            <a:ext cx="1006543" cy="154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And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But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Or/nor</a:t>
            </a:r>
          </a:p>
        </p:txBody>
      </p:sp>
      <p:sp>
        <p:nvSpPr>
          <p:cNvPr id="755" name="Shape 378"/>
          <p:cNvSpPr/>
          <p:nvPr/>
        </p:nvSpPr>
        <p:spPr>
          <a:xfrm>
            <a:off x="-10" y="5846133"/>
            <a:ext cx="2925910" cy="1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6" name="Shape 379"/>
          <p:cNvSpPr txBox="1"/>
          <p:nvPr/>
        </p:nvSpPr>
        <p:spPr>
          <a:xfrm>
            <a:off x="108546" y="5888001"/>
            <a:ext cx="2862390" cy="3589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Can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clauses to make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compound sentence.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Warning:</a:t>
            </a:r>
            <a:r>
              <a:rPr b="0"/>
              <a:t> </a:t>
            </a:r>
            <a:r>
              <a:rPr b="0" i="1"/>
              <a:t>You </a:t>
            </a:r>
            <a:r>
              <a:t>must</a:t>
            </a:r>
            <a:r>
              <a:rPr b="0"/>
              <a:t> use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a comma</a:t>
            </a:r>
            <a:r>
              <a:rPr i="1"/>
              <a:t> </a:t>
            </a:r>
            <a:r>
              <a:t>with these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when they join </a:t>
            </a:r>
            <a:endParaRPr i="1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independent clauses.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You may use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semicolon instead of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a coordinating conjunction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to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clauses.</a:t>
            </a:r>
          </a:p>
        </p:txBody>
      </p:sp>
      <p:pic>
        <p:nvPicPr>
          <p:cNvPr id="757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8851" y="4334933"/>
            <a:ext cx="1503685" cy="1503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0683" y="2240905"/>
            <a:ext cx="2844811" cy="2857503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Use the phrase “star-crossed lovers”"/>
          <p:cNvSpPr txBox="1"/>
          <p:nvPr/>
        </p:nvSpPr>
        <p:spPr>
          <a:xfrm>
            <a:off x="5619748" y="5412402"/>
            <a:ext cx="529285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“star-crossed lovers”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2" name="Shape 370"/>
          <p:cNvSpPr/>
          <p:nvPr/>
        </p:nvSpPr>
        <p:spPr>
          <a:xfrm flipH="1">
            <a:off x="6394020" y="1532270"/>
            <a:ext cx="15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3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64" name="Shape 372"/>
          <p:cNvSpPr/>
          <p:nvPr/>
        </p:nvSpPr>
        <p:spPr>
          <a:xfrm>
            <a:off x="2996430" y="2970945"/>
            <a:ext cx="3476128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5" name="Shape 373"/>
          <p:cNvSpPr/>
          <p:nvPr/>
        </p:nvSpPr>
        <p:spPr>
          <a:xfrm flipH="1">
            <a:off x="3034447" y="1532271"/>
            <a:ext cx="15" cy="822133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66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Shape 378"/>
          <p:cNvSpPr/>
          <p:nvPr/>
        </p:nvSpPr>
        <p:spPr>
          <a:xfrm>
            <a:off x="3071539" y="5873072"/>
            <a:ext cx="3325908" cy="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772" name="Group 385"/>
          <p:cNvGrpSpPr/>
          <p:nvPr/>
        </p:nvGrpSpPr>
        <p:grpSpPr>
          <a:xfrm>
            <a:off x="3048406" y="2117787"/>
            <a:ext cx="2741313" cy="7510565"/>
            <a:chOff x="-1" y="0"/>
            <a:chExt cx="2741311" cy="7510563"/>
          </a:xfrm>
        </p:grpSpPr>
        <p:sp>
          <p:nvSpPr>
            <p:cNvPr id="768" name="Shape 381"/>
            <p:cNvSpPr txBox="1"/>
            <p:nvPr/>
          </p:nvSpPr>
          <p:spPr>
            <a:xfrm>
              <a:off x="107927" y="-1"/>
              <a:ext cx="2633384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Relative Pronouns</a:t>
              </a:r>
            </a:p>
          </p:txBody>
        </p:sp>
        <p:sp>
          <p:nvSpPr>
            <p:cNvPr id="769" name="Shape 382"/>
            <p:cNvSpPr txBox="1"/>
            <p:nvPr/>
          </p:nvSpPr>
          <p:spPr>
            <a:xfrm>
              <a:off x="175387" y="1026168"/>
              <a:ext cx="919006" cy="2432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Which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Who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That </a:t>
              </a:r>
            </a:p>
          </p:txBody>
        </p:sp>
        <p:sp>
          <p:nvSpPr>
            <p:cNvPr id="770" name="Shape 383"/>
            <p:cNvSpPr txBox="1"/>
            <p:nvPr/>
          </p:nvSpPr>
          <p:spPr>
            <a:xfrm>
              <a:off x="-2" y="3729568"/>
              <a:ext cx="2378836" cy="378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Can attach to an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 to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create a complex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sentence.</a:t>
              </a:r>
            </a:p>
            <a:p>
              <a:pPr algn="l" defTabSz="1300480">
                <a:defRPr b="1" sz="19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</a:t>
              </a:r>
              <a:r>
                <a:rPr sz="2400"/>
                <a:t>:</a:t>
              </a:r>
              <a:r>
                <a:rPr b="0" sz="2400"/>
                <a:t> </a:t>
              </a:r>
              <a:r>
                <a:rPr b="0" sz="1600"/>
                <a:t>Many</a:t>
              </a:r>
              <a:endParaRPr sz="1600"/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 fragments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begin with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words.  Usually, you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must hitch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 and the clauses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that they introduce to 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your previous sentence.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Note: No comma is to be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used with </a:t>
              </a:r>
              <a:r>
                <a:rPr i="1"/>
                <a:t>that.</a:t>
              </a:r>
            </a:p>
          </p:txBody>
        </p:sp>
        <p:pic>
          <p:nvPicPr>
            <p:cNvPr id="771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9385" y="2007165"/>
              <a:ext cx="1192146" cy="1113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73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3442" y="1842342"/>
            <a:ext cx="2857511" cy="2857502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Use the phrase “Ides of March”"/>
          <p:cNvSpPr txBox="1"/>
          <p:nvPr/>
        </p:nvSpPr>
        <p:spPr>
          <a:xfrm>
            <a:off x="7600949" y="5412402"/>
            <a:ext cx="452993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“Ides of March”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77" name="Shape 370"/>
          <p:cNvSpPr/>
          <p:nvPr/>
        </p:nvSpPr>
        <p:spPr>
          <a:xfrm flipH="1">
            <a:off x="6394020" y="1532270"/>
            <a:ext cx="15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78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79" name="Shape 372"/>
          <p:cNvSpPr/>
          <p:nvPr/>
        </p:nvSpPr>
        <p:spPr>
          <a:xfrm>
            <a:off x="6502391" y="3034445"/>
            <a:ext cx="3174604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80" name="Shape 374"/>
          <p:cNvSpPr/>
          <p:nvPr/>
        </p:nvSpPr>
        <p:spPr>
          <a:xfrm flipH="1">
            <a:off x="9753593" y="1532272"/>
            <a:ext cx="16" cy="822132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81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82" name="Shape 378"/>
          <p:cNvSpPr/>
          <p:nvPr/>
        </p:nvSpPr>
        <p:spPr>
          <a:xfrm>
            <a:off x="6379212" y="5947731"/>
            <a:ext cx="3347397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787" name="Group 390"/>
          <p:cNvGrpSpPr/>
          <p:nvPr/>
        </p:nvGrpSpPr>
        <p:grpSpPr>
          <a:xfrm>
            <a:off x="6479777" y="2219351"/>
            <a:ext cx="3146239" cy="7052604"/>
            <a:chOff x="-1" y="-1"/>
            <a:chExt cx="3146238" cy="7052603"/>
          </a:xfrm>
        </p:grpSpPr>
        <p:sp>
          <p:nvSpPr>
            <p:cNvPr id="783" name="Shape 386"/>
            <p:cNvSpPr txBox="1"/>
            <p:nvPr/>
          </p:nvSpPr>
          <p:spPr>
            <a:xfrm>
              <a:off x="-2" y="-2"/>
              <a:ext cx="2921367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Conjunctive Adverbs</a:t>
              </a:r>
            </a:p>
          </p:txBody>
        </p:sp>
        <p:sp>
          <p:nvSpPr>
            <p:cNvPr id="784" name="Shape 387"/>
            <p:cNvSpPr txBox="1"/>
            <p:nvPr/>
          </p:nvSpPr>
          <p:spPr>
            <a:xfrm>
              <a:off x="216762" y="758624"/>
              <a:ext cx="1819591" cy="1542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However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Moreover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Therefore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Furthermore</a:t>
              </a:r>
            </a:p>
          </p:txBody>
        </p:sp>
        <p:sp>
          <p:nvSpPr>
            <p:cNvPr id="785" name="Shape 388"/>
            <p:cNvSpPr txBox="1"/>
            <p:nvPr/>
          </p:nvSpPr>
          <p:spPr>
            <a:xfrm>
              <a:off x="216763" y="3935332"/>
              <a:ext cx="2929475" cy="3117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move within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own clause;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Requires commas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on both sides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b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Warning:</a:t>
              </a:r>
              <a:r>
                <a:rPr b="0"/>
                <a:t> If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wish to use these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to join clauses,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must use a semicolon</a:t>
              </a:r>
              <a:r>
                <a:rPr sz="2400"/>
                <a:t>.</a:t>
              </a:r>
            </a:p>
          </p:txBody>
        </p:sp>
        <p:pic>
          <p:nvPicPr>
            <p:cNvPr id="786" name="image6.png" descr="image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9829" y="2549043"/>
              <a:ext cx="1408897" cy="1095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8" name="Use the phrase “the Weird Sisters”"/>
          <p:cNvSpPr txBox="1"/>
          <p:nvPr/>
        </p:nvSpPr>
        <p:spPr>
          <a:xfrm>
            <a:off x="1111239" y="5717202"/>
            <a:ext cx="49926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“the Weird Sisters”</a:t>
            </a:r>
          </a:p>
        </p:txBody>
      </p:sp>
      <p:pic>
        <p:nvPicPr>
          <p:cNvPr id="789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5657" y="2147996"/>
            <a:ext cx="2857502" cy="2857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7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2" name="Shape 371"/>
          <p:cNvSpPr txBox="1"/>
          <p:nvPr/>
        </p:nvSpPr>
        <p:spPr>
          <a:xfrm>
            <a:off x="3369733" y="373740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93" name="Shape 372"/>
          <p:cNvSpPr/>
          <p:nvPr/>
        </p:nvSpPr>
        <p:spPr>
          <a:xfrm>
            <a:off x="9791689" y="3059845"/>
            <a:ext cx="3733818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4" name="Shape 374"/>
          <p:cNvSpPr/>
          <p:nvPr/>
        </p:nvSpPr>
        <p:spPr>
          <a:xfrm flipH="1">
            <a:off x="9753593" y="1532272"/>
            <a:ext cx="16" cy="822132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95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Shape 378"/>
          <p:cNvSpPr/>
          <p:nvPr/>
        </p:nvSpPr>
        <p:spPr>
          <a:xfrm>
            <a:off x="9784559" y="5797956"/>
            <a:ext cx="4071154" cy="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01" name="Group 395"/>
          <p:cNvGrpSpPr/>
          <p:nvPr/>
        </p:nvGrpSpPr>
        <p:grpSpPr>
          <a:xfrm>
            <a:off x="9673709" y="2010458"/>
            <a:ext cx="3386732" cy="7574976"/>
            <a:chOff x="-1" y="0"/>
            <a:chExt cx="3386731" cy="7574975"/>
          </a:xfrm>
        </p:grpSpPr>
        <p:pic>
          <p:nvPicPr>
            <p:cNvPr id="797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63549" y="1244045"/>
              <a:ext cx="623181" cy="18288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8" name="Shape 392"/>
            <p:cNvSpPr txBox="1"/>
            <p:nvPr/>
          </p:nvSpPr>
          <p:spPr>
            <a:xfrm>
              <a:off x="216754" y="-1"/>
              <a:ext cx="2023783" cy="831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Subordinating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Conjunctions</a:t>
              </a:r>
            </a:p>
          </p:txBody>
        </p:sp>
        <p:sp>
          <p:nvSpPr>
            <p:cNvPr id="799" name="Shape 393"/>
            <p:cNvSpPr txBox="1"/>
            <p:nvPr/>
          </p:nvSpPr>
          <p:spPr>
            <a:xfrm>
              <a:off x="216753" y="975370"/>
              <a:ext cx="2616566" cy="260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As, although, after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While, when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Until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Because, before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If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AAAWWUBBI</a:t>
              </a:r>
            </a:p>
          </p:txBody>
        </p:sp>
        <p:sp>
          <p:nvSpPr>
            <p:cNvPr id="800" name="Shape 394"/>
            <p:cNvSpPr txBox="1"/>
            <p:nvPr/>
          </p:nvSpPr>
          <p:spPr>
            <a:xfrm>
              <a:off x="-2" y="4152072"/>
              <a:ext cx="3201682" cy="3422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hitch up to an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creating a subordinate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(dependent)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forming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complex sentence.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appear after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main clause (no comma)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or before main clause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(needs a comma)</a:t>
              </a:r>
            </a:p>
          </p:txBody>
        </p:sp>
      </p:grpSp>
      <p:pic>
        <p:nvPicPr>
          <p:cNvPr id="802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6524" y="2643633"/>
            <a:ext cx="3289302" cy="24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Use the phrase “Prince of Denmark”"/>
          <p:cNvSpPr txBox="1"/>
          <p:nvPr/>
        </p:nvSpPr>
        <p:spPr>
          <a:xfrm>
            <a:off x="1860549" y="5903567"/>
            <a:ext cx="521269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“Prince of Denmark”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1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6" name="Shape 370"/>
          <p:cNvSpPr/>
          <p:nvPr/>
        </p:nvSpPr>
        <p:spPr>
          <a:xfrm flipH="1">
            <a:off x="8705418" y="1481470"/>
            <a:ext cx="19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7" name="Shape 372"/>
          <p:cNvSpPr/>
          <p:nvPr/>
        </p:nvSpPr>
        <p:spPr>
          <a:xfrm>
            <a:off x="-7" y="22778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10" name="Group"/>
          <p:cNvGrpSpPr/>
          <p:nvPr/>
        </p:nvGrpSpPr>
        <p:grpSpPr>
          <a:xfrm>
            <a:off x="24415" y="1467669"/>
            <a:ext cx="3383329" cy="3042681"/>
            <a:chOff x="-1" y="0"/>
            <a:chExt cx="3383327" cy="3042680"/>
          </a:xfrm>
        </p:grpSpPr>
        <p:sp>
          <p:nvSpPr>
            <p:cNvPr id="808" name="Shape 376"/>
            <p:cNvSpPr txBox="1"/>
            <p:nvPr/>
          </p:nvSpPr>
          <p:spPr>
            <a:xfrm>
              <a:off x="328062" y="0"/>
              <a:ext cx="1701422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Appositives</a:t>
              </a:r>
            </a:p>
          </p:txBody>
        </p:sp>
        <p:sp>
          <p:nvSpPr>
            <p:cNvPr id="809" name="Shape 377"/>
            <p:cNvSpPr txBox="1"/>
            <p:nvPr/>
          </p:nvSpPr>
          <p:spPr>
            <a:xfrm>
              <a:off x="-2" y="786515"/>
              <a:ext cx="3383329" cy="2256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Steve Jobs, a passionate golfer,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A passionate golfer, Steve Jobs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</p:txBody>
        </p:sp>
      </p:grpSp>
      <p:sp>
        <p:nvSpPr>
          <p:cNvPr id="811" name="Shape 370"/>
          <p:cNvSpPr/>
          <p:nvPr/>
        </p:nvSpPr>
        <p:spPr>
          <a:xfrm flipH="1">
            <a:off x="3473019" y="1481470"/>
            <a:ext cx="19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1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9" cy="19371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5" name="Group"/>
          <p:cNvGrpSpPr/>
          <p:nvPr/>
        </p:nvGrpSpPr>
        <p:grpSpPr>
          <a:xfrm>
            <a:off x="3525442" y="1842332"/>
            <a:ext cx="4832170" cy="2255268"/>
            <a:chOff x="0" y="-1"/>
            <a:chExt cx="4832169" cy="2255266"/>
          </a:xfrm>
        </p:grpSpPr>
        <p:sp>
          <p:nvSpPr>
            <p:cNvPr id="813" name="Shape 376"/>
            <p:cNvSpPr txBox="1"/>
            <p:nvPr/>
          </p:nvSpPr>
          <p:spPr>
            <a:xfrm>
              <a:off x="865648" y="-2"/>
              <a:ext cx="3327816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Inverted Adjective Pairs</a:t>
              </a:r>
            </a:p>
          </p:txBody>
        </p:sp>
        <p:sp>
          <p:nvSpPr>
            <p:cNvPr id="814" name="Shape 377"/>
            <p:cNvSpPr txBox="1"/>
            <p:nvPr/>
          </p:nvSpPr>
          <p:spPr>
            <a:xfrm>
              <a:off x="0" y="532500"/>
              <a:ext cx="4832170" cy="1722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dancer, graceful and confident,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Graceful and confident, the dancer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</p:txBody>
        </p:sp>
      </p:grpSp>
      <p:grpSp>
        <p:nvGrpSpPr>
          <p:cNvPr id="818" name="Group"/>
          <p:cNvGrpSpPr/>
          <p:nvPr/>
        </p:nvGrpSpPr>
        <p:grpSpPr>
          <a:xfrm>
            <a:off x="8734482" y="1467666"/>
            <a:ext cx="3146643" cy="2902787"/>
            <a:chOff x="0" y="0"/>
            <a:chExt cx="3146642" cy="2902786"/>
          </a:xfrm>
        </p:grpSpPr>
        <p:sp>
          <p:nvSpPr>
            <p:cNvPr id="816" name="Group 385"/>
            <p:cNvSpPr txBox="1"/>
            <p:nvPr/>
          </p:nvSpPr>
          <p:spPr>
            <a:xfrm>
              <a:off x="479772" y="0"/>
              <a:ext cx="2666870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Participial Phrases</a:t>
              </a:r>
            </a:p>
          </p:txBody>
        </p:sp>
        <p:sp>
          <p:nvSpPr>
            <p:cNvPr id="817" name="Shape 377"/>
            <p:cNvSpPr txBox="1"/>
            <p:nvPr/>
          </p:nvSpPr>
          <p:spPr>
            <a:xfrm>
              <a:off x="-1" y="886259"/>
              <a:ext cx="3107612" cy="2016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Racing down the stairs, I collided with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principal.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bicycle, broken years ago, rusted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in the garage.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My Dad is the man wearing the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Hawaiian shirt.</a:t>
              </a:r>
            </a:p>
          </p:txBody>
        </p:sp>
      </p:grpSp>
      <p:sp>
        <p:nvSpPr>
          <p:cNvPr id="819" name="Shape 377"/>
          <p:cNvSpPr txBox="1"/>
          <p:nvPr/>
        </p:nvSpPr>
        <p:spPr>
          <a:xfrm>
            <a:off x="33302" y="4597401"/>
            <a:ext cx="3294590" cy="172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An appositive is a noun or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noun phrase that gives another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name to the noun to which it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refers.</a:t>
            </a:r>
          </a:p>
        </p:txBody>
      </p:sp>
      <p:sp>
        <p:nvSpPr>
          <p:cNvPr id="820" name="Shape 377"/>
          <p:cNvSpPr txBox="1"/>
          <p:nvPr/>
        </p:nvSpPr>
        <p:spPr>
          <a:xfrm>
            <a:off x="43849" y="6472197"/>
            <a:ext cx="3344485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Usually, appositives are set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off by commas on both sides.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The commas are not necessary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if the appositive is very short.</a:t>
            </a:r>
          </a:p>
        </p:txBody>
      </p:sp>
      <p:sp>
        <p:nvSpPr>
          <p:cNvPr id="821" name="Shape 377"/>
          <p:cNvSpPr txBox="1"/>
          <p:nvPr/>
        </p:nvSpPr>
        <p:spPr>
          <a:xfrm>
            <a:off x="3554638" y="4197351"/>
            <a:ext cx="5136784" cy="2789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Adjectives usually go before the noun that they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modify, or after a form of the verb “to be.’ (The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graceful, confident dancer…; The dancer was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 and confident.)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But when adjectives are inverted, they are placed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by themselves in the sentence so as to attract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special attention. </a:t>
            </a:r>
          </a:p>
        </p:txBody>
      </p:sp>
      <p:sp>
        <p:nvSpPr>
          <p:cNvPr id="822" name="Shape 377"/>
          <p:cNvSpPr txBox="1"/>
          <p:nvPr/>
        </p:nvSpPr>
        <p:spPr>
          <a:xfrm>
            <a:off x="3481575" y="7196097"/>
            <a:ext cx="4983416" cy="65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 pair inversions are set off by commas.</a:t>
            </a:r>
          </a:p>
        </p:txBody>
      </p:sp>
      <p:sp>
        <p:nvSpPr>
          <p:cNvPr id="823" name="Shape 377"/>
          <p:cNvSpPr txBox="1"/>
          <p:nvPr/>
        </p:nvSpPr>
        <p:spPr>
          <a:xfrm>
            <a:off x="43853" y="8173997"/>
            <a:ext cx="3306422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Appositives allow you to pack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more information efficiently into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 single sentence.</a:t>
            </a:r>
          </a:p>
        </p:txBody>
      </p:sp>
      <p:sp>
        <p:nvSpPr>
          <p:cNvPr id="824" name="Shape 377"/>
          <p:cNvSpPr txBox="1"/>
          <p:nvPr/>
        </p:nvSpPr>
        <p:spPr>
          <a:xfrm>
            <a:off x="3554640" y="8173997"/>
            <a:ext cx="4565061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Inverted adjective pairs get extra special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attention and add artistic flair to a sentence.</a:t>
            </a:r>
          </a:p>
        </p:txBody>
      </p:sp>
      <p:sp>
        <p:nvSpPr>
          <p:cNvPr id="825" name="Shape 377"/>
          <p:cNvSpPr txBox="1"/>
          <p:nvPr/>
        </p:nvSpPr>
        <p:spPr>
          <a:xfrm>
            <a:off x="8724806" y="4440201"/>
            <a:ext cx="4148280" cy="228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participle is an adjective that is derived from a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Present participles end in -ing. Past participles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take the form of the verb that you would use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with the helping verbs ‘have’ (I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broken my promise. I have seen a ghost. 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walked my dog.)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participial phrase, then, is simply a participle with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one or more words following it that go together.</a:t>
            </a:r>
          </a:p>
        </p:txBody>
      </p:sp>
      <p:sp>
        <p:nvSpPr>
          <p:cNvPr id="826" name="Shape 377"/>
          <p:cNvSpPr txBox="1"/>
          <p:nvPr/>
        </p:nvSpPr>
        <p:spPr>
          <a:xfrm>
            <a:off x="8743532" y="8529597"/>
            <a:ext cx="3738618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Participial phrases give action and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visuals concisely within a sentence.</a:t>
            </a:r>
          </a:p>
        </p:txBody>
      </p:sp>
      <p:sp>
        <p:nvSpPr>
          <p:cNvPr id="827" name="Shape 377"/>
          <p:cNvSpPr txBox="1"/>
          <p:nvPr/>
        </p:nvSpPr>
        <p:spPr>
          <a:xfrm>
            <a:off x="8724806" y="6719971"/>
            <a:ext cx="4234228" cy="181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marL="277810" indent="-277810" algn="l" defTabSz="1300480">
              <a:buSzPct val="100000"/>
              <a:buAutoNum type="arabicPeriod" startAt="1"/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If the participle is separated from the word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modifies, set the participial phrase off by commas.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2.  If the participle is right next to the word that it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modifies, use NO comma IF the participle defines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the noun that it modifies. USE a comma IF the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participle MERELY COMMENTS upon the noun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modifies.</a:t>
            </a:r>
          </a:p>
        </p:txBody>
      </p:sp>
      <p:pic>
        <p:nvPicPr>
          <p:cNvPr id="828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8" grpId="9"/>
      <p:bldP build="whole" bldLvl="1" animBg="1" rev="0" advAuto="0" spid="826" grpId="12"/>
      <p:bldP build="whole" bldLvl="1" animBg="1" rev="0" advAuto="0" spid="823" grpId="4"/>
      <p:bldP build="whole" bldLvl="1" animBg="1" rev="0" advAuto="0" spid="819" grpId="2"/>
      <p:bldP build="whole" bldLvl="1" animBg="1" rev="0" advAuto="0" spid="815" grpId="5"/>
      <p:bldP build="whole" bldLvl="1" animBg="1" rev="0" advAuto="0" spid="821" grpId="6"/>
      <p:bldP build="whole" bldLvl="1" animBg="1" rev="0" advAuto="0" spid="827" grpId="11"/>
      <p:bldP build="whole" bldLvl="1" animBg="1" rev="0" advAuto="0" spid="822" grpId="7"/>
      <p:bldP build="whole" bldLvl="1" animBg="1" rev="0" advAuto="0" spid="810" grpId="1"/>
      <p:bldP build="whole" bldLvl="1" animBg="1" rev="0" advAuto="0" spid="825" grpId="10"/>
      <p:bldP build="whole" bldLvl="1" animBg="1" rev="0" advAuto="0" spid="820" grpId="3"/>
      <p:bldP build="whole" bldLvl="1" animBg="1" rev="0" advAuto="0" spid="824" grpId="8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31" name="Shape 372"/>
          <p:cNvSpPr/>
          <p:nvPr/>
        </p:nvSpPr>
        <p:spPr>
          <a:xfrm>
            <a:off x="-7" y="22778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34" name="Group"/>
          <p:cNvGrpSpPr/>
          <p:nvPr/>
        </p:nvGrpSpPr>
        <p:grpSpPr>
          <a:xfrm>
            <a:off x="24415" y="1467669"/>
            <a:ext cx="3383329" cy="3042681"/>
            <a:chOff x="-1" y="0"/>
            <a:chExt cx="3383327" cy="3042680"/>
          </a:xfrm>
        </p:grpSpPr>
        <p:sp>
          <p:nvSpPr>
            <p:cNvPr id="832" name="Shape 376"/>
            <p:cNvSpPr txBox="1"/>
            <p:nvPr/>
          </p:nvSpPr>
          <p:spPr>
            <a:xfrm>
              <a:off x="328062" y="0"/>
              <a:ext cx="1701422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Appositives</a:t>
              </a:r>
            </a:p>
          </p:txBody>
        </p:sp>
        <p:sp>
          <p:nvSpPr>
            <p:cNvPr id="833" name="Shape 377"/>
            <p:cNvSpPr txBox="1"/>
            <p:nvPr/>
          </p:nvSpPr>
          <p:spPr>
            <a:xfrm>
              <a:off x="-2" y="786515"/>
              <a:ext cx="3383329" cy="2256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Steve Jobs, a passionate golfer,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A passionate golfer, Steve Jobs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</p:txBody>
        </p:sp>
      </p:grpSp>
      <p:sp>
        <p:nvSpPr>
          <p:cNvPr id="835" name="Shape 370"/>
          <p:cNvSpPr/>
          <p:nvPr/>
        </p:nvSpPr>
        <p:spPr>
          <a:xfrm flipH="1">
            <a:off x="3473020" y="1481470"/>
            <a:ext cx="15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3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9" cy="1937131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Shape 377"/>
          <p:cNvSpPr txBox="1"/>
          <p:nvPr/>
        </p:nvSpPr>
        <p:spPr>
          <a:xfrm>
            <a:off x="33302" y="4597401"/>
            <a:ext cx="3294590" cy="172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An appositive is a noun or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noun phrase that gives another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name to the noun to which it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refers.</a:t>
            </a:r>
          </a:p>
        </p:txBody>
      </p:sp>
      <p:sp>
        <p:nvSpPr>
          <p:cNvPr id="838" name="Shape 377"/>
          <p:cNvSpPr txBox="1"/>
          <p:nvPr/>
        </p:nvSpPr>
        <p:spPr>
          <a:xfrm>
            <a:off x="43849" y="6472197"/>
            <a:ext cx="3344485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Usually, appositives are set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off by commas on both sides.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The commas are not necessary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if the appositive is very short.</a:t>
            </a:r>
          </a:p>
        </p:txBody>
      </p:sp>
      <p:sp>
        <p:nvSpPr>
          <p:cNvPr id="839" name="Shape 377"/>
          <p:cNvSpPr txBox="1"/>
          <p:nvPr/>
        </p:nvSpPr>
        <p:spPr>
          <a:xfrm>
            <a:off x="43853" y="8173997"/>
            <a:ext cx="3306422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Appositives allow you to pack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more information efficiently into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 single sentence.</a:t>
            </a:r>
          </a:p>
        </p:txBody>
      </p:sp>
      <p:pic>
        <p:nvPicPr>
          <p:cNvPr id="840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Identify a character by using an appositive."/>
          <p:cNvSpPr txBox="1"/>
          <p:nvPr/>
        </p:nvSpPr>
        <p:spPr>
          <a:xfrm>
            <a:off x="5327646" y="2758486"/>
            <a:ext cx="616793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Identify a character by using an appositive.</a:t>
            </a:r>
          </a:p>
        </p:txBody>
      </p:sp>
      <p:sp>
        <p:nvSpPr>
          <p:cNvPr id="842" name="Atticus Finch, a soft-spoken country lawyer,…"/>
          <p:cNvSpPr txBox="1"/>
          <p:nvPr/>
        </p:nvSpPr>
        <p:spPr>
          <a:xfrm>
            <a:off x="5099046" y="4356827"/>
            <a:ext cx="6224321" cy="8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Atticus Finch,</a:t>
            </a:r>
            <a:r>
              <a:rPr>
                <a:solidFill>
                  <a:srgbClr val="909090"/>
                </a:solidFill>
              </a:rPr>
              <a:t> </a:t>
            </a:r>
            <a:r>
              <a:rPr i="1">
                <a:solidFill>
                  <a:srgbClr val="909090"/>
                </a:solidFill>
                <a:latin typeface="+mj-lt"/>
                <a:ea typeface="+mj-ea"/>
                <a:cs typeface="+mj-cs"/>
                <a:sym typeface="Helvetica Neue"/>
              </a:rPr>
              <a:t>a soft-spoken country lawyer</a:t>
            </a:r>
            <a:r>
              <a:t>, 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was modeled after Harper Lee’s own father.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8" grpId="3"/>
      <p:bldP build="whole" bldLvl="1" animBg="1" rev="0" advAuto="0" spid="839" grpId="4"/>
      <p:bldP build="whole" bldLvl="1" animBg="1" rev="0" advAuto="0" spid="837" grpId="2"/>
      <p:bldP build="whole" bldLvl="1" animBg="1" rev="0" advAuto="0" spid="834" grpId="1"/>
      <p:bldP build="whole" bldLvl="1" animBg="1" rev="0" advAuto="0" spid="842" grpId="5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5" name="Shape 370"/>
          <p:cNvSpPr/>
          <p:nvPr/>
        </p:nvSpPr>
        <p:spPr>
          <a:xfrm flipH="1">
            <a:off x="8705421" y="1481470"/>
            <a:ext cx="15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6" name="Shape 372"/>
          <p:cNvSpPr/>
          <p:nvPr/>
        </p:nvSpPr>
        <p:spPr>
          <a:xfrm>
            <a:off x="-7" y="22778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7" name="Shape 370"/>
          <p:cNvSpPr/>
          <p:nvPr/>
        </p:nvSpPr>
        <p:spPr>
          <a:xfrm flipH="1">
            <a:off x="3473020" y="1481470"/>
            <a:ext cx="15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4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9" cy="19371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1" name="Group"/>
          <p:cNvGrpSpPr/>
          <p:nvPr/>
        </p:nvGrpSpPr>
        <p:grpSpPr>
          <a:xfrm>
            <a:off x="3525442" y="1842332"/>
            <a:ext cx="4832170" cy="2255268"/>
            <a:chOff x="0" y="-1"/>
            <a:chExt cx="4832169" cy="2255266"/>
          </a:xfrm>
        </p:grpSpPr>
        <p:sp>
          <p:nvSpPr>
            <p:cNvPr id="849" name="Shape 376"/>
            <p:cNvSpPr txBox="1"/>
            <p:nvPr/>
          </p:nvSpPr>
          <p:spPr>
            <a:xfrm>
              <a:off x="865648" y="-2"/>
              <a:ext cx="3327816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Inverted Adjective Pairs</a:t>
              </a:r>
            </a:p>
          </p:txBody>
        </p:sp>
        <p:sp>
          <p:nvSpPr>
            <p:cNvPr id="850" name="Shape 377"/>
            <p:cNvSpPr txBox="1"/>
            <p:nvPr/>
          </p:nvSpPr>
          <p:spPr>
            <a:xfrm>
              <a:off x="0" y="532500"/>
              <a:ext cx="4832170" cy="1722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dancer, graceful and confident,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Graceful and confident, the dancer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</p:txBody>
        </p:sp>
      </p:grpSp>
      <p:sp>
        <p:nvSpPr>
          <p:cNvPr id="852" name="Shape 377"/>
          <p:cNvSpPr txBox="1"/>
          <p:nvPr/>
        </p:nvSpPr>
        <p:spPr>
          <a:xfrm>
            <a:off x="3554638" y="4197351"/>
            <a:ext cx="5136784" cy="2789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Adjectives usually go before the noun that they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modify, or after a form of the verb “to be.’ (The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graceful, confident dancer…; The dancer was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 and confident.)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But when adjectives are inverted, they are placed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by themselves in the sentence so as to attract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special attention. </a:t>
            </a:r>
          </a:p>
        </p:txBody>
      </p:sp>
      <p:sp>
        <p:nvSpPr>
          <p:cNvPr id="853" name="Shape 377"/>
          <p:cNvSpPr txBox="1"/>
          <p:nvPr/>
        </p:nvSpPr>
        <p:spPr>
          <a:xfrm>
            <a:off x="3481575" y="7196097"/>
            <a:ext cx="4983416" cy="65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 pair inversions are set off by commas.</a:t>
            </a:r>
          </a:p>
        </p:txBody>
      </p:sp>
      <p:sp>
        <p:nvSpPr>
          <p:cNvPr id="854" name="Shape 377"/>
          <p:cNvSpPr txBox="1"/>
          <p:nvPr/>
        </p:nvSpPr>
        <p:spPr>
          <a:xfrm>
            <a:off x="3554640" y="8173997"/>
            <a:ext cx="4565061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Inverted adjective pairs get extra special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attention and add artistic flair to a sentence.</a:t>
            </a:r>
          </a:p>
        </p:txBody>
      </p:sp>
      <p:pic>
        <p:nvPicPr>
          <p:cNvPr id="855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  <p:sp>
        <p:nvSpPr>
          <p:cNvPr id="856" name="Use an inverted…"/>
          <p:cNvSpPr txBox="1"/>
          <p:nvPr/>
        </p:nvSpPr>
        <p:spPr>
          <a:xfrm>
            <a:off x="8989728" y="2527212"/>
            <a:ext cx="3068117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Use an inverted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adjective pair to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describe a character.</a:t>
            </a:r>
          </a:p>
        </p:txBody>
      </p:sp>
      <p:sp>
        <p:nvSpPr>
          <p:cNvPr id="857" name="Rebecca Nurse, faithful…"/>
          <p:cNvSpPr txBox="1"/>
          <p:nvPr/>
        </p:nvSpPr>
        <p:spPr>
          <a:xfrm>
            <a:off x="8989727" y="4422109"/>
            <a:ext cx="3722523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Rebecca Nurse, </a:t>
            </a:r>
            <a:r>
              <a:rPr>
                <a:solidFill>
                  <a:srgbClr val="AFAFAF"/>
                </a:solidFill>
              </a:rPr>
              <a:t>pious</a:t>
            </a:r>
            <a:endParaRPr>
              <a:solidFill>
                <a:srgbClr val="AFAFAF"/>
              </a:solidFill>
            </a:endParaRPr>
          </a:p>
          <a:p>
            <a:pPr algn="l">
              <a:defRPr>
                <a:solidFill>
                  <a:srgbClr val="97979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and motherly</a:t>
            </a:r>
            <a:r>
              <a:rPr>
                <a:solidFill>
                  <a:srgbClr val="000000"/>
                </a:solidFill>
              </a:rPr>
              <a:t>, is executed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as a witch.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4" grpId="4"/>
      <p:bldP build="whole" bldLvl="1" animBg="1" rev="0" advAuto="0" spid="851" grpId="1"/>
      <p:bldP build="whole" bldLvl="1" animBg="1" rev="0" advAuto="0" spid="857" grpId="5"/>
      <p:bldP build="whole" bldLvl="1" animBg="1" rev="0" advAuto="0" spid="853" grpId="3"/>
      <p:bldP build="whole" bldLvl="1" animBg="1" rev="0" advAuto="0" spid="85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28" y="1377404"/>
            <a:ext cx="3403602" cy="2387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2. Enriching the conversation"/>
          <p:cNvSpPr txBox="1"/>
          <p:nvPr/>
        </p:nvSpPr>
        <p:spPr>
          <a:xfrm>
            <a:off x="736598" y="404463"/>
            <a:ext cx="434797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/>
            <a:r>
              <a:t>2. Enriching the conversation</a:t>
            </a:r>
          </a:p>
        </p:txBody>
      </p:sp>
      <p:pic>
        <p:nvPicPr>
          <p:cNvPr id="232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1950" y="2334616"/>
            <a:ext cx="6553514" cy="449798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his verb needs…"/>
          <p:cNvSpPr txBox="1"/>
          <p:nvPr/>
        </p:nvSpPr>
        <p:spPr>
          <a:xfrm>
            <a:off x="761136" y="1585562"/>
            <a:ext cx="2694128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285FCE"/>
                </a:solidFill>
              </a:defRPr>
            </a:pPr>
            <a:r>
              <a:t>This verb needs</a:t>
            </a:r>
          </a:p>
          <a:p>
            <a:pPr>
              <a:defRPr b="1">
                <a:solidFill>
                  <a:srgbClr val="285FCE"/>
                </a:solidFill>
              </a:defRPr>
            </a:pPr>
            <a:r>
              <a:t> to be</a:t>
            </a:r>
          </a:p>
          <a:p>
            <a:pPr>
              <a:defRPr b="1">
                <a:solidFill>
                  <a:srgbClr val="285FCE"/>
                </a:solidFill>
              </a:defRPr>
            </a:pPr>
            <a:r>
              <a:t> in the past tense.</a:t>
            </a:r>
          </a:p>
        </p:txBody>
      </p:sp>
      <p:sp>
        <p:nvSpPr>
          <p:cNvPr id="234" name="“You need subject-…"/>
          <p:cNvSpPr txBox="1"/>
          <p:nvPr/>
        </p:nvSpPr>
        <p:spPr>
          <a:xfrm>
            <a:off x="9332155" y="5001867"/>
            <a:ext cx="2874874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DF36BF"/>
                </a:solidFill>
              </a:defRPr>
            </a:pPr>
            <a:r>
              <a:t>“You need subject-</a:t>
            </a:r>
          </a:p>
          <a:p>
            <a:pPr>
              <a:defRPr b="1">
                <a:solidFill>
                  <a:srgbClr val="DF36BF"/>
                </a:solidFill>
              </a:defRPr>
            </a:pPr>
            <a:r>
              <a:t>verb agreement</a:t>
            </a:r>
          </a:p>
          <a:p>
            <a:pPr>
              <a:defRPr b="1">
                <a:solidFill>
                  <a:srgbClr val="DF36BF"/>
                </a:solidFill>
              </a:defRPr>
            </a:pPr>
            <a:r>
              <a:t>here.”</a:t>
            </a:r>
          </a:p>
        </p:txBody>
      </p:sp>
      <p:pic>
        <p:nvPicPr>
          <p:cNvPr id="235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900" y="6702028"/>
            <a:ext cx="3276602" cy="248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jpeg" descr="pasted-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88784" y="6303317"/>
            <a:ext cx="2857515" cy="2857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jpeg" descr="pasted-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6605" y="6644878"/>
            <a:ext cx="3124201" cy="2603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39494" y="-47825"/>
            <a:ext cx="2857515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ng" descr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69187" y="283566"/>
            <a:ext cx="2857515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png" descr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54887" y="3562350"/>
            <a:ext cx="3086115" cy="2628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Use strong…"/>
          <p:cNvSpPr txBox="1"/>
          <p:nvPr/>
        </p:nvSpPr>
        <p:spPr>
          <a:xfrm>
            <a:off x="9123274" y="7279536"/>
            <a:ext cx="1988516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236B08"/>
                </a:solidFill>
              </a:defRPr>
            </a:pPr>
            <a:r>
              <a:t>Use strong</a:t>
            </a:r>
          </a:p>
          <a:p>
            <a:pPr>
              <a:defRPr b="1">
                <a:solidFill>
                  <a:srgbClr val="236B08"/>
                </a:solidFill>
              </a:defRPr>
            </a:pPr>
            <a:r>
              <a:t>action verbs.</a:t>
            </a:r>
          </a:p>
        </p:txBody>
      </p:sp>
      <p:sp>
        <p:nvSpPr>
          <p:cNvPr id="242" name="You’re starting too…"/>
          <p:cNvSpPr txBox="1"/>
          <p:nvPr/>
        </p:nvSpPr>
        <p:spPr>
          <a:xfrm>
            <a:off x="836117" y="6957668"/>
            <a:ext cx="2790140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You’re starting too</a:t>
            </a:r>
          </a:p>
          <a:p>
            <a:pPr>
              <a:defRPr b="1"/>
            </a:pPr>
            <a:r>
              <a:t>many sentences</a:t>
            </a:r>
          </a:p>
          <a:p>
            <a:pPr>
              <a:defRPr b="1"/>
            </a:pPr>
            <a:r>
              <a:t>with pronouns.</a:t>
            </a:r>
          </a:p>
        </p:txBody>
      </p:sp>
      <p:sp>
        <p:nvSpPr>
          <p:cNvPr id="243" name="Use some…"/>
          <p:cNvSpPr txBox="1"/>
          <p:nvPr/>
        </p:nvSpPr>
        <p:spPr>
          <a:xfrm>
            <a:off x="9420297" y="1023397"/>
            <a:ext cx="3257398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Use some</a:t>
            </a:r>
          </a:p>
          <a:p>
            <a:pPr>
              <a:defRPr b="1"/>
            </a:pPr>
            <a:r>
              <a:t>prepositional phrases</a:t>
            </a:r>
          </a:p>
          <a:p>
            <a:pPr>
              <a:defRPr b="1"/>
            </a:pPr>
            <a:r>
              <a:t>for detail.</a:t>
            </a:r>
          </a:p>
        </p:txBody>
      </p:sp>
      <p:sp>
        <p:nvSpPr>
          <p:cNvPr id="244" name="Use more…"/>
          <p:cNvSpPr txBox="1"/>
          <p:nvPr/>
        </p:nvSpPr>
        <p:spPr>
          <a:xfrm>
            <a:off x="5757719" y="340966"/>
            <a:ext cx="2225955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Use more</a:t>
            </a:r>
          </a:p>
          <a:p>
            <a:pPr>
              <a:defRPr b="1"/>
            </a:pPr>
            <a:r>
              <a:t>proper nouns, </a:t>
            </a:r>
          </a:p>
          <a:p>
            <a:pPr>
              <a:defRPr b="1"/>
            </a:pPr>
            <a:r>
              <a:t>to be specific.</a:t>
            </a:r>
          </a:p>
        </p:txBody>
      </p:sp>
      <p:sp>
        <p:nvSpPr>
          <p:cNvPr id="245" name="We need an adverb,…"/>
          <p:cNvSpPr txBox="1"/>
          <p:nvPr/>
        </p:nvSpPr>
        <p:spPr>
          <a:xfrm>
            <a:off x="9563704" y="3853634"/>
            <a:ext cx="2970582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We need an adverb,</a:t>
            </a:r>
          </a:p>
          <a:p>
            <a:pPr>
              <a:defRPr b="1"/>
            </a:pPr>
            <a:r>
              <a:t>not an adjective</a:t>
            </a:r>
          </a:p>
          <a:p>
            <a:pPr>
              <a:defRPr b="1"/>
            </a:pPr>
            <a:r>
              <a:t>right here.</a:t>
            </a:r>
          </a:p>
        </p:txBody>
      </p:sp>
      <p:sp>
        <p:nvSpPr>
          <p:cNvPr id="246" name="Let’s talk about…"/>
          <p:cNvSpPr txBox="1"/>
          <p:nvPr/>
        </p:nvSpPr>
        <p:spPr>
          <a:xfrm>
            <a:off x="5330440" y="3853634"/>
            <a:ext cx="2343913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Let’s talk about</a:t>
            </a:r>
          </a:p>
          <a:p>
            <a:pPr>
              <a:defRPr b="1"/>
            </a:pPr>
            <a:r>
              <a:t>what you are</a:t>
            </a:r>
          </a:p>
          <a:p>
            <a:pPr>
              <a:defRPr b="1"/>
            </a:pPr>
            <a:r>
              <a:t>writing.</a:t>
            </a:r>
          </a:p>
        </p:txBody>
      </p:sp>
      <p:sp>
        <p:nvSpPr>
          <p:cNvPr id="247" name="This is an irregular…"/>
          <p:cNvSpPr txBox="1"/>
          <p:nvPr/>
        </p:nvSpPr>
        <p:spPr>
          <a:xfrm>
            <a:off x="4738673" y="7133238"/>
            <a:ext cx="2884933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This is an irregular </a:t>
            </a:r>
          </a:p>
          <a:p>
            <a:pPr>
              <a:defRPr b="1"/>
            </a:pPr>
            <a:r>
              <a:t>verb. It goes</a:t>
            </a:r>
          </a:p>
          <a:p>
            <a:pPr>
              <a:defRPr b="1"/>
            </a:pPr>
            <a:r>
              <a:t>like this: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3"/>
      <p:bldP build="whole" bldLvl="1" animBg="1" rev="0" advAuto="0" spid="247" grpId="6"/>
      <p:bldP build="whole" bldLvl="1" animBg="1" rev="0" advAuto="0" spid="241" grpId="5"/>
      <p:bldP build="whole" bldLvl="1" animBg="1" rev="0" advAuto="0" spid="242" grpId="7"/>
      <p:bldP build="whole" bldLvl="1" animBg="1" rev="0" advAuto="0" spid="244" grpId="2"/>
      <p:bldP build="whole" bldLvl="1" animBg="1" rev="0" advAuto="0" spid="233" grpId="1"/>
      <p:bldP build="whole" bldLvl="1" animBg="1" rev="0" advAuto="0" spid="245" grpId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369"/>
          <p:cNvSpPr/>
          <p:nvPr/>
        </p:nvSpPr>
        <p:spPr>
          <a:xfrm>
            <a:off x="-7" y="14299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0" name="Shape 370"/>
          <p:cNvSpPr/>
          <p:nvPr/>
        </p:nvSpPr>
        <p:spPr>
          <a:xfrm flipH="1">
            <a:off x="8705421" y="1481470"/>
            <a:ext cx="15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1" name="Shape 372"/>
          <p:cNvSpPr/>
          <p:nvPr/>
        </p:nvSpPr>
        <p:spPr>
          <a:xfrm>
            <a:off x="-7" y="22778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6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9" cy="19371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5" name="Group"/>
          <p:cNvGrpSpPr/>
          <p:nvPr/>
        </p:nvGrpSpPr>
        <p:grpSpPr>
          <a:xfrm>
            <a:off x="8734482" y="1467666"/>
            <a:ext cx="3146643" cy="2902787"/>
            <a:chOff x="0" y="0"/>
            <a:chExt cx="3146642" cy="2902786"/>
          </a:xfrm>
        </p:grpSpPr>
        <p:sp>
          <p:nvSpPr>
            <p:cNvPr id="863" name="Group 385"/>
            <p:cNvSpPr txBox="1"/>
            <p:nvPr/>
          </p:nvSpPr>
          <p:spPr>
            <a:xfrm>
              <a:off x="479772" y="0"/>
              <a:ext cx="2666870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Participial Phrases</a:t>
              </a:r>
            </a:p>
          </p:txBody>
        </p:sp>
        <p:sp>
          <p:nvSpPr>
            <p:cNvPr id="864" name="Shape 377"/>
            <p:cNvSpPr txBox="1"/>
            <p:nvPr/>
          </p:nvSpPr>
          <p:spPr>
            <a:xfrm>
              <a:off x="-1" y="886259"/>
              <a:ext cx="3107612" cy="2016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Racing down the stairs, I collided with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principal.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bicycle, broken years ago, rusted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in the garage.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My Dad is the man wearing the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Hawaiian shirt.</a:t>
              </a:r>
            </a:p>
          </p:txBody>
        </p:sp>
      </p:grpSp>
      <p:sp>
        <p:nvSpPr>
          <p:cNvPr id="866" name="Shape 377"/>
          <p:cNvSpPr txBox="1"/>
          <p:nvPr/>
        </p:nvSpPr>
        <p:spPr>
          <a:xfrm>
            <a:off x="8724806" y="4440201"/>
            <a:ext cx="4148280" cy="228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participle is an adjective that is derived from a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Present participles end in -ing. Past participles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take the form of the verb that you would use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with the helping verbs ‘have’ (I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broken my promise. I have seen a ghost. 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walked my dog.)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participial phrase, then, is simply a participle with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one or more words following it that go together.</a:t>
            </a:r>
          </a:p>
        </p:txBody>
      </p:sp>
      <p:sp>
        <p:nvSpPr>
          <p:cNvPr id="867" name="Shape 377"/>
          <p:cNvSpPr txBox="1"/>
          <p:nvPr/>
        </p:nvSpPr>
        <p:spPr>
          <a:xfrm>
            <a:off x="8743532" y="8529597"/>
            <a:ext cx="3738618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Participial phrases give action and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visuals concisely within a sentence.</a:t>
            </a:r>
          </a:p>
        </p:txBody>
      </p:sp>
      <p:sp>
        <p:nvSpPr>
          <p:cNvPr id="868" name="Shape 377"/>
          <p:cNvSpPr txBox="1"/>
          <p:nvPr/>
        </p:nvSpPr>
        <p:spPr>
          <a:xfrm>
            <a:off x="8724806" y="6719971"/>
            <a:ext cx="4234228" cy="181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marL="277810" indent="-277810" algn="l" defTabSz="1300480">
              <a:buSzPct val="100000"/>
              <a:buAutoNum type="arabicPeriod" startAt="1"/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If the participle is separated from the word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modifies, set the participial phrase off by commas.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2.  If the participle is right next to the word that it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modifies, use NO comma IF the participle defines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the noun that it modifies. USE a comma IF the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participle MERELY COMMENTS upon the noun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modifies.</a:t>
            </a:r>
          </a:p>
        </p:txBody>
      </p:sp>
      <p:pic>
        <p:nvPicPr>
          <p:cNvPr id="869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Although Gatsby filled his grand house with hundreds of…"/>
          <p:cNvSpPr txBox="1"/>
          <p:nvPr/>
        </p:nvSpPr>
        <p:spPr>
          <a:xfrm>
            <a:off x="218587" y="3439767"/>
            <a:ext cx="7648665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6060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</a:t>
            </a:r>
            <a:r>
              <a:rPr>
                <a:solidFill>
                  <a:srgbClr val="999999"/>
                </a:solidFill>
              </a:rPr>
              <a:t>raging</a:t>
            </a:r>
            <a:r>
              <a:t> storms of February had pitched their white tents across the landscape of Starkfield, Massachusetts. </a:t>
            </a:r>
          </a:p>
        </p:txBody>
      </p:sp>
      <p:sp>
        <p:nvSpPr>
          <p:cNvPr id="871" name="Although Gatsby filled his grand house with hundreds of…"/>
          <p:cNvSpPr txBox="1"/>
          <p:nvPr/>
        </p:nvSpPr>
        <p:spPr>
          <a:xfrm>
            <a:off x="218587" y="5427317"/>
            <a:ext cx="7648665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B0B0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Shadows</a:t>
            </a:r>
            <a:r>
              <a:rPr>
                <a:solidFill>
                  <a:srgbClr val="999999"/>
                </a:solidFill>
              </a:rPr>
              <a:t> </a:t>
            </a:r>
            <a:r>
              <a:rPr>
                <a:solidFill>
                  <a:srgbClr val="090909"/>
                </a:solidFill>
              </a:rPr>
              <a:t>in the </a:t>
            </a:r>
            <a:r>
              <a:rPr>
                <a:solidFill>
                  <a:srgbClr val="999999"/>
                </a:solidFill>
              </a:rPr>
              <a:t>darkened</a:t>
            </a:r>
            <a:r>
              <a:rPr>
                <a:solidFill>
                  <a:srgbClr val="080808"/>
                </a:solidFill>
              </a:rPr>
              <a:t> kitchen accented the </a:t>
            </a:r>
            <a:endParaRPr>
              <a:solidFill>
                <a:srgbClr val="080808"/>
              </a:solidFill>
            </a:endParaRPr>
          </a:p>
          <a:p>
            <a:pPr algn="l">
              <a:defRPr>
                <a:solidFill>
                  <a:srgbClr val="9393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puckered</a:t>
            </a:r>
            <a:r>
              <a:rPr>
                <a:solidFill>
                  <a:srgbClr val="080808"/>
                </a:solidFill>
              </a:rPr>
              <a:t> hollows of her </a:t>
            </a:r>
            <a:r>
              <a:rPr>
                <a:solidFill>
                  <a:srgbClr val="878787"/>
                </a:solidFill>
              </a:rPr>
              <a:t>sunken </a:t>
            </a:r>
            <a:r>
              <a:rPr>
                <a:solidFill>
                  <a:srgbClr val="080808"/>
                </a:solidFill>
              </a:rPr>
              <a:t>cheeks.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5" grpId="1"/>
      <p:bldP build="whole" bldLvl="1" animBg="1" rev="0" advAuto="0" spid="868" grpId="3"/>
      <p:bldP build="whole" bldLvl="1" animBg="1" rev="0" advAuto="0" spid="870" grpId="5"/>
      <p:bldP build="whole" bldLvl="1" animBg="1" rev="0" advAuto="0" spid="871" grpId="6"/>
      <p:bldP build="whole" bldLvl="1" animBg="1" rev="0" advAuto="0" spid="867" grpId="4"/>
      <p:bldP build="whole" bldLvl="1" animBg="1" rev="0" advAuto="0" spid="866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548" y="-282954"/>
            <a:ext cx="2073027" cy="1660071"/>
          </a:xfrm>
          <a:prstGeom prst="rect">
            <a:avLst/>
          </a:prstGeom>
          <a:ln w="12700">
            <a:miter lim="400000"/>
          </a:ln>
        </p:spPr>
      </p:pic>
      <p:sp>
        <p:nvSpPr>
          <p:cNvPr id="874" name="Shape 369"/>
          <p:cNvSpPr/>
          <p:nvPr/>
        </p:nvSpPr>
        <p:spPr>
          <a:xfrm>
            <a:off x="-8" y="1611359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5" name="Shape 370"/>
          <p:cNvSpPr/>
          <p:nvPr/>
        </p:nvSpPr>
        <p:spPr>
          <a:xfrm flipH="1">
            <a:off x="8705421" y="1683272"/>
            <a:ext cx="6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6" name="Shape 372"/>
          <p:cNvSpPr/>
          <p:nvPr/>
        </p:nvSpPr>
        <p:spPr>
          <a:xfrm>
            <a:off x="-7" y="22778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79" name="Group"/>
          <p:cNvGrpSpPr/>
          <p:nvPr/>
        </p:nvGrpSpPr>
        <p:grpSpPr>
          <a:xfrm>
            <a:off x="128383" y="1664555"/>
            <a:ext cx="3497543" cy="2993541"/>
            <a:chOff x="0" y="0"/>
            <a:chExt cx="3497542" cy="2993540"/>
          </a:xfrm>
        </p:grpSpPr>
        <p:sp>
          <p:nvSpPr>
            <p:cNvPr id="877" name="Shape 376"/>
            <p:cNvSpPr txBox="1"/>
            <p:nvPr/>
          </p:nvSpPr>
          <p:spPr>
            <a:xfrm>
              <a:off x="0" y="0"/>
              <a:ext cx="3463249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Correlative Conjunctions</a:t>
              </a:r>
            </a:p>
          </p:txBody>
        </p:sp>
        <p:sp>
          <p:nvSpPr>
            <p:cNvPr id="878" name="Shape 377"/>
            <p:cNvSpPr txBox="1"/>
            <p:nvPr/>
          </p:nvSpPr>
          <p:spPr>
            <a:xfrm>
              <a:off x="8200" y="773813"/>
              <a:ext cx="3489343" cy="2219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was </a:t>
              </a:r>
              <a:r>
                <a:rPr i="1"/>
                <a:t>either</a:t>
              </a:r>
              <a:r>
                <a:t> in school </a:t>
              </a:r>
              <a:r>
                <a:rPr i="1"/>
                <a:t>or</a:t>
              </a:r>
              <a:r>
                <a:t> at home.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was </a:t>
              </a:r>
              <a:r>
                <a:rPr i="1"/>
                <a:t>neither i</a:t>
              </a:r>
              <a:r>
                <a:t>n school </a:t>
              </a:r>
              <a:r>
                <a:rPr i="1"/>
                <a:t>nor</a:t>
              </a:r>
              <a:r>
                <a:t> was she 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at home.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</a:t>
              </a:r>
              <a:r>
                <a:rPr i="1"/>
                <a:t>not only </a:t>
              </a:r>
              <a:r>
                <a:t>swims competitively, but she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</a:t>
              </a:r>
              <a:r>
                <a:rPr i="1"/>
                <a:t> also </a:t>
              </a:r>
              <a:r>
                <a:t>won the spelling bee.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Not only</a:t>
              </a:r>
              <a:r>
                <a:rPr i="0"/>
                <a:t> did Alice enter the race, but she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</a:t>
              </a:r>
              <a:r>
                <a:rPr i="1"/>
                <a:t>also </a:t>
              </a:r>
              <a:r>
                <a:t>managed to come in third.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is respected as </a:t>
              </a:r>
              <a:r>
                <a:rPr i="1"/>
                <a:t>both </a:t>
              </a:r>
              <a:r>
                <a:t>a scholar </a:t>
              </a:r>
              <a:r>
                <a:rPr i="1"/>
                <a:t>and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a peer leader.</a:t>
              </a:r>
            </a:p>
          </p:txBody>
        </p:sp>
      </p:grpSp>
      <p:sp>
        <p:nvSpPr>
          <p:cNvPr id="880" name="Shape 370"/>
          <p:cNvSpPr/>
          <p:nvPr/>
        </p:nvSpPr>
        <p:spPr>
          <a:xfrm flipH="1">
            <a:off x="4046434" y="1683272"/>
            <a:ext cx="6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83" name="Group"/>
          <p:cNvGrpSpPr/>
          <p:nvPr/>
        </p:nvGrpSpPr>
        <p:grpSpPr>
          <a:xfrm>
            <a:off x="4157677" y="2775460"/>
            <a:ext cx="4501362" cy="2891929"/>
            <a:chOff x="0" y="0"/>
            <a:chExt cx="4501361" cy="2891927"/>
          </a:xfrm>
        </p:grpSpPr>
        <p:sp>
          <p:nvSpPr>
            <p:cNvPr id="881" name="Shape 376"/>
            <p:cNvSpPr txBox="1"/>
            <p:nvPr/>
          </p:nvSpPr>
          <p:spPr>
            <a:xfrm>
              <a:off x="776746" y="-1"/>
              <a:ext cx="2480537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Parallel Structure</a:t>
              </a:r>
            </a:p>
          </p:txBody>
        </p:sp>
        <p:sp>
          <p:nvSpPr>
            <p:cNvPr id="882" name="Shape 377"/>
            <p:cNvSpPr txBox="1"/>
            <p:nvPr/>
          </p:nvSpPr>
          <p:spPr>
            <a:xfrm>
              <a:off x="0" y="545199"/>
              <a:ext cx="4501362" cy="2346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it looks like:</a:t>
              </a:r>
            </a:p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We cannot </a:t>
              </a:r>
              <a:r>
                <a:rPr i="1"/>
                <a:t>dedicate, we cannot</a:t>
              </a:r>
              <a:endParaRPr i="1"/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consecrate, we cannot hallow </a:t>
              </a:r>
              <a:r>
                <a:rPr i="0"/>
                <a:t>this ground</a:t>
              </a:r>
              <a:r>
                <a:rPr i="0" sz="1800"/>
                <a:t>.</a:t>
              </a:r>
              <a:endParaRPr b="1" sz="1800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president hopes that </a:t>
              </a:r>
              <a:r>
                <a:rPr i="1"/>
                <a:t>the war will end, the economy</a:t>
              </a:r>
              <a:endParaRPr i="1"/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will improve, and she will be re-elected.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Rebecca is </a:t>
              </a:r>
              <a:r>
                <a:rPr i="1"/>
                <a:t>upbeat, energetic, and friendly</a:t>
              </a:r>
              <a:r>
                <a:t>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After the shouting, after the finger-pointing, after the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extended silence, </a:t>
              </a:r>
              <a:r>
                <a:rPr i="0"/>
                <a:t>Lawrence and Jennifer signed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an agreement.</a:t>
              </a:r>
            </a:p>
          </p:txBody>
        </p:sp>
      </p:grpSp>
      <p:grpSp>
        <p:nvGrpSpPr>
          <p:cNvPr id="886" name="Group"/>
          <p:cNvGrpSpPr/>
          <p:nvPr/>
        </p:nvGrpSpPr>
        <p:grpSpPr>
          <a:xfrm>
            <a:off x="8734482" y="1467666"/>
            <a:ext cx="3548900" cy="3169488"/>
            <a:chOff x="0" y="-1"/>
            <a:chExt cx="3548898" cy="3169486"/>
          </a:xfrm>
        </p:grpSpPr>
        <p:sp>
          <p:nvSpPr>
            <p:cNvPr id="884" name="Group 385"/>
            <p:cNvSpPr txBox="1"/>
            <p:nvPr/>
          </p:nvSpPr>
          <p:spPr>
            <a:xfrm>
              <a:off x="479773" y="-2"/>
              <a:ext cx="2277833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Noun Absolutes</a:t>
              </a:r>
            </a:p>
          </p:txBody>
        </p:sp>
        <p:sp>
          <p:nvSpPr>
            <p:cNvPr id="885" name="Shape 377"/>
            <p:cNvSpPr txBox="1"/>
            <p:nvPr/>
          </p:nvSpPr>
          <p:spPr>
            <a:xfrm>
              <a:off x="-1" y="886258"/>
              <a:ext cx="3548899" cy="22832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</a:t>
              </a:r>
            </a:p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Their sails trimmed</a:t>
              </a:r>
              <a:r>
                <a:rPr u="none"/>
                <a:t>, the boats headed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into the wind.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rattlesnake, </a:t>
              </a:r>
              <a:r>
                <a:rPr u="sng"/>
                <a:t>fangs extended</a:t>
              </a:r>
              <a:r>
                <a:t>, awaited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its prey.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Robert eyes the Mustang, </a:t>
              </a:r>
              <a:r>
                <a:rPr u="sng"/>
                <a:t>his eyes </a:t>
              </a:r>
              <a:endParaRPr u="sng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 </a:t>
              </a:r>
              <a:r>
                <a:rPr u="sng"/>
                <a:t>aglow</a:t>
              </a:r>
              <a:r>
                <a:t>.</a:t>
              </a:r>
              <a:r>
                <a:rPr u="sng"/>
                <a:t> </a:t>
              </a:r>
              <a:endParaRPr u="sng"/>
            </a:p>
            <a:p>
              <a:pPr algn="l" defTabSz="1300480">
                <a:defRPr sz="14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The water looking a bit murky, </a:t>
              </a:r>
              <a:r>
                <a:rPr u="none"/>
                <a:t>we hesitated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to wade in.</a:t>
              </a:r>
            </a:p>
          </p:txBody>
        </p:sp>
      </p:grpSp>
      <p:sp>
        <p:nvSpPr>
          <p:cNvPr id="887" name="Shape 377"/>
          <p:cNvSpPr txBox="1"/>
          <p:nvPr/>
        </p:nvSpPr>
        <p:spPr>
          <a:xfrm>
            <a:off x="110463" y="4704939"/>
            <a:ext cx="3196773" cy="167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Correlative conjunctions (aka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coordinating correlative conjunctions)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are conjunctions that are used in pairs.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are </a:t>
            </a:r>
            <a:r>
              <a:rPr i="1"/>
              <a:t>either/or; neither/nor; not only/</a:t>
            </a:r>
            <a:endParaRPr i="1"/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but also; both/and</a:t>
            </a:r>
          </a:p>
        </p:txBody>
      </p:sp>
      <p:sp>
        <p:nvSpPr>
          <p:cNvPr id="888" name="Shape 377"/>
          <p:cNvSpPr txBox="1"/>
          <p:nvPr/>
        </p:nvSpPr>
        <p:spPr>
          <a:xfrm>
            <a:off x="43850" y="6472197"/>
            <a:ext cx="3621826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Unless the elements being joined consist of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one or two words, the elements being joined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should be separated by commas.</a:t>
            </a:r>
          </a:p>
        </p:txBody>
      </p:sp>
      <p:sp>
        <p:nvSpPr>
          <p:cNvPr id="889" name="Shape 377"/>
          <p:cNvSpPr txBox="1"/>
          <p:nvPr/>
        </p:nvSpPr>
        <p:spPr>
          <a:xfrm>
            <a:off x="4209391" y="5640013"/>
            <a:ext cx="4145155" cy="120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 it: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Parallel structure is the style of putting all elements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of a series in the same grammatical form. Usually,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there are three elements.</a:t>
            </a:r>
          </a:p>
        </p:txBody>
      </p:sp>
      <p:sp>
        <p:nvSpPr>
          <p:cNvPr id="890" name="Shape 377"/>
          <p:cNvSpPr txBox="1"/>
          <p:nvPr/>
        </p:nvSpPr>
        <p:spPr>
          <a:xfrm>
            <a:off x="4134134" y="7268953"/>
            <a:ext cx="4385686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parallel elements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Elements in a series are separated by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commas. Most teachers prefer that writers use a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comma before the last element.</a:t>
            </a:r>
          </a:p>
        </p:txBody>
      </p:sp>
      <p:sp>
        <p:nvSpPr>
          <p:cNvPr id="891" name="Shape 377"/>
          <p:cNvSpPr txBox="1"/>
          <p:nvPr/>
        </p:nvSpPr>
        <p:spPr>
          <a:xfrm>
            <a:off x="-19644" y="7691397"/>
            <a:ext cx="3196339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Correlative conjunctions allow the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writer to show relationships clearly and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efficiently.</a:t>
            </a:r>
          </a:p>
        </p:txBody>
      </p:sp>
      <p:sp>
        <p:nvSpPr>
          <p:cNvPr id="892" name="Shape 377"/>
          <p:cNvSpPr txBox="1"/>
          <p:nvPr/>
        </p:nvSpPr>
        <p:spPr>
          <a:xfrm>
            <a:off x="4169802" y="8427997"/>
            <a:ext cx="4224331" cy="106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parallel structure: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Parallel structure tightens, clarifies, and strengthens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your writing.</a:t>
            </a:r>
          </a:p>
        </p:txBody>
      </p:sp>
      <p:sp>
        <p:nvSpPr>
          <p:cNvPr id="893" name="Shape 377"/>
          <p:cNvSpPr txBox="1"/>
          <p:nvPr/>
        </p:nvSpPr>
        <p:spPr>
          <a:xfrm>
            <a:off x="8781580" y="4643644"/>
            <a:ext cx="3799973" cy="2486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 noun absolute is a phrase that comes close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to being a clause. In a noun absolute, the form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of the linking verb has been omitted.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You</a:t>
            </a:r>
            <a:r>
              <a:rPr i="1"/>
              <a:t> could </a:t>
            </a:r>
            <a:r>
              <a:t>say: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Their sails were trimmed.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Its fangs were extended.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His eyes are aglow.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The water looked murky.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</a:p>
        </p:txBody>
      </p:sp>
      <p:sp>
        <p:nvSpPr>
          <p:cNvPr id="894" name="Shape 377"/>
          <p:cNvSpPr txBox="1"/>
          <p:nvPr/>
        </p:nvSpPr>
        <p:spPr>
          <a:xfrm>
            <a:off x="8781580" y="8326397"/>
            <a:ext cx="3770021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noun absolute is a sophisticated structure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that allows for a special close-up of a visual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detail. </a:t>
            </a:r>
          </a:p>
        </p:txBody>
      </p:sp>
      <p:sp>
        <p:nvSpPr>
          <p:cNvPr id="895" name="Shape 377"/>
          <p:cNvSpPr txBox="1"/>
          <p:nvPr/>
        </p:nvSpPr>
        <p:spPr>
          <a:xfrm>
            <a:off x="8724806" y="7029263"/>
            <a:ext cx="4065978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noun absolute is separated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from the rest of the sentence with a comma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(or, if in the middle of the sentence, two commas.)</a:t>
            </a:r>
          </a:p>
        </p:txBody>
      </p:sp>
      <p:pic>
        <p:nvPicPr>
          <p:cNvPr id="896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6227" y="50846"/>
            <a:ext cx="2870211" cy="2832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9" grpId="1"/>
      <p:bldP build="whole" bldLvl="1" animBg="1" rev="0" advAuto="0" spid="886" grpId="9"/>
      <p:bldP build="whole" bldLvl="1" animBg="1" rev="0" advAuto="0" spid="895" grpId="11"/>
      <p:bldP build="whole" bldLvl="1" animBg="1" rev="0" advAuto="0" spid="888" grpId="3"/>
      <p:bldP build="whole" bldLvl="1" animBg="1" rev="0" advAuto="0" spid="894" grpId="12"/>
      <p:bldP build="whole" bldLvl="1" animBg="1" rev="0" advAuto="0" spid="893" grpId="10"/>
      <p:bldP build="whole" bldLvl="1" animBg="1" rev="0" advAuto="0" spid="887" grpId="2"/>
      <p:bldP build="whole" bldLvl="1" animBg="1" rev="0" advAuto="0" spid="883" grpId="5"/>
      <p:bldP build="whole" bldLvl="1" animBg="1" rev="0" advAuto="0" spid="892" grpId="8"/>
      <p:bldP build="whole" bldLvl="1" animBg="1" rev="0" advAuto="0" spid="890" grpId="7"/>
      <p:bldP build="whole" bldLvl="1" animBg="1" rev="0" advAuto="0" spid="891" grpId="4"/>
      <p:bldP build="whole" bldLvl="1" animBg="1" rev="0" advAuto="0" spid="889" grpId="6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5648" y="-232154"/>
            <a:ext cx="2073027" cy="1660071"/>
          </a:xfrm>
          <a:prstGeom prst="rect">
            <a:avLst/>
          </a:prstGeom>
          <a:ln w="12700">
            <a:miter lim="400000"/>
          </a:ln>
        </p:spPr>
      </p:pic>
      <p:sp>
        <p:nvSpPr>
          <p:cNvPr id="899" name="Shape 369"/>
          <p:cNvSpPr/>
          <p:nvPr/>
        </p:nvSpPr>
        <p:spPr>
          <a:xfrm>
            <a:off x="-8" y="1611359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0" name="Shape 370"/>
          <p:cNvSpPr/>
          <p:nvPr/>
        </p:nvSpPr>
        <p:spPr>
          <a:xfrm flipH="1">
            <a:off x="8705421" y="1683272"/>
            <a:ext cx="6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1" name="Shape 372"/>
          <p:cNvSpPr/>
          <p:nvPr/>
        </p:nvSpPr>
        <p:spPr>
          <a:xfrm>
            <a:off x="-7" y="2277841"/>
            <a:ext cx="13004816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904" name="Group"/>
          <p:cNvGrpSpPr/>
          <p:nvPr/>
        </p:nvGrpSpPr>
        <p:grpSpPr>
          <a:xfrm>
            <a:off x="136575" y="1664555"/>
            <a:ext cx="3870080" cy="2993541"/>
            <a:chOff x="0" y="0"/>
            <a:chExt cx="3870078" cy="2993540"/>
          </a:xfrm>
        </p:grpSpPr>
        <p:sp>
          <p:nvSpPr>
            <p:cNvPr id="902" name="Shape 376"/>
            <p:cNvSpPr txBox="1"/>
            <p:nvPr/>
          </p:nvSpPr>
          <p:spPr>
            <a:xfrm>
              <a:off x="169597" y="0"/>
              <a:ext cx="3700481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Whole Sentence Modifiers</a:t>
              </a:r>
            </a:p>
          </p:txBody>
        </p:sp>
        <p:sp>
          <p:nvSpPr>
            <p:cNvPr id="903" name="Shape 377"/>
            <p:cNvSpPr txBox="1"/>
            <p:nvPr/>
          </p:nvSpPr>
          <p:spPr>
            <a:xfrm>
              <a:off x="-1" y="773813"/>
              <a:ext cx="3743542" cy="2219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Unfortunately</a:t>
              </a:r>
              <a:r>
                <a:rPr i="0"/>
                <a:t>, we must cancel the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production due to lack of ticket sales.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We must, </a:t>
              </a:r>
              <a:r>
                <a:rPr i="1"/>
                <a:t>unfortunately,</a:t>
              </a:r>
              <a:r>
                <a:t> cancel the production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due to lack of ticket sales.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We must cancel the production due to lack of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ticket sales,</a:t>
              </a:r>
              <a:r>
                <a:rPr i="1"/>
                <a:t> unfortunately</a:t>
              </a:r>
              <a:r>
                <a:t>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Others: </a:t>
              </a:r>
              <a:r>
                <a:rPr i="1"/>
                <a:t>fortunately; luckily; clearly; obviously;</a:t>
              </a:r>
              <a:endParaRPr i="1"/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naturally, ironically, oddly enough,…</a:t>
              </a:r>
            </a:p>
          </p:txBody>
        </p:sp>
      </p:grpSp>
      <p:sp>
        <p:nvSpPr>
          <p:cNvPr id="905" name="Shape 370"/>
          <p:cNvSpPr/>
          <p:nvPr/>
        </p:nvSpPr>
        <p:spPr>
          <a:xfrm flipH="1">
            <a:off x="4046434" y="1683272"/>
            <a:ext cx="6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908" name="Group"/>
          <p:cNvGrpSpPr/>
          <p:nvPr/>
        </p:nvGrpSpPr>
        <p:grpSpPr>
          <a:xfrm>
            <a:off x="4227004" y="1794788"/>
            <a:ext cx="3878455" cy="2028330"/>
            <a:chOff x="0" y="-1"/>
            <a:chExt cx="3878453" cy="2028329"/>
          </a:xfrm>
        </p:grpSpPr>
        <p:sp>
          <p:nvSpPr>
            <p:cNvPr id="906" name="Shape 376"/>
            <p:cNvSpPr txBox="1"/>
            <p:nvPr/>
          </p:nvSpPr>
          <p:spPr>
            <a:xfrm>
              <a:off x="776752" y="-2"/>
              <a:ext cx="1311790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Gerunds</a:t>
              </a:r>
            </a:p>
          </p:txBody>
        </p:sp>
        <p:sp>
          <p:nvSpPr>
            <p:cNvPr id="907" name="Shape 377"/>
            <p:cNvSpPr txBox="1"/>
            <p:nvPr/>
          </p:nvSpPr>
          <p:spPr>
            <a:xfrm>
              <a:off x="-1" y="557901"/>
              <a:ext cx="3878454" cy="1470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</a:t>
              </a:r>
            </a:p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 love </a:t>
              </a:r>
              <a:r>
                <a:rPr i="1"/>
                <a:t>reading</a:t>
              </a:r>
              <a:r>
                <a:t> on long flights.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James denies </a:t>
              </a:r>
              <a:r>
                <a:rPr i="1"/>
                <a:t>falling </a:t>
              </a:r>
              <a:r>
                <a:t>asleep in the back seat.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She believes in </a:t>
              </a:r>
              <a:r>
                <a:rPr i="1"/>
                <a:t>telling</a:t>
              </a:r>
              <a:r>
                <a:t> the truth.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Becoming </a:t>
              </a:r>
              <a:r>
                <a:rPr i="0"/>
                <a:t>an opera singer is my lifelong desire.</a:t>
              </a:r>
            </a:p>
          </p:txBody>
        </p:sp>
      </p:grpSp>
      <p:grpSp>
        <p:nvGrpSpPr>
          <p:cNvPr id="911" name="Group"/>
          <p:cNvGrpSpPr/>
          <p:nvPr/>
        </p:nvGrpSpPr>
        <p:grpSpPr>
          <a:xfrm>
            <a:off x="8920253" y="1664553"/>
            <a:ext cx="3542649" cy="2420185"/>
            <a:chOff x="-1" y="0"/>
            <a:chExt cx="3542648" cy="2420184"/>
          </a:xfrm>
        </p:grpSpPr>
        <p:sp>
          <p:nvSpPr>
            <p:cNvPr id="909" name="Group 385"/>
            <p:cNvSpPr txBox="1"/>
            <p:nvPr/>
          </p:nvSpPr>
          <p:spPr>
            <a:xfrm>
              <a:off x="301976" y="0"/>
              <a:ext cx="1413290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Infinitives</a:t>
              </a:r>
            </a:p>
          </p:txBody>
        </p:sp>
        <p:sp>
          <p:nvSpPr>
            <p:cNvPr id="910" name="Shape 377"/>
            <p:cNvSpPr txBox="1"/>
            <p:nvPr/>
          </p:nvSpPr>
          <p:spPr>
            <a:xfrm>
              <a:off x="-2" y="746557"/>
              <a:ext cx="3542650" cy="1673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 love </a:t>
              </a:r>
              <a:r>
                <a:rPr i="1"/>
                <a:t>to read</a:t>
              </a:r>
              <a:r>
                <a:t> on long flights</a:t>
              </a:r>
              <a:r>
                <a:rPr b="1" sz="1800"/>
                <a:t>.</a:t>
              </a:r>
              <a:endParaRPr b="1" sz="1800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James tends </a:t>
              </a:r>
              <a:r>
                <a:rPr i="1"/>
                <a:t>to fall </a:t>
              </a:r>
              <a:r>
                <a:t>asleep in the back seat.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She was just about </a:t>
              </a:r>
              <a:r>
                <a:rPr i="1"/>
                <a:t>to tell t</a:t>
              </a:r>
              <a:r>
                <a:t>he truth when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she was interrupted by the fire drill.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My lifelong desire has been</a:t>
              </a:r>
              <a:r>
                <a:rPr i="1"/>
                <a:t> to become</a:t>
              </a:r>
              <a:endParaRPr i="1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an opera singer.</a:t>
              </a:r>
            </a:p>
          </p:txBody>
        </p:sp>
      </p:grpSp>
      <p:sp>
        <p:nvSpPr>
          <p:cNvPr id="912" name="Shape 377"/>
          <p:cNvSpPr txBox="1"/>
          <p:nvPr/>
        </p:nvSpPr>
        <p:spPr>
          <a:xfrm>
            <a:off x="277126" y="5059424"/>
            <a:ext cx="3140553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Whole sentence modifiers are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adverbs. They may be single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words or phrases.</a:t>
            </a:r>
          </a:p>
        </p:txBody>
      </p:sp>
      <p:sp>
        <p:nvSpPr>
          <p:cNvPr id="913" name="Shape 377"/>
          <p:cNvSpPr txBox="1"/>
          <p:nvPr/>
        </p:nvSpPr>
        <p:spPr>
          <a:xfrm>
            <a:off x="347115" y="6759585"/>
            <a:ext cx="3000580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comma (or commas) is/are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placed after (or around) a whole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sentence modifier.</a:t>
            </a:r>
          </a:p>
        </p:txBody>
      </p:sp>
      <p:sp>
        <p:nvSpPr>
          <p:cNvPr id="914" name="Shape 377"/>
          <p:cNvSpPr txBox="1"/>
          <p:nvPr/>
        </p:nvSpPr>
        <p:spPr>
          <a:xfrm>
            <a:off x="4209391" y="5640013"/>
            <a:ext cx="4036894" cy="120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 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Gerunds are words that are functioning as nouns,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but are derived from verbs. All gerunds end in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-ing.</a:t>
            </a:r>
          </a:p>
        </p:txBody>
      </p:sp>
      <p:sp>
        <p:nvSpPr>
          <p:cNvPr id="915" name="Shape 377"/>
          <p:cNvSpPr txBox="1"/>
          <p:nvPr/>
        </p:nvSpPr>
        <p:spPr>
          <a:xfrm>
            <a:off x="4134134" y="7268953"/>
            <a:ext cx="3000579" cy="59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No special punctuation is required.</a:t>
            </a:r>
          </a:p>
        </p:txBody>
      </p:sp>
      <p:sp>
        <p:nvSpPr>
          <p:cNvPr id="916" name="Shape 377"/>
          <p:cNvSpPr txBox="1"/>
          <p:nvPr/>
        </p:nvSpPr>
        <p:spPr>
          <a:xfrm>
            <a:off x="252442" y="7989847"/>
            <a:ext cx="3621218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Whole sentence modifiers allow the writer to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express a feeling or attitude about the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information in the sentence.</a:t>
            </a:r>
          </a:p>
        </p:txBody>
      </p:sp>
      <p:sp>
        <p:nvSpPr>
          <p:cNvPr id="917" name="Shape 377"/>
          <p:cNvSpPr txBox="1"/>
          <p:nvPr/>
        </p:nvSpPr>
        <p:spPr>
          <a:xfrm>
            <a:off x="4169802" y="8427997"/>
            <a:ext cx="3687161" cy="79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 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Gerunds allow the writer to give a noun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“verb DNA,” and, therefore, extra strength.</a:t>
            </a:r>
          </a:p>
        </p:txBody>
      </p:sp>
      <p:sp>
        <p:nvSpPr>
          <p:cNvPr id="918" name="Shape 377"/>
          <p:cNvSpPr txBox="1"/>
          <p:nvPr/>
        </p:nvSpPr>
        <p:spPr>
          <a:xfrm>
            <a:off x="8743480" y="5304044"/>
            <a:ext cx="3196685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Infinitives consist of </a:t>
            </a:r>
            <a:r>
              <a:rPr i="1"/>
              <a:t>to +</a:t>
            </a:r>
            <a:r>
              <a:t> the base form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of the verb. An infinitive is usually used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as a noun.</a:t>
            </a:r>
          </a:p>
        </p:txBody>
      </p:sp>
      <p:sp>
        <p:nvSpPr>
          <p:cNvPr id="919" name="Shape 377"/>
          <p:cNvSpPr txBox="1"/>
          <p:nvPr/>
        </p:nvSpPr>
        <p:spPr>
          <a:xfrm>
            <a:off x="8745187" y="8275597"/>
            <a:ext cx="2937848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Infinitives allow the writer to give a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noun “verb DNA,” and, therefore,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extra strength.</a:t>
            </a:r>
          </a:p>
        </p:txBody>
      </p:sp>
      <p:sp>
        <p:nvSpPr>
          <p:cNvPr id="920" name="Shape 377"/>
          <p:cNvSpPr txBox="1"/>
          <p:nvPr/>
        </p:nvSpPr>
        <p:spPr>
          <a:xfrm>
            <a:off x="8699406" y="7268953"/>
            <a:ext cx="3000580" cy="59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No special punctuation is required.</a:t>
            </a:r>
          </a:p>
        </p:txBody>
      </p:sp>
      <p:pic>
        <p:nvPicPr>
          <p:cNvPr id="921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3500" y="61959"/>
            <a:ext cx="5257800" cy="154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0" grpId="11"/>
      <p:bldP build="whole" bldLvl="1" animBg="1" rev="0" advAuto="0" spid="915" grpId="7"/>
      <p:bldP build="whole" bldLvl="1" animBg="1" rev="0" advAuto="0" spid="912" grpId="2"/>
      <p:bldP build="whole" bldLvl="1" animBg="1" rev="0" advAuto="0" spid="911" grpId="9"/>
      <p:bldP build="whole" bldLvl="1" animBg="1" rev="0" advAuto="0" spid="918" grpId="10"/>
      <p:bldP build="whole" bldLvl="1" animBg="1" rev="0" advAuto="0" spid="919" grpId="12"/>
      <p:bldP build="whole" bldLvl="1" animBg="1" rev="0" advAuto="0" spid="914" grpId="6"/>
      <p:bldP build="whole" bldLvl="1" animBg="1" rev="0" advAuto="0" spid="904" grpId="1"/>
      <p:bldP build="whole" bldLvl="1" animBg="1" rev="0" advAuto="0" spid="916" grpId="4"/>
      <p:bldP build="whole" bldLvl="1" animBg="1" rev="0" advAuto="0" spid="908" grpId="5"/>
      <p:bldP build="whole" bldLvl="1" animBg="1" rev="0" advAuto="0" spid="913" grpId="3"/>
      <p:bldP build="whole" bldLvl="1" animBg="1" rev="0" advAuto="0" spid="917" grpId="8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"/>
          <p:cNvSpPr/>
          <p:nvPr/>
        </p:nvSpPr>
        <p:spPr>
          <a:xfrm rot="6680748">
            <a:off x="2991158" y="1059154"/>
            <a:ext cx="7493030" cy="968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6" h="20508" fill="norm" stroke="1" extrusionOk="0">
                <a:moveTo>
                  <a:pt x="20346" y="17289"/>
                </a:moveTo>
                <a:cubicBezTo>
                  <a:pt x="15884" y="21409"/>
                  <a:pt x="8430" y="21600"/>
                  <a:pt x="3697" y="17715"/>
                </a:cubicBezTo>
                <a:cubicBezTo>
                  <a:pt x="-1035" y="13829"/>
                  <a:pt x="-1254" y="7340"/>
                  <a:pt x="3208" y="3219"/>
                </a:cubicBezTo>
                <a:cubicBezTo>
                  <a:pt x="5434" y="1165"/>
                  <a:pt x="8534" y="0"/>
                  <a:pt x="11777" y="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1300162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24" name="Line"/>
          <p:cNvSpPr/>
          <p:nvPr/>
        </p:nvSpPr>
        <p:spPr>
          <a:xfrm flipV="1">
            <a:off x="6068905" y="5310292"/>
            <a:ext cx="2492590" cy="2709336"/>
          </a:xfrm>
          <a:prstGeom prst="line">
            <a:avLst/>
          </a:prstGeom>
          <a:ln w="12700">
            <a:solidFill>
              <a:srgbClr val="B6DCD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25" name="Informal"/>
          <p:cNvSpPr txBox="1"/>
          <p:nvPr/>
        </p:nvSpPr>
        <p:spPr>
          <a:xfrm>
            <a:off x="1192106" y="1083732"/>
            <a:ext cx="2161300" cy="74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Informal</a:t>
            </a:r>
          </a:p>
        </p:txBody>
      </p:sp>
      <p:sp>
        <p:nvSpPr>
          <p:cNvPr id="926" name="Formal"/>
          <p:cNvSpPr txBox="1"/>
          <p:nvPr/>
        </p:nvSpPr>
        <p:spPr>
          <a:xfrm>
            <a:off x="8778240" y="975358"/>
            <a:ext cx="1881355" cy="74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Formal</a:t>
            </a:r>
          </a:p>
        </p:txBody>
      </p:sp>
      <p:sp>
        <p:nvSpPr>
          <p:cNvPr id="927" name="Line"/>
          <p:cNvSpPr/>
          <p:nvPr/>
        </p:nvSpPr>
        <p:spPr>
          <a:xfrm flipH="1" flipV="1">
            <a:off x="5635413" y="4226560"/>
            <a:ext cx="108375" cy="3684695"/>
          </a:xfrm>
          <a:prstGeom prst="line">
            <a:avLst/>
          </a:prstGeom>
          <a:ln w="12700">
            <a:solidFill>
              <a:srgbClr val="B6DCD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28" name="Arrow"/>
          <p:cNvSpPr/>
          <p:nvPr/>
        </p:nvSpPr>
        <p:spPr>
          <a:xfrm rot="16200000">
            <a:off x="3034451" y="4551679"/>
            <a:ext cx="5960537" cy="975364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1E4649"/>
          </a:solidFill>
          <a:ln w="25400">
            <a:solidFill>
              <a:srgbClr val="89A4A7"/>
            </a:solidFill>
          </a:ln>
        </p:spPr>
        <p:txBody>
          <a:bodyPr lIns="50800" tIns="50800" rIns="50800" bIns="50800" anchor="ctr"/>
          <a:lstStyle/>
          <a:p>
            <a:pPr defTabSz="130048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Informal and Formal English"/>
          <p:cNvSpPr txBox="1"/>
          <p:nvPr>
            <p:ph type="title" idx="4294967295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Informal and Formal English</a:t>
            </a:r>
          </a:p>
        </p:txBody>
      </p:sp>
      <p:pic>
        <p:nvPicPr>
          <p:cNvPr id="9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6318" y="1950717"/>
            <a:ext cx="1476590" cy="182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12692" y="1842346"/>
            <a:ext cx="623150" cy="182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20106" y="3034451"/>
            <a:ext cx="1368217" cy="182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493" y="3467946"/>
            <a:ext cx="1733975" cy="1490137"/>
          </a:xfrm>
          <a:prstGeom prst="rect">
            <a:avLst/>
          </a:prstGeom>
          <a:ln w="12700">
            <a:miter lim="400000"/>
          </a:ln>
        </p:spPr>
      </p:pic>
      <p:sp>
        <p:nvSpPr>
          <p:cNvPr id="935" name="Line"/>
          <p:cNvSpPr/>
          <p:nvPr/>
        </p:nvSpPr>
        <p:spPr>
          <a:xfrm flipV="1">
            <a:off x="6287458" y="5527039"/>
            <a:ext cx="3" cy="3793069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36" name="Line"/>
          <p:cNvSpPr/>
          <p:nvPr/>
        </p:nvSpPr>
        <p:spPr>
          <a:xfrm flipV="1">
            <a:off x="6394024" y="6610773"/>
            <a:ext cx="2926083" cy="2709336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37" name="Line"/>
          <p:cNvSpPr/>
          <p:nvPr/>
        </p:nvSpPr>
        <p:spPr>
          <a:xfrm flipH="1" flipV="1">
            <a:off x="3142825" y="6394026"/>
            <a:ext cx="3034457" cy="2926083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38" name="Set your dial to the level of…"/>
          <p:cNvSpPr txBox="1"/>
          <p:nvPr/>
        </p:nvSpPr>
        <p:spPr>
          <a:xfrm>
            <a:off x="-2" y="8060266"/>
            <a:ext cx="4362022" cy="118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Set your dial to the level of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formality that is appropriate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for your audience and purpose.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Informal and Formal"/>
          <p:cNvSpPr txBox="1"/>
          <p:nvPr>
            <p:ph type="title" idx="4294967295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Informal and Formal</a:t>
            </a:r>
          </a:p>
        </p:txBody>
      </p:sp>
      <p:pic>
        <p:nvPicPr>
          <p:cNvPr id="9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199" y="1517225"/>
            <a:ext cx="1476590" cy="182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29440" y="1517225"/>
            <a:ext cx="623149" cy="182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20106" y="3034451"/>
            <a:ext cx="1368217" cy="182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493" y="3467946"/>
            <a:ext cx="1733975" cy="1490137"/>
          </a:xfrm>
          <a:prstGeom prst="rect">
            <a:avLst/>
          </a:prstGeom>
          <a:ln w="12700">
            <a:miter lim="400000"/>
          </a:ln>
        </p:spPr>
      </p:pic>
      <p:sp>
        <p:nvSpPr>
          <p:cNvPr id="945" name="Line"/>
          <p:cNvSpPr/>
          <p:nvPr/>
        </p:nvSpPr>
        <p:spPr>
          <a:xfrm flipH="1">
            <a:off x="5960533" y="2817706"/>
            <a:ext cx="108374" cy="6610775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46" name="backpack…"/>
          <p:cNvSpPr txBox="1"/>
          <p:nvPr/>
        </p:nvSpPr>
        <p:spPr>
          <a:xfrm>
            <a:off x="2275838" y="3684692"/>
            <a:ext cx="3308926" cy="5564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backpack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flip-flops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McDonald’s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frisbee on the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  lawn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snack 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zapping/nuking</a:t>
            </a:r>
          </a:p>
        </p:txBody>
      </p:sp>
      <p:sp>
        <p:nvSpPr>
          <p:cNvPr id="947" name="briefcase…"/>
          <p:cNvSpPr txBox="1"/>
          <p:nvPr/>
        </p:nvSpPr>
        <p:spPr>
          <a:xfrm>
            <a:off x="6588193" y="3524391"/>
            <a:ext cx="4244845" cy="5068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briefcase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dress shoes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sit-down restaurant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football on the team</a:t>
            </a: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lunch</a:t>
            </a:r>
          </a:p>
        </p:txBody>
      </p:sp>
      <p:sp>
        <p:nvSpPr>
          <p:cNvPr id="948" name="Handout: Page 11"/>
          <p:cNvSpPr txBox="1"/>
          <p:nvPr/>
        </p:nvSpPr>
        <p:spPr>
          <a:xfrm>
            <a:off x="736035" y="51928"/>
            <a:ext cx="2577424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Handout: Page 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608" y="1685043"/>
            <a:ext cx="10843364" cy="6072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creenshot 2018-01-27 09.18.09.png" descr="Screenshot 2018-01-27 09.18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4731" y="-38100"/>
            <a:ext cx="12852404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"/>
          <p:cNvGrpSpPr/>
          <p:nvPr/>
        </p:nvGrpSpPr>
        <p:grpSpPr>
          <a:xfrm>
            <a:off x="6007306" y="6416066"/>
            <a:ext cx="2005411" cy="477440"/>
            <a:chOff x="0" y="0"/>
            <a:chExt cx="2005410" cy="477438"/>
          </a:xfrm>
        </p:grpSpPr>
        <p:sp>
          <p:nvSpPr>
            <p:cNvPr id="251" name="Rectangle"/>
            <p:cNvSpPr/>
            <p:nvPr/>
          </p:nvSpPr>
          <p:spPr>
            <a:xfrm>
              <a:off x="0" y="0"/>
              <a:ext cx="2005411" cy="477439"/>
            </a:xfrm>
            <a:prstGeom prst="rect">
              <a:avLst/>
            </a:prstGeom>
            <a:solidFill>
              <a:schemeClr val="accent1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2" name="Grammar"/>
            <p:cNvSpPr txBox="1"/>
            <p:nvPr/>
          </p:nvSpPr>
          <p:spPr>
            <a:xfrm>
              <a:off x="515329" y="56559"/>
              <a:ext cx="1209126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 defTabSz="587022">
                <a:defRPr b="1" sz="2000">
                  <a:solidFill>
                    <a:srgbClr val="FCFCFC"/>
                  </a:solidFill>
                </a:defRPr>
              </a:lvl1pPr>
            </a:lstStyle>
            <a:p>
              <a:pPr/>
              <a:r>
                <a:t>Grammar</a:t>
              </a:r>
            </a:p>
          </p:txBody>
        </p:sp>
      </p:grpSp>
      <p:pic>
        <p:nvPicPr>
          <p:cNvPr id="254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8819200">
            <a:off x="7202216" y="5625988"/>
            <a:ext cx="2610606" cy="114301"/>
          </a:xfrm>
          <a:prstGeom prst="rect">
            <a:avLst/>
          </a:prstGeom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7790" y="1114462"/>
            <a:ext cx="7344006" cy="73113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" name="Group"/>
          <p:cNvGrpSpPr/>
          <p:nvPr/>
        </p:nvGrpSpPr>
        <p:grpSpPr>
          <a:xfrm>
            <a:off x="2996264" y="1995457"/>
            <a:ext cx="8575614" cy="4518629"/>
            <a:chOff x="0" y="0"/>
            <a:chExt cx="8575612" cy="4518627"/>
          </a:xfrm>
        </p:grpSpPr>
        <p:grpSp>
          <p:nvGrpSpPr>
            <p:cNvPr id="259" name="Group"/>
            <p:cNvGrpSpPr/>
            <p:nvPr/>
          </p:nvGrpSpPr>
          <p:grpSpPr>
            <a:xfrm>
              <a:off x="-1" y="2320968"/>
              <a:ext cx="2005412" cy="477440"/>
              <a:chOff x="0" y="0"/>
              <a:chExt cx="2005410" cy="477438"/>
            </a:xfrm>
          </p:grpSpPr>
          <p:sp>
            <p:nvSpPr>
              <p:cNvPr id="257" name="Rectangle"/>
              <p:cNvSpPr/>
              <p:nvPr/>
            </p:nvSpPr>
            <p:spPr>
              <a:xfrm>
                <a:off x="0" y="0"/>
                <a:ext cx="2005411" cy="477439"/>
              </a:xfrm>
              <a:prstGeom prst="rect">
                <a:avLst/>
              </a:prstGeom>
              <a:solidFill>
                <a:schemeClr val="accent1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8" name="Writing"/>
              <p:cNvSpPr txBox="1"/>
              <p:nvPr/>
            </p:nvSpPr>
            <p:spPr>
              <a:xfrm>
                <a:off x="515329" y="56559"/>
                <a:ext cx="927186" cy="36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7093" tIns="27093" rIns="27093" bIns="27093" numCol="1" anchor="ctr">
                <a:spAutoFit/>
              </a:bodyPr>
              <a:lstStyle>
                <a:lvl1pPr algn="l" defTabSz="587022">
                  <a:defRPr b="1" sz="2000">
                    <a:solidFill>
                      <a:srgbClr val="FCFCFC"/>
                    </a:solidFill>
                  </a:defRPr>
                </a:lvl1pPr>
              </a:lstStyle>
              <a:p>
                <a:pPr/>
                <a:r>
                  <a:t>Writing</a:t>
                </a:r>
              </a:p>
            </p:txBody>
          </p:sp>
        </p:grpSp>
        <p:grpSp>
          <p:nvGrpSpPr>
            <p:cNvPr id="262" name="Group"/>
            <p:cNvGrpSpPr/>
            <p:nvPr/>
          </p:nvGrpSpPr>
          <p:grpSpPr>
            <a:xfrm>
              <a:off x="728994" y="447580"/>
              <a:ext cx="2005411" cy="477440"/>
              <a:chOff x="0" y="0"/>
              <a:chExt cx="2005410" cy="477438"/>
            </a:xfrm>
          </p:grpSpPr>
          <p:sp>
            <p:nvSpPr>
              <p:cNvPr id="260" name="Rectangle"/>
              <p:cNvSpPr/>
              <p:nvPr/>
            </p:nvSpPr>
            <p:spPr>
              <a:xfrm>
                <a:off x="0" y="0"/>
                <a:ext cx="2005411" cy="477439"/>
              </a:xfrm>
              <a:prstGeom prst="rect">
                <a:avLst/>
              </a:prstGeom>
              <a:solidFill>
                <a:schemeClr val="accent1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1" name="Vocabulary"/>
              <p:cNvSpPr txBox="1"/>
              <p:nvPr/>
            </p:nvSpPr>
            <p:spPr>
              <a:xfrm>
                <a:off x="515329" y="56559"/>
                <a:ext cx="1407500" cy="36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7093" tIns="27093" rIns="27093" bIns="27093" numCol="1" anchor="ctr">
                <a:spAutoFit/>
              </a:bodyPr>
              <a:lstStyle>
                <a:lvl1pPr algn="l" defTabSz="587022">
                  <a:defRPr b="1" sz="2000">
                    <a:solidFill>
                      <a:srgbClr val="FCFCFC"/>
                    </a:solidFill>
                  </a:defRPr>
                </a:lvl1pPr>
              </a:lstStyle>
              <a:p>
                <a:pPr/>
                <a:r>
                  <a:t>Vocabulary</a:t>
                </a:r>
              </a:p>
            </p:txBody>
          </p:sp>
        </p:grpSp>
        <p:grpSp>
          <p:nvGrpSpPr>
            <p:cNvPr id="265" name="Group"/>
            <p:cNvGrpSpPr/>
            <p:nvPr/>
          </p:nvGrpSpPr>
          <p:grpSpPr>
            <a:xfrm>
              <a:off x="6425417" y="813459"/>
              <a:ext cx="2150196" cy="549520"/>
              <a:chOff x="0" y="0"/>
              <a:chExt cx="2150195" cy="549519"/>
            </a:xfrm>
          </p:grpSpPr>
          <p:sp>
            <p:nvSpPr>
              <p:cNvPr id="263" name="Rectangle"/>
              <p:cNvSpPr/>
              <p:nvPr/>
            </p:nvSpPr>
            <p:spPr>
              <a:xfrm>
                <a:off x="0" y="36040"/>
                <a:ext cx="2150196" cy="477439"/>
              </a:xfrm>
              <a:prstGeom prst="rect">
                <a:avLst/>
              </a:prstGeom>
              <a:solidFill>
                <a:schemeClr val="accent1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4" name="Reading…"/>
              <p:cNvSpPr txBox="1"/>
              <p:nvPr/>
            </p:nvSpPr>
            <p:spPr>
              <a:xfrm>
                <a:off x="217450" y="0"/>
                <a:ext cx="1715295" cy="5495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 defTabSz="587022">
                  <a:defRPr b="1" sz="2000">
                    <a:solidFill>
                      <a:srgbClr val="FCFCFC"/>
                    </a:solidFill>
                  </a:defRPr>
                </a:pPr>
                <a:r>
                  <a:t>Reading</a:t>
                </a:r>
              </a:p>
              <a:p>
                <a:pPr defTabSz="587022">
                  <a:defRPr b="1" sz="2000">
                    <a:solidFill>
                      <a:srgbClr val="FCFCFC"/>
                    </a:solidFill>
                  </a:defRPr>
                </a:pPr>
                <a:r>
                  <a:t>Comprehension</a:t>
                </a:r>
              </a:p>
            </p:txBody>
          </p:sp>
        </p:grpSp>
        <p:grpSp>
          <p:nvGrpSpPr>
            <p:cNvPr id="268" name="Group"/>
            <p:cNvGrpSpPr/>
            <p:nvPr/>
          </p:nvGrpSpPr>
          <p:grpSpPr>
            <a:xfrm>
              <a:off x="3623270" y="-1"/>
              <a:ext cx="2005412" cy="477440"/>
              <a:chOff x="0" y="0"/>
              <a:chExt cx="2005410" cy="477438"/>
            </a:xfrm>
          </p:grpSpPr>
          <p:sp>
            <p:nvSpPr>
              <p:cNvPr id="266" name="Rectangle"/>
              <p:cNvSpPr/>
              <p:nvPr/>
            </p:nvSpPr>
            <p:spPr>
              <a:xfrm>
                <a:off x="0" y="0"/>
                <a:ext cx="2005411" cy="477439"/>
              </a:xfrm>
              <a:prstGeom prst="rect">
                <a:avLst/>
              </a:prstGeom>
              <a:solidFill>
                <a:schemeClr val="accent1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7" name="Spelling"/>
              <p:cNvSpPr txBox="1"/>
              <p:nvPr/>
            </p:nvSpPr>
            <p:spPr>
              <a:xfrm>
                <a:off x="515329" y="56559"/>
                <a:ext cx="1035136" cy="36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7093" tIns="27093" rIns="27093" bIns="27093" numCol="1" anchor="ctr">
                <a:spAutoFit/>
              </a:bodyPr>
              <a:lstStyle>
                <a:lvl1pPr algn="l" defTabSz="587022">
                  <a:defRPr b="1" sz="2000">
                    <a:solidFill>
                      <a:srgbClr val="FCFCFC"/>
                    </a:solidFill>
                  </a:defRPr>
                </a:lvl1pPr>
              </a:lstStyle>
              <a:p>
                <a:pPr/>
                <a:r>
                  <a:t>Spelling</a:t>
                </a:r>
              </a:p>
            </p:txBody>
          </p:sp>
        </p:grpSp>
        <p:pic>
          <p:nvPicPr>
            <p:cNvPr id="269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4116520">
              <a:off x="930931" y="2502537"/>
              <a:ext cx="3869703" cy="114301"/>
            </a:xfrm>
            <a:prstGeom prst="rect">
              <a:avLst/>
            </a:prstGeom>
            <a:effectLst/>
          </p:spPr>
        </p:pic>
        <p:pic>
          <p:nvPicPr>
            <p:cNvPr id="271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2870022">
              <a:off x="824662" y="3573299"/>
              <a:ext cx="2954208" cy="114301"/>
            </a:xfrm>
            <a:prstGeom prst="rect">
              <a:avLst/>
            </a:prstGeom>
            <a:effectLst/>
          </p:spPr>
        </p:pic>
        <p:pic>
          <p:nvPicPr>
            <p:cNvPr id="27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2260523" y="2379452"/>
              <a:ext cx="4021168" cy="114301"/>
            </a:xfrm>
            <a:prstGeom prst="rect">
              <a:avLst/>
            </a:prstGeom>
            <a:effectLst/>
          </p:spPr>
        </p:pic>
        <p:pic>
          <p:nvPicPr>
            <p:cNvPr id="27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765970">
              <a:off x="4008417" y="2652595"/>
              <a:ext cx="3486742" cy="114301"/>
            </a:xfrm>
            <a:prstGeom prst="rect">
              <a:avLst/>
            </a:prstGeom>
            <a:effectLst/>
          </p:spPr>
        </p:pic>
        <p:grpSp>
          <p:nvGrpSpPr>
            <p:cNvPr id="279" name="Group"/>
            <p:cNvGrpSpPr/>
            <p:nvPr/>
          </p:nvGrpSpPr>
          <p:grpSpPr>
            <a:xfrm>
              <a:off x="6385450" y="2471026"/>
              <a:ext cx="2005411" cy="477439"/>
              <a:chOff x="0" y="0"/>
              <a:chExt cx="2005410" cy="477438"/>
            </a:xfrm>
          </p:grpSpPr>
          <p:sp>
            <p:nvSpPr>
              <p:cNvPr id="277" name="Rectangle"/>
              <p:cNvSpPr/>
              <p:nvPr/>
            </p:nvSpPr>
            <p:spPr>
              <a:xfrm>
                <a:off x="0" y="0"/>
                <a:ext cx="2005411" cy="477439"/>
              </a:xfrm>
              <a:prstGeom prst="rect">
                <a:avLst/>
              </a:prstGeom>
              <a:solidFill>
                <a:schemeClr val="accent1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78" name="Speaking"/>
              <p:cNvSpPr txBox="1"/>
              <p:nvPr/>
            </p:nvSpPr>
            <p:spPr>
              <a:xfrm>
                <a:off x="515329" y="89266"/>
                <a:ext cx="974752" cy="298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093" tIns="27093" rIns="27093" bIns="27093" numCol="1" anchor="ctr">
                <a:noAutofit/>
              </a:bodyPr>
              <a:lstStyle>
                <a:lvl1pPr algn="l" defTabSz="587022">
                  <a:defRPr b="1" sz="2000">
                    <a:solidFill>
                      <a:srgbClr val="FCFCFC"/>
                    </a:solidFill>
                  </a:defRPr>
                </a:lvl1pPr>
              </a:lstStyle>
              <a:p>
                <a:pPr/>
                <a:r>
                  <a:t>Speaking</a:t>
                </a:r>
              </a:p>
            </p:txBody>
          </p:sp>
        </p:grpSp>
        <p:pic>
          <p:nvPicPr>
            <p:cNvPr id="28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0013113">
              <a:off x="4233828" y="3690510"/>
              <a:ext cx="3232240" cy="114301"/>
            </a:xfrm>
            <a:prstGeom prst="rect">
              <a:avLst/>
            </a:prstGeom>
            <a:effectLst/>
          </p:spPr>
        </p:pic>
      </p:grpSp>
      <p:grpSp>
        <p:nvGrpSpPr>
          <p:cNvPr id="285" name="Group"/>
          <p:cNvGrpSpPr/>
          <p:nvPr/>
        </p:nvGrpSpPr>
        <p:grpSpPr>
          <a:xfrm>
            <a:off x="6079423" y="6500585"/>
            <a:ext cx="1861177" cy="677334"/>
            <a:chOff x="0" y="0"/>
            <a:chExt cx="1861176" cy="677333"/>
          </a:xfrm>
        </p:grpSpPr>
        <p:sp>
          <p:nvSpPr>
            <p:cNvPr id="283" name="Rectangle"/>
            <p:cNvSpPr/>
            <p:nvPr/>
          </p:nvSpPr>
          <p:spPr>
            <a:xfrm>
              <a:off x="0" y="0"/>
              <a:ext cx="1861177" cy="677334"/>
            </a:xfrm>
            <a:prstGeom prst="rect">
              <a:avLst/>
            </a:prstGeom>
            <a:solidFill>
              <a:schemeClr val="accent1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4" name="Grammar"/>
            <p:cNvSpPr txBox="1"/>
            <p:nvPr/>
          </p:nvSpPr>
          <p:spPr>
            <a:xfrm>
              <a:off x="443212" y="156507"/>
              <a:ext cx="1209126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 defTabSz="587022">
                <a:defRPr b="1" sz="2000">
                  <a:solidFill>
                    <a:srgbClr val="F8F8F8"/>
                  </a:solidFill>
                </a:defRPr>
              </a:lvl1pPr>
            </a:lstStyle>
            <a:p>
              <a:pPr/>
              <a:r>
                <a:t>Grammar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can.jpg" descr="Sc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28" y="373774"/>
            <a:ext cx="6242330" cy="8132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Scan.jpg" descr="Sca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3207" y="3059114"/>
            <a:ext cx="5889784" cy="7673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