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notesSlides/notesSlide1.xml" ContentType="application/vnd.openxmlformats-officedocument.presentationml.notesSlide+xml"/>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To comprehend text, the reader needs to know 95% of the words.</a:t>
            </a:r>
          </a:p>
          <a:p>
            <a:pPr/>
            <a:r>
              <a:t>Next, we’re going to look at two models for explicit instruction that results in durable learning of the target word.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1366"/>
          </a:xfrm>
          <a:prstGeom prst="rect">
            <a:avLst/>
          </a:prstGeom>
        </p:spPr>
        <p:txBody>
          <a:bodyPr anchor="t"/>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267112"/>
            <a:ext cx="10464800" cy="609780"/>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7" name="Title Text"/>
          <p:cNvSpPr txBox="1"/>
          <p:nvPr>
            <p:ph type="title"/>
          </p:nvPr>
        </p:nvSpPr>
        <p:spPr>
          <a:xfrm>
            <a:off x="650238" y="390592"/>
            <a:ext cx="11704326" cy="1625607"/>
          </a:xfrm>
          <a:prstGeom prst="rect">
            <a:avLst/>
          </a:prstGeom>
        </p:spPr>
        <p:txBody>
          <a:bodyPr lIns="65022" tIns="65022" rIns="65022" bIns="65022"/>
          <a:lstStyle>
            <a:lvl1pPr defTabSz="1300480">
              <a:defRPr sz="6200">
                <a:latin typeface="Arial"/>
                <a:ea typeface="Arial"/>
                <a:cs typeface="Arial"/>
                <a:sym typeface="Arial"/>
              </a:defRPr>
            </a:lvl1pPr>
          </a:lstStyle>
          <a:p>
            <a:pPr/>
            <a:r>
              <a:t>Title Text</a:t>
            </a:r>
          </a:p>
        </p:txBody>
      </p:sp>
      <p:sp>
        <p:nvSpPr>
          <p:cNvPr id="118" name="Body Level One…"/>
          <p:cNvSpPr txBox="1"/>
          <p:nvPr>
            <p:ph type="body" idx="1"/>
          </p:nvPr>
        </p:nvSpPr>
        <p:spPr>
          <a:xfrm>
            <a:off x="650238" y="2275838"/>
            <a:ext cx="11704326" cy="6436930"/>
          </a:xfrm>
          <a:prstGeom prst="rect">
            <a:avLst/>
          </a:prstGeom>
        </p:spPr>
        <p:txBody>
          <a:bodyPr lIns="65022" tIns="65022" rIns="65022" bIns="65022" anchor="t"/>
          <a:lstStyle>
            <a:lvl1pPr marL="471487" indent="-471487" defTabSz="1300480">
              <a:spcBef>
                <a:spcPts val="900"/>
              </a:spcBef>
              <a:buSzPct val="100000"/>
              <a:buChar char="»"/>
              <a:defRPr sz="4400">
                <a:latin typeface="Arial"/>
                <a:ea typeface="Arial"/>
                <a:cs typeface="Arial"/>
                <a:sym typeface="Arial"/>
              </a:defRPr>
            </a:lvl1pPr>
            <a:lvl2pPr marL="906234" indent="-449033" defTabSz="1300480">
              <a:spcBef>
                <a:spcPts val="900"/>
              </a:spcBef>
              <a:buSzPct val="100000"/>
              <a:buChar char="–"/>
              <a:defRPr sz="4400">
                <a:latin typeface="Arial"/>
                <a:ea typeface="Arial"/>
                <a:cs typeface="Arial"/>
                <a:sym typeface="Arial"/>
              </a:defRPr>
            </a:lvl2pPr>
            <a:lvl3pPr indent="-419100" defTabSz="1300480">
              <a:spcBef>
                <a:spcPts val="900"/>
              </a:spcBef>
              <a:buSzPct val="100000"/>
              <a:defRPr sz="4400">
                <a:latin typeface="Arial"/>
                <a:ea typeface="Arial"/>
                <a:cs typeface="Arial"/>
                <a:sym typeface="Arial"/>
              </a:defRPr>
            </a:lvl3pPr>
            <a:lvl4pPr marL="1874520" indent="-502919" defTabSz="1300480">
              <a:spcBef>
                <a:spcPts val="900"/>
              </a:spcBef>
              <a:buSzPct val="100000"/>
              <a:buChar char="–"/>
              <a:defRPr sz="4400">
                <a:latin typeface="Arial"/>
                <a:ea typeface="Arial"/>
                <a:cs typeface="Arial"/>
                <a:sym typeface="Arial"/>
              </a:defRPr>
            </a:lvl4pPr>
            <a:lvl5pPr marL="2387600" indent="-558800" defTabSz="1300480">
              <a:spcBef>
                <a:spcPts val="900"/>
              </a:spcBef>
              <a:buSzPct val="100000"/>
              <a:buChar char="»"/>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57547" y="8882097"/>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1957543" y="8882098"/>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3" name="Title Text"/>
          <p:cNvSpPr txBox="1"/>
          <p:nvPr>
            <p:ph type="title"/>
          </p:nvPr>
        </p:nvSpPr>
        <p:spPr>
          <a:xfrm>
            <a:off x="650238" y="390595"/>
            <a:ext cx="11704326" cy="1625602"/>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134" name="Body Level One…"/>
          <p:cNvSpPr txBox="1"/>
          <p:nvPr>
            <p:ph type="body" idx="1"/>
          </p:nvPr>
        </p:nvSpPr>
        <p:spPr>
          <a:xfrm>
            <a:off x="650238" y="2275838"/>
            <a:ext cx="11704326" cy="6436930"/>
          </a:xfrm>
          <a:prstGeom prst="rect">
            <a:avLst/>
          </a:prstGeom>
        </p:spPr>
        <p:txBody>
          <a:bodyPr lIns="65022" tIns="65022" rIns="65022" bIns="65022" anchor="t"/>
          <a:lstStyle>
            <a:lvl1pPr marL="471487" indent="-471487" defTabSz="650240">
              <a:spcBef>
                <a:spcPts val="1000"/>
              </a:spcBef>
              <a:buSzPct val="100000"/>
              <a:buFont typeface="Arial"/>
              <a:defRPr sz="4400">
                <a:latin typeface="Calibri"/>
                <a:ea typeface="Calibri"/>
                <a:cs typeface="Calibri"/>
                <a:sym typeface="Calibri"/>
              </a:defRPr>
            </a:lvl1pPr>
            <a:lvl2pPr marL="906234" indent="-449033"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19"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2005838" y="9130186"/>
            <a:ext cx="348723" cy="339198"/>
          </a:xfrm>
          <a:prstGeom prst="rect">
            <a:avLst/>
          </a:prstGeom>
        </p:spPr>
        <p:txBody>
          <a:bodyPr lIns="65022" tIns="65022" rIns="65022" bIns="65022"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42" name="Title Text"/>
          <p:cNvSpPr txBox="1"/>
          <p:nvPr>
            <p:ph type="title"/>
          </p:nvPr>
        </p:nvSpPr>
        <p:spPr>
          <a:xfrm>
            <a:off x="650238" y="390595"/>
            <a:ext cx="11704326" cy="1625601"/>
          </a:xfrm>
          <a:prstGeom prst="rect">
            <a:avLst/>
          </a:prstGeom>
        </p:spPr>
        <p:txBody>
          <a:bodyPr lIns="65022" tIns="65022" rIns="65022" bIns="65022"/>
          <a:lstStyle>
            <a:lvl1pPr defTabSz="1300480">
              <a:defRPr sz="6200">
                <a:latin typeface="Arial"/>
                <a:ea typeface="Arial"/>
                <a:cs typeface="Arial"/>
                <a:sym typeface="Arial"/>
              </a:defRPr>
            </a:lvl1pPr>
          </a:lstStyle>
          <a:p>
            <a:pPr/>
            <a:r>
              <a:t>Title Text</a:t>
            </a:r>
          </a:p>
        </p:txBody>
      </p:sp>
      <p:sp>
        <p:nvSpPr>
          <p:cNvPr id="143" name="Body Level One…"/>
          <p:cNvSpPr txBox="1"/>
          <p:nvPr>
            <p:ph type="body" idx="1"/>
          </p:nvPr>
        </p:nvSpPr>
        <p:spPr>
          <a:xfrm>
            <a:off x="650238" y="2275838"/>
            <a:ext cx="11704326" cy="6436930"/>
          </a:xfrm>
          <a:prstGeom prst="rect">
            <a:avLst/>
          </a:prstGeom>
        </p:spPr>
        <p:txBody>
          <a:bodyPr lIns="65022" tIns="65022" rIns="65022" bIns="65022" anchor="t"/>
          <a:lstStyle>
            <a:lvl1pPr marL="471487" indent="-471487" defTabSz="1300480">
              <a:spcBef>
                <a:spcPts val="1000"/>
              </a:spcBef>
              <a:buSzPct val="100000"/>
              <a:buChar char="»"/>
              <a:defRPr sz="4400">
                <a:latin typeface="Arial"/>
                <a:ea typeface="Arial"/>
                <a:cs typeface="Arial"/>
                <a:sym typeface="Arial"/>
              </a:defRPr>
            </a:lvl1pPr>
            <a:lvl2pPr marL="906234" indent="-449033"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19" defTabSz="1300480">
              <a:spcBef>
                <a:spcPts val="1000"/>
              </a:spcBef>
              <a:buSzPct val="100000"/>
              <a:buChar char="–"/>
              <a:defRPr sz="4400">
                <a:latin typeface="Arial"/>
                <a:ea typeface="Arial"/>
                <a:cs typeface="Arial"/>
                <a:sym typeface="Arial"/>
              </a:defRPr>
            </a:lvl4pPr>
            <a:lvl5pPr marL="2387600" indent="-558800" defTabSz="1300480">
              <a:spcBef>
                <a:spcPts val="1000"/>
              </a:spcBef>
              <a:buSzPct val="100000"/>
              <a:buChar char="»"/>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57547" y="8882097"/>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51" name="Title Text"/>
          <p:cNvSpPr txBox="1"/>
          <p:nvPr>
            <p:ph type="title"/>
          </p:nvPr>
        </p:nvSpPr>
        <p:spPr>
          <a:xfrm>
            <a:off x="948264" y="2445173"/>
            <a:ext cx="11108271" cy="2479041"/>
          </a:xfrm>
          <a:prstGeom prst="rect">
            <a:avLst/>
          </a:prstGeom>
        </p:spPr>
        <p:txBody>
          <a:bodyPr lIns="27091" tIns="27091" rIns="27091" bIns="27091" anchor="b"/>
          <a:lstStyle>
            <a:lvl1pPr defTabSz="587022">
              <a:defRPr sz="7800"/>
            </a:lvl1pPr>
          </a:lstStyle>
          <a:p>
            <a:pPr/>
            <a:r>
              <a:t>Title Text</a:t>
            </a:r>
          </a:p>
        </p:txBody>
      </p:sp>
      <p:sp>
        <p:nvSpPr>
          <p:cNvPr id="152" name="Body Level One…"/>
          <p:cNvSpPr txBox="1"/>
          <p:nvPr>
            <p:ph type="body" sz="quarter" idx="1"/>
          </p:nvPr>
        </p:nvSpPr>
        <p:spPr>
          <a:xfrm>
            <a:off x="948264" y="4991946"/>
            <a:ext cx="11108271" cy="846674"/>
          </a:xfrm>
          <a:prstGeom prst="rect">
            <a:avLst/>
          </a:prstGeom>
        </p:spPr>
        <p:txBody>
          <a:bodyPr lIns="27091" tIns="27091" rIns="27091" bIns="27091" anchor="t"/>
          <a:lstStyle>
            <a:lvl1pPr marL="0" indent="0" algn="ctr" defTabSz="587022">
              <a:spcBef>
                <a:spcPts val="0"/>
              </a:spcBef>
              <a:buSzTx/>
              <a:buNone/>
              <a:defRPr sz="3800"/>
            </a:lvl1pPr>
            <a:lvl2pPr marL="0" indent="0" algn="ctr" defTabSz="587022">
              <a:spcBef>
                <a:spcPts val="0"/>
              </a:spcBef>
              <a:buSzTx/>
              <a:buNone/>
              <a:defRPr sz="3800"/>
            </a:lvl2pPr>
            <a:lvl3pPr marL="0" indent="0" algn="ctr" defTabSz="587022">
              <a:spcBef>
                <a:spcPts val="0"/>
              </a:spcBef>
              <a:buSzTx/>
              <a:buNone/>
              <a:defRPr sz="3800"/>
            </a:lvl3pPr>
            <a:lvl4pPr marL="0" indent="0" algn="ctr" defTabSz="587022">
              <a:spcBef>
                <a:spcPts val="0"/>
              </a:spcBef>
              <a:buSzTx/>
              <a:buNone/>
              <a:defRPr sz="3800"/>
            </a:lvl4pPr>
            <a:lvl5pPr marL="0" indent="0" algn="ctr" defTabSz="587022">
              <a:spcBef>
                <a:spcPts val="0"/>
              </a:spcBef>
              <a:buSzTx/>
              <a:buNone/>
              <a:defRPr sz="3800"/>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6352592" y="8195733"/>
            <a:ext cx="292842" cy="276888"/>
          </a:xfrm>
          <a:prstGeom prst="rect">
            <a:avLst/>
          </a:prstGeom>
        </p:spPr>
        <p:txBody>
          <a:bodyPr lIns="27091" tIns="27091" rIns="27091" bIns="27091"/>
          <a:lstStyle>
            <a:lvl1pPr defTabSz="587022"/>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60" name="Title Text"/>
          <p:cNvSpPr txBox="1"/>
          <p:nvPr>
            <p:ph type="title"/>
          </p:nvPr>
        </p:nvSpPr>
        <p:spPr>
          <a:xfrm>
            <a:off x="948264" y="2445173"/>
            <a:ext cx="11108271" cy="2479041"/>
          </a:xfrm>
          <a:prstGeom prst="rect">
            <a:avLst/>
          </a:prstGeom>
        </p:spPr>
        <p:txBody>
          <a:bodyPr lIns="27091" tIns="27091" rIns="27091" bIns="27091" anchor="b"/>
          <a:lstStyle>
            <a:lvl1pPr defTabSz="587022">
              <a:defRPr sz="7800"/>
            </a:lvl1pPr>
          </a:lstStyle>
          <a:p>
            <a:pPr/>
            <a:r>
              <a:t>Title Text</a:t>
            </a:r>
          </a:p>
        </p:txBody>
      </p:sp>
      <p:sp>
        <p:nvSpPr>
          <p:cNvPr id="161" name="Body Level One…"/>
          <p:cNvSpPr txBox="1"/>
          <p:nvPr>
            <p:ph type="body" sz="quarter" idx="1"/>
          </p:nvPr>
        </p:nvSpPr>
        <p:spPr>
          <a:xfrm>
            <a:off x="948264" y="4991946"/>
            <a:ext cx="11108271" cy="846671"/>
          </a:xfrm>
          <a:prstGeom prst="rect">
            <a:avLst/>
          </a:prstGeom>
        </p:spPr>
        <p:txBody>
          <a:bodyPr lIns="27091" tIns="27091" rIns="27091" bIns="27091" anchor="t"/>
          <a:lstStyle>
            <a:lvl1pPr marL="0" indent="0" algn="ctr" defTabSz="587022">
              <a:spcBef>
                <a:spcPts val="0"/>
              </a:spcBef>
              <a:buSzTx/>
              <a:buNone/>
              <a:defRPr sz="3800"/>
            </a:lvl1pPr>
            <a:lvl2pPr marL="0" indent="0" algn="ctr" defTabSz="587022">
              <a:spcBef>
                <a:spcPts val="0"/>
              </a:spcBef>
              <a:buSzTx/>
              <a:buNone/>
              <a:defRPr sz="3800"/>
            </a:lvl2pPr>
            <a:lvl3pPr marL="0" indent="0" algn="ctr" defTabSz="587022">
              <a:spcBef>
                <a:spcPts val="0"/>
              </a:spcBef>
              <a:buSzTx/>
              <a:buNone/>
              <a:defRPr sz="3800"/>
            </a:lvl3pPr>
            <a:lvl4pPr marL="0" indent="0" algn="ctr" defTabSz="587022">
              <a:spcBef>
                <a:spcPts val="0"/>
              </a:spcBef>
              <a:buSzTx/>
              <a:buNone/>
              <a:defRPr sz="3800"/>
            </a:lvl4pPr>
            <a:lvl5pPr marL="0" indent="0" algn="ctr" defTabSz="587022">
              <a:spcBef>
                <a:spcPts val="0"/>
              </a:spcBef>
              <a:buSzTx/>
              <a:buNone/>
              <a:defRPr sz="3800"/>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6352592" y="8195733"/>
            <a:ext cx="292842" cy="276888"/>
          </a:xfrm>
          <a:prstGeom prst="rect">
            <a:avLst/>
          </a:prstGeom>
        </p:spPr>
        <p:txBody>
          <a:bodyPr lIns="27091" tIns="27091" rIns="27091" bIns="27091"/>
          <a:lstStyle>
            <a:lvl1pPr defTabSz="587022"/>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21"/>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22"/>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23"/>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amybenjamin.com" TargetMode="External"/><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8.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tif"/></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tif"/><Relationship Id="rId3" Type="http://schemas.openxmlformats.org/officeDocument/2006/relationships/image" Target="../media/image3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37.jpeg"/><Relationship Id="rId6" Type="http://schemas.openxmlformats.org/officeDocument/2006/relationships/image" Target="../media/image55.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56.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4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jpeg"/><Relationship Id="rId6"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59.png"/><Relationship Id="rId6" Type="http://schemas.openxmlformats.org/officeDocument/2006/relationships/hyperlink" Target="http://etymonline.com" TargetMode="External"/><Relationship Id="rId7" Type="http://schemas.openxmlformats.org/officeDocument/2006/relationships/image" Target="../media/image35.tif"/><Relationship Id="rId8" Type="http://schemas.openxmlformats.org/officeDocument/2006/relationships/image" Target="../media/image36.tif"/><Relationship Id="rId9" Type="http://schemas.openxmlformats.org/officeDocument/2006/relationships/image" Target="../media/image37.tif"/><Relationship Id="rId10" Type="http://schemas.openxmlformats.org/officeDocument/2006/relationships/image" Target="../media/image38.tif"/><Relationship Id="rId11" Type="http://schemas.openxmlformats.org/officeDocument/2006/relationships/image" Target="../media/image39.tif"/><Relationship Id="rId12" Type="http://schemas.openxmlformats.org/officeDocument/2006/relationships/image" Target="../media/image40.tif"/><Relationship Id="rId13" Type="http://schemas.openxmlformats.org/officeDocument/2006/relationships/image" Target="../media/image41.tif"/></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image" Target="../media/image47.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60.png"/><Relationship Id="rId8" Type="http://schemas.openxmlformats.org/officeDocument/2006/relationships/image" Target="../media/image53.jpeg"/><Relationship Id="rId9" Type="http://schemas.openxmlformats.org/officeDocument/2006/relationships/image" Target="../media/image5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www.geeksix.com/wp-content/uploads/2010/02/Mist.jpg&amp;imgrefurl=http://www.geeksix.com/2010/02/superbabies-gone-wrong/&amp;usg=__7STZuwTACV01dq5NlvqltoJVkBI=&amp;h=1296&amp;w=1944&amp;sz=506&amp;hl=en&amp;start=3&amp;itbs=1&amp;tbnid=ZphWlodaZZnTzM:&amp;tbnh=100&amp;tbnw=150&amp;prev=/images?q=mist&amp;hl=en&amp;sa=G&amp;gbv=2&amp;tbs=isch:1" TargetMode="External"/><Relationship Id="rId3" Type="http://schemas.openxmlformats.org/officeDocument/2006/relationships/image" Target="../media/image14.jpeg"/><Relationship Id="rId4" Type="http://schemas.openxmlformats.org/officeDocument/2006/relationships/hyperlink" Target="http://www.google.com/imgres?imgurl=http://www.jomiwi.com/main/wp-content/uploads/2008/12/greyday.jpg&amp;imgrefurl=http://www.jomiwi.com/main/?p=14&amp;usg=__Fr67oXD5PWze7df3WJrm3R_Z-PA=&amp;h=600&amp;w=800&amp;sz=149&amp;hl=en&amp;start=4&amp;itbs=1&amp;tbnid=edDaKNwLnwjh-M:&amp;tbnh=107&amp;tbnw=143&amp;prev=/images?q=mist&amp;hl=en&amp;sa=G&amp;gbv=2&amp;tbs=isch:1" TargetMode="External"/><Relationship Id="rId5" Type="http://schemas.openxmlformats.org/officeDocument/2006/relationships/image" Target="../media/image15.jpeg"/><Relationship Id="rId6" Type="http://schemas.openxmlformats.org/officeDocument/2006/relationships/hyperlink" Target="http://www.google.com/imgres?imgurl=http://www.freefoto.com/images/3001/08/3001_08_7---Tree_web.jpg?&amp;k=Tree&amp;imgrefurl=http://www.freefoto.com/preview/3001-08-7?ffid=3001-08-7&amp;usg=__zGuU1EQTGJVzX8DJwgwUj1CroYM=&amp;h=400&amp;w=600&amp;sz=188&amp;hl=en&amp;start=79&amp;zoom=1&amp;itbs=1&amp;tbnid=SX4Q3HUB84LeIM:&amp;tbnh=90&amp;tbnw=135&amp;prev=/images?q=tree&amp;start=60&amp;hl=en&amp;sa=N&amp;gbv=2&amp;ndsp=20&amp;tbs=isch:1" TargetMode="External"/><Relationship Id="rId7"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8.tif"/><Relationship Id="rId4" Type="http://schemas.openxmlformats.org/officeDocument/2006/relationships/image" Target="../media/image25.png"/><Relationship Id="rId5" Type="http://schemas.openxmlformats.org/officeDocument/2006/relationships/image" Target="../media/image9.tif"/><Relationship Id="rId6" Type="http://schemas.openxmlformats.org/officeDocument/2006/relationships/image" Target="../media/image10.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3.bp.blogspot.com/_WsE6M_RjBIY/SGR00ddzcxI/AAAAAAAAKbc/TlvlDjufd8c/s320/062708.jpg&amp;imgrefurl=http://donaldsweblog.blogspot.com/2008_06_01_archive.html&amp;usg=__BDz_wY1PLjBE96st4U2JwyZMgsU=&amp;h=320&amp;w=315&amp;sz=40&amp;hl=en&amp;start=47&amp;zoom=1&amp;itbs=1&amp;tbnid=nmsMMOgsH71kyM:&amp;tbnh=118&amp;tbnw=116&amp;prev=/images?q=words+words&amp;start=40&amp;hl=en&amp;sa=N&amp;gbv=2&amp;ndsp=20&amp;tbs=isch:1" TargetMode="External"/><Relationship Id="rId3" Type="http://schemas.openxmlformats.org/officeDocument/2006/relationships/image" Target="../media/image1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8.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 Id="rId4" Type="http://schemas.openxmlformats.org/officeDocument/2006/relationships/image" Target="../media/image13.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 Id="rId4" Type="http://schemas.openxmlformats.org/officeDocument/2006/relationships/image" Target="../media/image13.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 Id="rId4" Type="http://schemas.openxmlformats.org/officeDocument/2006/relationships/image" Target="../media/image14.tif"/><Relationship Id="rId5" Type="http://schemas.openxmlformats.org/officeDocument/2006/relationships/image" Target="../media/image15.tif"/><Relationship Id="rId6" Type="http://schemas.openxmlformats.org/officeDocument/2006/relationships/image" Target="../media/image16.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 Id="rId4" Type="http://schemas.openxmlformats.org/officeDocument/2006/relationships/image" Target="../media/image30.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vocabulary.com" TargetMode="External"/><Relationship Id="rId3" Type="http://schemas.openxmlformats.org/officeDocument/2006/relationships/image" Target="../media/image12.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images.inmagine.com/img/corbis/crbs043/crbs0430003.jpg&amp;imgrefurl=http://www.inmagine.com/crbs043/crbs0430003-photo&amp;usg=__EwmKo9vsKvRxC9PtPnBRUZjUTbU=&amp;h=400&amp;w=387&amp;sz=58&amp;hl=en&amp;start=1&amp;zoom=1&amp;itbs=1&amp;tbnid=o5bgp-odhWUtSM:&amp;tbnh=124&amp;tbnw=120&amp;prev=/images?q=reaching+for+a+book&amp;hl=en&amp;sa=G&amp;gbv=2&amp;tbs=isch:1" TargetMode="External"/><Relationship Id="rId3" Type="http://schemas.openxmlformats.org/officeDocument/2006/relationships/image" Target="../media/image2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3.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 Id="rId3" Type="http://schemas.openxmlformats.org/officeDocument/2006/relationships/image" Target="../media/image2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20.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tif"/><Relationship Id="rId3" Type="http://schemas.openxmlformats.org/officeDocument/2006/relationships/image" Target="../media/image22.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personal.maths.surrey.ac.uk/st/T.Bridges/USTAOSET/Mountain_Pass.jpg&amp;imgrefurl=http://personal.maths.surrey.ac.uk/st/T.Bridges/USTAOSET/MPT.html&amp;usg=__aUNPZy26HgwD389cpMBhvDD6ErU=&amp;h=533&amp;w=800&amp;sz=49&amp;hl=en&amp;start=7&amp;zoom=1&amp;itbs=1&amp;tbnid=vpkn-f0DhQ7gbM:&amp;tbnh=95&amp;tbnw=143&amp;prev=/images?q=mountain&amp;hl=en&amp;sa=G&amp;gbv=2&amp;tbs=isch:1" TargetMode="Externa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google.com/imgres?imgurl=http://personal.maths.surrey.ac.uk/st/T.Bridges/USTAOSET/Mountain_Pass.jpg&amp;imgrefurl=http://personal.maths.surrey.ac.uk/st/T.Bridges/USTAOSET/MPT.html&amp;usg=__aUNPZy26HgwD389cpMBhvDD6ErU=&amp;h=533&amp;w=800&amp;sz=49&amp;hl=en&amp;start=7&amp;zoom=1&amp;itbs=1&amp;tbnid=vpkn-f0DhQ7gbM:&amp;tbnh=95&amp;tbnw=143&amp;prev=/images?q=mountain&amp;hl=en&amp;sa=G&amp;gbv=2&amp;tbs=isch:1" TargetMode="External"/><Relationship Id="rId3" Type="http://schemas.openxmlformats.org/officeDocument/2006/relationships/image" Target="../media/image2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39.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 Id="rId3" Type="http://schemas.openxmlformats.org/officeDocument/2006/relationships/image" Target="../media/image43.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tif"/><Relationship Id="rId3" Type="http://schemas.openxmlformats.org/officeDocument/2006/relationships/image" Target="../media/image24.tif"/><Relationship Id="rId4" Type="http://schemas.openxmlformats.org/officeDocument/2006/relationships/image" Target="../media/image25.tif"/></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tif"/><Relationship Id="rId3" Type="http://schemas.openxmlformats.org/officeDocument/2006/relationships/image" Target="../media/image27.tif"/><Relationship Id="rId4" Type="http://schemas.openxmlformats.org/officeDocument/2006/relationships/image" Target="../media/image2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tif"/><Relationship Id="rId3" Type="http://schemas.openxmlformats.org/officeDocument/2006/relationships/image" Target="../media/image30.tif"/><Relationship Id="rId4" Type="http://schemas.openxmlformats.org/officeDocument/2006/relationships/image" Target="../media/image31.tif"/></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cademic Vocabulary: The Key to Achievement"/>
          <p:cNvSpPr txBox="1"/>
          <p:nvPr/>
        </p:nvSpPr>
        <p:spPr>
          <a:xfrm>
            <a:off x="927085" y="201261"/>
            <a:ext cx="645810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Vocabulary Instruction for Durable Learning</a:t>
            </a:r>
          </a:p>
        </p:txBody>
      </p:sp>
      <p:sp>
        <p:nvSpPr>
          <p:cNvPr id="172" name="A workshop with Amy Benjamin…"/>
          <p:cNvSpPr txBox="1"/>
          <p:nvPr/>
        </p:nvSpPr>
        <p:spPr>
          <a:xfrm>
            <a:off x="901693" y="944219"/>
            <a:ext cx="4730192"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A workshop with Amy Benjamin</a:t>
            </a:r>
          </a:p>
          <a:p>
            <a:pPr algn="l">
              <a:defRPr b="1" u="sng">
                <a:solidFill>
                  <a:srgbClr val="0000FF"/>
                </a:solidFill>
                <a:uFill>
                  <a:solidFill>
                    <a:srgbClr val="0000FF"/>
                  </a:solidFill>
                </a:uFill>
                <a:latin typeface="+mn-lt"/>
                <a:ea typeface="+mn-ea"/>
                <a:cs typeface="+mn-cs"/>
                <a:sym typeface="Helvetica Neue"/>
              </a:defRPr>
            </a:pPr>
            <a:r>
              <a:rPr>
                <a:hlinkClick r:id="rId2" invalidUrl="" action="" tgtFrame="" tooltip="" history="1" highlightClick="0" endSnd="0"/>
              </a:rPr>
              <a:t>www.amybenjamin.com</a:t>
            </a:r>
          </a:p>
        </p:txBody>
      </p:sp>
      <p:sp>
        <p:nvSpPr>
          <p:cNvPr id="173" name="Agenda:…"/>
          <p:cNvSpPr txBox="1"/>
          <p:nvPr/>
        </p:nvSpPr>
        <p:spPr>
          <a:xfrm>
            <a:off x="380991" y="3554062"/>
            <a:ext cx="6548933" cy="37757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Agenda:</a:t>
            </a:r>
          </a:p>
          <a:p>
            <a:pPr algn="l">
              <a:defRPr b="1">
                <a:latin typeface="+mn-lt"/>
                <a:ea typeface="+mn-ea"/>
                <a:cs typeface="+mn-cs"/>
                <a:sym typeface="Helvetica Neue"/>
              </a:defRPr>
            </a:pPr>
          </a:p>
          <a:p>
            <a:pPr algn="l">
              <a:defRPr b="1">
                <a:latin typeface="+mn-lt"/>
                <a:ea typeface="+mn-ea"/>
                <a:cs typeface="+mn-cs"/>
                <a:sym typeface="Helvetica Neue"/>
              </a:defRPr>
            </a:pPr>
          </a:p>
          <a:p>
            <a:pPr algn="l">
              <a:defRPr b="1">
                <a:latin typeface="+mn-lt"/>
                <a:ea typeface="+mn-ea"/>
                <a:cs typeface="+mn-cs"/>
                <a:sym typeface="Helvetica Neue"/>
              </a:defRPr>
            </a:pPr>
            <a:r>
              <a:t>I. How Words Get Learned and Stay Learned</a:t>
            </a:r>
          </a:p>
          <a:p>
            <a:pPr algn="l">
              <a:defRPr b="1">
                <a:latin typeface="+mn-lt"/>
                <a:ea typeface="+mn-ea"/>
                <a:cs typeface="+mn-cs"/>
                <a:sym typeface="Helvetica Neue"/>
              </a:defRPr>
            </a:pPr>
            <a:r>
              <a:t>II. Types of vocabulary/Types of Instruction</a:t>
            </a:r>
          </a:p>
          <a:p>
            <a:pPr algn="l">
              <a:defRPr b="1">
                <a:latin typeface="+mn-lt"/>
                <a:ea typeface="+mn-ea"/>
                <a:cs typeface="+mn-cs"/>
                <a:sym typeface="Helvetica Neue"/>
              </a:defRPr>
            </a:pPr>
            <a:r>
              <a:t>          A. Literary words</a:t>
            </a:r>
          </a:p>
          <a:p>
            <a:pPr algn="l">
              <a:defRPr b="1">
                <a:latin typeface="+mn-lt"/>
                <a:ea typeface="+mn-ea"/>
                <a:cs typeface="+mn-cs"/>
                <a:sym typeface="Helvetica Neue"/>
              </a:defRPr>
            </a:pPr>
            <a:r>
              <a:t>          B. Generic academic words</a:t>
            </a:r>
          </a:p>
          <a:p>
            <a:pPr algn="l">
              <a:defRPr b="1">
                <a:latin typeface="+mn-lt"/>
                <a:ea typeface="+mn-ea"/>
                <a:cs typeface="+mn-cs"/>
                <a:sym typeface="Helvetica Neue"/>
              </a:defRPr>
            </a:pPr>
            <a:r>
              <a:t>          C. Latin roots</a:t>
            </a:r>
          </a:p>
          <a:p>
            <a:pPr algn="l">
              <a:defRPr b="1">
                <a:latin typeface="+mn-lt"/>
                <a:ea typeface="+mn-ea"/>
                <a:cs typeface="+mn-cs"/>
                <a:sym typeface="Helvetica Neue"/>
              </a:defRPr>
            </a:pPr>
            <a:r>
              <a:t>          D. Glossary words</a:t>
            </a:r>
          </a:p>
          <a:p>
            <a:pPr lvl="1" indent="228600" algn="l">
              <a:defRPr b="1">
                <a:latin typeface="+mn-lt"/>
                <a:ea typeface="+mn-ea"/>
                <a:cs typeface="+mn-cs"/>
                <a:sym typeface="Helvetica Neue"/>
              </a:defRPr>
            </a:pPr>
            <a:r>
              <a:t>      </a:t>
            </a:r>
          </a:p>
        </p:txBody>
      </p:sp>
      <p:pic>
        <p:nvPicPr>
          <p:cNvPr id="174" name="pasted-image.jpeg" descr="pasted-image.jpeg"/>
          <p:cNvPicPr>
            <a:picLocks noChangeAspect="1"/>
          </p:cNvPicPr>
          <p:nvPr/>
        </p:nvPicPr>
        <p:blipFill>
          <a:blip r:embed="rId3">
            <a:extLst/>
          </a:blip>
          <a:stretch>
            <a:fillRect/>
          </a:stretch>
        </p:blipFill>
        <p:spPr>
          <a:xfrm>
            <a:off x="8895357" y="929479"/>
            <a:ext cx="3492502" cy="232410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ANd9GcR6l1triEP-J-Ckk_FhPF8WdBiD0aTzk5ZWNwOVWWvdtFllORplUH3r2U7t" descr="ANd9GcR6l1triEP-J-Ckk_FhPF8WdBiD0aTzk5ZWNwOVWWvdtFllORplUH3r2U7t"/>
          <p:cNvPicPr>
            <a:picLocks noChangeAspect="1"/>
          </p:cNvPicPr>
          <p:nvPr/>
        </p:nvPicPr>
        <p:blipFill>
          <a:blip r:embed="rId2">
            <a:extLst/>
          </a:blip>
          <a:stretch>
            <a:fillRect/>
          </a:stretch>
        </p:blipFill>
        <p:spPr>
          <a:xfrm>
            <a:off x="6670743" y="3333601"/>
            <a:ext cx="5689744" cy="5429125"/>
          </a:xfrm>
          <a:prstGeom prst="rect">
            <a:avLst/>
          </a:prstGeom>
          <a:ln w="12700">
            <a:miter lim="400000"/>
          </a:ln>
        </p:spPr>
      </p:pic>
      <p:pic>
        <p:nvPicPr>
          <p:cNvPr id="237" name="ANd9GcTrMPNJKzHJYVpWqU32qRJm-qgUnarB2HH6LW0tHKdLfUQhfqsPHg2hpzvG" descr="ANd9GcTrMPNJKzHJYVpWqU32qRJm-qgUnarB2HH6LW0tHKdLfUQhfqsPHg2hpzvG"/>
          <p:cNvPicPr>
            <a:picLocks noChangeAspect="1"/>
          </p:cNvPicPr>
          <p:nvPr/>
        </p:nvPicPr>
        <p:blipFill>
          <a:blip r:embed="rId3">
            <a:extLst/>
          </a:blip>
          <a:stretch>
            <a:fillRect/>
          </a:stretch>
        </p:blipFill>
        <p:spPr>
          <a:xfrm>
            <a:off x="433847" y="1640750"/>
            <a:ext cx="6007021" cy="4153273"/>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219"/>
          <p:cNvSpPr txBox="1"/>
          <p:nvPr>
            <p:ph type="title" idx="4294967295"/>
          </p:nvPr>
        </p:nvSpPr>
        <p:spPr>
          <a:xfrm>
            <a:off x="650237" y="390594"/>
            <a:ext cx="11704326" cy="1625602"/>
          </a:xfrm>
          <a:prstGeom prst="rect">
            <a:avLst/>
          </a:prstGeom>
        </p:spPr>
        <p:txBody>
          <a:bodyPr lIns="0" tIns="0" rIns="0" bIns="0"/>
          <a:lstStyle/>
          <a:p>
            <a:pPr defTabSz="1300480">
              <a:defRPr sz="4400">
                <a:latin typeface="Arial"/>
                <a:ea typeface="Arial"/>
                <a:cs typeface="Arial"/>
                <a:sym typeface="Arial"/>
              </a:defRPr>
            </a:pPr>
            <a:r>
              <a:t>Prior Knowledge: </a:t>
            </a:r>
            <a:br/>
            <a:r>
              <a:t>How well do I know these words?</a:t>
            </a:r>
          </a:p>
        </p:txBody>
      </p:sp>
      <p:sp>
        <p:nvSpPr>
          <p:cNvPr id="767" name="Shape 220"/>
          <p:cNvSpPr/>
          <p:nvPr/>
        </p:nvSpPr>
        <p:spPr>
          <a:xfrm>
            <a:off x="-7" y="3684687"/>
            <a:ext cx="13004816" cy="2277"/>
          </a:xfrm>
          <a:prstGeom prst="line">
            <a:avLst/>
          </a:prstGeom>
          <a:ln w="12700">
            <a:solidFill>
              <a:srgbClr val="B6DCDF"/>
            </a:solidFill>
          </a:ln>
        </p:spPr>
        <p:txBody>
          <a:bodyPr lIns="45718" tIns="45718" rIns="45718" bIns="45718"/>
          <a:lstStyle/>
          <a:p>
            <a:pPr/>
          </a:p>
        </p:txBody>
      </p:sp>
      <p:sp>
        <p:nvSpPr>
          <p:cNvPr id="768" name="Shape 221"/>
          <p:cNvSpPr/>
          <p:nvPr/>
        </p:nvSpPr>
        <p:spPr>
          <a:xfrm>
            <a:off x="3443104" y="2521924"/>
            <a:ext cx="90335" cy="7231683"/>
          </a:xfrm>
          <a:prstGeom prst="line">
            <a:avLst/>
          </a:prstGeom>
          <a:ln w="12700">
            <a:solidFill>
              <a:srgbClr val="B6DCDF"/>
            </a:solidFill>
          </a:ln>
        </p:spPr>
        <p:txBody>
          <a:bodyPr lIns="45718" tIns="45718" rIns="45718" bIns="45718"/>
          <a:lstStyle/>
          <a:p>
            <a:pPr/>
          </a:p>
        </p:txBody>
      </p:sp>
      <p:sp>
        <p:nvSpPr>
          <p:cNvPr id="769" name="Shape 222"/>
          <p:cNvSpPr/>
          <p:nvPr/>
        </p:nvSpPr>
        <p:spPr>
          <a:xfrm flipH="1">
            <a:off x="8452216" y="2385113"/>
            <a:ext cx="13" cy="7369391"/>
          </a:xfrm>
          <a:prstGeom prst="line">
            <a:avLst/>
          </a:prstGeom>
          <a:ln w="12700">
            <a:solidFill>
              <a:srgbClr val="B6DCDF"/>
            </a:solidFill>
          </a:ln>
        </p:spPr>
        <p:txBody>
          <a:bodyPr lIns="45718" tIns="45718" rIns="45718" bIns="45718"/>
          <a:lstStyle/>
          <a:p>
            <a:pPr/>
          </a:p>
        </p:txBody>
      </p:sp>
      <p:sp>
        <p:nvSpPr>
          <p:cNvPr id="770" name="Shape 223"/>
          <p:cNvSpPr txBox="1"/>
          <p:nvPr/>
        </p:nvSpPr>
        <p:spPr>
          <a:xfrm>
            <a:off x="-16" y="2600959"/>
            <a:ext cx="1334145" cy="3456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300480">
              <a:defRPr>
                <a:latin typeface="Arial"/>
                <a:ea typeface="Arial"/>
                <a:cs typeface="Arial"/>
                <a:sym typeface="Arial"/>
              </a:defRPr>
            </a:lvl1pPr>
          </a:lstStyle>
          <a:p>
            <a:pPr/>
            <a:r>
              <a:t>Strangers</a:t>
            </a:r>
          </a:p>
        </p:txBody>
      </p:sp>
      <p:sp>
        <p:nvSpPr>
          <p:cNvPr id="771" name="Shape 224"/>
          <p:cNvSpPr txBox="1"/>
          <p:nvPr/>
        </p:nvSpPr>
        <p:spPr>
          <a:xfrm>
            <a:off x="4443305" y="2600959"/>
            <a:ext cx="2012206" cy="3456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300480">
              <a:defRPr>
                <a:latin typeface="Arial"/>
                <a:ea typeface="Arial"/>
                <a:cs typeface="Arial"/>
                <a:sym typeface="Arial"/>
              </a:defRPr>
            </a:lvl1pPr>
          </a:lstStyle>
          <a:p>
            <a:pPr/>
            <a:r>
              <a:t>Acquaintances</a:t>
            </a:r>
          </a:p>
        </p:txBody>
      </p:sp>
      <p:sp>
        <p:nvSpPr>
          <p:cNvPr id="772" name="Shape 225"/>
          <p:cNvSpPr txBox="1"/>
          <p:nvPr/>
        </p:nvSpPr>
        <p:spPr>
          <a:xfrm>
            <a:off x="9861973" y="2817703"/>
            <a:ext cx="1029048" cy="3456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300480">
              <a:defRPr>
                <a:latin typeface="Arial"/>
                <a:ea typeface="Arial"/>
                <a:cs typeface="Arial"/>
                <a:sym typeface="Arial"/>
              </a:defRPr>
            </a:lvl1pPr>
          </a:lstStyle>
          <a:p>
            <a:pPr/>
            <a:r>
              <a:t>Friends</a:t>
            </a:r>
          </a:p>
        </p:txBody>
      </p:sp>
      <p:pic>
        <p:nvPicPr>
          <p:cNvPr id="773" name="image17.jpeg" descr="image17.jpeg"/>
          <p:cNvPicPr>
            <a:picLocks noChangeAspect="1"/>
          </p:cNvPicPr>
          <p:nvPr/>
        </p:nvPicPr>
        <p:blipFill>
          <a:blip r:embed="rId2">
            <a:extLst/>
          </a:blip>
          <a:stretch>
            <a:fillRect/>
          </a:stretch>
        </p:blipFill>
        <p:spPr>
          <a:xfrm>
            <a:off x="10728959" y="325119"/>
            <a:ext cx="1557898" cy="1733975"/>
          </a:xfrm>
          <a:prstGeom prst="rect">
            <a:avLst/>
          </a:prstGeom>
          <a:ln w="12700">
            <a:miter lim="400000"/>
          </a:ln>
        </p:spPr>
      </p:pic>
      <p:sp>
        <p:nvSpPr>
          <p:cNvPr id="774" name="Text"/>
          <p:cNvSpPr txBox="1"/>
          <p:nvPr/>
        </p:nvSpPr>
        <p:spPr>
          <a:xfrm>
            <a:off x="6426200" y="4737100"/>
            <a:ext cx="15240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6" name="Image" descr="Image"/>
          <p:cNvPicPr>
            <a:picLocks noChangeAspect="1"/>
          </p:cNvPicPr>
          <p:nvPr/>
        </p:nvPicPr>
        <p:blipFill>
          <a:blip r:embed="rId2">
            <a:extLst/>
          </a:blip>
          <a:stretch>
            <a:fillRect/>
          </a:stretch>
        </p:blipFill>
        <p:spPr>
          <a:xfrm rot="5357399">
            <a:off x="3031338" y="-1053225"/>
            <a:ext cx="6942126" cy="9894228"/>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8" name="Scan 1.jpeg" descr="Scan 1.jpeg"/>
          <p:cNvPicPr>
            <a:picLocks noChangeAspect="1"/>
          </p:cNvPicPr>
          <p:nvPr/>
        </p:nvPicPr>
        <p:blipFill>
          <a:blip r:embed="rId2">
            <a:extLst/>
          </a:blip>
          <a:stretch>
            <a:fillRect/>
          </a:stretch>
        </p:blipFill>
        <p:spPr>
          <a:xfrm rot="16115682">
            <a:off x="3522490" y="-498834"/>
            <a:ext cx="7158913" cy="9889012"/>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0" name="Screen Shot 2023-10-18 at 10.50.01 AM.png" descr="Screen Shot 2023-10-18 at 10.50.01 AM.png"/>
          <p:cNvPicPr>
            <a:picLocks noChangeAspect="1"/>
          </p:cNvPicPr>
          <p:nvPr/>
        </p:nvPicPr>
        <p:blipFill>
          <a:blip r:embed="rId2">
            <a:extLst/>
          </a:blip>
          <a:stretch>
            <a:fillRect/>
          </a:stretch>
        </p:blipFill>
        <p:spPr>
          <a:xfrm>
            <a:off x="78452" y="1284835"/>
            <a:ext cx="11040537" cy="6617549"/>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2"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783" name="Line" descr="Line"/>
          <p:cNvPicPr>
            <a:picLocks noChangeAspect="1"/>
          </p:cNvPicPr>
          <p:nvPr/>
        </p:nvPicPr>
        <p:blipFill>
          <a:blip r:embed="rId3">
            <a:extLst/>
          </a:blip>
          <a:stretch>
            <a:fillRect/>
          </a:stretch>
        </p:blipFill>
        <p:spPr>
          <a:xfrm rot="10800000">
            <a:off x="80917" y="5354139"/>
            <a:ext cx="12842966" cy="76220"/>
          </a:xfrm>
          <a:prstGeom prst="rect">
            <a:avLst/>
          </a:prstGeom>
          <a:ln w="12700">
            <a:miter lim="400000"/>
          </a:ln>
        </p:spPr>
      </p:pic>
      <p:sp>
        <p:nvSpPr>
          <p:cNvPr id="784" name="Latin Word Roots"/>
          <p:cNvSpPr txBox="1"/>
          <p:nvPr/>
        </p:nvSpPr>
        <p:spPr>
          <a:xfrm>
            <a:off x="8122566" y="197932"/>
            <a:ext cx="4607984"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mn-lt"/>
                <a:ea typeface="+mn-ea"/>
                <a:cs typeface="+mn-cs"/>
                <a:sym typeface="Helvetica Neue"/>
              </a:defRPr>
            </a:lvl1pPr>
          </a:lstStyle>
          <a:p>
            <a:pPr/>
            <a:r>
              <a:t>Latin Word Roots</a:t>
            </a:r>
          </a:p>
        </p:txBody>
      </p:sp>
      <p:grpSp>
        <p:nvGrpSpPr>
          <p:cNvPr id="787" name="Group"/>
          <p:cNvGrpSpPr/>
          <p:nvPr/>
        </p:nvGrpSpPr>
        <p:grpSpPr>
          <a:xfrm>
            <a:off x="7907651" y="747031"/>
            <a:ext cx="3261514" cy="4349103"/>
            <a:chOff x="0" y="-1"/>
            <a:chExt cx="3261512" cy="4349101"/>
          </a:xfrm>
        </p:grpSpPr>
        <p:sp>
          <p:nvSpPr>
            <p:cNvPr id="785" name="Explicit Instruction"/>
            <p:cNvSpPr txBox="1"/>
            <p:nvPr/>
          </p:nvSpPr>
          <p:spPr>
            <a:xfrm>
              <a:off x="171658" y="-2"/>
              <a:ext cx="2833421" cy="82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A25EE6"/>
                  </a:solidFill>
                  <a:latin typeface="+mn-lt"/>
                  <a:ea typeface="+mn-ea"/>
                  <a:cs typeface="+mn-cs"/>
                  <a:sym typeface="Helvetica Neue"/>
                </a:defRPr>
              </a:pPr>
              <a:r>
                <a:t>Explicit Instruction</a:t>
              </a:r>
            </a:p>
            <a:p>
              <a:pPr algn="l">
                <a:defRPr b="1">
                  <a:solidFill>
                    <a:srgbClr val="A25EE6"/>
                  </a:solidFill>
                  <a:latin typeface="+mn-lt"/>
                  <a:ea typeface="+mn-ea"/>
                  <a:cs typeface="+mn-cs"/>
                  <a:sym typeface="Helvetica Neue"/>
                </a:defRPr>
              </a:pPr>
              <a:r>
                <a:t> Teacher Selected</a:t>
              </a:r>
            </a:p>
          </p:txBody>
        </p:sp>
        <p:pic>
          <p:nvPicPr>
            <p:cNvPr id="786" name="Screenshot 2018-10-20 10.19.31.png" descr="Screenshot 2018-10-20 10.19.31.png"/>
            <p:cNvPicPr>
              <a:picLocks noChangeAspect="1"/>
            </p:cNvPicPr>
            <p:nvPr/>
          </p:nvPicPr>
          <p:blipFill>
            <a:blip r:embed="rId4">
              <a:extLst/>
            </a:blip>
            <a:stretch>
              <a:fillRect/>
            </a:stretch>
          </p:blipFill>
          <p:spPr>
            <a:xfrm>
              <a:off x="-1" y="878039"/>
              <a:ext cx="3261513" cy="34710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Etymology Illuminates Meaning"/>
          <p:cNvSpPr txBox="1"/>
          <p:nvPr/>
        </p:nvSpPr>
        <p:spPr>
          <a:xfrm>
            <a:off x="2588209" y="1682749"/>
            <a:ext cx="8615782"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800">
                <a:solidFill>
                  <a:srgbClr val="0E13D8"/>
                </a:solidFill>
                <a:latin typeface="Marker Felt"/>
                <a:ea typeface="Marker Felt"/>
                <a:cs typeface="Marker Felt"/>
                <a:sym typeface="Marker Felt"/>
              </a:defRPr>
            </a:lvl1pPr>
          </a:lstStyle>
          <a:p>
            <a:pPr/>
            <a:r>
              <a:t>Etymology Illuminates Meaning</a:t>
            </a:r>
          </a:p>
        </p:txBody>
      </p:sp>
      <p:sp>
        <p:nvSpPr>
          <p:cNvPr id="790" name="cordial"/>
          <p:cNvSpPr txBox="1"/>
          <p:nvPr/>
        </p:nvSpPr>
        <p:spPr>
          <a:xfrm>
            <a:off x="1478483" y="4578344"/>
            <a:ext cx="110703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Neue"/>
              </a:defRPr>
            </a:lvl1pPr>
          </a:lstStyle>
          <a:p>
            <a:pPr/>
            <a:r>
              <a:t>cordial</a:t>
            </a:r>
          </a:p>
        </p:txBody>
      </p:sp>
      <p:sp>
        <p:nvSpPr>
          <p:cNvPr id="791" name="instruct/ educate"/>
          <p:cNvSpPr txBox="1"/>
          <p:nvPr/>
        </p:nvSpPr>
        <p:spPr>
          <a:xfrm>
            <a:off x="1431441" y="5856628"/>
            <a:ext cx="259811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Neue"/>
              </a:defRPr>
            </a:lvl1pPr>
          </a:lstStyle>
          <a:p>
            <a:pPr/>
            <a:r>
              <a:t>instruct/ educate</a:t>
            </a:r>
          </a:p>
        </p:txBody>
      </p:sp>
      <p:pic>
        <p:nvPicPr>
          <p:cNvPr id="792" name="pasted-image.jpeg" descr="pasted-image.jpeg"/>
          <p:cNvPicPr>
            <a:picLocks noChangeAspect="1"/>
          </p:cNvPicPr>
          <p:nvPr/>
        </p:nvPicPr>
        <p:blipFill>
          <a:blip r:embed="rId2">
            <a:extLst/>
          </a:blip>
          <a:stretch>
            <a:fillRect/>
          </a:stretch>
        </p:blipFill>
        <p:spPr>
          <a:xfrm rot="20002114">
            <a:off x="8439594" y="2972442"/>
            <a:ext cx="3492506" cy="23241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1" grpId="2"/>
      <p:bldP build="whole" bldLvl="1" animBg="1" rev="0" advAuto="0" spid="790" grpId="1"/>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mercantilism"/>
          <p:cNvSpPr txBox="1"/>
          <p:nvPr/>
        </p:nvSpPr>
        <p:spPr>
          <a:xfrm>
            <a:off x="2006600" y="1949449"/>
            <a:ext cx="269702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Helvetica Light"/>
                <a:ea typeface="Helvetica Light"/>
                <a:cs typeface="Helvetica Light"/>
                <a:sym typeface="Helvetica Light"/>
              </a:defRPr>
            </a:lvl1pPr>
          </a:lstStyle>
          <a:p>
            <a:pPr/>
            <a:r>
              <a:t>mercantilism</a:t>
            </a:r>
          </a:p>
        </p:txBody>
      </p:sp>
      <p:sp>
        <p:nvSpPr>
          <p:cNvPr id="795" name="merchant…"/>
          <p:cNvSpPr txBox="1"/>
          <p:nvPr/>
        </p:nvSpPr>
        <p:spPr>
          <a:xfrm>
            <a:off x="8572499" y="2146297"/>
            <a:ext cx="2773833" cy="337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a:latin typeface="Helvetica Light"/>
                <a:ea typeface="Helvetica Light"/>
                <a:cs typeface="Helvetica Light"/>
                <a:sym typeface="Helvetica Light"/>
              </a:defRPr>
            </a:pPr>
            <a:r>
              <a:t>merchant</a:t>
            </a:r>
          </a:p>
          <a:p>
            <a:pPr algn="l">
              <a:defRPr sz="3600">
                <a:latin typeface="Helvetica Light"/>
                <a:ea typeface="Helvetica Light"/>
                <a:cs typeface="Helvetica Light"/>
                <a:sym typeface="Helvetica Light"/>
              </a:defRPr>
            </a:pPr>
            <a:r>
              <a:t>market</a:t>
            </a:r>
          </a:p>
          <a:p>
            <a:pPr algn="l">
              <a:defRPr sz="3600">
                <a:latin typeface="Helvetica Light"/>
                <a:ea typeface="Helvetica Light"/>
                <a:cs typeface="Helvetica Light"/>
                <a:sym typeface="Helvetica Light"/>
              </a:defRPr>
            </a:pPr>
            <a:r>
              <a:t>commerce</a:t>
            </a:r>
          </a:p>
          <a:p>
            <a:pPr algn="l">
              <a:defRPr sz="3600">
                <a:latin typeface="Helvetica Light"/>
                <a:ea typeface="Helvetica Light"/>
                <a:cs typeface="Helvetica Light"/>
                <a:sym typeface="Helvetica Light"/>
              </a:defRPr>
            </a:pPr>
            <a:r>
              <a:t>commercial</a:t>
            </a:r>
          </a:p>
          <a:p>
            <a:pPr algn="l">
              <a:defRPr sz="3600">
                <a:latin typeface="Helvetica Light"/>
                <a:ea typeface="Helvetica Light"/>
                <a:cs typeface="Helvetica Light"/>
                <a:sym typeface="Helvetica Light"/>
              </a:defRPr>
            </a:pPr>
            <a:r>
              <a:t>mercenary</a:t>
            </a:r>
          </a:p>
          <a:p>
            <a:pPr algn="l">
              <a:defRPr sz="3600">
                <a:latin typeface="Helvetica Light"/>
                <a:ea typeface="Helvetica Light"/>
                <a:cs typeface="Helvetica Light"/>
                <a:sym typeface="Helvetica Light"/>
              </a:defRPr>
            </a:pPr>
            <a:r>
              <a:t>merchandise</a:t>
            </a:r>
          </a:p>
        </p:txBody>
      </p:sp>
      <p:pic>
        <p:nvPicPr>
          <p:cNvPr id="796" name="image11.tif" descr="image11.tif"/>
          <p:cNvPicPr>
            <a:picLocks noChangeAspect="1"/>
          </p:cNvPicPr>
          <p:nvPr/>
        </p:nvPicPr>
        <p:blipFill>
          <a:blip r:embed="rId2">
            <a:extLst/>
          </a:blip>
          <a:stretch>
            <a:fillRect/>
          </a:stretch>
        </p:blipFill>
        <p:spPr>
          <a:xfrm>
            <a:off x="1711075" y="3288803"/>
            <a:ext cx="3327404" cy="2438418"/>
          </a:xfrm>
          <a:prstGeom prst="rect">
            <a:avLst/>
          </a:prstGeom>
          <a:ln w="12700">
            <a:miter lim="400000"/>
          </a:ln>
        </p:spPr>
      </p:pic>
      <p:sp>
        <p:nvSpPr>
          <p:cNvPr id="797" name="Etymology Illuminates Meaning"/>
          <p:cNvSpPr txBox="1"/>
          <p:nvPr/>
        </p:nvSpPr>
        <p:spPr>
          <a:xfrm>
            <a:off x="1282698" y="588839"/>
            <a:ext cx="9634109" cy="895009"/>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914400">
              <a:defRPr sz="5400">
                <a:latin typeface="Arial"/>
                <a:ea typeface="Arial"/>
                <a:cs typeface="Arial"/>
                <a:sym typeface="Arial"/>
              </a:defRPr>
            </a:lvl1pPr>
          </a:lstStyle>
          <a:p>
            <a:pPr/>
            <a:r>
              <a:t>Etymology Illuminates Meaning</a:t>
            </a:r>
          </a:p>
        </p:txBody>
      </p:sp>
      <p:pic>
        <p:nvPicPr>
          <p:cNvPr id="798" name="pasted-image.jpeg" descr="pasted-image.jpeg"/>
          <p:cNvPicPr>
            <a:picLocks noChangeAspect="1"/>
          </p:cNvPicPr>
          <p:nvPr/>
        </p:nvPicPr>
        <p:blipFill>
          <a:blip r:embed="rId3">
            <a:extLst/>
          </a:blip>
          <a:stretch>
            <a:fillRect/>
          </a:stretch>
        </p:blipFill>
        <p:spPr>
          <a:xfrm>
            <a:off x="2060325" y="2665858"/>
            <a:ext cx="2628902" cy="3098801"/>
          </a:xfrm>
          <a:prstGeom prst="rect">
            <a:avLst/>
          </a:prstGeom>
          <a:ln w="12700">
            <a:miter lim="400000"/>
          </a:ln>
        </p:spPr>
      </p:pic>
      <p:sp>
        <p:nvSpPr>
          <p:cNvPr id="799" name="Mercury:…"/>
          <p:cNvSpPr txBox="1"/>
          <p:nvPr/>
        </p:nvSpPr>
        <p:spPr>
          <a:xfrm>
            <a:off x="1323977" y="6311900"/>
            <a:ext cx="406226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Mercury:</a:t>
            </a:r>
          </a:p>
          <a:p>
            <a:pPr algn="l"/>
            <a:r>
              <a:t> Roman god of financial gain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9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79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9" grpId="4"/>
      <p:bldP build="whole" bldLvl="1" animBg="1" rev="0" advAuto="0" spid="794" grpId="1"/>
      <p:bldP build="whole" bldLvl="1" animBg="1" rev="0" advAuto="0" spid="796" grpId="2"/>
      <p:bldP build="whole" bldLvl="1" animBg="1" rev="0" advAuto="0" spid="798" grpId="3"/>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Etymology Illuminates Meaning"/>
          <p:cNvSpPr txBox="1"/>
          <p:nvPr/>
        </p:nvSpPr>
        <p:spPr>
          <a:xfrm>
            <a:off x="1583744" y="102020"/>
            <a:ext cx="9634110" cy="895009"/>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914400">
              <a:defRPr sz="5400">
                <a:latin typeface="Arial"/>
                <a:ea typeface="Arial"/>
                <a:cs typeface="Arial"/>
                <a:sym typeface="Arial"/>
              </a:defRPr>
            </a:lvl1pPr>
          </a:lstStyle>
          <a:p>
            <a:pPr/>
            <a:r>
              <a:t>Etymology Illuminates Meaning</a:t>
            </a:r>
          </a:p>
        </p:txBody>
      </p:sp>
      <p:pic>
        <p:nvPicPr>
          <p:cNvPr id="802" name="pasted-image.jpeg" descr="pasted-image.jpeg"/>
          <p:cNvPicPr>
            <a:picLocks noChangeAspect="1"/>
          </p:cNvPicPr>
          <p:nvPr/>
        </p:nvPicPr>
        <p:blipFill>
          <a:blip r:embed="rId2">
            <a:extLst/>
          </a:blip>
          <a:stretch>
            <a:fillRect/>
          </a:stretch>
        </p:blipFill>
        <p:spPr>
          <a:xfrm>
            <a:off x="136128" y="3256950"/>
            <a:ext cx="3164184" cy="3831143"/>
          </a:xfrm>
          <a:prstGeom prst="rect">
            <a:avLst/>
          </a:prstGeom>
          <a:ln w="12700">
            <a:miter lim="400000"/>
          </a:ln>
        </p:spPr>
      </p:pic>
      <p:sp>
        <p:nvSpPr>
          <p:cNvPr id="803" name="anthos (flower)"/>
          <p:cNvSpPr txBox="1"/>
          <p:nvPr/>
        </p:nvSpPr>
        <p:spPr>
          <a:xfrm>
            <a:off x="488416" y="1803136"/>
            <a:ext cx="3137966"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600"/>
            </a:pPr>
            <a:r>
              <a:t>anthos</a:t>
            </a:r>
            <a:r>
              <a:rPr i="0">
                <a:latin typeface="Helvetica Light"/>
                <a:ea typeface="Helvetica Light"/>
                <a:cs typeface="Helvetica Light"/>
                <a:sym typeface="Helvetica Light"/>
              </a:rPr>
              <a:t> (flower)</a:t>
            </a:r>
          </a:p>
        </p:txBody>
      </p:sp>
      <p:pic>
        <p:nvPicPr>
          <p:cNvPr id="804" name="pasted-image.png" descr="pasted-image.png"/>
          <p:cNvPicPr>
            <a:picLocks noChangeAspect="1"/>
          </p:cNvPicPr>
          <p:nvPr/>
        </p:nvPicPr>
        <p:blipFill>
          <a:blip r:embed="rId3">
            <a:extLst/>
          </a:blip>
          <a:stretch>
            <a:fillRect/>
          </a:stretch>
        </p:blipFill>
        <p:spPr>
          <a:xfrm>
            <a:off x="3399382" y="3679676"/>
            <a:ext cx="2857502" cy="2857517"/>
          </a:xfrm>
          <a:prstGeom prst="rect">
            <a:avLst/>
          </a:prstGeom>
          <a:ln w="12700">
            <a:miter lim="400000"/>
          </a:ln>
        </p:spPr>
      </p:pic>
      <p:sp>
        <p:nvSpPr>
          <p:cNvPr id="805" name="logein (collection)"/>
          <p:cNvSpPr txBox="1"/>
          <p:nvPr/>
        </p:nvSpPr>
        <p:spPr>
          <a:xfrm>
            <a:off x="5386720" y="1803137"/>
            <a:ext cx="374766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Helvetica Light"/>
                <a:ea typeface="Helvetica Light"/>
                <a:cs typeface="Helvetica Light"/>
                <a:sym typeface="Helvetica Light"/>
              </a:defRPr>
            </a:lvl1pPr>
          </a:lstStyle>
          <a:p>
            <a:pPr/>
            <a:r>
              <a:t>logein (collection)</a:t>
            </a:r>
          </a:p>
        </p:txBody>
      </p:sp>
      <p:pic>
        <p:nvPicPr>
          <p:cNvPr id="806" name="pasted-image.png" descr="pasted-image.png"/>
          <p:cNvPicPr>
            <a:picLocks noChangeAspect="1"/>
          </p:cNvPicPr>
          <p:nvPr/>
        </p:nvPicPr>
        <p:blipFill>
          <a:blip r:embed="rId4">
            <a:extLst/>
          </a:blip>
          <a:stretch>
            <a:fillRect/>
          </a:stretch>
        </p:blipFill>
        <p:spPr>
          <a:xfrm>
            <a:off x="8366125" y="3482130"/>
            <a:ext cx="2857500" cy="2857503"/>
          </a:xfrm>
          <a:prstGeom prst="rect">
            <a:avLst/>
          </a:prstGeom>
          <a:ln w="12700">
            <a:miter lim="400000"/>
          </a:ln>
        </p:spPr>
      </p:pic>
      <p:pic>
        <p:nvPicPr>
          <p:cNvPr id="807" name="pasted-image.jpeg" descr="pasted-image.jpeg"/>
          <p:cNvPicPr>
            <a:picLocks noChangeAspect="1"/>
          </p:cNvPicPr>
          <p:nvPr/>
        </p:nvPicPr>
        <p:blipFill>
          <a:blip r:embed="rId5">
            <a:extLst/>
          </a:blip>
          <a:stretch>
            <a:fillRect/>
          </a:stretch>
        </p:blipFill>
        <p:spPr>
          <a:xfrm>
            <a:off x="5448300" y="4131228"/>
            <a:ext cx="3624511" cy="1954399"/>
          </a:xfrm>
          <a:prstGeom prst="rect">
            <a:avLst/>
          </a:prstGeom>
          <a:ln w="12700">
            <a:miter lim="400000"/>
          </a:ln>
        </p:spPr>
      </p:pic>
      <p:grpSp>
        <p:nvGrpSpPr>
          <p:cNvPr id="810" name="Group"/>
          <p:cNvGrpSpPr/>
          <p:nvPr/>
        </p:nvGrpSpPr>
        <p:grpSpPr>
          <a:xfrm>
            <a:off x="10452087" y="1803119"/>
            <a:ext cx="2375421" cy="5115668"/>
            <a:chOff x="-1" y="0"/>
            <a:chExt cx="2375419" cy="5115668"/>
          </a:xfrm>
        </p:grpSpPr>
        <p:sp>
          <p:nvSpPr>
            <p:cNvPr id="808" name="anthology"/>
            <p:cNvSpPr txBox="1"/>
            <p:nvPr/>
          </p:nvSpPr>
          <p:spPr>
            <a:xfrm>
              <a:off x="-1" y="-1"/>
              <a:ext cx="212186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600">
                  <a:latin typeface="Helvetica Light"/>
                  <a:ea typeface="Helvetica Light"/>
                  <a:cs typeface="Helvetica Light"/>
                  <a:sym typeface="Helvetica Light"/>
                </a:defRPr>
              </a:lvl1pPr>
            </a:lstStyle>
            <a:p>
              <a:pPr/>
              <a:r>
                <a:t>anthology</a:t>
              </a:r>
            </a:p>
          </p:txBody>
        </p:sp>
        <p:pic>
          <p:nvPicPr>
            <p:cNvPr id="809" name="pasted-image.png" descr="pasted-image.png"/>
            <p:cNvPicPr>
              <a:picLocks noChangeAspect="1"/>
            </p:cNvPicPr>
            <p:nvPr/>
          </p:nvPicPr>
          <p:blipFill>
            <a:blip r:embed="rId6">
              <a:extLst/>
            </a:blip>
            <a:stretch>
              <a:fillRect/>
            </a:stretch>
          </p:blipFill>
          <p:spPr>
            <a:xfrm>
              <a:off x="51280" y="1623138"/>
              <a:ext cx="2324139" cy="349253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0" grpId="1"/>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Etymology Illuminates Meaning"/>
          <p:cNvSpPr txBox="1"/>
          <p:nvPr/>
        </p:nvSpPr>
        <p:spPr>
          <a:xfrm>
            <a:off x="1583744" y="102020"/>
            <a:ext cx="9634110" cy="895009"/>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914400">
              <a:defRPr sz="5400">
                <a:latin typeface="Arial"/>
                <a:ea typeface="Arial"/>
                <a:cs typeface="Arial"/>
                <a:sym typeface="Arial"/>
              </a:defRPr>
            </a:lvl1pPr>
          </a:lstStyle>
          <a:p>
            <a:pPr/>
            <a:r>
              <a:t>Etymology Illuminates Meaning</a:t>
            </a:r>
          </a:p>
        </p:txBody>
      </p:sp>
      <p:pic>
        <p:nvPicPr>
          <p:cNvPr id="813" name="pasted-image.png" descr="pasted-image.png"/>
          <p:cNvPicPr>
            <a:picLocks noChangeAspect="1"/>
          </p:cNvPicPr>
          <p:nvPr/>
        </p:nvPicPr>
        <p:blipFill>
          <a:blip r:embed="rId2">
            <a:extLst/>
          </a:blip>
          <a:stretch>
            <a:fillRect/>
          </a:stretch>
        </p:blipFill>
        <p:spPr>
          <a:xfrm>
            <a:off x="3399382" y="3679676"/>
            <a:ext cx="2857502" cy="2857517"/>
          </a:xfrm>
          <a:prstGeom prst="rect">
            <a:avLst/>
          </a:prstGeom>
          <a:ln w="12700">
            <a:miter lim="400000"/>
          </a:ln>
        </p:spPr>
      </p:pic>
      <p:pic>
        <p:nvPicPr>
          <p:cNvPr id="814" name="pasted-image.png" descr="pasted-image.png"/>
          <p:cNvPicPr>
            <a:picLocks noChangeAspect="1"/>
          </p:cNvPicPr>
          <p:nvPr/>
        </p:nvPicPr>
        <p:blipFill>
          <a:blip r:embed="rId3">
            <a:extLst/>
          </a:blip>
          <a:stretch>
            <a:fillRect/>
          </a:stretch>
        </p:blipFill>
        <p:spPr>
          <a:xfrm>
            <a:off x="8277225" y="3448050"/>
            <a:ext cx="2857500" cy="2857500"/>
          </a:xfrm>
          <a:prstGeom prst="rect">
            <a:avLst/>
          </a:prstGeom>
          <a:ln w="12700">
            <a:miter lim="400000"/>
          </a:ln>
        </p:spPr>
      </p:pic>
      <p:grpSp>
        <p:nvGrpSpPr>
          <p:cNvPr id="817" name="Group"/>
          <p:cNvGrpSpPr/>
          <p:nvPr/>
        </p:nvGrpSpPr>
        <p:grpSpPr>
          <a:xfrm>
            <a:off x="10366664" y="1803119"/>
            <a:ext cx="2654335" cy="4092377"/>
            <a:chOff x="0" y="0"/>
            <a:chExt cx="2654333" cy="4092376"/>
          </a:xfrm>
        </p:grpSpPr>
        <p:sp>
          <p:nvSpPr>
            <p:cNvPr id="815" name="nostalgia"/>
            <p:cNvSpPr txBox="1"/>
            <p:nvPr/>
          </p:nvSpPr>
          <p:spPr>
            <a:xfrm>
              <a:off x="85426" y="-1"/>
              <a:ext cx="196916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600">
                  <a:latin typeface="Helvetica Light"/>
                  <a:ea typeface="Helvetica Light"/>
                  <a:cs typeface="Helvetica Light"/>
                  <a:sym typeface="Helvetica Light"/>
                </a:defRPr>
              </a:lvl1pPr>
            </a:lstStyle>
            <a:p>
              <a:pPr/>
              <a:r>
                <a:t>nostalgia</a:t>
              </a:r>
            </a:p>
          </p:txBody>
        </p:sp>
        <p:pic>
          <p:nvPicPr>
            <p:cNvPr id="816" name="pasted-image.jpeg" descr="pasted-image.jpeg"/>
            <p:cNvPicPr>
              <a:picLocks noChangeAspect="1"/>
            </p:cNvPicPr>
            <p:nvPr/>
          </p:nvPicPr>
          <p:blipFill>
            <a:blip r:embed="rId4">
              <a:extLst/>
            </a:blip>
            <a:stretch>
              <a:fillRect/>
            </a:stretch>
          </p:blipFill>
          <p:spPr>
            <a:xfrm>
              <a:off x="-1" y="1031646"/>
              <a:ext cx="2654334" cy="3060730"/>
            </a:xfrm>
            <a:prstGeom prst="rect">
              <a:avLst/>
            </a:prstGeom>
            <a:ln w="12700" cap="flat">
              <a:noFill/>
              <a:miter lim="400000"/>
            </a:ln>
            <a:effectLst/>
          </p:spPr>
        </p:pic>
      </p:grpSp>
      <p:grpSp>
        <p:nvGrpSpPr>
          <p:cNvPr id="820" name="Group"/>
          <p:cNvGrpSpPr/>
          <p:nvPr/>
        </p:nvGrpSpPr>
        <p:grpSpPr>
          <a:xfrm>
            <a:off x="248516" y="2047590"/>
            <a:ext cx="3377856" cy="3970490"/>
            <a:chOff x="-1" y="-1"/>
            <a:chExt cx="3377854" cy="3970488"/>
          </a:xfrm>
        </p:grpSpPr>
        <p:sp>
          <p:nvSpPr>
            <p:cNvPr id="818" name="nostos (home)"/>
            <p:cNvSpPr txBox="1"/>
            <p:nvPr/>
          </p:nvSpPr>
          <p:spPr>
            <a:xfrm>
              <a:off x="341533" y="-2"/>
              <a:ext cx="3036321" cy="6477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i="1" sz="3600"/>
              </a:pPr>
              <a:r>
                <a:t>nostos </a:t>
              </a:r>
              <a:r>
                <a:rPr i="0">
                  <a:latin typeface="Helvetica Light"/>
                  <a:ea typeface="Helvetica Light"/>
                  <a:cs typeface="Helvetica Light"/>
                  <a:sym typeface="Helvetica Light"/>
                </a:rPr>
                <a:t>(home)</a:t>
              </a:r>
            </a:p>
          </p:txBody>
        </p:sp>
        <p:pic>
          <p:nvPicPr>
            <p:cNvPr id="819" name="pasted-image.jpeg" descr="pasted-image.jpeg"/>
            <p:cNvPicPr>
              <a:picLocks noChangeAspect="1"/>
            </p:cNvPicPr>
            <p:nvPr/>
          </p:nvPicPr>
          <p:blipFill>
            <a:blip r:embed="rId5">
              <a:extLst/>
            </a:blip>
            <a:stretch>
              <a:fillRect/>
            </a:stretch>
          </p:blipFill>
          <p:spPr>
            <a:xfrm>
              <a:off x="-2" y="2027359"/>
              <a:ext cx="2667039" cy="1943129"/>
            </a:xfrm>
            <a:prstGeom prst="rect">
              <a:avLst/>
            </a:prstGeom>
            <a:ln w="12700" cap="flat">
              <a:noFill/>
              <a:miter lim="400000"/>
            </a:ln>
            <a:effectLst/>
          </p:spPr>
        </p:pic>
      </p:grpSp>
      <p:grpSp>
        <p:nvGrpSpPr>
          <p:cNvPr id="823" name="Group"/>
          <p:cNvGrpSpPr/>
          <p:nvPr/>
        </p:nvGrpSpPr>
        <p:grpSpPr>
          <a:xfrm>
            <a:off x="5727623" y="1803117"/>
            <a:ext cx="2794040" cy="4459445"/>
            <a:chOff x="0" y="-1"/>
            <a:chExt cx="2794039" cy="4459444"/>
          </a:xfrm>
        </p:grpSpPr>
        <p:sp>
          <p:nvSpPr>
            <p:cNvPr id="821" name="algia (pain)"/>
            <p:cNvSpPr txBox="1"/>
            <p:nvPr/>
          </p:nvSpPr>
          <p:spPr>
            <a:xfrm>
              <a:off x="319957" y="-2"/>
              <a:ext cx="2425904"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atin typeface="Helvetica Light"/>
                  <a:ea typeface="Helvetica Light"/>
                  <a:cs typeface="Helvetica Light"/>
                  <a:sym typeface="Helvetica Light"/>
                </a:defRPr>
              </a:lvl1pPr>
            </a:lstStyle>
            <a:p>
              <a:pPr/>
              <a:r>
                <a:t>algia (pain)</a:t>
              </a:r>
            </a:p>
          </p:txBody>
        </p:sp>
        <p:pic>
          <p:nvPicPr>
            <p:cNvPr id="822" name="pasted-image.png" descr="pasted-image.png"/>
            <p:cNvPicPr>
              <a:picLocks noChangeAspect="1"/>
            </p:cNvPicPr>
            <p:nvPr/>
          </p:nvPicPr>
          <p:blipFill>
            <a:blip r:embed="rId6">
              <a:extLst/>
            </a:blip>
            <a:stretch>
              <a:fillRect/>
            </a:stretch>
          </p:blipFill>
          <p:spPr>
            <a:xfrm>
              <a:off x="-1" y="1538405"/>
              <a:ext cx="2794040" cy="292103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7"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Etymology Illuminates Meaning"/>
          <p:cNvSpPr txBox="1"/>
          <p:nvPr/>
        </p:nvSpPr>
        <p:spPr>
          <a:xfrm>
            <a:off x="1583744" y="102020"/>
            <a:ext cx="9634110" cy="895009"/>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914400">
              <a:defRPr sz="5400">
                <a:latin typeface="Arial"/>
                <a:ea typeface="Arial"/>
                <a:cs typeface="Arial"/>
                <a:sym typeface="Arial"/>
              </a:defRPr>
            </a:lvl1pPr>
          </a:lstStyle>
          <a:p>
            <a:pPr/>
            <a:r>
              <a:t>Etymology Illuminates Meaning</a:t>
            </a:r>
          </a:p>
        </p:txBody>
      </p:sp>
      <p:pic>
        <p:nvPicPr>
          <p:cNvPr id="826" name="pasted-image.png" descr="pasted-image.png"/>
          <p:cNvPicPr>
            <a:picLocks noChangeAspect="1"/>
          </p:cNvPicPr>
          <p:nvPr/>
        </p:nvPicPr>
        <p:blipFill>
          <a:blip r:embed="rId2">
            <a:extLst/>
          </a:blip>
          <a:stretch>
            <a:fillRect/>
          </a:stretch>
        </p:blipFill>
        <p:spPr>
          <a:xfrm>
            <a:off x="3399382" y="3679676"/>
            <a:ext cx="2857502" cy="2857517"/>
          </a:xfrm>
          <a:prstGeom prst="rect">
            <a:avLst/>
          </a:prstGeom>
          <a:ln w="12700">
            <a:miter lim="400000"/>
          </a:ln>
        </p:spPr>
      </p:pic>
      <p:pic>
        <p:nvPicPr>
          <p:cNvPr id="827" name="pasted-image.png" descr="pasted-image.png"/>
          <p:cNvPicPr>
            <a:picLocks noChangeAspect="1"/>
          </p:cNvPicPr>
          <p:nvPr/>
        </p:nvPicPr>
        <p:blipFill>
          <a:blip r:embed="rId3">
            <a:extLst/>
          </a:blip>
          <a:stretch>
            <a:fillRect/>
          </a:stretch>
        </p:blipFill>
        <p:spPr>
          <a:xfrm>
            <a:off x="7731125" y="3448050"/>
            <a:ext cx="2857500" cy="2857500"/>
          </a:xfrm>
          <a:prstGeom prst="rect">
            <a:avLst/>
          </a:prstGeom>
          <a:ln w="12700">
            <a:miter lim="400000"/>
          </a:ln>
        </p:spPr>
      </p:pic>
      <p:sp>
        <p:nvSpPr>
          <p:cNvPr id="828" name="Group"/>
          <p:cNvSpPr txBox="1"/>
          <p:nvPr/>
        </p:nvSpPr>
        <p:spPr>
          <a:xfrm>
            <a:off x="793715" y="2212711"/>
            <a:ext cx="1943170"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600"/>
            </a:pPr>
            <a:r>
              <a:t>dis </a:t>
            </a:r>
            <a:r>
              <a:rPr i="0">
                <a:latin typeface="Helvetica Light"/>
                <a:ea typeface="Helvetica Light"/>
                <a:cs typeface="Helvetica Light"/>
                <a:sym typeface="Helvetica Light"/>
              </a:rPr>
              <a:t>(bad)</a:t>
            </a:r>
          </a:p>
        </p:txBody>
      </p:sp>
      <p:sp>
        <p:nvSpPr>
          <p:cNvPr id="829" name="Group"/>
          <p:cNvSpPr txBox="1"/>
          <p:nvPr/>
        </p:nvSpPr>
        <p:spPr>
          <a:xfrm>
            <a:off x="5958644" y="2082537"/>
            <a:ext cx="232440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Helvetica Light"/>
                <a:ea typeface="Helvetica Light"/>
                <a:cs typeface="Helvetica Light"/>
                <a:sym typeface="Helvetica Light"/>
              </a:defRPr>
            </a:lvl1pPr>
          </a:lstStyle>
          <a:p>
            <a:pPr/>
            <a:r>
              <a:t>aster (star)</a:t>
            </a:r>
          </a:p>
        </p:txBody>
      </p:sp>
      <p:pic>
        <p:nvPicPr>
          <p:cNvPr id="830" name="pasted-image.png" descr="pasted-image.png"/>
          <p:cNvPicPr>
            <a:picLocks noChangeAspect="1"/>
          </p:cNvPicPr>
          <p:nvPr/>
        </p:nvPicPr>
        <p:blipFill>
          <a:blip r:embed="rId4">
            <a:extLst/>
          </a:blip>
          <a:stretch>
            <a:fillRect/>
          </a:stretch>
        </p:blipFill>
        <p:spPr>
          <a:xfrm>
            <a:off x="434875" y="3012181"/>
            <a:ext cx="2400301" cy="3390904"/>
          </a:xfrm>
          <a:prstGeom prst="rect">
            <a:avLst/>
          </a:prstGeom>
          <a:ln w="12700">
            <a:miter lim="400000"/>
          </a:ln>
        </p:spPr>
      </p:pic>
      <p:pic>
        <p:nvPicPr>
          <p:cNvPr id="831" name="pasted-image.png" descr="pasted-image.png"/>
          <p:cNvPicPr>
            <a:picLocks noChangeAspect="1"/>
          </p:cNvPicPr>
          <p:nvPr/>
        </p:nvPicPr>
        <p:blipFill>
          <a:blip r:embed="rId5">
            <a:extLst/>
          </a:blip>
          <a:stretch>
            <a:fillRect/>
          </a:stretch>
        </p:blipFill>
        <p:spPr>
          <a:xfrm>
            <a:off x="5624114" y="3316982"/>
            <a:ext cx="2921003" cy="2781302"/>
          </a:xfrm>
          <a:prstGeom prst="rect">
            <a:avLst/>
          </a:prstGeom>
          <a:ln w="12700">
            <a:miter lim="400000"/>
          </a:ln>
        </p:spPr>
      </p:pic>
      <p:grpSp>
        <p:nvGrpSpPr>
          <p:cNvPr id="834" name="Group"/>
          <p:cNvGrpSpPr/>
          <p:nvPr/>
        </p:nvGrpSpPr>
        <p:grpSpPr>
          <a:xfrm>
            <a:off x="9538275" y="2082514"/>
            <a:ext cx="3276637" cy="4032557"/>
            <a:chOff x="0" y="-1"/>
            <a:chExt cx="3276636" cy="4032555"/>
          </a:xfrm>
        </p:grpSpPr>
        <p:sp>
          <p:nvSpPr>
            <p:cNvPr id="832" name="Group"/>
            <p:cNvSpPr txBox="1"/>
            <p:nvPr/>
          </p:nvSpPr>
          <p:spPr>
            <a:xfrm>
              <a:off x="532811" y="-2"/>
              <a:ext cx="1740104"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600">
                  <a:latin typeface="Helvetica Light"/>
                  <a:ea typeface="Helvetica Light"/>
                  <a:cs typeface="Helvetica Light"/>
                  <a:sym typeface="Helvetica Light"/>
                </a:defRPr>
              </a:lvl1pPr>
            </a:lstStyle>
            <a:p>
              <a:pPr/>
              <a:r>
                <a:t>disaster</a:t>
              </a:r>
            </a:p>
          </p:txBody>
        </p:sp>
        <p:pic>
          <p:nvPicPr>
            <p:cNvPr id="833" name="pasted-image.jpeg" descr="pasted-image.jpeg"/>
            <p:cNvPicPr>
              <a:picLocks noChangeAspect="1"/>
            </p:cNvPicPr>
            <p:nvPr/>
          </p:nvPicPr>
          <p:blipFill>
            <a:blip r:embed="rId6">
              <a:extLst/>
            </a:blip>
            <a:stretch>
              <a:fillRect/>
            </a:stretch>
          </p:blipFill>
          <p:spPr>
            <a:xfrm>
              <a:off x="-1" y="1556019"/>
              <a:ext cx="3276637" cy="247653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eacher: Your vocabulary words are emerge, ensue, and profound.…"/>
          <p:cNvSpPr txBox="1"/>
          <p:nvPr/>
        </p:nvSpPr>
        <p:spPr>
          <a:xfrm>
            <a:off x="126985" y="139699"/>
            <a:ext cx="1220584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6" algn="l"/>
            <a:r>
              <a:t>Teacher: Your vocabulary words are </a:t>
            </a:r>
            <a:r>
              <a:rPr i="1"/>
              <a:t>emerge, ensue, and profound</a:t>
            </a:r>
            <a:r>
              <a:t>. </a:t>
            </a:r>
          </a:p>
          <a:p>
            <a:pPr lvl="8" algn="l"/>
            <a:r>
              <a:t>               Look them up in the dictionary, write the definitions, and use them in a sentence.</a:t>
            </a:r>
          </a:p>
        </p:txBody>
      </p:sp>
      <p:grpSp>
        <p:nvGrpSpPr>
          <p:cNvPr id="242" name="Group"/>
          <p:cNvGrpSpPr/>
          <p:nvPr/>
        </p:nvGrpSpPr>
        <p:grpSpPr>
          <a:xfrm>
            <a:off x="2365500" y="2192468"/>
            <a:ext cx="7951804" cy="2324134"/>
            <a:chOff x="-1" y="-1"/>
            <a:chExt cx="7951802" cy="2324132"/>
          </a:xfrm>
        </p:grpSpPr>
        <p:pic>
          <p:nvPicPr>
            <p:cNvPr id="240" name="pasted-image.jpeg" descr="pasted-image.jpeg"/>
            <p:cNvPicPr>
              <a:picLocks noChangeAspect="1"/>
            </p:cNvPicPr>
            <p:nvPr/>
          </p:nvPicPr>
          <p:blipFill>
            <a:blip r:embed="rId2">
              <a:extLst/>
            </a:blip>
            <a:stretch>
              <a:fillRect/>
            </a:stretch>
          </p:blipFill>
          <p:spPr>
            <a:xfrm>
              <a:off x="-2" y="-2"/>
              <a:ext cx="3492526" cy="2324134"/>
            </a:xfrm>
            <a:prstGeom prst="rect">
              <a:avLst/>
            </a:prstGeom>
            <a:ln w="12700" cap="flat">
              <a:noFill/>
              <a:miter lim="400000"/>
            </a:ln>
            <a:effectLst/>
          </p:spPr>
        </p:pic>
        <p:sp>
          <p:nvSpPr>
            <p:cNvPr id="241" name="emerge: v. to become known…"/>
            <p:cNvSpPr txBox="1"/>
            <p:nvPr/>
          </p:nvSpPr>
          <p:spPr>
            <a:xfrm>
              <a:off x="3946390" y="74466"/>
              <a:ext cx="4005412" cy="194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emerge: v. to become known</a:t>
              </a:r>
            </a:p>
            <a:p>
              <a:pPr algn="l"/>
            </a:p>
            <a:p>
              <a:pPr algn="l"/>
              <a:r>
                <a:t>ensue: v: to follow</a:t>
              </a:r>
            </a:p>
            <a:p>
              <a:pPr algn="l"/>
            </a:p>
            <a:p>
              <a:pPr algn="l"/>
              <a:r>
                <a:t>profound: adj.: deep</a:t>
              </a:r>
            </a:p>
          </p:txBody>
        </p:sp>
      </p:grpSp>
      <p:grpSp>
        <p:nvGrpSpPr>
          <p:cNvPr id="249" name="Group"/>
          <p:cNvGrpSpPr/>
          <p:nvPr/>
        </p:nvGrpSpPr>
        <p:grpSpPr>
          <a:xfrm>
            <a:off x="2052740" y="4088183"/>
            <a:ext cx="8899317" cy="4206520"/>
            <a:chOff x="-1" y="0"/>
            <a:chExt cx="8899315" cy="4206518"/>
          </a:xfrm>
        </p:grpSpPr>
        <p:pic>
          <p:nvPicPr>
            <p:cNvPr id="243" name="pasted-image.png" descr="pasted-image.png"/>
            <p:cNvPicPr>
              <a:picLocks noChangeAspect="1"/>
            </p:cNvPicPr>
            <p:nvPr/>
          </p:nvPicPr>
          <p:blipFill>
            <a:blip r:embed="rId3">
              <a:extLst/>
            </a:blip>
            <a:stretch>
              <a:fillRect/>
            </a:stretch>
          </p:blipFill>
          <p:spPr>
            <a:xfrm>
              <a:off x="-2" y="930778"/>
              <a:ext cx="3009924" cy="2692426"/>
            </a:xfrm>
            <a:prstGeom prst="rect">
              <a:avLst/>
            </a:prstGeom>
            <a:ln w="12700" cap="flat">
              <a:noFill/>
              <a:miter lim="400000"/>
            </a:ln>
            <a:effectLst/>
          </p:spPr>
        </p:pic>
        <p:pic>
          <p:nvPicPr>
            <p:cNvPr id="244" name="pasted-image.png" descr="pasted-image.png"/>
            <p:cNvPicPr>
              <a:picLocks noChangeAspect="1"/>
            </p:cNvPicPr>
            <p:nvPr/>
          </p:nvPicPr>
          <p:blipFill>
            <a:blip r:embed="rId4">
              <a:extLst/>
            </a:blip>
            <a:stretch>
              <a:fillRect/>
            </a:stretch>
          </p:blipFill>
          <p:spPr>
            <a:xfrm>
              <a:off x="5052480" y="-1"/>
              <a:ext cx="3289324" cy="2476533"/>
            </a:xfrm>
            <a:prstGeom prst="rect">
              <a:avLst/>
            </a:prstGeom>
            <a:ln w="12700" cap="flat">
              <a:noFill/>
              <a:miter lim="400000"/>
            </a:ln>
            <a:effectLst/>
          </p:spPr>
        </p:pic>
        <p:pic>
          <p:nvPicPr>
            <p:cNvPr id="245" name="pasted-image.jpeg" descr="pasted-image.jpeg"/>
            <p:cNvPicPr>
              <a:picLocks noChangeAspect="1"/>
            </p:cNvPicPr>
            <p:nvPr/>
          </p:nvPicPr>
          <p:blipFill>
            <a:blip r:embed="rId5">
              <a:extLst/>
            </a:blip>
            <a:stretch>
              <a:fillRect/>
            </a:stretch>
          </p:blipFill>
          <p:spPr>
            <a:xfrm>
              <a:off x="6041792" y="1348985"/>
              <a:ext cx="2857523" cy="2857533"/>
            </a:xfrm>
            <a:prstGeom prst="rect">
              <a:avLst/>
            </a:prstGeom>
            <a:ln w="12700" cap="flat">
              <a:noFill/>
              <a:miter lim="400000"/>
            </a:ln>
            <a:effectLst/>
          </p:spPr>
        </p:pic>
        <p:sp>
          <p:nvSpPr>
            <p:cNvPr id="246" name="My grade on the…"/>
            <p:cNvSpPr txBox="1"/>
            <p:nvPr/>
          </p:nvSpPr>
          <p:spPr>
            <a:xfrm>
              <a:off x="418704" y="1601398"/>
              <a:ext cx="2316957"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My grade on the</a:t>
              </a:r>
            </a:p>
            <a:p>
              <a:pPr algn="l"/>
              <a:r>
                <a:t>test emerged.</a:t>
              </a:r>
            </a:p>
          </p:txBody>
        </p:sp>
        <p:sp>
          <p:nvSpPr>
            <p:cNvPr id="247" name="My dog ensued…"/>
            <p:cNvSpPr txBox="1"/>
            <p:nvPr/>
          </p:nvSpPr>
          <p:spPr>
            <a:xfrm>
              <a:off x="5663819" y="519590"/>
              <a:ext cx="2198490"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My dog ensued</a:t>
              </a:r>
            </a:p>
            <a:p>
              <a:pPr algn="l"/>
              <a:r>
                <a:t>me to school.</a:t>
              </a:r>
            </a:p>
          </p:txBody>
        </p:sp>
        <p:sp>
          <p:nvSpPr>
            <p:cNvPr id="248" name="I swam in the…"/>
            <p:cNvSpPr txBox="1"/>
            <p:nvPr/>
          </p:nvSpPr>
          <p:spPr>
            <a:xfrm>
              <a:off x="6451219" y="2026852"/>
              <a:ext cx="1910805"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I swam in the</a:t>
              </a:r>
            </a:p>
            <a:p>
              <a:pPr algn="l"/>
              <a:r>
                <a:t>profound end</a:t>
              </a:r>
            </a:p>
            <a:p>
              <a:pPr algn="l"/>
              <a:r>
                <a:t>of the pool.</a:t>
              </a:r>
            </a:p>
          </p:txBody>
        </p:sp>
      </p:grpSp>
      <p:pic>
        <p:nvPicPr>
          <p:cNvPr id="250" name="pasted-image.jpeg" descr="pasted-image.jpeg"/>
          <p:cNvPicPr>
            <a:picLocks noChangeAspect="1"/>
          </p:cNvPicPr>
          <p:nvPr/>
        </p:nvPicPr>
        <p:blipFill>
          <a:blip r:embed="rId6">
            <a:extLst/>
          </a:blip>
          <a:stretch>
            <a:fillRect/>
          </a:stretch>
        </p:blipFill>
        <p:spPr>
          <a:xfrm>
            <a:off x="4453359" y="6589266"/>
            <a:ext cx="3860806" cy="2108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 grpId="1"/>
      <p:bldP build="whole" bldLvl="1" animBg="1" rev="0" advAuto="0" spid="249" grpId="2"/>
    </p:bldLst>
  </p:timing>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6" name="pasted-image.jpeg" descr="pasted-image.jpeg"/>
          <p:cNvPicPr>
            <a:picLocks noChangeAspect="1"/>
          </p:cNvPicPr>
          <p:nvPr/>
        </p:nvPicPr>
        <p:blipFill>
          <a:blip r:embed="rId2">
            <a:extLst/>
          </a:blip>
          <a:stretch>
            <a:fillRect/>
          </a:stretch>
        </p:blipFill>
        <p:spPr>
          <a:xfrm>
            <a:off x="314317" y="4772859"/>
            <a:ext cx="1710559" cy="1710560"/>
          </a:xfrm>
          <a:prstGeom prst="rect">
            <a:avLst/>
          </a:prstGeom>
          <a:ln w="12700">
            <a:miter lim="400000"/>
          </a:ln>
        </p:spPr>
      </p:pic>
      <p:pic>
        <p:nvPicPr>
          <p:cNvPr id="837" name="pasted-image.jpeg" descr="pasted-image.jpeg"/>
          <p:cNvPicPr>
            <a:picLocks noChangeAspect="1"/>
          </p:cNvPicPr>
          <p:nvPr/>
        </p:nvPicPr>
        <p:blipFill>
          <a:blip r:embed="rId3">
            <a:extLst/>
          </a:blip>
          <a:stretch>
            <a:fillRect/>
          </a:stretch>
        </p:blipFill>
        <p:spPr>
          <a:xfrm>
            <a:off x="528718" y="3627799"/>
            <a:ext cx="1710560" cy="1052667"/>
          </a:xfrm>
          <a:prstGeom prst="rect">
            <a:avLst/>
          </a:prstGeom>
          <a:ln w="12700">
            <a:miter lim="400000"/>
          </a:ln>
        </p:spPr>
      </p:pic>
      <p:pic>
        <p:nvPicPr>
          <p:cNvPr id="838" name="pasted-image.jpeg" descr="pasted-image.jpeg"/>
          <p:cNvPicPr>
            <a:picLocks noChangeAspect="1"/>
          </p:cNvPicPr>
          <p:nvPr/>
        </p:nvPicPr>
        <p:blipFill>
          <a:blip r:embed="rId4">
            <a:extLst/>
          </a:blip>
          <a:stretch>
            <a:fillRect/>
          </a:stretch>
        </p:blipFill>
        <p:spPr>
          <a:xfrm>
            <a:off x="548275" y="8046259"/>
            <a:ext cx="1242645" cy="1193817"/>
          </a:xfrm>
          <a:prstGeom prst="rect">
            <a:avLst/>
          </a:prstGeom>
          <a:ln w="12700">
            <a:miter lim="400000"/>
          </a:ln>
        </p:spPr>
      </p:pic>
      <p:pic>
        <p:nvPicPr>
          <p:cNvPr id="839" name="pasted-image.png" descr="pasted-image.png"/>
          <p:cNvPicPr>
            <a:picLocks noChangeAspect="1"/>
          </p:cNvPicPr>
          <p:nvPr/>
        </p:nvPicPr>
        <p:blipFill>
          <a:blip r:embed="rId5">
            <a:extLst/>
          </a:blip>
          <a:stretch>
            <a:fillRect/>
          </a:stretch>
        </p:blipFill>
        <p:spPr>
          <a:xfrm>
            <a:off x="506423" y="6575821"/>
            <a:ext cx="1326346" cy="1052666"/>
          </a:xfrm>
          <a:prstGeom prst="rect">
            <a:avLst/>
          </a:prstGeom>
          <a:ln w="12700">
            <a:miter lim="400000"/>
          </a:ln>
        </p:spPr>
      </p:pic>
      <p:sp>
        <p:nvSpPr>
          <p:cNvPr id="840" name="Google Forms…"/>
          <p:cNvSpPr txBox="1"/>
          <p:nvPr/>
        </p:nvSpPr>
        <p:spPr>
          <a:xfrm>
            <a:off x="576863" y="158668"/>
            <a:ext cx="9051697" cy="8954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1700" u="sng">
                <a:solidFill>
                  <a:srgbClr val="FF4DF6"/>
                </a:solidFill>
                <a:latin typeface="+mn-lt"/>
                <a:ea typeface="+mn-ea"/>
                <a:cs typeface="+mn-cs"/>
                <a:sym typeface="Helvetica Neue"/>
              </a:defRPr>
            </a:pPr>
            <a:r>
              <a:t>Google Forms </a:t>
            </a:r>
          </a:p>
          <a:p>
            <a:pPr algn="l">
              <a:defRPr b="1" sz="1700">
                <a:solidFill>
                  <a:srgbClr val="FF4DF6"/>
                </a:solidFill>
                <a:latin typeface="+mn-lt"/>
                <a:ea typeface="+mn-ea"/>
                <a:cs typeface="+mn-cs"/>
                <a:sym typeface="Helvetica Neue"/>
              </a:defRPr>
            </a:pPr>
            <a:r>
              <a:t>Word Learning Point 9:</a:t>
            </a:r>
          </a:p>
          <a:p>
            <a:pPr algn="l">
              <a:defRPr b="1" sz="1700">
                <a:solidFill>
                  <a:srgbClr val="FF4DF6"/>
                </a:solidFill>
                <a:latin typeface="+mn-lt"/>
                <a:ea typeface="+mn-ea"/>
                <a:cs typeface="+mn-cs"/>
                <a:sym typeface="Helvetica Neue"/>
              </a:defRPr>
            </a:pPr>
            <a:r>
              <a:t>The following words have interesting etymologies. Use </a:t>
            </a:r>
            <a:r>
              <a:rPr u="sng">
                <a:solidFill>
                  <a:srgbClr val="0000FF"/>
                </a:solidFill>
                <a:uFill>
                  <a:solidFill>
                    <a:srgbClr val="0000FF"/>
                  </a:solidFill>
                </a:uFill>
                <a:hlinkClick r:id="rId6" invalidUrl="" action="" tgtFrame="" tooltip="" history="1" highlightClick="0" endSnd="0"/>
              </a:rPr>
              <a:t>etymonline.com</a:t>
            </a:r>
            <a:r>
              <a:t> to match them.</a:t>
            </a:r>
          </a:p>
        </p:txBody>
      </p:sp>
      <p:pic>
        <p:nvPicPr>
          <p:cNvPr id="841" name="Image" descr="Image"/>
          <p:cNvPicPr>
            <a:picLocks noChangeAspect="1"/>
          </p:cNvPicPr>
          <p:nvPr/>
        </p:nvPicPr>
        <p:blipFill>
          <a:blip r:embed="rId7">
            <a:extLst/>
          </a:blip>
          <a:stretch>
            <a:fillRect/>
          </a:stretch>
        </p:blipFill>
        <p:spPr>
          <a:xfrm>
            <a:off x="306173" y="1148747"/>
            <a:ext cx="5478001" cy="2572856"/>
          </a:xfrm>
          <a:prstGeom prst="rect">
            <a:avLst/>
          </a:prstGeom>
          <a:ln w="12700">
            <a:miter lim="400000"/>
          </a:ln>
        </p:spPr>
      </p:pic>
      <p:sp>
        <p:nvSpPr>
          <p:cNvPr id="842" name="muscle"/>
          <p:cNvSpPr txBox="1"/>
          <p:nvPr/>
        </p:nvSpPr>
        <p:spPr>
          <a:xfrm>
            <a:off x="2365579" y="3923443"/>
            <a:ext cx="10911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muscle</a:t>
            </a:r>
          </a:p>
        </p:txBody>
      </p:sp>
      <p:sp>
        <p:nvSpPr>
          <p:cNvPr id="843" name="hippopotamus"/>
          <p:cNvSpPr txBox="1"/>
          <p:nvPr/>
        </p:nvSpPr>
        <p:spPr>
          <a:xfrm>
            <a:off x="2167813" y="6971665"/>
            <a:ext cx="2164909"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latin typeface="+mn-lt"/>
                <a:ea typeface="+mn-ea"/>
                <a:cs typeface="+mn-cs"/>
                <a:sym typeface="Helvetica Neue"/>
              </a:defRPr>
            </a:lvl1pPr>
          </a:lstStyle>
          <a:p>
            <a:pPr/>
            <a:r>
              <a:t>hippopotamus</a:t>
            </a:r>
          </a:p>
        </p:txBody>
      </p:sp>
      <p:sp>
        <p:nvSpPr>
          <p:cNvPr id="844" name="avocado"/>
          <p:cNvSpPr txBox="1"/>
          <p:nvPr/>
        </p:nvSpPr>
        <p:spPr>
          <a:xfrm>
            <a:off x="2266973" y="5209854"/>
            <a:ext cx="128839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avocado</a:t>
            </a:r>
          </a:p>
        </p:txBody>
      </p:sp>
      <p:sp>
        <p:nvSpPr>
          <p:cNvPr id="845" name="curriculum"/>
          <p:cNvSpPr txBox="1"/>
          <p:nvPr/>
        </p:nvSpPr>
        <p:spPr>
          <a:xfrm>
            <a:off x="2270978" y="8412477"/>
            <a:ext cx="15483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curriculum</a:t>
            </a:r>
          </a:p>
        </p:txBody>
      </p:sp>
      <p:sp>
        <p:nvSpPr>
          <p:cNvPr id="846" name="Etymology:…"/>
          <p:cNvSpPr txBox="1"/>
          <p:nvPr/>
        </p:nvSpPr>
        <p:spPr>
          <a:xfrm>
            <a:off x="9694060" y="209803"/>
            <a:ext cx="2943150" cy="41458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mn-lt"/>
                <a:ea typeface="+mn-ea"/>
                <a:cs typeface="+mn-cs"/>
                <a:sym typeface="Helvetica Neue"/>
              </a:defRPr>
            </a:pPr>
            <a:r>
              <a:t>Etymology</a:t>
            </a:r>
            <a:r>
              <a:rPr b="0" u="none"/>
              <a:t>:</a:t>
            </a:r>
          </a:p>
          <a:p>
            <a:pPr algn="l">
              <a:defRPr>
                <a:latin typeface="+mn-lt"/>
                <a:ea typeface="+mn-ea"/>
                <a:cs typeface="+mn-cs"/>
                <a:sym typeface="Helvetica Neue"/>
              </a:defRPr>
            </a:pPr>
            <a:r>
              <a:t> river horse</a:t>
            </a:r>
          </a:p>
          <a:p>
            <a:pPr algn="l">
              <a:defRPr>
                <a:latin typeface="+mn-lt"/>
                <a:ea typeface="+mn-ea"/>
                <a:cs typeface="+mn-cs"/>
                <a:sym typeface="Helvetica Neue"/>
              </a:defRPr>
            </a:pPr>
            <a:r>
              <a:t> hiding place</a:t>
            </a:r>
          </a:p>
          <a:p>
            <a:pPr algn="l">
              <a:defRPr>
                <a:latin typeface="+mn-lt"/>
                <a:ea typeface="+mn-ea"/>
                <a:cs typeface="+mn-cs"/>
                <a:sym typeface="Helvetica Neue"/>
              </a:defRPr>
            </a:pPr>
            <a:r>
              <a:t> testicle</a:t>
            </a:r>
          </a:p>
          <a:p>
            <a:pPr algn="l">
              <a:defRPr>
                <a:latin typeface="+mn-lt"/>
                <a:ea typeface="+mn-ea"/>
                <a:cs typeface="+mn-cs"/>
                <a:sym typeface="Helvetica Neue"/>
              </a:defRPr>
            </a:pPr>
            <a:r>
              <a:t> whale-horse</a:t>
            </a:r>
          </a:p>
          <a:p>
            <a:pPr algn="l">
              <a:defRPr>
                <a:latin typeface="+mn-lt"/>
                <a:ea typeface="+mn-ea"/>
                <a:cs typeface="+mn-cs"/>
                <a:sym typeface="Helvetica Neue"/>
              </a:defRPr>
            </a:pPr>
            <a:r>
              <a:t> salt</a:t>
            </a:r>
          </a:p>
          <a:p>
            <a:pPr algn="l">
              <a:defRPr>
                <a:latin typeface="+mn-lt"/>
                <a:ea typeface="+mn-ea"/>
                <a:cs typeface="+mn-cs"/>
                <a:sym typeface="Helvetica Neue"/>
              </a:defRPr>
            </a:pPr>
            <a:r>
              <a:t> from cows</a:t>
            </a:r>
          </a:p>
          <a:p>
            <a:pPr algn="l">
              <a:defRPr>
                <a:latin typeface="+mn-lt"/>
                <a:ea typeface="+mn-ea"/>
                <a:cs typeface="+mn-cs"/>
                <a:sym typeface="Helvetica Neue"/>
              </a:defRPr>
            </a:pPr>
            <a:r>
              <a:t> to run in small steps</a:t>
            </a:r>
          </a:p>
          <a:p>
            <a:pPr algn="l">
              <a:defRPr>
                <a:latin typeface="+mn-lt"/>
                <a:ea typeface="+mn-ea"/>
                <a:cs typeface="+mn-cs"/>
                <a:sym typeface="Helvetica Neue"/>
              </a:defRPr>
            </a:pPr>
            <a:r>
              <a:t> small water</a:t>
            </a:r>
          </a:p>
          <a:p>
            <a:pPr algn="l">
              <a:defRPr>
                <a:latin typeface="+mn-lt"/>
                <a:ea typeface="+mn-ea"/>
                <a:cs typeface="+mn-cs"/>
                <a:sym typeface="Helvetica Neue"/>
              </a:defRPr>
            </a:pPr>
            <a:r>
              <a:t> small mouse</a:t>
            </a:r>
          </a:p>
          <a:p>
            <a:pPr algn="l">
              <a:defRPr>
                <a:latin typeface="+mn-lt"/>
                <a:ea typeface="+mn-ea"/>
                <a:cs typeface="+mn-cs"/>
                <a:sym typeface="Helvetica Neue"/>
              </a:defRPr>
            </a:pPr>
            <a:r>
              <a:t> spiral wing</a:t>
            </a:r>
          </a:p>
        </p:txBody>
      </p:sp>
      <p:sp>
        <p:nvSpPr>
          <p:cNvPr id="847" name="salary"/>
          <p:cNvSpPr txBox="1"/>
          <p:nvPr/>
        </p:nvSpPr>
        <p:spPr>
          <a:xfrm>
            <a:off x="6506592" y="4130845"/>
            <a:ext cx="91562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salary</a:t>
            </a:r>
          </a:p>
        </p:txBody>
      </p:sp>
      <p:pic>
        <p:nvPicPr>
          <p:cNvPr id="848" name="Image" descr="Image"/>
          <p:cNvPicPr>
            <a:picLocks noChangeAspect="1"/>
          </p:cNvPicPr>
          <p:nvPr/>
        </p:nvPicPr>
        <p:blipFill>
          <a:blip r:embed="rId8">
            <a:extLst/>
          </a:blip>
          <a:stretch>
            <a:fillRect/>
          </a:stretch>
        </p:blipFill>
        <p:spPr>
          <a:xfrm>
            <a:off x="5080551" y="4026253"/>
            <a:ext cx="1423657" cy="895449"/>
          </a:xfrm>
          <a:prstGeom prst="rect">
            <a:avLst/>
          </a:prstGeom>
          <a:ln w="12700">
            <a:miter lim="400000"/>
          </a:ln>
        </p:spPr>
      </p:pic>
      <p:sp>
        <p:nvSpPr>
          <p:cNvPr id="849" name="vodka"/>
          <p:cNvSpPr txBox="1"/>
          <p:nvPr/>
        </p:nvSpPr>
        <p:spPr>
          <a:xfrm>
            <a:off x="6562397" y="5932856"/>
            <a:ext cx="94427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vodka</a:t>
            </a:r>
          </a:p>
        </p:txBody>
      </p:sp>
      <p:pic>
        <p:nvPicPr>
          <p:cNvPr id="850" name="Image" descr="Image"/>
          <p:cNvPicPr>
            <a:picLocks noChangeAspect="1"/>
          </p:cNvPicPr>
          <p:nvPr/>
        </p:nvPicPr>
        <p:blipFill>
          <a:blip r:embed="rId9">
            <a:extLst/>
          </a:blip>
          <a:stretch>
            <a:fillRect/>
          </a:stretch>
        </p:blipFill>
        <p:spPr>
          <a:xfrm>
            <a:off x="4959203" y="5401929"/>
            <a:ext cx="1666354" cy="1119016"/>
          </a:xfrm>
          <a:prstGeom prst="rect">
            <a:avLst/>
          </a:prstGeom>
          <a:ln w="12700">
            <a:miter lim="400000"/>
          </a:ln>
        </p:spPr>
      </p:pic>
      <p:sp>
        <p:nvSpPr>
          <p:cNvPr id="851" name="cache"/>
          <p:cNvSpPr txBox="1"/>
          <p:nvPr/>
        </p:nvSpPr>
        <p:spPr>
          <a:xfrm>
            <a:off x="6354395" y="7001171"/>
            <a:ext cx="93848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cache</a:t>
            </a:r>
          </a:p>
        </p:txBody>
      </p:sp>
      <p:pic>
        <p:nvPicPr>
          <p:cNvPr id="852" name="Image" descr="Image"/>
          <p:cNvPicPr>
            <a:picLocks noChangeAspect="1"/>
          </p:cNvPicPr>
          <p:nvPr/>
        </p:nvPicPr>
        <p:blipFill>
          <a:blip r:embed="rId10">
            <a:extLst/>
          </a:blip>
          <a:stretch>
            <a:fillRect/>
          </a:stretch>
        </p:blipFill>
        <p:spPr>
          <a:xfrm>
            <a:off x="5475001" y="6542647"/>
            <a:ext cx="924209" cy="1119015"/>
          </a:xfrm>
          <a:prstGeom prst="rect">
            <a:avLst/>
          </a:prstGeom>
          <a:ln w="12700">
            <a:miter lim="400000"/>
          </a:ln>
        </p:spPr>
      </p:pic>
      <p:sp>
        <p:nvSpPr>
          <p:cNvPr id="853" name="helicopter"/>
          <p:cNvSpPr txBox="1"/>
          <p:nvPr/>
        </p:nvSpPr>
        <p:spPr>
          <a:xfrm>
            <a:off x="6354395" y="8548582"/>
            <a:ext cx="146334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helicopter</a:t>
            </a:r>
          </a:p>
        </p:txBody>
      </p:sp>
      <p:pic>
        <p:nvPicPr>
          <p:cNvPr id="854" name="Image" descr="Image"/>
          <p:cNvPicPr>
            <a:picLocks noChangeAspect="1"/>
          </p:cNvPicPr>
          <p:nvPr/>
        </p:nvPicPr>
        <p:blipFill>
          <a:blip r:embed="rId11">
            <a:extLst/>
          </a:blip>
          <a:stretch>
            <a:fillRect/>
          </a:stretch>
        </p:blipFill>
        <p:spPr>
          <a:xfrm>
            <a:off x="5320238" y="8307130"/>
            <a:ext cx="944283" cy="944283"/>
          </a:xfrm>
          <a:prstGeom prst="rect">
            <a:avLst/>
          </a:prstGeom>
          <a:ln w="12700">
            <a:miter lim="400000"/>
          </a:ln>
        </p:spPr>
      </p:pic>
      <p:sp>
        <p:nvSpPr>
          <p:cNvPr id="855" name="vaccination"/>
          <p:cNvSpPr txBox="1"/>
          <p:nvPr/>
        </p:nvSpPr>
        <p:spPr>
          <a:xfrm>
            <a:off x="11001715" y="5397453"/>
            <a:ext cx="166664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vaccination</a:t>
            </a:r>
          </a:p>
        </p:txBody>
      </p:sp>
      <p:pic>
        <p:nvPicPr>
          <p:cNvPr id="856" name="Image" descr="Image"/>
          <p:cNvPicPr>
            <a:picLocks noChangeAspect="1"/>
          </p:cNvPicPr>
          <p:nvPr/>
        </p:nvPicPr>
        <p:blipFill>
          <a:blip r:embed="rId12">
            <a:extLst/>
          </a:blip>
          <a:stretch>
            <a:fillRect/>
          </a:stretch>
        </p:blipFill>
        <p:spPr>
          <a:xfrm>
            <a:off x="10004886" y="5170327"/>
            <a:ext cx="915632" cy="915631"/>
          </a:xfrm>
          <a:prstGeom prst="rect">
            <a:avLst/>
          </a:prstGeom>
          <a:ln w="12700">
            <a:miter lim="400000"/>
          </a:ln>
        </p:spPr>
      </p:pic>
      <p:sp>
        <p:nvSpPr>
          <p:cNvPr id="857" name="walrus"/>
          <p:cNvSpPr txBox="1"/>
          <p:nvPr/>
        </p:nvSpPr>
        <p:spPr>
          <a:xfrm>
            <a:off x="11033211" y="7440669"/>
            <a:ext cx="100004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walrus</a:t>
            </a:r>
          </a:p>
        </p:txBody>
      </p:sp>
      <p:pic>
        <p:nvPicPr>
          <p:cNvPr id="858" name="Image" descr="Image"/>
          <p:cNvPicPr>
            <a:picLocks noChangeAspect="1"/>
          </p:cNvPicPr>
          <p:nvPr/>
        </p:nvPicPr>
        <p:blipFill>
          <a:blip r:embed="rId13">
            <a:extLst/>
          </a:blip>
          <a:stretch>
            <a:fillRect/>
          </a:stretch>
        </p:blipFill>
        <p:spPr>
          <a:xfrm>
            <a:off x="9893695" y="7195249"/>
            <a:ext cx="1138016" cy="952219"/>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0" name="pasted-image.jpeg" descr="pasted-image.jpeg"/>
          <p:cNvPicPr>
            <a:picLocks noChangeAspect="1"/>
          </p:cNvPicPr>
          <p:nvPr/>
        </p:nvPicPr>
        <p:blipFill>
          <a:blip r:embed="rId2">
            <a:extLst/>
          </a:blip>
          <a:stretch>
            <a:fillRect/>
          </a:stretch>
        </p:blipFill>
        <p:spPr>
          <a:xfrm>
            <a:off x="9114332" y="7259587"/>
            <a:ext cx="3416302" cy="2374918"/>
          </a:xfrm>
          <a:prstGeom prst="rect">
            <a:avLst/>
          </a:prstGeom>
          <a:ln w="12700">
            <a:miter lim="400000"/>
          </a:ln>
        </p:spPr>
      </p:pic>
      <p:sp>
        <p:nvSpPr>
          <p:cNvPr id="861" name="Go to “Etymology”"/>
          <p:cNvSpPr txBox="1"/>
          <p:nvPr/>
        </p:nvSpPr>
        <p:spPr>
          <a:xfrm>
            <a:off x="7425686" y="5833564"/>
            <a:ext cx="381762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Go to “Latin Roots Visuals”</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3"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864" name="Line" descr="Line"/>
          <p:cNvPicPr>
            <a:picLocks noChangeAspect="1"/>
          </p:cNvPicPr>
          <p:nvPr/>
        </p:nvPicPr>
        <p:blipFill>
          <a:blip r:embed="rId3">
            <a:extLst/>
          </a:blip>
          <a:stretch>
            <a:fillRect/>
          </a:stretch>
        </p:blipFill>
        <p:spPr>
          <a:xfrm rot="10800000">
            <a:off x="80917" y="4838698"/>
            <a:ext cx="12842966" cy="76219"/>
          </a:xfrm>
          <a:prstGeom prst="rect">
            <a:avLst/>
          </a:prstGeom>
          <a:ln w="12700">
            <a:miter lim="400000"/>
          </a:ln>
        </p:spPr>
      </p:pic>
      <p:sp>
        <p:nvSpPr>
          <p:cNvPr id="865" name="Glossary Words"/>
          <p:cNvSpPr txBox="1"/>
          <p:nvPr/>
        </p:nvSpPr>
        <p:spPr>
          <a:xfrm>
            <a:off x="8409533" y="5271892"/>
            <a:ext cx="239987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mn-lt"/>
                <a:ea typeface="+mn-ea"/>
                <a:cs typeface="+mn-cs"/>
                <a:sym typeface="Helvetica Neue"/>
              </a:defRPr>
            </a:lvl1pPr>
          </a:lstStyle>
          <a:p>
            <a:pPr/>
            <a:r>
              <a:t>Glossary Words</a:t>
            </a:r>
          </a:p>
        </p:txBody>
      </p:sp>
      <p:sp>
        <p:nvSpPr>
          <p:cNvPr id="866" name="Explicit Instruction"/>
          <p:cNvSpPr txBox="1"/>
          <p:nvPr/>
        </p:nvSpPr>
        <p:spPr>
          <a:xfrm>
            <a:off x="8239275" y="5743823"/>
            <a:ext cx="2833422"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B46BFF"/>
                </a:solidFill>
                <a:latin typeface="+mn-lt"/>
                <a:ea typeface="+mn-ea"/>
                <a:cs typeface="+mn-cs"/>
                <a:sym typeface="Helvetica Neue"/>
              </a:defRPr>
            </a:pPr>
            <a:r>
              <a:t>Ex</a:t>
            </a:r>
            <a:r>
              <a:rPr>
                <a:solidFill>
                  <a:srgbClr val="9658C1"/>
                </a:solidFill>
              </a:rPr>
              <a:t>plicit Instruction</a:t>
            </a:r>
            <a:endParaRPr>
              <a:solidFill>
                <a:srgbClr val="9658C1"/>
              </a:solidFill>
            </a:endParaRPr>
          </a:p>
          <a:p>
            <a:pPr algn="l">
              <a:defRPr b="1">
                <a:solidFill>
                  <a:srgbClr val="9658C1"/>
                </a:solidFill>
                <a:latin typeface="+mn-lt"/>
                <a:ea typeface="+mn-ea"/>
                <a:cs typeface="+mn-cs"/>
                <a:sym typeface="Helvetica Neue"/>
              </a:defRPr>
            </a:pPr>
            <a:r>
              <a:t> Teacher Selected</a:t>
            </a:r>
          </a:p>
        </p:txBody>
      </p:sp>
      <p:sp>
        <p:nvSpPr>
          <p:cNvPr id="867" name="Meteorology: ionosphere, mesosphere,…"/>
          <p:cNvSpPr txBox="1"/>
          <p:nvPr/>
        </p:nvSpPr>
        <p:spPr>
          <a:xfrm>
            <a:off x="7626235" y="6665138"/>
            <a:ext cx="4455262" cy="2671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u="sng">
                <a:latin typeface="+mn-lt"/>
                <a:ea typeface="+mn-ea"/>
                <a:cs typeface="+mn-cs"/>
                <a:sym typeface="Helvetica Neue"/>
              </a:defRPr>
            </a:pPr>
            <a:r>
              <a:t>First, </a:t>
            </a:r>
            <a:r>
              <a:rPr u="none"/>
              <a:t>explain the concept; show</a:t>
            </a:r>
          </a:p>
          <a:p>
            <a:pPr algn="l">
              <a:defRPr>
                <a:latin typeface="+mn-lt"/>
                <a:ea typeface="+mn-ea"/>
                <a:cs typeface="+mn-cs"/>
                <a:sym typeface="Helvetica Neue"/>
              </a:defRPr>
            </a:pPr>
            <a:r>
              <a:t>         a visual; give examples</a:t>
            </a:r>
          </a:p>
          <a:p>
            <a:pPr algn="l">
              <a:defRPr>
                <a:latin typeface="+mn-lt"/>
                <a:ea typeface="+mn-ea"/>
                <a:cs typeface="+mn-cs"/>
                <a:sym typeface="Helvetica Neue"/>
              </a:defRPr>
            </a:pPr>
          </a:p>
          <a:p>
            <a:pPr algn="l">
              <a:defRPr u="sng">
                <a:latin typeface="+mn-lt"/>
                <a:ea typeface="+mn-ea"/>
                <a:cs typeface="+mn-cs"/>
                <a:sym typeface="Helvetica Neue"/>
              </a:defRPr>
            </a:pPr>
            <a:r>
              <a:t>Then</a:t>
            </a:r>
            <a:r>
              <a:rPr u="none"/>
              <a:t>: Present the word</a:t>
            </a:r>
          </a:p>
          <a:p>
            <a:pPr algn="l">
              <a:defRPr u="sng">
                <a:latin typeface="+mn-lt"/>
                <a:ea typeface="+mn-ea"/>
                <a:cs typeface="+mn-cs"/>
                <a:sym typeface="Helvetica Neue"/>
              </a:defRPr>
            </a:pPr>
          </a:p>
          <a:p>
            <a:pPr algn="l">
              <a:defRPr u="sng">
                <a:latin typeface="+mn-lt"/>
                <a:ea typeface="+mn-ea"/>
                <a:cs typeface="+mn-cs"/>
                <a:sym typeface="Helvetica Neue"/>
              </a:defRPr>
            </a:pPr>
            <a:r>
              <a:t>Then</a:t>
            </a:r>
            <a:r>
              <a:rPr u="none"/>
              <a:t>: Break it down; give its</a:t>
            </a:r>
          </a:p>
          <a:p>
            <a:pPr algn="l">
              <a:defRPr>
                <a:latin typeface="+mn-lt"/>
                <a:ea typeface="+mn-ea"/>
                <a:cs typeface="+mn-cs"/>
                <a:sym typeface="Helvetica Neue"/>
              </a:defRPr>
            </a:pPr>
            <a:r>
              <a:t>          etymology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5" grpId="1"/>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Talk with your neighbor about why…"/>
          <p:cNvSpPr txBox="1"/>
          <p:nvPr/>
        </p:nvSpPr>
        <p:spPr>
          <a:xfrm>
            <a:off x="2086619" y="6680557"/>
            <a:ext cx="11521687" cy="148164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584198">
              <a:defRPr b="1" sz="4600">
                <a:solidFill>
                  <a:srgbClr val="2E37D5"/>
                </a:solidFill>
                <a:latin typeface="+mn-lt"/>
                <a:ea typeface="+mn-ea"/>
                <a:cs typeface="+mn-cs"/>
                <a:sym typeface="Helvetica Neue"/>
              </a:defRPr>
            </a:pPr>
            <a:r>
              <a:t>Talk with your neighbor about how </a:t>
            </a:r>
          </a:p>
          <a:p>
            <a:pPr algn="l" defTabSz="584198">
              <a:defRPr b="1" sz="4600">
                <a:solidFill>
                  <a:srgbClr val="2E37D5"/>
                </a:solidFill>
                <a:latin typeface="+mn-lt"/>
                <a:ea typeface="+mn-ea"/>
                <a:cs typeface="+mn-cs"/>
                <a:sym typeface="Helvetica Neue"/>
              </a:defRPr>
            </a:pPr>
            <a:r>
              <a:t>bicycle riders can protect their craniums.</a:t>
            </a:r>
          </a:p>
        </p:txBody>
      </p:sp>
      <p:sp>
        <p:nvSpPr>
          <p:cNvPr id="870" name="imprint"/>
          <p:cNvSpPr txBox="1"/>
          <p:nvPr/>
        </p:nvSpPr>
        <p:spPr>
          <a:xfrm>
            <a:off x="4344827" y="5203106"/>
            <a:ext cx="3544436" cy="112990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584198">
              <a:defRPr b="1" sz="7000">
                <a:latin typeface="+mn-lt"/>
                <a:ea typeface="+mn-ea"/>
                <a:cs typeface="+mn-cs"/>
                <a:sym typeface="Helvetica Neue"/>
              </a:defRPr>
            </a:lvl1pPr>
          </a:lstStyle>
          <a:p>
            <a:pPr/>
            <a:r>
              <a:t>cranium</a:t>
            </a:r>
          </a:p>
        </p:txBody>
      </p:sp>
      <p:grpSp>
        <p:nvGrpSpPr>
          <p:cNvPr id="873" name="Group"/>
          <p:cNvGrpSpPr/>
          <p:nvPr/>
        </p:nvGrpSpPr>
        <p:grpSpPr>
          <a:xfrm>
            <a:off x="3841025" y="2936005"/>
            <a:ext cx="4504190" cy="1866916"/>
            <a:chOff x="0" y="-1"/>
            <a:chExt cx="4504189" cy="1866914"/>
          </a:xfrm>
        </p:grpSpPr>
        <p:pic>
          <p:nvPicPr>
            <p:cNvPr id="871" name="pasted-image.jpeg" descr="pasted-image.jpeg"/>
            <p:cNvPicPr>
              <a:picLocks noChangeAspect="1"/>
            </p:cNvPicPr>
            <p:nvPr/>
          </p:nvPicPr>
          <p:blipFill>
            <a:blip r:embed="rId2">
              <a:extLst/>
            </a:blip>
            <a:stretch>
              <a:fillRect/>
            </a:stretch>
          </p:blipFill>
          <p:spPr>
            <a:xfrm>
              <a:off x="2637273" y="-2"/>
              <a:ext cx="1866916" cy="1866916"/>
            </a:xfrm>
            <a:prstGeom prst="rect">
              <a:avLst/>
            </a:prstGeom>
            <a:ln w="12700" cap="flat">
              <a:noFill/>
              <a:miter lim="400000"/>
            </a:ln>
            <a:effectLst/>
          </p:spPr>
        </p:pic>
        <p:pic>
          <p:nvPicPr>
            <p:cNvPr id="872" name="pasted-image.jpeg" descr="pasted-image.jpeg"/>
            <p:cNvPicPr>
              <a:picLocks noChangeAspect="1"/>
            </p:cNvPicPr>
            <p:nvPr/>
          </p:nvPicPr>
          <p:blipFill>
            <a:blip r:embed="rId3">
              <a:extLst/>
            </a:blip>
            <a:stretch>
              <a:fillRect/>
            </a:stretch>
          </p:blipFill>
          <p:spPr>
            <a:xfrm>
              <a:off x="-1" y="114689"/>
              <a:ext cx="1637534" cy="1637531"/>
            </a:xfrm>
            <a:prstGeom prst="rect">
              <a:avLst/>
            </a:prstGeom>
            <a:ln w="12700" cap="flat">
              <a:noFill/>
              <a:miter lim="400000"/>
            </a:ln>
            <a:effectLst/>
          </p:spPr>
        </p:pic>
      </p:grpSp>
      <p:grpSp>
        <p:nvGrpSpPr>
          <p:cNvPr id="877" name="Group"/>
          <p:cNvGrpSpPr/>
          <p:nvPr/>
        </p:nvGrpSpPr>
        <p:grpSpPr>
          <a:xfrm>
            <a:off x="231455" y="1166018"/>
            <a:ext cx="8708596" cy="1984332"/>
            <a:chOff x="0" y="0"/>
            <a:chExt cx="8708594" cy="1984331"/>
          </a:xfrm>
        </p:grpSpPr>
        <p:sp>
          <p:nvSpPr>
            <p:cNvPr id="874" name="For Informational Text:"/>
            <p:cNvSpPr txBox="1"/>
            <p:nvPr/>
          </p:nvSpPr>
          <p:spPr>
            <a:xfrm>
              <a:off x="4077942" y="1396850"/>
              <a:ext cx="4630653" cy="587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defTabSz="1733928">
                <a:defRPr sz="3600">
                  <a:solidFill>
                    <a:srgbClr val="5E5E5E"/>
                  </a:solidFill>
                  <a:latin typeface="+mn-lt"/>
                  <a:ea typeface="+mn-ea"/>
                  <a:cs typeface="+mn-cs"/>
                  <a:sym typeface="Helvetica Neue"/>
                </a:defRPr>
              </a:lvl1pPr>
            </a:lstStyle>
            <a:p>
              <a:pPr/>
              <a:r>
                <a:t>For Informational Text:</a:t>
              </a:r>
            </a:p>
          </p:txBody>
        </p:sp>
        <p:pic>
          <p:nvPicPr>
            <p:cNvPr id="875" name="pasted-image.jpeg" descr="pasted-image.jpeg"/>
            <p:cNvPicPr>
              <a:picLocks noChangeAspect="1"/>
            </p:cNvPicPr>
            <p:nvPr/>
          </p:nvPicPr>
          <p:blipFill>
            <a:blip r:embed="rId4">
              <a:extLst/>
            </a:blip>
            <a:stretch>
              <a:fillRect/>
            </a:stretch>
          </p:blipFill>
          <p:spPr>
            <a:xfrm>
              <a:off x="-1" y="-1"/>
              <a:ext cx="2220071" cy="1477364"/>
            </a:xfrm>
            <a:prstGeom prst="rect">
              <a:avLst/>
            </a:prstGeom>
            <a:ln w="12700" cap="flat">
              <a:noFill/>
              <a:miter lim="400000"/>
            </a:ln>
            <a:effectLst/>
          </p:spPr>
        </p:pic>
        <p:sp>
          <p:nvSpPr>
            <p:cNvPr id="876" name="VOCABULARY PRIOR TO AN IN-CLASS READING"/>
            <p:cNvSpPr txBox="1"/>
            <p:nvPr/>
          </p:nvSpPr>
          <p:spPr>
            <a:xfrm>
              <a:off x="2432411" y="729874"/>
              <a:ext cx="5495054" cy="361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096" tIns="38096" rIns="38096" bIns="38096" numCol="1" anchor="ctr">
              <a:spAutoFit/>
            </a:bodyPr>
            <a:lstStyle>
              <a:lvl1pPr defTabSz="584198">
                <a:defRPr b="1" sz="1800">
                  <a:latin typeface="+mn-lt"/>
                  <a:ea typeface="+mn-ea"/>
                  <a:cs typeface="+mn-cs"/>
                  <a:sym typeface="Helvetica Neue"/>
                </a:defRPr>
              </a:lvl1pPr>
            </a:lstStyle>
            <a:p>
              <a:pPr/>
              <a:r>
                <a:t>VOCABULARY PRIOR TO AN IN-CLASS READING</a:t>
              </a:r>
            </a:p>
          </p:txBody>
        </p:sp>
      </p:grpSp>
      <p:sp>
        <p:nvSpPr>
          <p:cNvPr id="878" name="1 of 5"/>
          <p:cNvSpPr txBox="1"/>
          <p:nvPr/>
        </p:nvSpPr>
        <p:spPr>
          <a:xfrm>
            <a:off x="10837308" y="1571861"/>
            <a:ext cx="582604" cy="27709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1733928">
              <a:defRPr sz="1600">
                <a:solidFill>
                  <a:srgbClr val="5E5E5E"/>
                </a:solidFill>
                <a:latin typeface="+mn-lt"/>
                <a:ea typeface="+mn-ea"/>
                <a:cs typeface="+mn-cs"/>
                <a:sym typeface="Helvetica Neue"/>
              </a:defRPr>
            </a:lvl1pPr>
          </a:lstStyle>
          <a:p>
            <a:pPr/>
            <a:r>
              <a:t>1 of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9" grpId="3"/>
      <p:bldP build="whole" bldLvl="1" animBg="1" rev="0" advAuto="0" spid="870" grpId="2"/>
      <p:bldP build="whole" bldLvl="1" animBg="1" rev="0" advAuto="0" spid="873" grpId="1"/>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imprint"/>
          <p:cNvSpPr txBox="1"/>
          <p:nvPr/>
        </p:nvSpPr>
        <p:spPr>
          <a:xfrm>
            <a:off x="4432358" y="3903679"/>
            <a:ext cx="4140066" cy="220940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defTabSz="584198">
              <a:defRPr b="1" sz="7000">
                <a:latin typeface="+mn-lt"/>
                <a:ea typeface="+mn-ea"/>
                <a:cs typeface="+mn-cs"/>
                <a:sym typeface="Helvetica Neue"/>
              </a:defRPr>
            </a:pPr>
            <a:r>
              <a:t>vertebra</a:t>
            </a:r>
          </a:p>
          <a:p>
            <a:pPr defTabSz="584198">
              <a:defRPr b="1" sz="7000">
                <a:latin typeface="+mn-lt"/>
                <a:ea typeface="+mn-ea"/>
                <a:cs typeface="+mn-cs"/>
                <a:sym typeface="Helvetica Neue"/>
              </a:defRPr>
            </a:pPr>
            <a:r>
              <a:t>vertebrae</a:t>
            </a:r>
          </a:p>
        </p:txBody>
      </p:sp>
      <p:pic>
        <p:nvPicPr>
          <p:cNvPr id="881" name="pasted-image.jpeg" descr="pasted-image.jpeg"/>
          <p:cNvPicPr>
            <a:picLocks noChangeAspect="1"/>
          </p:cNvPicPr>
          <p:nvPr/>
        </p:nvPicPr>
        <p:blipFill>
          <a:blip r:embed="rId2">
            <a:extLst/>
          </a:blip>
          <a:stretch>
            <a:fillRect/>
          </a:stretch>
        </p:blipFill>
        <p:spPr>
          <a:xfrm>
            <a:off x="2249178" y="2266575"/>
            <a:ext cx="2857507" cy="1600207"/>
          </a:xfrm>
          <a:prstGeom prst="rect">
            <a:avLst/>
          </a:prstGeom>
          <a:ln w="12700">
            <a:miter lim="400000"/>
          </a:ln>
        </p:spPr>
      </p:pic>
      <p:pic>
        <p:nvPicPr>
          <p:cNvPr id="882" name="pasted-image.jpeg" descr="pasted-image.jpeg"/>
          <p:cNvPicPr>
            <a:picLocks noChangeAspect="1"/>
          </p:cNvPicPr>
          <p:nvPr/>
        </p:nvPicPr>
        <p:blipFill>
          <a:blip r:embed="rId3">
            <a:extLst/>
          </a:blip>
          <a:stretch>
            <a:fillRect/>
          </a:stretch>
        </p:blipFill>
        <p:spPr>
          <a:xfrm>
            <a:off x="5578166" y="1766584"/>
            <a:ext cx="2047887" cy="2047883"/>
          </a:xfrm>
          <a:prstGeom prst="rect">
            <a:avLst/>
          </a:prstGeom>
          <a:ln w="12700">
            <a:miter lim="400000"/>
          </a:ln>
        </p:spPr>
      </p:pic>
      <p:pic>
        <p:nvPicPr>
          <p:cNvPr id="883" name="pasted-image.jpeg" descr="pasted-image.jpeg"/>
          <p:cNvPicPr>
            <a:picLocks noChangeAspect="1"/>
          </p:cNvPicPr>
          <p:nvPr/>
        </p:nvPicPr>
        <p:blipFill>
          <a:blip r:embed="rId4">
            <a:extLst/>
          </a:blip>
          <a:stretch>
            <a:fillRect/>
          </a:stretch>
        </p:blipFill>
        <p:spPr>
          <a:xfrm>
            <a:off x="8351253" y="2068185"/>
            <a:ext cx="1866908" cy="1866908"/>
          </a:xfrm>
          <a:prstGeom prst="rect">
            <a:avLst/>
          </a:prstGeom>
          <a:ln w="12700">
            <a:miter lim="400000"/>
          </a:ln>
        </p:spPr>
      </p:pic>
      <p:grpSp>
        <p:nvGrpSpPr>
          <p:cNvPr id="890" name="Group"/>
          <p:cNvGrpSpPr/>
          <p:nvPr/>
        </p:nvGrpSpPr>
        <p:grpSpPr>
          <a:xfrm>
            <a:off x="1707810" y="5235186"/>
            <a:ext cx="8957032" cy="3087444"/>
            <a:chOff x="0" y="-1"/>
            <a:chExt cx="8957031" cy="3087443"/>
          </a:xfrm>
        </p:grpSpPr>
        <p:sp>
          <p:nvSpPr>
            <p:cNvPr id="884" name="Talk with your partner.…"/>
            <p:cNvSpPr txBox="1"/>
            <p:nvPr/>
          </p:nvSpPr>
          <p:spPr>
            <a:xfrm>
              <a:off x="0" y="801161"/>
              <a:ext cx="3277405" cy="1782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096" tIns="38096" rIns="38096" bIns="38096" numCol="1" anchor="ctr">
              <a:spAutoFit/>
            </a:bodyPr>
            <a:lstStyle/>
            <a:p>
              <a:pPr algn="l" defTabSz="584198">
                <a:defRPr sz="2200">
                  <a:solidFill>
                    <a:srgbClr val="4F69C0"/>
                  </a:solidFill>
                  <a:latin typeface="Helvetica Neue Medium"/>
                  <a:ea typeface="Helvetica Neue Medium"/>
                  <a:cs typeface="Helvetica Neue Medium"/>
                  <a:sym typeface="Helvetica Neue Medium"/>
                </a:defRPr>
              </a:pPr>
              <a:r>
                <a:t>Talk with your partner.</a:t>
              </a:r>
            </a:p>
            <a:p>
              <a:pPr algn="l" defTabSz="584198">
                <a:defRPr sz="2200">
                  <a:solidFill>
                    <a:srgbClr val="4F69C0"/>
                  </a:solidFill>
                  <a:latin typeface="Helvetica Neue Medium"/>
                  <a:ea typeface="Helvetica Neue Medium"/>
                  <a:cs typeface="Helvetica Neue Medium"/>
                  <a:sym typeface="Helvetica Neue Medium"/>
                </a:defRPr>
              </a:pPr>
              <a:r>
                <a:t>All of the pictures to the</a:t>
              </a:r>
            </a:p>
            <a:p>
              <a:pPr algn="l" defTabSz="584198">
                <a:defRPr sz="2200">
                  <a:solidFill>
                    <a:srgbClr val="4F69C0"/>
                  </a:solidFill>
                  <a:latin typeface="Helvetica Neue Medium"/>
                  <a:ea typeface="Helvetica Neue Medium"/>
                  <a:cs typeface="Helvetica Neue Medium"/>
                  <a:sym typeface="Helvetica Neue Medium"/>
                </a:defRPr>
              </a:pPr>
              <a:r>
                <a:t>right show vertical lines.</a:t>
              </a:r>
            </a:p>
            <a:p>
              <a:pPr algn="l" defTabSz="584198">
                <a:defRPr sz="2200">
                  <a:solidFill>
                    <a:srgbClr val="4F69C0"/>
                  </a:solidFill>
                  <a:latin typeface="Helvetica Neue Medium"/>
                  <a:ea typeface="Helvetica Neue Medium"/>
                  <a:cs typeface="Helvetica Neue Medium"/>
                  <a:sym typeface="Helvetica Neue Medium"/>
                </a:defRPr>
              </a:pPr>
              <a:r>
                <a:t>How would you describe</a:t>
              </a:r>
            </a:p>
            <a:p>
              <a:pPr algn="l" defTabSz="584198">
                <a:defRPr sz="2200">
                  <a:solidFill>
                    <a:srgbClr val="4F69C0"/>
                  </a:solidFill>
                  <a:latin typeface="Helvetica Neue Medium"/>
                  <a:ea typeface="Helvetica Neue Medium"/>
                  <a:cs typeface="Helvetica Neue Medium"/>
                  <a:sym typeface="Helvetica Neue Medium"/>
                </a:defRPr>
              </a:pPr>
              <a:r>
                <a:t>vertical lines? </a:t>
              </a:r>
            </a:p>
          </p:txBody>
        </p:sp>
        <p:pic>
          <p:nvPicPr>
            <p:cNvPr id="885" name="pasted-image.jpeg" descr="pasted-image.jpeg"/>
            <p:cNvPicPr>
              <a:picLocks noChangeAspect="1"/>
            </p:cNvPicPr>
            <p:nvPr/>
          </p:nvPicPr>
          <p:blipFill>
            <a:blip r:embed="rId5">
              <a:extLst/>
            </a:blip>
            <a:stretch>
              <a:fillRect/>
            </a:stretch>
          </p:blipFill>
          <p:spPr>
            <a:xfrm>
              <a:off x="2821865" y="564699"/>
              <a:ext cx="1760234" cy="1760235"/>
            </a:xfrm>
            <a:prstGeom prst="rect">
              <a:avLst/>
            </a:prstGeom>
            <a:ln w="12700" cap="flat">
              <a:noFill/>
              <a:miter lim="400000"/>
            </a:ln>
            <a:effectLst/>
          </p:spPr>
        </p:pic>
        <p:pic>
          <p:nvPicPr>
            <p:cNvPr id="886" name="pasted-image.jpeg" descr="pasted-image.jpeg"/>
            <p:cNvPicPr>
              <a:picLocks noChangeAspect="1"/>
            </p:cNvPicPr>
            <p:nvPr/>
          </p:nvPicPr>
          <p:blipFill>
            <a:blip r:embed="rId6">
              <a:extLst/>
            </a:blip>
            <a:stretch>
              <a:fillRect/>
            </a:stretch>
          </p:blipFill>
          <p:spPr>
            <a:xfrm>
              <a:off x="5089070" y="967112"/>
              <a:ext cx="998363" cy="1246712"/>
            </a:xfrm>
            <a:prstGeom prst="rect">
              <a:avLst/>
            </a:prstGeom>
            <a:ln w="12700" cap="flat">
              <a:noFill/>
              <a:miter lim="400000"/>
            </a:ln>
            <a:effectLst/>
          </p:spPr>
        </p:pic>
        <p:pic>
          <p:nvPicPr>
            <p:cNvPr id="887" name="pasted-image.png" descr="pasted-image.png"/>
            <p:cNvPicPr>
              <a:picLocks noChangeAspect="1"/>
            </p:cNvPicPr>
            <p:nvPr/>
          </p:nvPicPr>
          <p:blipFill>
            <a:blip r:embed="rId7">
              <a:extLst/>
            </a:blip>
            <a:stretch>
              <a:fillRect/>
            </a:stretch>
          </p:blipFill>
          <p:spPr>
            <a:xfrm>
              <a:off x="2912340" y="2001336"/>
              <a:ext cx="1939458" cy="1086106"/>
            </a:xfrm>
            <a:prstGeom prst="rect">
              <a:avLst/>
            </a:prstGeom>
            <a:ln w="12700" cap="flat">
              <a:noFill/>
              <a:miter lim="400000"/>
            </a:ln>
            <a:effectLst/>
          </p:spPr>
        </p:pic>
        <p:pic>
          <p:nvPicPr>
            <p:cNvPr id="888" name="pasted-image.jpeg" descr="pasted-image.jpeg"/>
            <p:cNvPicPr>
              <a:picLocks noChangeAspect="1"/>
            </p:cNvPicPr>
            <p:nvPr/>
          </p:nvPicPr>
          <p:blipFill>
            <a:blip r:embed="rId8">
              <a:extLst/>
            </a:blip>
            <a:stretch>
              <a:fillRect/>
            </a:stretch>
          </p:blipFill>
          <p:spPr>
            <a:xfrm>
              <a:off x="7304015" y="-2"/>
              <a:ext cx="1653017" cy="1086105"/>
            </a:xfrm>
            <a:prstGeom prst="rect">
              <a:avLst/>
            </a:prstGeom>
            <a:ln w="12700" cap="flat">
              <a:noFill/>
              <a:miter lim="400000"/>
            </a:ln>
            <a:effectLst/>
          </p:spPr>
        </p:pic>
        <p:pic>
          <p:nvPicPr>
            <p:cNvPr id="889" name="pasted-image.jpeg" descr="pasted-image.jpeg"/>
            <p:cNvPicPr>
              <a:picLocks noChangeAspect="1"/>
            </p:cNvPicPr>
            <p:nvPr/>
          </p:nvPicPr>
          <p:blipFill>
            <a:blip r:embed="rId9">
              <a:extLst/>
            </a:blip>
            <a:stretch>
              <a:fillRect/>
            </a:stretch>
          </p:blipFill>
          <p:spPr>
            <a:xfrm>
              <a:off x="6798015" y="1575278"/>
              <a:ext cx="1957576" cy="1086100"/>
            </a:xfrm>
            <a:prstGeom prst="rect">
              <a:avLst/>
            </a:prstGeom>
            <a:ln w="12700" cap="flat">
              <a:noFill/>
              <a:miter lim="400000"/>
            </a:ln>
            <a:effectLst/>
          </p:spPr>
        </p:pic>
      </p:grpSp>
      <p:sp>
        <p:nvSpPr>
          <p:cNvPr id="891" name="2 of 5"/>
          <p:cNvSpPr txBox="1"/>
          <p:nvPr/>
        </p:nvSpPr>
        <p:spPr>
          <a:xfrm>
            <a:off x="11361611" y="1592424"/>
            <a:ext cx="582604" cy="27709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1733928">
              <a:defRPr sz="1600">
                <a:solidFill>
                  <a:srgbClr val="5E5E5E"/>
                </a:solidFill>
                <a:latin typeface="+mn-lt"/>
                <a:ea typeface="+mn-ea"/>
                <a:cs typeface="+mn-cs"/>
                <a:sym typeface="Helvetica Neue"/>
              </a:defRPr>
            </a:lvl1pPr>
          </a:lstStyle>
          <a:p>
            <a:pPr/>
            <a:r>
              <a:t>2 of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0" grpId="1"/>
      <p:bldP build="whole" bldLvl="1" animBg="1" rev="0" advAuto="0" spid="890" grpId="2"/>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Talk with your neighbor about why…"/>
          <p:cNvSpPr txBox="1"/>
          <p:nvPr/>
        </p:nvSpPr>
        <p:spPr>
          <a:xfrm>
            <a:off x="2711673" y="5231253"/>
            <a:ext cx="10203147" cy="219284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584198">
              <a:defRPr b="1" sz="4600">
                <a:solidFill>
                  <a:srgbClr val="2E37D5"/>
                </a:solidFill>
                <a:latin typeface="+mn-lt"/>
                <a:ea typeface="+mn-ea"/>
                <a:cs typeface="+mn-cs"/>
                <a:sym typeface="Helvetica Neue"/>
              </a:defRPr>
            </a:pPr>
            <a:r>
              <a:t>Talk with your neighbor about why</a:t>
            </a:r>
          </a:p>
          <a:p>
            <a:pPr algn="l" defTabSz="584198">
              <a:defRPr b="1" sz="4600">
                <a:solidFill>
                  <a:srgbClr val="2E37D5"/>
                </a:solidFill>
                <a:latin typeface="+mn-lt"/>
                <a:ea typeface="+mn-ea"/>
                <a:cs typeface="+mn-cs"/>
                <a:sym typeface="Helvetica Neue"/>
              </a:defRPr>
            </a:pPr>
            <a:r>
              <a:t>your shoes make an imprint on sand</a:t>
            </a:r>
          </a:p>
          <a:p>
            <a:pPr algn="l" defTabSz="584198">
              <a:defRPr b="1" sz="4600">
                <a:solidFill>
                  <a:srgbClr val="2E37D5"/>
                </a:solidFill>
                <a:latin typeface="+mn-lt"/>
                <a:ea typeface="+mn-ea"/>
                <a:cs typeface="+mn-cs"/>
                <a:sym typeface="Helvetica Neue"/>
              </a:defRPr>
            </a:pPr>
            <a:r>
              <a:t> and not on the street.</a:t>
            </a:r>
          </a:p>
        </p:txBody>
      </p:sp>
      <p:sp>
        <p:nvSpPr>
          <p:cNvPr id="894" name="imprint"/>
          <p:cNvSpPr txBox="1"/>
          <p:nvPr/>
        </p:nvSpPr>
        <p:spPr>
          <a:xfrm>
            <a:off x="4961316" y="3883216"/>
            <a:ext cx="3082156" cy="112990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584198">
              <a:defRPr b="1" sz="7000">
                <a:latin typeface="+mn-lt"/>
                <a:ea typeface="+mn-ea"/>
                <a:cs typeface="+mn-cs"/>
                <a:sym typeface="Helvetica Neue"/>
              </a:defRPr>
            </a:lvl1pPr>
          </a:lstStyle>
          <a:p>
            <a:pPr/>
            <a:r>
              <a:t>imprint</a:t>
            </a:r>
          </a:p>
        </p:txBody>
      </p:sp>
      <p:pic>
        <p:nvPicPr>
          <p:cNvPr id="895" name="pasted-image.png" descr="pasted-image.png"/>
          <p:cNvPicPr>
            <a:picLocks noChangeAspect="1"/>
          </p:cNvPicPr>
          <p:nvPr/>
        </p:nvPicPr>
        <p:blipFill>
          <a:blip r:embed="rId2">
            <a:extLst/>
          </a:blip>
          <a:stretch>
            <a:fillRect/>
          </a:stretch>
        </p:blipFill>
        <p:spPr>
          <a:xfrm>
            <a:off x="5156991" y="1572255"/>
            <a:ext cx="1943108" cy="2352682"/>
          </a:xfrm>
          <a:prstGeom prst="rect">
            <a:avLst/>
          </a:prstGeom>
          <a:ln w="12700">
            <a:miter lim="400000"/>
          </a:ln>
        </p:spPr>
      </p:pic>
      <p:pic>
        <p:nvPicPr>
          <p:cNvPr id="896" name="pasted-image.png" descr="pasted-image.png"/>
          <p:cNvPicPr>
            <a:picLocks noChangeAspect="1"/>
          </p:cNvPicPr>
          <p:nvPr/>
        </p:nvPicPr>
        <p:blipFill>
          <a:blip r:embed="rId3">
            <a:extLst/>
          </a:blip>
          <a:stretch>
            <a:fillRect/>
          </a:stretch>
        </p:blipFill>
        <p:spPr>
          <a:xfrm>
            <a:off x="7795679" y="1819905"/>
            <a:ext cx="2457462" cy="1857382"/>
          </a:xfrm>
          <a:prstGeom prst="rect">
            <a:avLst/>
          </a:prstGeom>
          <a:ln w="12700">
            <a:miter lim="400000"/>
          </a:ln>
        </p:spPr>
      </p:pic>
      <p:pic>
        <p:nvPicPr>
          <p:cNvPr id="897" name="pasted-image.png" descr="pasted-image.png"/>
          <p:cNvPicPr>
            <a:picLocks noChangeAspect="1"/>
          </p:cNvPicPr>
          <p:nvPr/>
        </p:nvPicPr>
        <p:blipFill>
          <a:blip r:embed="rId4">
            <a:extLst/>
          </a:blip>
          <a:stretch>
            <a:fillRect/>
          </a:stretch>
        </p:blipFill>
        <p:spPr>
          <a:xfrm>
            <a:off x="2194455" y="1738944"/>
            <a:ext cx="2266957" cy="2019302"/>
          </a:xfrm>
          <a:prstGeom prst="rect">
            <a:avLst/>
          </a:prstGeom>
          <a:ln w="12700">
            <a:miter lim="400000"/>
          </a:ln>
        </p:spPr>
      </p:pic>
      <p:sp>
        <p:nvSpPr>
          <p:cNvPr id="898" name="3 of 5"/>
          <p:cNvSpPr txBox="1"/>
          <p:nvPr/>
        </p:nvSpPr>
        <p:spPr>
          <a:xfrm>
            <a:off x="11670027" y="1571861"/>
            <a:ext cx="582604" cy="27709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1733928">
              <a:defRPr sz="1600">
                <a:solidFill>
                  <a:srgbClr val="5E5E5E"/>
                </a:solidFill>
                <a:latin typeface="+mn-lt"/>
                <a:ea typeface="+mn-ea"/>
                <a:cs typeface="+mn-cs"/>
                <a:sym typeface="Helvetica Neue"/>
              </a:defRPr>
            </a:lvl1pPr>
          </a:lstStyle>
          <a:p>
            <a:pPr/>
            <a:r>
              <a:t>3 of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3" grpId="2"/>
      <p:bldP build="whole" bldLvl="1" animBg="1" rev="0" advAuto="0" spid="894" grpId="1"/>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fossil"/>
          <p:cNvSpPr txBox="1"/>
          <p:nvPr/>
        </p:nvSpPr>
        <p:spPr>
          <a:xfrm>
            <a:off x="5264908" y="5454841"/>
            <a:ext cx="2341619" cy="112990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584198">
              <a:defRPr b="1" sz="7000">
                <a:latin typeface="+mn-lt"/>
                <a:ea typeface="+mn-ea"/>
                <a:cs typeface="+mn-cs"/>
                <a:sym typeface="Helvetica Neue"/>
              </a:defRPr>
            </a:lvl1pPr>
          </a:lstStyle>
          <a:p>
            <a:pPr/>
            <a:r>
              <a:t>fossil</a:t>
            </a:r>
          </a:p>
        </p:txBody>
      </p:sp>
      <p:sp>
        <p:nvSpPr>
          <p:cNvPr id="901" name="Talk with you neighbor about what you…"/>
          <p:cNvSpPr txBox="1"/>
          <p:nvPr/>
        </p:nvSpPr>
        <p:spPr>
          <a:xfrm>
            <a:off x="2018022" y="6409271"/>
            <a:ext cx="10809547" cy="219284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584198">
              <a:defRPr b="1" sz="4600">
                <a:solidFill>
                  <a:srgbClr val="2E37D5"/>
                </a:solidFill>
                <a:latin typeface="+mn-lt"/>
                <a:ea typeface="+mn-ea"/>
                <a:cs typeface="+mn-cs"/>
                <a:sym typeface="Helvetica Neue"/>
              </a:defRPr>
            </a:pPr>
            <a:r>
              <a:t>Talk with you neighbor about what you</a:t>
            </a:r>
          </a:p>
          <a:p>
            <a:pPr algn="l" defTabSz="584198">
              <a:defRPr b="1" sz="4600">
                <a:solidFill>
                  <a:srgbClr val="2E37D5"/>
                </a:solidFill>
                <a:latin typeface="+mn-lt"/>
                <a:ea typeface="+mn-ea"/>
                <a:cs typeface="+mn-cs"/>
                <a:sym typeface="Helvetica Neue"/>
              </a:defRPr>
            </a:pPr>
            <a:r>
              <a:t>might do if you found a fossil on the</a:t>
            </a:r>
          </a:p>
          <a:p>
            <a:pPr algn="l" defTabSz="584198">
              <a:defRPr b="1" sz="4600">
                <a:solidFill>
                  <a:srgbClr val="2E37D5"/>
                </a:solidFill>
                <a:latin typeface="+mn-lt"/>
                <a:ea typeface="+mn-ea"/>
                <a:cs typeface="+mn-cs"/>
                <a:sym typeface="Helvetica Neue"/>
              </a:defRPr>
            </a:pPr>
            <a:r>
              <a:t>beach.</a:t>
            </a:r>
          </a:p>
        </p:txBody>
      </p:sp>
      <p:pic>
        <p:nvPicPr>
          <p:cNvPr id="902" name="pasted-image.jpeg" descr="pasted-image.jpeg"/>
          <p:cNvPicPr>
            <a:picLocks noChangeAspect="1"/>
          </p:cNvPicPr>
          <p:nvPr/>
        </p:nvPicPr>
        <p:blipFill>
          <a:blip r:embed="rId2">
            <a:extLst/>
          </a:blip>
          <a:stretch>
            <a:fillRect/>
          </a:stretch>
        </p:blipFill>
        <p:spPr>
          <a:xfrm>
            <a:off x="2013891" y="1672975"/>
            <a:ext cx="2828933" cy="1619254"/>
          </a:xfrm>
          <a:prstGeom prst="rect">
            <a:avLst/>
          </a:prstGeom>
          <a:ln w="12700">
            <a:miter lim="400000"/>
          </a:ln>
        </p:spPr>
      </p:pic>
      <p:pic>
        <p:nvPicPr>
          <p:cNvPr id="903" name="pasted-image.jpeg" descr="pasted-image.jpeg"/>
          <p:cNvPicPr>
            <a:picLocks noChangeAspect="1"/>
          </p:cNvPicPr>
          <p:nvPr/>
        </p:nvPicPr>
        <p:blipFill>
          <a:blip r:embed="rId3">
            <a:extLst/>
          </a:blip>
          <a:stretch>
            <a:fillRect/>
          </a:stretch>
        </p:blipFill>
        <p:spPr>
          <a:xfrm>
            <a:off x="5455765" y="1679412"/>
            <a:ext cx="2619383" cy="1743078"/>
          </a:xfrm>
          <a:prstGeom prst="rect">
            <a:avLst/>
          </a:prstGeom>
          <a:ln w="12700">
            <a:miter lim="400000"/>
          </a:ln>
        </p:spPr>
      </p:pic>
      <p:pic>
        <p:nvPicPr>
          <p:cNvPr id="904" name="pasted-image.jpeg" descr="pasted-image.jpeg"/>
          <p:cNvPicPr>
            <a:picLocks noChangeAspect="1"/>
          </p:cNvPicPr>
          <p:nvPr/>
        </p:nvPicPr>
        <p:blipFill>
          <a:blip r:embed="rId4">
            <a:extLst/>
          </a:blip>
          <a:stretch>
            <a:fillRect/>
          </a:stretch>
        </p:blipFill>
        <p:spPr>
          <a:xfrm>
            <a:off x="8299684" y="1822287"/>
            <a:ext cx="2228861" cy="1457329"/>
          </a:xfrm>
          <a:prstGeom prst="rect">
            <a:avLst/>
          </a:prstGeom>
          <a:ln w="12700">
            <a:miter lim="400000"/>
          </a:ln>
        </p:spPr>
      </p:pic>
      <p:pic>
        <p:nvPicPr>
          <p:cNvPr id="905" name="pasted-image.jpeg" descr="pasted-image.jpeg"/>
          <p:cNvPicPr>
            <a:picLocks noChangeAspect="1"/>
          </p:cNvPicPr>
          <p:nvPr/>
        </p:nvPicPr>
        <p:blipFill>
          <a:blip r:embed="rId5">
            <a:extLst/>
          </a:blip>
          <a:stretch>
            <a:fillRect/>
          </a:stretch>
        </p:blipFill>
        <p:spPr>
          <a:xfrm>
            <a:off x="1959085" y="3757348"/>
            <a:ext cx="2619384" cy="1743087"/>
          </a:xfrm>
          <a:prstGeom prst="rect">
            <a:avLst/>
          </a:prstGeom>
          <a:ln w="12700">
            <a:miter lim="400000"/>
          </a:ln>
        </p:spPr>
      </p:pic>
      <p:pic>
        <p:nvPicPr>
          <p:cNvPr id="906" name="pasted-image.jpeg" descr="pasted-image.jpeg"/>
          <p:cNvPicPr>
            <a:picLocks noChangeAspect="1"/>
          </p:cNvPicPr>
          <p:nvPr/>
        </p:nvPicPr>
        <p:blipFill>
          <a:blip r:embed="rId6">
            <a:extLst/>
          </a:blip>
          <a:stretch>
            <a:fillRect/>
          </a:stretch>
        </p:blipFill>
        <p:spPr>
          <a:xfrm>
            <a:off x="4830164" y="3868866"/>
            <a:ext cx="3629036" cy="1257313"/>
          </a:xfrm>
          <a:prstGeom prst="rect">
            <a:avLst/>
          </a:prstGeom>
          <a:ln w="12700">
            <a:miter lim="400000"/>
          </a:ln>
        </p:spPr>
      </p:pic>
      <p:pic>
        <p:nvPicPr>
          <p:cNvPr id="907" name="pasted-image.jpeg" descr="pasted-image.jpeg"/>
          <p:cNvPicPr>
            <a:picLocks noChangeAspect="1"/>
          </p:cNvPicPr>
          <p:nvPr/>
        </p:nvPicPr>
        <p:blipFill>
          <a:blip r:embed="rId7">
            <a:extLst/>
          </a:blip>
          <a:stretch>
            <a:fillRect/>
          </a:stretch>
        </p:blipFill>
        <p:spPr>
          <a:xfrm>
            <a:off x="8710896" y="3557323"/>
            <a:ext cx="2143137" cy="2143136"/>
          </a:xfrm>
          <a:prstGeom prst="rect">
            <a:avLst/>
          </a:prstGeom>
          <a:ln w="12700">
            <a:miter lim="400000"/>
          </a:ln>
        </p:spPr>
      </p:pic>
      <p:sp>
        <p:nvSpPr>
          <p:cNvPr id="908" name="4 of 5"/>
          <p:cNvSpPr txBox="1"/>
          <p:nvPr/>
        </p:nvSpPr>
        <p:spPr>
          <a:xfrm>
            <a:off x="11752270" y="1458778"/>
            <a:ext cx="582604" cy="27709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1733928">
              <a:defRPr sz="1600">
                <a:solidFill>
                  <a:srgbClr val="5E5E5E"/>
                </a:solidFill>
                <a:latin typeface="+mn-lt"/>
                <a:ea typeface="+mn-ea"/>
                <a:cs typeface="+mn-cs"/>
                <a:sym typeface="Helvetica Neue"/>
              </a:defRPr>
            </a:lvl1pPr>
          </a:lstStyle>
          <a:p>
            <a:pPr/>
            <a:r>
              <a:t>4 of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0" grpId="1"/>
      <p:bldP build="whole" bldLvl="1" animBg="1" rev="0" advAuto="0" spid="901" grpId="2"/>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carnivore"/>
          <p:cNvSpPr txBox="1"/>
          <p:nvPr/>
        </p:nvSpPr>
        <p:spPr>
          <a:xfrm>
            <a:off x="4465697" y="4073716"/>
            <a:ext cx="4073391" cy="1129905"/>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lvl1pPr defTabSz="584198">
              <a:defRPr b="1" sz="7000">
                <a:latin typeface="+mn-lt"/>
                <a:ea typeface="+mn-ea"/>
                <a:cs typeface="+mn-cs"/>
                <a:sym typeface="Helvetica Neue"/>
              </a:defRPr>
            </a:lvl1pPr>
          </a:lstStyle>
          <a:p>
            <a:pPr/>
            <a:r>
              <a:t>carnivore</a:t>
            </a:r>
          </a:p>
        </p:txBody>
      </p:sp>
      <p:sp>
        <p:nvSpPr>
          <p:cNvPr id="911" name="Talk to your neighbor about animals that…"/>
          <p:cNvSpPr txBox="1"/>
          <p:nvPr/>
        </p:nvSpPr>
        <p:spPr>
          <a:xfrm>
            <a:off x="2199000" y="5364693"/>
            <a:ext cx="11306117" cy="1481647"/>
          </a:xfrm>
          <a:prstGeom prst="rect">
            <a:avLst/>
          </a:prstGeom>
          <a:ln w="12700">
            <a:miter lim="400000"/>
          </a:ln>
          <a:extLst>
            <a:ext uri="{C572A759-6A51-4108-AA02-DFA0A04FC94B}">
              <ma14:wrappingTextBoxFlag xmlns:ma14="http://schemas.microsoft.com/office/mac/drawingml/2011/main" val="1"/>
            </a:ext>
          </a:extLst>
        </p:spPr>
        <p:txBody>
          <a:bodyPr wrap="none" lIns="38096" tIns="38096" rIns="38096" bIns="38096" anchor="ctr">
            <a:spAutoFit/>
          </a:bodyPr>
          <a:lstStyle/>
          <a:p>
            <a:pPr algn="l" defTabSz="584198">
              <a:defRPr b="1" sz="4600">
                <a:solidFill>
                  <a:srgbClr val="2E37D5"/>
                </a:solidFill>
                <a:latin typeface="+mn-lt"/>
                <a:ea typeface="+mn-ea"/>
                <a:cs typeface="+mn-cs"/>
                <a:sym typeface="Helvetica Neue"/>
              </a:defRPr>
            </a:pPr>
            <a:r>
              <a:t>Talk to your neighbor about animals that</a:t>
            </a:r>
          </a:p>
          <a:p>
            <a:pPr algn="l" defTabSz="584198">
              <a:defRPr b="1" sz="4600">
                <a:solidFill>
                  <a:srgbClr val="2E37D5"/>
                </a:solidFill>
                <a:latin typeface="+mn-lt"/>
                <a:ea typeface="+mn-ea"/>
                <a:cs typeface="+mn-cs"/>
                <a:sym typeface="Helvetica Neue"/>
              </a:defRPr>
            </a:pPr>
            <a:r>
              <a:t>you know are carnivores.</a:t>
            </a:r>
          </a:p>
        </p:txBody>
      </p:sp>
      <p:pic>
        <p:nvPicPr>
          <p:cNvPr id="912" name="pasted-image.jpeg" descr="pasted-image.jpeg"/>
          <p:cNvPicPr>
            <a:picLocks noChangeAspect="1"/>
          </p:cNvPicPr>
          <p:nvPr/>
        </p:nvPicPr>
        <p:blipFill>
          <a:blip r:embed="rId2">
            <a:extLst/>
          </a:blip>
          <a:stretch>
            <a:fillRect/>
          </a:stretch>
        </p:blipFill>
        <p:spPr>
          <a:xfrm>
            <a:off x="2300159" y="1430608"/>
            <a:ext cx="1885957" cy="2419353"/>
          </a:xfrm>
          <a:prstGeom prst="rect">
            <a:avLst/>
          </a:prstGeom>
          <a:ln w="12700">
            <a:miter lim="400000"/>
          </a:ln>
        </p:spPr>
      </p:pic>
      <p:pic>
        <p:nvPicPr>
          <p:cNvPr id="913" name="pasted-image.jpeg" descr="pasted-image.jpeg"/>
          <p:cNvPicPr>
            <a:picLocks noChangeAspect="1"/>
          </p:cNvPicPr>
          <p:nvPr/>
        </p:nvPicPr>
        <p:blipFill>
          <a:blip r:embed="rId3">
            <a:extLst/>
          </a:blip>
          <a:stretch>
            <a:fillRect/>
          </a:stretch>
        </p:blipFill>
        <p:spPr>
          <a:xfrm>
            <a:off x="4769891" y="1317980"/>
            <a:ext cx="1914532" cy="2390782"/>
          </a:xfrm>
          <a:prstGeom prst="rect">
            <a:avLst/>
          </a:prstGeom>
          <a:ln w="12700">
            <a:miter lim="400000"/>
          </a:ln>
        </p:spPr>
      </p:pic>
      <p:pic>
        <p:nvPicPr>
          <p:cNvPr id="914" name="pasted-image.jpeg" descr="pasted-image.jpeg"/>
          <p:cNvPicPr>
            <a:picLocks noChangeAspect="1"/>
          </p:cNvPicPr>
          <p:nvPr/>
        </p:nvPicPr>
        <p:blipFill>
          <a:blip r:embed="rId4">
            <a:extLst/>
          </a:blip>
          <a:stretch>
            <a:fillRect/>
          </a:stretch>
        </p:blipFill>
        <p:spPr>
          <a:xfrm>
            <a:off x="7649826" y="1811608"/>
            <a:ext cx="2762262" cy="1657358"/>
          </a:xfrm>
          <a:prstGeom prst="rect">
            <a:avLst/>
          </a:prstGeom>
          <a:ln w="12700">
            <a:miter lim="400000"/>
          </a:ln>
        </p:spPr>
      </p:pic>
      <p:sp>
        <p:nvSpPr>
          <p:cNvPr id="915" name="5 of  5"/>
          <p:cNvSpPr txBox="1"/>
          <p:nvPr/>
        </p:nvSpPr>
        <p:spPr>
          <a:xfrm>
            <a:off x="11237400" y="1623263"/>
            <a:ext cx="639094" cy="27709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1733928">
              <a:defRPr sz="1600">
                <a:solidFill>
                  <a:srgbClr val="5E5E5E"/>
                </a:solidFill>
                <a:latin typeface="+mn-lt"/>
                <a:ea typeface="+mn-ea"/>
                <a:cs typeface="+mn-cs"/>
                <a:sym typeface="Helvetica Neue"/>
              </a:defRPr>
            </a:lvl1pPr>
          </a:lstStyle>
          <a:p>
            <a:pPr/>
            <a:r>
              <a:t>5 of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0" grpId="1"/>
      <p:bldP build="whole" bldLvl="1" animBg="1" rev="0" advAuto="0" spid="911"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A Classroom Snapshot:"/>
          <p:cNvSpPr txBox="1"/>
          <p:nvPr/>
        </p:nvSpPr>
        <p:spPr>
          <a:xfrm>
            <a:off x="4793843" y="118561"/>
            <a:ext cx="341711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A Classroom Snapshot: </a:t>
            </a:r>
          </a:p>
        </p:txBody>
      </p:sp>
      <p:sp>
        <p:nvSpPr>
          <p:cNvPr id="253" name="Maria: 1861. There were really gross pictures in the show of guys…"/>
          <p:cNvSpPr txBox="1"/>
          <p:nvPr/>
        </p:nvSpPr>
        <p:spPr>
          <a:xfrm>
            <a:off x="394195" y="3156509"/>
            <a:ext cx="1022605"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D23F2A"/>
                </a:solidFill>
                <a:latin typeface="+mn-lt"/>
                <a:ea typeface="+mn-ea"/>
                <a:cs typeface="+mn-cs"/>
                <a:sym typeface="Helvetica Neue"/>
              </a:defRPr>
            </a:pPr>
            <a:r>
              <a:t>Maria</a:t>
            </a:r>
            <a:r>
              <a:rPr b="0">
                <a:solidFill>
                  <a:srgbClr val="000000"/>
                </a:solidFill>
              </a:rPr>
              <a:t>:</a:t>
            </a:r>
          </a:p>
        </p:txBody>
      </p:sp>
      <p:sp>
        <p:nvSpPr>
          <p:cNvPr id="254" name="Teacher: I want to keep talking about the Civil War. Who remembers the year the…"/>
          <p:cNvSpPr txBox="1"/>
          <p:nvPr/>
        </p:nvSpPr>
        <p:spPr>
          <a:xfrm>
            <a:off x="302604" y="2067404"/>
            <a:ext cx="1350569"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a:t>
            </a:r>
          </a:p>
        </p:txBody>
      </p:sp>
      <p:sp>
        <p:nvSpPr>
          <p:cNvPr id="255" name="James (calling out): They were cool."/>
          <p:cNvSpPr txBox="1"/>
          <p:nvPr/>
        </p:nvSpPr>
        <p:spPr>
          <a:xfrm>
            <a:off x="368749" y="3901768"/>
            <a:ext cx="107350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137621"/>
                </a:solidFill>
                <a:latin typeface="+mn-lt"/>
                <a:ea typeface="+mn-ea"/>
                <a:cs typeface="+mn-cs"/>
                <a:sym typeface="Helvetica Neue"/>
              </a:defRPr>
            </a:lvl1pPr>
          </a:lstStyle>
          <a:p>
            <a:pPr/>
            <a:r>
              <a:t>James</a:t>
            </a:r>
          </a:p>
        </p:txBody>
      </p:sp>
      <p:sp>
        <p:nvSpPr>
          <p:cNvPr id="256" name="Student:"/>
          <p:cNvSpPr txBox="1"/>
          <p:nvPr/>
        </p:nvSpPr>
        <p:spPr>
          <a:xfrm>
            <a:off x="-4953002" y="6259017"/>
            <a:ext cx="135666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Student: </a:t>
            </a:r>
          </a:p>
        </p:txBody>
      </p:sp>
      <p:sp>
        <p:nvSpPr>
          <p:cNvPr id="257" name="Context: After having viewed selected parts of the Ken Burns Documentary…"/>
          <p:cNvSpPr txBox="1"/>
          <p:nvPr/>
        </p:nvSpPr>
        <p:spPr>
          <a:xfrm>
            <a:off x="1229104" y="613866"/>
            <a:ext cx="10343389"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2A30AD"/>
                </a:solidFill>
                <a:latin typeface="+mn-lt"/>
                <a:ea typeface="+mn-ea"/>
                <a:cs typeface="+mn-cs"/>
                <a:sym typeface="Helvetica Neue"/>
              </a:defRPr>
            </a:pPr>
            <a:r>
              <a:t>Context: After having viewed selected parts of the Ken Burns Documentary</a:t>
            </a:r>
          </a:p>
          <a:p>
            <a:pPr>
              <a:defRPr>
                <a:solidFill>
                  <a:srgbClr val="2A30AD"/>
                </a:solidFill>
                <a:latin typeface="+mn-lt"/>
                <a:ea typeface="+mn-ea"/>
                <a:cs typeface="+mn-cs"/>
                <a:sym typeface="Helvetica Neue"/>
              </a:defRPr>
            </a:pPr>
            <a:r>
              <a:t>about the Civil War</a:t>
            </a:r>
          </a:p>
        </p:txBody>
      </p:sp>
      <p:pic>
        <p:nvPicPr>
          <p:cNvPr id="258" name="pasted-image.jpeg" descr="pasted-image.jpeg"/>
          <p:cNvPicPr>
            <a:picLocks noChangeAspect="1"/>
          </p:cNvPicPr>
          <p:nvPr/>
        </p:nvPicPr>
        <p:blipFill>
          <a:blip r:embed="rId2">
            <a:extLst/>
          </a:blip>
          <a:stretch>
            <a:fillRect/>
          </a:stretch>
        </p:blipFill>
        <p:spPr>
          <a:xfrm>
            <a:off x="7919131" y="1869420"/>
            <a:ext cx="3724900" cy="3036762"/>
          </a:xfrm>
          <a:prstGeom prst="rect">
            <a:avLst/>
          </a:prstGeom>
          <a:ln w="12700">
            <a:miter lim="400000"/>
          </a:ln>
        </p:spPr>
      </p:pic>
      <p:sp>
        <p:nvSpPr>
          <p:cNvPr id="259" name="Keenan: Can I go to the bathroom?"/>
          <p:cNvSpPr txBox="1"/>
          <p:nvPr/>
        </p:nvSpPr>
        <p:spPr>
          <a:xfrm>
            <a:off x="325154" y="4645504"/>
            <a:ext cx="1305460"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17398"/>
                </a:solidFill>
                <a:latin typeface="+mn-lt"/>
                <a:ea typeface="+mn-ea"/>
                <a:cs typeface="+mn-cs"/>
                <a:sym typeface="Helvetica Neue"/>
              </a:defRPr>
            </a:pPr>
            <a:r>
              <a:t>Keenan</a:t>
            </a:r>
            <a:r>
              <a:rPr b="0"/>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A Classroom Snapshot:"/>
          <p:cNvSpPr txBox="1"/>
          <p:nvPr/>
        </p:nvSpPr>
        <p:spPr>
          <a:xfrm>
            <a:off x="4793843" y="118561"/>
            <a:ext cx="341711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A Classroom Snapshot: </a:t>
            </a:r>
          </a:p>
        </p:txBody>
      </p:sp>
      <p:sp>
        <p:nvSpPr>
          <p:cNvPr id="262" name="Maria: 1861. There were really gross pictures in the show of guys…"/>
          <p:cNvSpPr txBox="1"/>
          <p:nvPr/>
        </p:nvSpPr>
        <p:spPr>
          <a:xfrm>
            <a:off x="2539997" y="2972129"/>
            <a:ext cx="8954110"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D23F2A"/>
                </a:solidFill>
                <a:latin typeface="+mn-lt"/>
                <a:ea typeface="+mn-ea"/>
                <a:cs typeface="+mn-cs"/>
                <a:sym typeface="Helvetica Neue"/>
              </a:defRPr>
            </a:pPr>
            <a:r>
              <a:t>Maria</a:t>
            </a:r>
            <a:r>
              <a:rPr b="0">
                <a:solidFill>
                  <a:srgbClr val="000000"/>
                </a:solidFill>
              </a:rPr>
              <a:t>: </a:t>
            </a:r>
            <a:r>
              <a:rPr b="0" i="1">
                <a:solidFill>
                  <a:srgbClr val="CB4A41"/>
                </a:solidFill>
              </a:rPr>
              <a:t>1861. There were really gross pictures in the show of guys</a:t>
            </a:r>
            <a:endParaRPr i="1">
              <a:solidFill>
                <a:srgbClr val="CB4A41"/>
              </a:solidFill>
            </a:endParaRPr>
          </a:p>
          <a:p>
            <a:pPr lvl="3" algn="l">
              <a:defRPr>
                <a:solidFill>
                  <a:srgbClr val="CB4A41"/>
                </a:solidFill>
                <a:latin typeface="+mn-lt"/>
                <a:ea typeface="+mn-ea"/>
                <a:cs typeface="+mn-cs"/>
                <a:sym typeface="Helvetica Neue"/>
              </a:defRPr>
            </a:pPr>
            <a:r>
              <a:t>           </a:t>
            </a:r>
            <a:r>
              <a:rPr i="1"/>
              <a:t>with blood all over them</a:t>
            </a:r>
            <a:r>
              <a:rPr>
                <a:solidFill>
                  <a:srgbClr val="000000"/>
                </a:solidFill>
              </a:rPr>
              <a:t>. </a:t>
            </a:r>
          </a:p>
        </p:txBody>
      </p:sp>
      <p:sp>
        <p:nvSpPr>
          <p:cNvPr id="263" name="Teacher: I want to keep talking about the Civil War. Who remembers the year the…"/>
          <p:cNvSpPr txBox="1"/>
          <p:nvPr/>
        </p:nvSpPr>
        <p:spPr>
          <a:xfrm>
            <a:off x="302598" y="1883104"/>
            <a:ext cx="11032847"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I want to keep talking about the Civil War. Who remembers the year the</a:t>
            </a:r>
            <a:endParaRPr i="1"/>
          </a:p>
          <a:p>
            <a:pPr lvl="2" algn="l">
              <a:defRPr i="1">
                <a:latin typeface="+mn-lt"/>
                <a:ea typeface="+mn-ea"/>
                <a:cs typeface="+mn-cs"/>
                <a:sym typeface="Helvetica Neue"/>
              </a:defRPr>
            </a:pPr>
            <a:r>
              <a:t>              Civil War began. Maria? </a:t>
            </a:r>
          </a:p>
        </p:txBody>
      </p:sp>
      <p:sp>
        <p:nvSpPr>
          <p:cNvPr id="264" name="James: Yeah, they were stupid."/>
          <p:cNvSpPr txBox="1"/>
          <p:nvPr/>
        </p:nvSpPr>
        <p:spPr>
          <a:xfrm>
            <a:off x="2514599" y="6540982"/>
            <a:ext cx="4382110"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1C761B"/>
                </a:solidFill>
                <a:latin typeface="+mn-lt"/>
                <a:ea typeface="+mn-ea"/>
                <a:cs typeface="+mn-cs"/>
                <a:sym typeface="Helvetica Neue"/>
              </a:defRPr>
            </a:pPr>
            <a:r>
              <a:t>James</a:t>
            </a:r>
            <a:r>
              <a:rPr b="0"/>
              <a:t>: </a:t>
            </a:r>
            <a:r>
              <a:rPr b="0" i="1"/>
              <a:t>Yeah, they were stupid</a:t>
            </a:r>
            <a:r>
              <a:rPr b="0"/>
              <a:t>.</a:t>
            </a:r>
          </a:p>
        </p:txBody>
      </p:sp>
      <p:sp>
        <p:nvSpPr>
          <p:cNvPr id="265" name="Teacher: 1861. Yes."/>
          <p:cNvSpPr txBox="1"/>
          <p:nvPr/>
        </p:nvSpPr>
        <p:spPr>
          <a:xfrm>
            <a:off x="406384" y="4061307"/>
            <a:ext cx="2830069"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1861. Yes.</a:t>
            </a:r>
          </a:p>
        </p:txBody>
      </p:sp>
      <p:sp>
        <p:nvSpPr>
          <p:cNvPr id="266" name="James (calling out): They were cool."/>
          <p:cNvSpPr txBox="1"/>
          <p:nvPr/>
        </p:nvSpPr>
        <p:spPr>
          <a:xfrm>
            <a:off x="2514587" y="4782032"/>
            <a:ext cx="5199889"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137621"/>
                </a:solidFill>
                <a:latin typeface="+mn-lt"/>
                <a:ea typeface="+mn-ea"/>
                <a:cs typeface="+mn-cs"/>
                <a:sym typeface="Helvetica Neue"/>
              </a:defRPr>
            </a:pPr>
            <a:r>
              <a:t>James</a:t>
            </a:r>
            <a:r>
              <a:rPr b="0"/>
              <a:t> (calling out): </a:t>
            </a:r>
            <a:r>
              <a:rPr b="0" i="1"/>
              <a:t>They were cool. </a:t>
            </a:r>
            <a:r>
              <a:rPr b="0">
                <a:solidFill>
                  <a:srgbClr val="000000"/>
                </a:solidFill>
              </a:rPr>
              <a:t> </a:t>
            </a:r>
          </a:p>
        </p:txBody>
      </p:sp>
      <p:sp>
        <p:nvSpPr>
          <p:cNvPr id="267" name="Student:"/>
          <p:cNvSpPr txBox="1"/>
          <p:nvPr/>
        </p:nvSpPr>
        <p:spPr>
          <a:xfrm>
            <a:off x="-4953002" y="6259017"/>
            <a:ext cx="135666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Student: </a:t>
            </a:r>
          </a:p>
        </p:txBody>
      </p:sp>
      <p:sp>
        <p:nvSpPr>
          <p:cNvPr id="268" name="Teacher:  James, did those gross pictures give you any ideas about the war?"/>
          <p:cNvSpPr txBox="1"/>
          <p:nvPr/>
        </p:nvSpPr>
        <p:spPr>
          <a:xfrm>
            <a:off x="431800" y="5661507"/>
            <a:ext cx="10530231"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James, did those gross pictures give you any ideas about the war?</a:t>
            </a:r>
          </a:p>
        </p:txBody>
      </p:sp>
      <p:sp>
        <p:nvSpPr>
          <p:cNvPr id="269" name="Context: After having viewed selected parts of the Ken Burns Documentary…"/>
          <p:cNvSpPr txBox="1"/>
          <p:nvPr/>
        </p:nvSpPr>
        <p:spPr>
          <a:xfrm>
            <a:off x="1229104" y="613866"/>
            <a:ext cx="10343389"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2A30AD"/>
                </a:solidFill>
                <a:latin typeface="+mn-lt"/>
                <a:ea typeface="+mn-ea"/>
                <a:cs typeface="+mn-cs"/>
                <a:sym typeface="Helvetica Neue"/>
              </a:defRPr>
            </a:pPr>
            <a:r>
              <a:t>Context: After having viewed selected parts of the Ken Burns Documentary</a:t>
            </a:r>
          </a:p>
          <a:p>
            <a:pPr>
              <a:defRPr>
                <a:solidFill>
                  <a:srgbClr val="2A30AD"/>
                </a:solidFill>
                <a:latin typeface="+mn-lt"/>
                <a:ea typeface="+mn-ea"/>
                <a:cs typeface="+mn-cs"/>
                <a:sym typeface="Helvetica Neue"/>
              </a:defRPr>
            </a:pPr>
            <a:r>
              <a:t>about the Civil War</a:t>
            </a:r>
          </a:p>
        </p:txBody>
      </p:sp>
      <p:sp>
        <p:nvSpPr>
          <p:cNvPr id="270" name="Teacher: Who remembers who was the president for the South?"/>
          <p:cNvSpPr txBox="1"/>
          <p:nvPr/>
        </p:nvSpPr>
        <p:spPr>
          <a:xfrm>
            <a:off x="444487" y="7490307"/>
            <a:ext cx="8853526"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Who remembers who was the president for the South?</a:t>
            </a:r>
          </a:p>
        </p:txBody>
      </p:sp>
      <p:pic>
        <p:nvPicPr>
          <p:cNvPr id="271" name="pasted-image.jpeg" descr="pasted-image.jpeg"/>
          <p:cNvPicPr>
            <a:picLocks noChangeAspect="1"/>
          </p:cNvPicPr>
          <p:nvPr/>
        </p:nvPicPr>
        <p:blipFill>
          <a:blip r:embed="rId2">
            <a:extLst/>
          </a:blip>
          <a:stretch>
            <a:fillRect/>
          </a:stretch>
        </p:blipFill>
        <p:spPr>
          <a:xfrm>
            <a:off x="9205462" y="3535129"/>
            <a:ext cx="2596874" cy="2117133"/>
          </a:xfrm>
          <a:prstGeom prst="rect">
            <a:avLst/>
          </a:prstGeom>
          <a:ln w="12700">
            <a:miter lim="400000"/>
          </a:ln>
        </p:spPr>
      </p:pic>
      <p:sp>
        <p:nvSpPr>
          <p:cNvPr id="272" name="Keenan: Can I go to the bathroom?"/>
          <p:cNvSpPr txBox="1"/>
          <p:nvPr/>
        </p:nvSpPr>
        <p:spPr>
          <a:xfrm>
            <a:off x="1904886" y="9020657"/>
            <a:ext cx="5054805"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17398"/>
                </a:solidFill>
                <a:latin typeface="+mn-lt"/>
                <a:ea typeface="+mn-ea"/>
                <a:cs typeface="+mn-cs"/>
                <a:sym typeface="Helvetica Neue"/>
              </a:defRPr>
            </a:pPr>
            <a:r>
              <a:t>Keenan</a:t>
            </a:r>
            <a:r>
              <a:rPr b="0"/>
              <a:t>: </a:t>
            </a:r>
            <a:r>
              <a:rPr b="0" i="1"/>
              <a:t>Can I go to the bathroom? </a:t>
            </a:r>
          </a:p>
        </p:txBody>
      </p:sp>
      <p:sp>
        <p:nvSpPr>
          <p:cNvPr id="273" name="His name waazzzz….."/>
          <p:cNvSpPr txBox="1"/>
          <p:nvPr/>
        </p:nvSpPr>
        <p:spPr>
          <a:xfrm>
            <a:off x="1869487" y="7982277"/>
            <a:ext cx="396453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latin typeface="+mn-lt"/>
                <a:ea typeface="+mn-ea"/>
                <a:cs typeface="+mn-cs"/>
                <a:sym typeface="Helvetica Neue"/>
              </a:defRPr>
            </a:pPr>
            <a:r>
              <a:t>His name waazzzz…..</a:t>
            </a:r>
            <a:r>
              <a:rPr i="0"/>
              <a:t>           </a:t>
            </a:r>
          </a:p>
        </p:txBody>
      </p:sp>
      <p:sp>
        <p:nvSpPr>
          <p:cNvPr id="274" name="Keenan? You think you know?"/>
          <p:cNvSpPr txBox="1"/>
          <p:nvPr/>
        </p:nvSpPr>
        <p:spPr>
          <a:xfrm>
            <a:off x="8216899" y="7874327"/>
            <a:ext cx="426415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latin typeface="+mn-lt"/>
                <a:ea typeface="+mn-ea"/>
                <a:cs typeface="+mn-cs"/>
                <a:sym typeface="Helvetica Neue"/>
              </a:defRPr>
            </a:lvl1pPr>
          </a:lstStyle>
          <a:p>
            <a:pPr/>
            <a:r>
              <a:t>Keenan? You think you know?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9"/>
      <p:bldP build="whole" bldLvl="1" animBg="1" rev="0" advAuto="0" spid="265" grpId="3"/>
      <p:bldP build="whole" bldLvl="1" animBg="1" rev="0" advAuto="0" spid="273" grpId="8"/>
      <p:bldP build="whole" bldLvl="1" animBg="1" rev="0" advAuto="0" spid="262" grpId="2"/>
      <p:bldP build="whole" bldLvl="1" animBg="1" rev="0" advAuto="0" spid="268" grpId="5"/>
      <p:bldP build="whole" bldLvl="1" animBg="1" rev="0" advAuto="0" spid="272" grpId="10"/>
      <p:bldP build="whole" bldLvl="1" animBg="1" rev="0" advAuto="0" spid="266" grpId="4"/>
      <p:bldP build="whole" bldLvl="1" animBg="1" rev="0" advAuto="0" spid="263" grpId="1"/>
      <p:bldP build="whole" bldLvl="1" animBg="1" rev="0" advAuto="0" spid="264" grpId="6"/>
      <p:bldP build="whole" bldLvl="1" animBg="1" rev="0" advAuto="0" spid="270" grpId="7"/>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Another Classroom Snapshot:"/>
          <p:cNvSpPr txBox="1"/>
          <p:nvPr/>
        </p:nvSpPr>
        <p:spPr>
          <a:xfrm>
            <a:off x="4356303" y="118561"/>
            <a:ext cx="429219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Helvetica Neue"/>
              </a:defRPr>
            </a:lvl1pPr>
          </a:lstStyle>
          <a:p>
            <a:pPr/>
            <a:r>
              <a:t>Another Classroom Snapshot: </a:t>
            </a:r>
          </a:p>
        </p:txBody>
      </p:sp>
      <p:sp>
        <p:nvSpPr>
          <p:cNvPr id="277" name="Maria: 1861. There were really gross pictures in the show of guys…"/>
          <p:cNvSpPr txBox="1"/>
          <p:nvPr/>
        </p:nvSpPr>
        <p:spPr>
          <a:xfrm>
            <a:off x="2285997" y="2336823"/>
            <a:ext cx="8954110"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D23F2A"/>
                </a:solidFill>
                <a:latin typeface="+mn-lt"/>
                <a:ea typeface="+mn-ea"/>
                <a:cs typeface="+mn-cs"/>
                <a:sym typeface="Helvetica Neue"/>
              </a:defRPr>
            </a:pPr>
            <a:r>
              <a:t>Maria</a:t>
            </a:r>
            <a:r>
              <a:rPr b="0">
                <a:solidFill>
                  <a:srgbClr val="000000"/>
                </a:solidFill>
              </a:rPr>
              <a:t>: </a:t>
            </a:r>
            <a:r>
              <a:rPr b="0" i="1">
                <a:solidFill>
                  <a:srgbClr val="CB4A41"/>
                </a:solidFill>
              </a:rPr>
              <a:t>1861. There were really gross pictures in the show of guys</a:t>
            </a:r>
            <a:endParaRPr i="1">
              <a:solidFill>
                <a:srgbClr val="CB4A41"/>
              </a:solidFill>
            </a:endParaRPr>
          </a:p>
          <a:p>
            <a:pPr lvl="3" algn="l">
              <a:defRPr>
                <a:solidFill>
                  <a:srgbClr val="CB4A41"/>
                </a:solidFill>
                <a:latin typeface="+mn-lt"/>
                <a:ea typeface="+mn-ea"/>
                <a:cs typeface="+mn-cs"/>
                <a:sym typeface="Helvetica Neue"/>
              </a:defRPr>
            </a:pPr>
            <a:r>
              <a:t>           </a:t>
            </a:r>
            <a:r>
              <a:rPr i="1"/>
              <a:t>with blood all over them</a:t>
            </a:r>
            <a:r>
              <a:rPr>
                <a:solidFill>
                  <a:srgbClr val="000000"/>
                </a:solidFill>
              </a:rPr>
              <a:t>. </a:t>
            </a:r>
          </a:p>
        </p:txBody>
      </p:sp>
      <p:sp>
        <p:nvSpPr>
          <p:cNvPr id="278" name="Teacher: Let’s continue our discussion of the Civil War. First, what year marked…"/>
          <p:cNvSpPr txBox="1"/>
          <p:nvPr/>
        </p:nvSpPr>
        <p:spPr>
          <a:xfrm>
            <a:off x="273095" y="1397482"/>
            <a:ext cx="10817353"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Let’s continue our discussion of the Civil War. First, what year marked</a:t>
            </a:r>
            <a:endParaRPr i="1"/>
          </a:p>
          <a:p>
            <a:pPr algn="l">
              <a:defRPr i="1">
                <a:latin typeface="+mn-lt"/>
                <a:ea typeface="+mn-ea"/>
                <a:cs typeface="+mn-cs"/>
                <a:sym typeface="Helvetica Neue"/>
              </a:defRPr>
            </a:pPr>
            <a:r>
              <a:t>                the beginning of the Civil War.   Maria? </a:t>
            </a:r>
          </a:p>
        </p:txBody>
      </p:sp>
      <p:sp>
        <p:nvSpPr>
          <p:cNvPr id="279" name="James: It showed how they got hurt. It showed what happened…"/>
          <p:cNvSpPr txBox="1"/>
          <p:nvPr/>
        </p:nvSpPr>
        <p:spPr>
          <a:xfrm>
            <a:off x="3317178" y="5495947"/>
            <a:ext cx="8729473"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1C761B"/>
                </a:solidFill>
                <a:latin typeface="+mn-lt"/>
                <a:ea typeface="+mn-ea"/>
                <a:cs typeface="+mn-cs"/>
                <a:sym typeface="Helvetica Neue"/>
              </a:defRPr>
            </a:pPr>
            <a:r>
              <a:t>James</a:t>
            </a:r>
            <a:r>
              <a:rPr b="0"/>
              <a:t>: </a:t>
            </a:r>
            <a:r>
              <a:rPr b="0" i="1"/>
              <a:t>It showed how they got hurt. It showed what happened</a:t>
            </a:r>
            <a:endParaRPr i="1"/>
          </a:p>
          <a:p>
            <a:pPr algn="l">
              <a:defRPr i="1">
                <a:solidFill>
                  <a:srgbClr val="1C761B"/>
                </a:solidFill>
                <a:latin typeface="+mn-lt"/>
                <a:ea typeface="+mn-ea"/>
                <a:cs typeface="+mn-cs"/>
                <a:sym typeface="Helvetica Neue"/>
              </a:defRPr>
            </a:pPr>
            <a:r>
              <a:t>to them. </a:t>
            </a:r>
          </a:p>
        </p:txBody>
      </p:sp>
      <p:sp>
        <p:nvSpPr>
          <p:cNvPr id="280" name="Teacher: 1861. Yes. Some of the photographs were gruesome."/>
          <p:cNvSpPr txBox="1"/>
          <p:nvPr/>
        </p:nvSpPr>
        <p:spPr>
          <a:xfrm>
            <a:off x="254000" y="3287814"/>
            <a:ext cx="8650225"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1861. Yes. Some of the photographs were gruesome.</a:t>
            </a:r>
          </a:p>
        </p:txBody>
      </p:sp>
      <p:sp>
        <p:nvSpPr>
          <p:cNvPr id="281" name="James (calling out): They were cool."/>
          <p:cNvSpPr txBox="1"/>
          <p:nvPr/>
        </p:nvSpPr>
        <p:spPr>
          <a:xfrm>
            <a:off x="2271305" y="3870195"/>
            <a:ext cx="5199889"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137621"/>
                </a:solidFill>
                <a:latin typeface="+mn-lt"/>
                <a:ea typeface="+mn-ea"/>
                <a:cs typeface="+mn-cs"/>
                <a:sym typeface="Helvetica Neue"/>
              </a:defRPr>
            </a:pPr>
            <a:r>
              <a:t>James</a:t>
            </a:r>
            <a:r>
              <a:rPr b="0"/>
              <a:t> (calling out): </a:t>
            </a:r>
            <a:r>
              <a:rPr b="0" i="1"/>
              <a:t>They were cool. </a:t>
            </a:r>
            <a:r>
              <a:rPr b="0">
                <a:solidFill>
                  <a:srgbClr val="000000"/>
                </a:solidFill>
              </a:rPr>
              <a:t> </a:t>
            </a:r>
          </a:p>
        </p:txBody>
      </p:sp>
      <p:sp>
        <p:nvSpPr>
          <p:cNvPr id="282" name="Student:"/>
          <p:cNvSpPr txBox="1"/>
          <p:nvPr/>
        </p:nvSpPr>
        <p:spPr>
          <a:xfrm>
            <a:off x="-4953002" y="6259017"/>
            <a:ext cx="135666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mn-lt"/>
                <a:ea typeface="+mn-ea"/>
                <a:cs typeface="+mn-cs"/>
                <a:sym typeface="Helvetica Neue"/>
              </a:defRPr>
            </a:lvl1pPr>
          </a:lstStyle>
          <a:p>
            <a:pPr/>
            <a:r>
              <a:t>Student: </a:t>
            </a:r>
          </a:p>
        </p:txBody>
      </p:sp>
      <p:sp>
        <p:nvSpPr>
          <p:cNvPr id="283" name="Teacher:  James, how did those graphic images of combat injuries help you understand…"/>
          <p:cNvSpPr txBox="1"/>
          <p:nvPr/>
        </p:nvSpPr>
        <p:spPr>
          <a:xfrm>
            <a:off x="345186" y="4461204"/>
            <a:ext cx="12026494" cy="83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James, how did those graphic images of combat injuries help you understand</a:t>
            </a:r>
            <a:endParaRPr i="1"/>
          </a:p>
          <a:p>
            <a:pPr lvl="1" algn="l">
              <a:defRPr i="1">
                <a:latin typeface="+mn-lt"/>
                <a:ea typeface="+mn-ea"/>
                <a:cs typeface="+mn-cs"/>
                <a:sym typeface="Helvetica Neue"/>
              </a:defRPr>
            </a:pPr>
            <a:r>
              <a:t>                 how the Civil War affected young soldiers?</a:t>
            </a:r>
          </a:p>
        </p:txBody>
      </p:sp>
      <p:sp>
        <p:nvSpPr>
          <p:cNvPr id="284" name="Context: After having viewed selected parts of the Ken Burns Documentary…"/>
          <p:cNvSpPr txBox="1"/>
          <p:nvPr/>
        </p:nvSpPr>
        <p:spPr>
          <a:xfrm>
            <a:off x="1229104" y="613866"/>
            <a:ext cx="10343389"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2A30AD"/>
                </a:solidFill>
                <a:latin typeface="+mn-lt"/>
                <a:ea typeface="+mn-ea"/>
                <a:cs typeface="+mn-cs"/>
                <a:sym typeface="Helvetica Neue"/>
              </a:defRPr>
            </a:pPr>
            <a:r>
              <a:t>Context: After having viewed selected parts of the Ken Burns Documentary</a:t>
            </a:r>
          </a:p>
          <a:p>
            <a:pPr>
              <a:defRPr>
                <a:solidFill>
                  <a:srgbClr val="2A30AD"/>
                </a:solidFill>
                <a:latin typeface="+mn-lt"/>
                <a:ea typeface="+mn-ea"/>
                <a:cs typeface="+mn-cs"/>
                <a:sym typeface="Helvetica Neue"/>
              </a:defRPr>
            </a:pPr>
            <a:r>
              <a:t>about the Civil War</a:t>
            </a:r>
          </a:p>
        </p:txBody>
      </p:sp>
      <p:sp>
        <p:nvSpPr>
          <p:cNvPr id="285" name="Teacher: Dismemberment of body parts. Fatal infections.…"/>
          <p:cNvSpPr txBox="1"/>
          <p:nvPr/>
        </p:nvSpPr>
        <p:spPr>
          <a:xfrm>
            <a:off x="3200398" y="6264981"/>
            <a:ext cx="7955585" cy="1936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mn-lt"/>
                <a:ea typeface="+mn-ea"/>
                <a:cs typeface="+mn-cs"/>
                <a:sym typeface="Helvetica Neue"/>
              </a:defRPr>
            </a:pPr>
            <a:r>
              <a:t>Teacher</a:t>
            </a:r>
            <a:r>
              <a:rPr b="0"/>
              <a:t>: </a:t>
            </a:r>
            <a:r>
              <a:rPr b="0" i="1"/>
              <a:t>Dismemberment of body parts. Fatal infections. </a:t>
            </a:r>
            <a:endParaRPr i="1"/>
          </a:p>
          <a:p>
            <a:pPr algn="l">
              <a:defRPr i="1">
                <a:latin typeface="+mn-lt"/>
                <a:ea typeface="+mn-ea"/>
                <a:cs typeface="+mn-cs"/>
                <a:sym typeface="Helvetica Neue"/>
              </a:defRPr>
            </a:pPr>
            <a:r>
              <a:t>Amputations with no anesthesia. Pretty hideous. </a:t>
            </a:r>
          </a:p>
          <a:p>
            <a:pPr algn="l">
              <a:defRPr i="1">
                <a:latin typeface="+mn-lt"/>
                <a:ea typeface="+mn-ea"/>
                <a:cs typeface="+mn-cs"/>
                <a:sym typeface="Helvetica Neue"/>
              </a:defRPr>
            </a:pPr>
          </a:p>
          <a:p>
            <a:pPr algn="l">
              <a:defRPr i="1">
                <a:latin typeface="+mn-lt"/>
                <a:ea typeface="+mn-ea"/>
                <a:cs typeface="+mn-cs"/>
                <a:sym typeface="Helvetica Neue"/>
              </a:defRPr>
            </a:pPr>
            <a:r>
              <a:t>Now let’s talk about leadership.</a:t>
            </a:r>
          </a:p>
          <a:p>
            <a:pPr algn="l">
              <a:defRPr i="1">
                <a:latin typeface="+mn-lt"/>
                <a:ea typeface="+mn-ea"/>
                <a:cs typeface="+mn-cs"/>
                <a:sym typeface="Helvetica Neue"/>
              </a:defRPr>
            </a:pPr>
            <a:r>
              <a:t>What role did Jefferson Davis play for the Confederacy?</a:t>
            </a:r>
          </a:p>
        </p:txBody>
      </p:sp>
      <p:sp>
        <p:nvSpPr>
          <p:cNvPr id="286" name="Keenan: Can I go to the bathroom?"/>
          <p:cNvSpPr txBox="1"/>
          <p:nvPr/>
        </p:nvSpPr>
        <p:spPr>
          <a:xfrm>
            <a:off x="2079642" y="9173667"/>
            <a:ext cx="7288988"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17398"/>
                </a:solidFill>
                <a:latin typeface="+mn-lt"/>
                <a:ea typeface="+mn-ea"/>
                <a:cs typeface="+mn-cs"/>
                <a:sym typeface="Helvetica Neue"/>
              </a:defRPr>
            </a:pPr>
            <a:r>
              <a:t>Keenan</a:t>
            </a:r>
            <a:r>
              <a:rPr b="0"/>
              <a:t>: Are we gonna have a snow day tomorrow</a:t>
            </a:r>
            <a:r>
              <a:rPr b="0" i="1"/>
              <a:t>? </a:t>
            </a:r>
          </a:p>
        </p:txBody>
      </p:sp>
      <p:sp>
        <p:nvSpPr>
          <p:cNvPr id="287" name="Keenan? You think you know?"/>
          <p:cNvSpPr txBox="1"/>
          <p:nvPr/>
        </p:nvSpPr>
        <p:spPr>
          <a:xfrm>
            <a:off x="7785099" y="8546833"/>
            <a:ext cx="426415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latin typeface="+mn-lt"/>
                <a:ea typeface="+mn-ea"/>
                <a:cs typeface="+mn-cs"/>
                <a:sym typeface="Helvetica Neue"/>
              </a:defRPr>
            </a:lvl1pPr>
          </a:lstStyle>
          <a:p>
            <a:pPr/>
            <a:r>
              <a:t>Keenan? You think you know? </a:t>
            </a:r>
          </a:p>
        </p:txBody>
      </p:sp>
      <p:pic>
        <p:nvPicPr>
          <p:cNvPr id="288" name="pasted-image.jpeg" descr="pasted-image.jpeg"/>
          <p:cNvPicPr>
            <a:picLocks noChangeAspect="1"/>
          </p:cNvPicPr>
          <p:nvPr/>
        </p:nvPicPr>
        <p:blipFill>
          <a:blip r:embed="rId2">
            <a:extLst/>
          </a:blip>
          <a:stretch>
            <a:fillRect/>
          </a:stretch>
        </p:blipFill>
        <p:spPr>
          <a:xfrm>
            <a:off x="55810" y="5420819"/>
            <a:ext cx="2905612" cy="217642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9"/>
      <p:bldP build="whole" bldLvl="1" animBg="1" rev="0" advAuto="0" spid="287" grpId="8"/>
      <p:bldP build="whole" bldLvl="1" animBg="1" rev="0" advAuto="0" spid="277" grpId="2"/>
      <p:bldP build="whole" bldLvl="1" animBg="1" rev="0" advAuto="0" spid="285" grpId="7"/>
      <p:bldP build="whole" bldLvl="1" animBg="1" rev="0" advAuto="0" spid="279" grpId="6"/>
      <p:bldP build="whole" bldLvl="1" animBg="1" rev="0" advAuto="0" spid="278" grpId="1"/>
      <p:bldP build="whole" bldLvl="1" animBg="1" rev="0" advAuto="0" spid="281" grpId="4"/>
      <p:bldP build="whole" bldLvl="1" animBg="1" rev="0" advAuto="0" spid="283" grpId="5"/>
      <p:bldP build="whole" bldLvl="1" animBg="1" rev="0" advAuto="0" spid="280"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Number"/>
          <p:cNvSpPr txBox="1"/>
          <p:nvPr>
            <p:ph type="sldNum" sz="quarter" idx="4294967295"/>
          </p:nvPr>
        </p:nvSpPr>
        <p:spPr>
          <a:xfrm>
            <a:off x="11957532" y="8882097"/>
            <a:ext cx="397017" cy="389266"/>
          </a:xfrm>
          <a:prstGeom prst="rect">
            <a:avLst/>
          </a:prstGeom>
          <a:extLst>
            <a:ext uri="{C572A759-6A51-4108-AA02-DFA0A04FC94B}">
              <ma14:wrappingTextBoxFlag xmlns:ma14="http://schemas.microsoft.com/office/mac/drawingml/2011/main" val="1"/>
            </a:ext>
          </a:extLst>
        </p:spPr>
        <p:txBody>
          <a:bodyPr lIns="65022" tIns="65022" rIns="65022" bIns="65022">
            <a:normAutofit fontScale="100000" lnSpcReduction="0"/>
          </a:bodyPr>
          <a:lstStyle>
            <a:lvl1pPr algn="r" defTabSz="1300480">
              <a:defRPr sz="1800">
                <a:latin typeface="Arial"/>
                <a:ea typeface="Arial"/>
                <a:cs typeface="Arial"/>
                <a:sym typeface="Arial"/>
              </a:defRPr>
            </a:lvl1pPr>
          </a:lstStyle>
          <a:p>
            <a:pPr/>
            <a:fld id="{86CB4B4D-7CA3-9044-876B-883B54F8677D}" type="slidenum"/>
          </a:p>
        </p:txBody>
      </p:sp>
      <p:pic>
        <p:nvPicPr>
          <p:cNvPr id="291" name="pasted-image.png" descr="pasted-image.png"/>
          <p:cNvPicPr>
            <a:picLocks noChangeAspect="1"/>
          </p:cNvPicPr>
          <p:nvPr/>
        </p:nvPicPr>
        <p:blipFill>
          <a:blip r:embed="rId2">
            <a:extLst/>
          </a:blip>
          <a:stretch>
            <a:fillRect/>
          </a:stretch>
        </p:blipFill>
        <p:spPr>
          <a:xfrm>
            <a:off x="1844536" y="1576091"/>
            <a:ext cx="9099640" cy="603345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3.jpeg" descr="image3.jpeg">
            <a:hlinkClick r:id="rId2" invalidUrl="" action="" tgtFrame="" tooltip="" history="1" highlightClick="0" endSnd="0"/>
          </p:cNvPr>
          <p:cNvPicPr>
            <a:picLocks noChangeAspect="1"/>
          </p:cNvPicPr>
          <p:nvPr/>
        </p:nvPicPr>
        <p:blipFill>
          <a:blip r:embed="rId3">
            <a:extLst/>
          </a:blip>
          <a:stretch>
            <a:fillRect/>
          </a:stretch>
        </p:blipFill>
        <p:spPr>
          <a:xfrm>
            <a:off x="495298" y="169333"/>
            <a:ext cx="5427701" cy="3619218"/>
          </a:xfrm>
          <a:prstGeom prst="rect">
            <a:avLst/>
          </a:prstGeom>
          <a:ln w="12700">
            <a:miter lim="400000"/>
          </a:ln>
        </p:spPr>
      </p:pic>
      <p:pic>
        <p:nvPicPr>
          <p:cNvPr id="294" name="image4.jpeg" descr="image4.jpeg">
            <a:hlinkClick r:id="rId4" invalidUrl="" action="" tgtFrame="" tooltip="" history="1" highlightClick="0" endSnd="0"/>
          </p:cNvPr>
          <p:cNvPicPr>
            <a:picLocks noChangeAspect="1"/>
          </p:cNvPicPr>
          <p:nvPr/>
        </p:nvPicPr>
        <p:blipFill>
          <a:blip r:embed="rId5">
            <a:extLst/>
          </a:blip>
          <a:stretch>
            <a:fillRect/>
          </a:stretch>
        </p:blipFill>
        <p:spPr>
          <a:xfrm>
            <a:off x="3924863" y="2894470"/>
            <a:ext cx="4915192" cy="3677924"/>
          </a:xfrm>
          <a:prstGeom prst="rect">
            <a:avLst/>
          </a:prstGeom>
          <a:ln w="12700">
            <a:miter lim="400000"/>
          </a:ln>
        </p:spPr>
      </p:pic>
      <p:pic>
        <p:nvPicPr>
          <p:cNvPr id="295" name="image5.jpeg" descr="image5.jpeg">
            <a:hlinkClick r:id="rId6" invalidUrl="" action="" tgtFrame="" tooltip="" history="1" highlightClick="0" endSnd="0"/>
          </p:cNvPr>
          <p:cNvPicPr>
            <a:picLocks noChangeAspect="1"/>
          </p:cNvPicPr>
          <p:nvPr/>
        </p:nvPicPr>
        <p:blipFill>
          <a:blip r:embed="rId7">
            <a:extLst/>
          </a:blip>
          <a:stretch>
            <a:fillRect/>
          </a:stretch>
        </p:blipFill>
        <p:spPr>
          <a:xfrm>
            <a:off x="7779173" y="6176995"/>
            <a:ext cx="5016815" cy="334377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gtEl>
                                        <p:attrNameLst>
                                          <p:attrName>style.visibility</p:attrName>
                                        </p:attrNameLst>
                                      </p:cBhvr>
                                      <p:to>
                                        <p:strVal val="visible"/>
                                      </p:to>
                                    </p:set>
                                    <p:animEffect filter="fade" transition="in">
                                      <p:cBhvr>
                                        <p:cTn id="7" dur="10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95"/>
                                        </p:tgtEl>
                                        <p:attrNameLst>
                                          <p:attrName>style.visibility</p:attrName>
                                        </p:attrNameLst>
                                      </p:cBhvr>
                                      <p:to>
                                        <p:strVal val="visible"/>
                                      </p:to>
                                    </p:set>
                                    <p:animEffect filter="fade" transition="in">
                                      <p:cBhvr>
                                        <p:cTn id="12"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P build="whole" bldLvl="1" animBg="1" rev="0" advAuto="0" spid="295"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Screen Shot 2024-01-22 at 6.32.31 AM.png" descr="Screen Shot 2024-01-22 at 6.32.31 AM.png"/>
          <p:cNvPicPr>
            <a:picLocks noChangeAspect="1"/>
          </p:cNvPicPr>
          <p:nvPr/>
        </p:nvPicPr>
        <p:blipFill>
          <a:blip r:embed="rId2">
            <a:extLst/>
          </a:blip>
          <a:stretch>
            <a:fillRect/>
          </a:stretch>
        </p:blipFill>
        <p:spPr>
          <a:xfrm>
            <a:off x="1123325" y="1349315"/>
            <a:ext cx="10547347" cy="705497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More Numbers:"/>
          <p:cNvSpPr txBox="1"/>
          <p:nvPr>
            <p:ph type="title" idx="4294967295"/>
          </p:nvPr>
        </p:nvSpPr>
        <p:spPr>
          <a:xfrm>
            <a:off x="666043" y="-2"/>
            <a:ext cx="11704323" cy="1625604"/>
          </a:xfrm>
          <a:prstGeom prst="rect">
            <a:avLst/>
          </a:prstGeom>
        </p:spPr>
        <p:txBody>
          <a:bodyPr lIns="65022" tIns="65022" rIns="65022" bIns="65022"/>
          <a:lstStyle>
            <a:lvl1pPr defTabSz="1300480">
              <a:defRPr sz="6200">
                <a:latin typeface="Arial"/>
                <a:ea typeface="Arial"/>
                <a:cs typeface="Arial"/>
                <a:sym typeface="Arial"/>
              </a:defRPr>
            </a:lvl1pPr>
          </a:lstStyle>
          <a:p>
            <a:pPr/>
            <a:r>
              <a:t>More Numbers: </a:t>
            </a:r>
          </a:p>
        </p:txBody>
      </p:sp>
      <p:sp>
        <p:nvSpPr>
          <p:cNvPr id="300" name="6;30"/>
          <p:cNvSpPr txBox="1"/>
          <p:nvPr/>
        </p:nvSpPr>
        <p:spPr>
          <a:xfrm>
            <a:off x="255115" y="1189847"/>
            <a:ext cx="1378639" cy="845871"/>
          </a:xfrm>
          <a:prstGeom prst="rect">
            <a:avLst/>
          </a:prstGeom>
          <a:solidFill>
            <a:srgbClr val="FF6600"/>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6;30</a:t>
            </a:r>
          </a:p>
        </p:txBody>
      </p:sp>
      <p:sp>
        <p:nvSpPr>
          <p:cNvPr id="301" name="Number of exposures to a new word during the initial lesson;…"/>
          <p:cNvSpPr txBox="1"/>
          <p:nvPr/>
        </p:nvSpPr>
        <p:spPr>
          <a:xfrm>
            <a:off x="1688816" y="1189848"/>
            <a:ext cx="11110529" cy="831273"/>
          </a:xfrm>
          <a:prstGeom prst="rect">
            <a:avLst/>
          </a:prstGeom>
          <a:solidFill>
            <a:srgbClr val="FEB4A0"/>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a:latin typeface="Arial"/>
                <a:ea typeface="Arial"/>
                <a:cs typeface="Arial"/>
                <a:sym typeface="Arial"/>
              </a:defRPr>
            </a:pPr>
            <a:r>
              <a:t>Number of exposures to a new word during the initial lesson;</a:t>
            </a:r>
          </a:p>
          <a:p>
            <a:pPr algn="l" defTabSz="1300480">
              <a:defRPr>
                <a:latin typeface="Arial"/>
                <a:ea typeface="Arial"/>
                <a:cs typeface="Arial"/>
                <a:sym typeface="Arial"/>
              </a:defRPr>
            </a:pPr>
            <a:r>
              <a:t>Number of  exposures during the ensuing month</a:t>
            </a:r>
          </a:p>
        </p:txBody>
      </p:sp>
      <p:sp>
        <p:nvSpPr>
          <p:cNvPr id="302" name="10-15%"/>
          <p:cNvSpPr txBox="1"/>
          <p:nvPr/>
        </p:nvSpPr>
        <p:spPr>
          <a:xfrm>
            <a:off x="-10" y="2316476"/>
            <a:ext cx="2331449" cy="845871"/>
          </a:xfrm>
          <a:prstGeom prst="rect">
            <a:avLst/>
          </a:prstGeom>
          <a:solidFill>
            <a:srgbClr val="F7F721"/>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10-15%</a:t>
            </a:r>
          </a:p>
        </p:txBody>
      </p:sp>
      <p:sp>
        <p:nvSpPr>
          <p:cNvPr id="303" name="Your chances of learning a word after a single exposure in context"/>
          <p:cNvSpPr txBox="1"/>
          <p:nvPr/>
        </p:nvSpPr>
        <p:spPr>
          <a:xfrm>
            <a:off x="2508388" y="2316477"/>
            <a:ext cx="10496413" cy="475673"/>
          </a:xfrm>
          <a:prstGeom prst="rect">
            <a:avLst/>
          </a:prstGeom>
          <a:solidFill>
            <a:srgbClr val="F1FEA0"/>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a:latin typeface="Arial"/>
                <a:ea typeface="Arial"/>
                <a:cs typeface="Arial"/>
                <a:sym typeface="Arial"/>
              </a:defRPr>
            </a:lvl1pPr>
          </a:lstStyle>
          <a:p>
            <a:pPr/>
            <a:r>
              <a:t>Your chances of learning a word after a single exposure in context</a:t>
            </a:r>
          </a:p>
        </p:txBody>
      </p:sp>
      <p:sp>
        <p:nvSpPr>
          <p:cNvPr id="304" name="2-3"/>
          <p:cNvSpPr txBox="1"/>
          <p:nvPr/>
        </p:nvSpPr>
        <p:spPr>
          <a:xfrm>
            <a:off x="255124" y="3341511"/>
            <a:ext cx="1060518" cy="845871"/>
          </a:xfrm>
          <a:prstGeom prst="rect">
            <a:avLst/>
          </a:prstGeom>
          <a:solidFill>
            <a:srgbClr val="492EEA"/>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solidFill>
                  <a:srgbClr val="FFFFFF"/>
                </a:solidFill>
                <a:latin typeface="Arial"/>
                <a:ea typeface="Arial"/>
                <a:cs typeface="Arial"/>
                <a:sym typeface="Arial"/>
              </a:defRPr>
            </a:lvl1pPr>
          </a:lstStyle>
          <a:p>
            <a:pPr/>
            <a:r>
              <a:t>2-3</a:t>
            </a:r>
          </a:p>
        </p:txBody>
      </p:sp>
      <p:sp>
        <p:nvSpPr>
          <p:cNvPr id="305" name="20"/>
          <p:cNvSpPr txBox="1"/>
          <p:nvPr/>
        </p:nvSpPr>
        <p:spPr>
          <a:xfrm>
            <a:off x="356728" y="5389314"/>
            <a:ext cx="849058" cy="845871"/>
          </a:xfrm>
          <a:prstGeom prst="rect">
            <a:avLst/>
          </a:prstGeom>
          <a:solidFill>
            <a:srgbClr val="2FCAE9"/>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20</a:t>
            </a:r>
          </a:p>
        </p:txBody>
      </p:sp>
      <p:sp>
        <p:nvSpPr>
          <p:cNvPr id="306" name="8-3000"/>
          <p:cNvSpPr txBox="1"/>
          <p:nvPr/>
        </p:nvSpPr>
        <p:spPr>
          <a:xfrm>
            <a:off x="973099" y="6412088"/>
            <a:ext cx="2119988" cy="845871"/>
          </a:xfrm>
          <a:prstGeom prst="rect">
            <a:avLst/>
          </a:prstGeom>
          <a:solidFill>
            <a:srgbClr val="EC74D5"/>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8-3000</a:t>
            </a:r>
          </a:p>
        </p:txBody>
      </p:sp>
      <p:sp>
        <p:nvSpPr>
          <p:cNvPr id="307" name="Number of words that schoolchildren need to learn every day…"/>
          <p:cNvSpPr txBox="1"/>
          <p:nvPr/>
        </p:nvSpPr>
        <p:spPr>
          <a:xfrm>
            <a:off x="3226362" y="6412088"/>
            <a:ext cx="8444526" cy="831273"/>
          </a:xfrm>
          <a:prstGeom prst="rect">
            <a:avLst/>
          </a:prstGeom>
          <a:solidFill>
            <a:srgbClr val="FFE5FE"/>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a:latin typeface="Arial"/>
                <a:ea typeface="Arial"/>
                <a:cs typeface="Arial"/>
                <a:sym typeface="Arial"/>
              </a:defRPr>
            </a:pPr>
            <a:r>
              <a:t>Number of words that schoolchildren need to learn every day </a:t>
            </a:r>
          </a:p>
          <a:p>
            <a:pPr algn="l" defTabSz="1300480">
              <a:defRPr>
                <a:latin typeface="Arial"/>
                <a:ea typeface="Arial"/>
                <a:cs typeface="Arial"/>
                <a:sym typeface="Arial"/>
              </a:defRPr>
            </a:pPr>
            <a:r>
              <a:t>(3000 words per year)</a:t>
            </a:r>
          </a:p>
        </p:txBody>
      </p:sp>
      <p:sp>
        <p:nvSpPr>
          <p:cNvPr id="308" name="Number of paragraphs of instructional level text that need to be read to…"/>
          <p:cNvSpPr txBox="1"/>
          <p:nvPr/>
        </p:nvSpPr>
        <p:spPr>
          <a:xfrm>
            <a:off x="1280145" y="5389314"/>
            <a:ext cx="9681884" cy="831273"/>
          </a:xfrm>
          <a:prstGeom prst="rect">
            <a:avLst/>
          </a:prstGeom>
          <a:solidFill>
            <a:srgbClr val="DDF9FF"/>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a:latin typeface="Arial"/>
                <a:ea typeface="Arial"/>
                <a:cs typeface="Arial"/>
                <a:sym typeface="Arial"/>
              </a:defRPr>
            </a:pPr>
            <a:r>
              <a:t>Number of paragraphs of instructional level text that need to be read to</a:t>
            </a:r>
          </a:p>
          <a:p>
            <a:pPr algn="l" defTabSz="1300480">
              <a:defRPr>
                <a:latin typeface="Arial"/>
                <a:ea typeface="Arial"/>
                <a:cs typeface="Arial"/>
                <a:sym typeface="Arial"/>
              </a:defRPr>
            </a:pPr>
            <a:r>
              <a:t>add one word to your vocabulary</a:t>
            </a:r>
          </a:p>
        </p:txBody>
      </p:sp>
      <p:sp>
        <p:nvSpPr>
          <p:cNvPr id="309" name="Realistic number of words learned in a school day through explicit instruction"/>
          <p:cNvSpPr txBox="1"/>
          <p:nvPr/>
        </p:nvSpPr>
        <p:spPr>
          <a:xfrm>
            <a:off x="1483352" y="3341511"/>
            <a:ext cx="11521455" cy="475673"/>
          </a:xfrm>
          <a:prstGeom prst="rect">
            <a:avLst/>
          </a:prstGeom>
          <a:solidFill>
            <a:srgbClr val="D1CAFE"/>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a:latin typeface="Arial"/>
                <a:ea typeface="Arial"/>
                <a:cs typeface="Arial"/>
                <a:sym typeface="Arial"/>
              </a:defRPr>
            </a:lvl1pPr>
          </a:lstStyle>
          <a:p>
            <a:pPr/>
            <a:r>
              <a:t>Realistic number of words learned in a school day through explicit instruction</a:t>
            </a:r>
          </a:p>
        </p:txBody>
      </p:sp>
      <p:sp>
        <p:nvSpPr>
          <p:cNvPr id="310" name="90-95%"/>
          <p:cNvSpPr txBox="1"/>
          <p:nvPr/>
        </p:nvSpPr>
        <p:spPr>
          <a:xfrm>
            <a:off x="-10" y="4364282"/>
            <a:ext cx="2331449" cy="845871"/>
          </a:xfrm>
          <a:prstGeom prst="rect">
            <a:avLst/>
          </a:prstGeom>
          <a:solidFill>
            <a:srgbClr val="22F673"/>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90-95%</a:t>
            </a:r>
          </a:p>
        </p:txBody>
      </p:sp>
      <p:sp>
        <p:nvSpPr>
          <p:cNvPr id="311" name="Percentage of words that need to be known for the text to be…"/>
          <p:cNvSpPr txBox="1"/>
          <p:nvPr/>
        </p:nvSpPr>
        <p:spPr>
          <a:xfrm>
            <a:off x="2508387" y="4364282"/>
            <a:ext cx="8309837" cy="831273"/>
          </a:xfrm>
          <a:prstGeom prst="rect">
            <a:avLst/>
          </a:prstGeom>
          <a:solidFill>
            <a:srgbClr val="A6FF9F"/>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a:latin typeface="Arial"/>
                <a:ea typeface="Arial"/>
                <a:cs typeface="Arial"/>
                <a:sym typeface="Arial"/>
              </a:defRPr>
            </a:pPr>
            <a:r>
              <a:t>Percentage of words that need to be known for the text to be</a:t>
            </a:r>
          </a:p>
          <a:p>
            <a:pPr algn="l" defTabSz="1300480">
              <a:defRPr>
                <a:latin typeface="Arial"/>
                <a:ea typeface="Arial"/>
                <a:cs typeface="Arial"/>
                <a:sym typeface="Arial"/>
              </a:defRPr>
            </a:pPr>
            <a:r>
              <a:t>considered “instructional level” for that reader</a:t>
            </a:r>
          </a:p>
        </p:txBody>
      </p:sp>
      <p:sp>
        <p:nvSpPr>
          <p:cNvPr id="312" name="25-1-1000"/>
          <p:cNvSpPr txBox="1"/>
          <p:nvPr/>
        </p:nvSpPr>
        <p:spPr>
          <a:xfrm>
            <a:off x="-18" y="7437118"/>
            <a:ext cx="3037763" cy="845871"/>
          </a:xfrm>
          <a:prstGeom prst="rect">
            <a:avLst/>
          </a:prstGeom>
          <a:solidFill>
            <a:srgbClr val="F917DE"/>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Arial"/>
                <a:ea typeface="Arial"/>
                <a:cs typeface="Arial"/>
                <a:sym typeface="Arial"/>
              </a:defRPr>
            </a:lvl1pPr>
          </a:lstStyle>
          <a:p>
            <a:pPr/>
            <a:r>
              <a:t>25-1-1000</a:t>
            </a:r>
          </a:p>
        </p:txBody>
      </p:sp>
      <p:sp>
        <p:nvSpPr>
          <p:cNvPr id="313" name="A fifth grader who spends 25 minutes a day reading will grow…"/>
          <p:cNvSpPr txBox="1"/>
          <p:nvPr/>
        </p:nvSpPr>
        <p:spPr>
          <a:xfrm>
            <a:off x="3226361" y="7437118"/>
            <a:ext cx="8343025" cy="831273"/>
          </a:xfrm>
          <a:prstGeom prst="rect">
            <a:avLst/>
          </a:prstGeom>
          <a:solidFill>
            <a:srgbClr val="FFD5F7"/>
          </a:solidFill>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a:latin typeface="Arial"/>
                <a:ea typeface="Arial"/>
                <a:cs typeface="Arial"/>
                <a:sym typeface="Arial"/>
              </a:defRPr>
            </a:pPr>
            <a:r>
              <a:t>A fifth grader who spends 25 minutes a day reading will grow</a:t>
            </a:r>
          </a:p>
          <a:p>
            <a:pPr algn="l" defTabSz="1300480">
              <a:defRPr>
                <a:latin typeface="Arial"/>
                <a:ea typeface="Arial"/>
                <a:cs typeface="Arial"/>
                <a:sym typeface="Arial"/>
              </a:defRPr>
            </a:pPr>
            <a:r>
              <a:t>her vocabulary by 1,000 words in a year.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fade" transition="in">
                                      <p:cBhvr>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03"/>
                                        </p:tgtEl>
                                        <p:attrNameLst>
                                          <p:attrName>style.visibility</p:attrName>
                                        </p:attrNameLst>
                                      </p:cBhvr>
                                      <p:to>
                                        <p:strVal val="visible"/>
                                      </p:to>
                                    </p:set>
                                    <p:animEffect filter="fade" transition="in">
                                      <p:cBhvr>
                                        <p:cTn id="12" dur="500"/>
                                        <p:tgtEl>
                                          <p:spTgt spid="30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09"/>
                                        </p:tgtEl>
                                        <p:attrNameLst>
                                          <p:attrName>style.visibility</p:attrName>
                                        </p:attrNameLst>
                                      </p:cBhvr>
                                      <p:to>
                                        <p:strVal val="visible"/>
                                      </p:to>
                                    </p:set>
                                    <p:animEffect filter="fade" transition="in">
                                      <p:cBhvr>
                                        <p:cTn id="17" dur="500"/>
                                        <p:tgtEl>
                                          <p:spTgt spid="30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11"/>
                                        </p:tgtEl>
                                        <p:attrNameLst>
                                          <p:attrName>style.visibility</p:attrName>
                                        </p:attrNameLst>
                                      </p:cBhvr>
                                      <p:to>
                                        <p:strVal val="visible"/>
                                      </p:to>
                                    </p:set>
                                    <p:animEffect filter="fade" transition="in">
                                      <p:cBhvr>
                                        <p:cTn id="22" dur="500"/>
                                        <p:tgtEl>
                                          <p:spTgt spid="31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308"/>
                                        </p:tgtEl>
                                        <p:attrNameLst>
                                          <p:attrName>style.visibility</p:attrName>
                                        </p:attrNameLst>
                                      </p:cBhvr>
                                      <p:to>
                                        <p:strVal val="visible"/>
                                      </p:to>
                                    </p:set>
                                    <p:animEffect filter="fade" transition="in">
                                      <p:cBhvr>
                                        <p:cTn id="27" dur="500"/>
                                        <p:tgtEl>
                                          <p:spTgt spid="30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307"/>
                                        </p:tgtEl>
                                        <p:attrNameLst>
                                          <p:attrName>style.visibility</p:attrName>
                                        </p:attrNameLst>
                                      </p:cBhvr>
                                      <p:to>
                                        <p:strVal val="visible"/>
                                      </p:to>
                                    </p:set>
                                    <p:animEffect filter="fade" transition="in">
                                      <p:cBhvr>
                                        <p:cTn id="32" dur="500"/>
                                        <p:tgtEl>
                                          <p:spTgt spid="307"/>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313"/>
                                        </p:tgtEl>
                                        <p:attrNameLst>
                                          <p:attrName>style.visibility</p:attrName>
                                        </p:attrNameLst>
                                      </p:cBhvr>
                                      <p:to>
                                        <p:strVal val="visible"/>
                                      </p:to>
                                    </p:set>
                                    <p:animEffect filter="fade" transition="in">
                                      <p:cBhvr>
                                        <p:cTn id="37" dur="5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2"/>
      <p:bldP build="whole" bldLvl="1" animBg="1" rev="0" advAuto="0" spid="307" grpId="6"/>
      <p:bldP build="whole" bldLvl="1" animBg="1" rev="0" advAuto="0" spid="313" grpId="7"/>
      <p:bldP build="whole" bldLvl="1" animBg="1" rev="0" advAuto="0" spid="309" grpId="3"/>
      <p:bldP build="whole" bldLvl="1" animBg="1" rev="0" advAuto="0" spid="301" grpId="1"/>
      <p:bldP build="whole" bldLvl="1" animBg="1" rev="0" advAuto="0" spid="311" grpId="4"/>
      <p:bldP build="whole" bldLvl="1" animBg="1" rev="0" advAuto="0" spid="308" grpId="5"/>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316" name="Line" descr="Line"/>
          <p:cNvPicPr>
            <a:picLocks noChangeAspect="1"/>
          </p:cNvPicPr>
          <p:nvPr/>
        </p:nvPicPr>
        <p:blipFill>
          <a:blip r:embed="rId3">
            <a:extLst/>
          </a:blip>
          <a:stretch>
            <a:fillRect/>
          </a:stretch>
        </p:blipFill>
        <p:spPr>
          <a:xfrm rot="10800000">
            <a:off x="80917" y="4838698"/>
            <a:ext cx="12842966" cy="76219"/>
          </a:xfrm>
          <a:prstGeom prst="rect">
            <a:avLst/>
          </a:prstGeom>
          <a:ln w="12700">
            <a:miter lim="400000"/>
          </a:ln>
        </p:spPr>
      </p:pic>
      <p:sp>
        <p:nvSpPr>
          <p:cNvPr id="317" name="Generic Academic Words (AWL)"/>
          <p:cNvSpPr txBox="1"/>
          <p:nvPr/>
        </p:nvSpPr>
        <p:spPr>
          <a:xfrm>
            <a:off x="1125367" y="5001726"/>
            <a:ext cx="472226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Generic Academic Words (AWL)</a:t>
            </a:r>
          </a:p>
        </p:txBody>
      </p:sp>
      <p:sp>
        <p:nvSpPr>
          <p:cNvPr id="318" name="Glossary Words"/>
          <p:cNvSpPr txBox="1"/>
          <p:nvPr/>
        </p:nvSpPr>
        <p:spPr>
          <a:xfrm>
            <a:off x="8409533" y="5271892"/>
            <a:ext cx="2399870"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mn-lt"/>
                <a:ea typeface="+mn-ea"/>
                <a:cs typeface="+mn-cs"/>
                <a:sym typeface="Helvetica Neue"/>
              </a:defRPr>
            </a:lvl1pPr>
          </a:lstStyle>
          <a:p>
            <a:pPr/>
            <a:r>
              <a:t>Glossary Words</a:t>
            </a:r>
          </a:p>
        </p:txBody>
      </p:sp>
      <p:sp>
        <p:nvSpPr>
          <p:cNvPr id="319" name="Latin Word Roots"/>
          <p:cNvSpPr txBox="1"/>
          <p:nvPr/>
        </p:nvSpPr>
        <p:spPr>
          <a:xfrm>
            <a:off x="8567066" y="83631"/>
            <a:ext cx="4607984" cy="46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latin typeface="+mn-lt"/>
                <a:ea typeface="+mn-ea"/>
                <a:cs typeface="+mn-cs"/>
                <a:sym typeface="Helvetica Neue"/>
              </a:defRPr>
            </a:lvl1pPr>
          </a:lstStyle>
          <a:p>
            <a:pPr/>
            <a:r>
              <a:t>Latin Word Roots</a:t>
            </a:r>
          </a:p>
        </p:txBody>
      </p:sp>
      <p:grpSp>
        <p:nvGrpSpPr>
          <p:cNvPr id="322" name="Group"/>
          <p:cNvGrpSpPr/>
          <p:nvPr/>
        </p:nvGrpSpPr>
        <p:grpSpPr>
          <a:xfrm>
            <a:off x="421339" y="5549599"/>
            <a:ext cx="6130322" cy="3571040"/>
            <a:chOff x="-1" y="0"/>
            <a:chExt cx="6130321" cy="3571039"/>
          </a:xfrm>
        </p:grpSpPr>
        <p:sp>
          <p:nvSpPr>
            <p:cNvPr id="320" name="Implicit Instruction"/>
            <p:cNvSpPr txBox="1"/>
            <p:nvPr/>
          </p:nvSpPr>
          <p:spPr>
            <a:xfrm>
              <a:off x="1387735" y="-1"/>
              <a:ext cx="2874569" cy="829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7422C7"/>
                  </a:solidFill>
                  <a:latin typeface="+mn-lt"/>
                  <a:ea typeface="+mn-ea"/>
                  <a:cs typeface="+mn-cs"/>
                  <a:sym typeface="Helvetica Neue"/>
                </a:defRPr>
              </a:pPr>
              <a:r>
                <a:t>Implicit Instruction</a:t>
              </a:r>
            </a:p>
            <a:p>
              <a:pPr algn="l">
                <a:defRPr b="1">
                  <a:solidFill>
                    <a:srgbClr val="7422C7"/>
                  </a:solidFill>
                  <a:latin typeface="+mn-lt"/>
                  <a:ea typeface="+mn-ea"/>
                  <a:cs typeface="+mn-cs"/>
                  <a:sym typeface="Helvetica Neue"/>
                </a:defRPr>
              </a:pPr>
              <a:r>
                <a:t>   Teacher Selected</a:t>
              </a:r>
            </a:p>
          </p:txBody>
        </p:sp>
        <p:sp>
          <p:nvSpPr>
            <p:cNvPr id="321" name="Shape 119"/>
            <p:cNvSpPr txBox="1"/>
            <p:nvPr/>
          </p:nvSpPr>
          <p:spPr>
            <a:xfrm>
              <a:off x="-2" y="1682301"/>
              <a:ext cx="6130322" cy="188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just" defTabSz="457200">
                <a:lnSpc>
                  <a:spcPct val="115000"/>
                </a:lnSpc>
                <a:defRPr spc="100" sz="1800">
                  <a:uFill>
                    <a:solidFill>
                      <a:srgbClr val="000000"/>
                    </a:solidFill>
                  </a:uFill>
                  <a:latin typeface="Arial"/>
                  <a:ea typeface="Arial"/>
                  <a:cs typeface="Arial"/>
                  <a:sym typeface="Arial"/>
                </a:defRPr>
              </a:pPr>
              <a:r>
                <a:t>analyze,  approach,  area,  assess,  assume,  authority,</a:t>
              </a:r>
            </a:p>
            <a:p>
              <a:pPr algn="just" defTabSz="457200">
                <a:lnSpc>
                  <a:spcPct val="115000"/>
                </a:lnSpc>
                <a:defRPr spc="100" sz="1800">
                  <a:uFill>
                    <a:solidFill>
                      <a:srgbClr val="000000"/>
                    </a:solidFill>
                  </a:uFill>
                  <a:latin typeface="Arial"/>
                  <a:ea typeface="Arial"/>
                  <a:cs typeface="Arial"/>
                  <a:sym typeface="Arial"/>
                </a:defRPr>
              </a:pPr>
              <a:r>
                <a:t>  context,  constitute,  contract,  data,  define,  derive,</a:t>
              </a:r>
            </a:p>
            <a:p>
              <a:pPr algn="just" defTabSz="457200">
                <a:lnSpc>
                  <a:spcPct val="115000"/>
                </a:lnSpc>
                <a:defRPr spc="100" sz="1800">
                  <a:uFill>
                    <a:solidFill>
                      <a:srgbClr val="000000"/>
                    </a:solidFill>
                  </a:uFill>
                  <a:latin typeface="Arial"/>
                  <a:ea typeface="Arial"/>
                  <a:cs typeface="Arial"/>
                  <a:sym typeface="Arial"/>
                </a:defRPr>
              </a:pPr>
              <a:r>
                <a:t>  distribute,  economy, environment,  establish,  </a:t>
              </a:r>
            </a:p>
            <a:p>
              <a:pPr algn="just" defTabSz="457200">
                <a:lnSpc>
                  <a:spcPct val="115000"/>
                </a:lnSpc>
                <a:defRPr spc="100" sz="1800">
                  <a:uFill>
                    <a:solidFill>
                      <a:srgbClr val="000000"/>
                    </a:solidFill>
                  </a:uFill>
                  <a:latin typeface="Arial"/>
                  <a:ea typeface="Arial"/>
                  <a:cs typeface="Arial"/>
                  <a:sym typeface="Arial"/>
                </a:defRPr>
              </a:pPr>
              <a:r>
                <a:t>estimate,  evident,  factor,  finance, formula,</a:t>
              </a:r>
            </a:p>
          </p:txBody>
        </p:sp>
      </p:grpSp>
      <p:sp>
        <p:nvSpPr>
          <p:cNvPr id="323" name="His eyes narrowed imperceptibly as he…"/>
          <p:cNvSpPr txBox="1"/>
          <p:nvPr/>
        </p:nvSpPr>
        <p:spPr>
          <a:xfrm>
            <a:off x="452904" y="2172041"/>
            <a:ext cx="6098745" cy="1036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latin typeface="+mn-lt"/>
                <a:ea typeface="+mn-ea"/>
                <a:cs typeface="+mn-cs"/>
                <a:sym typeface="Helvetica Neue"/>
              </a:defRPr>
            </a:pPr>
            <a:r>
              <a:t>His eyes narrowed imperceptibly as he</a:t>
            </a:r>
          </a:p>
          <a:p>
            <a:pPr algn="l">
              <a:defRPr i="1">
                <a:latin typeface="+mn-lt"/>
                <a:ea typeface="+mn-ea"/>
                <a:cs typeface="+mn-cs"/>
                <a:sym typeface="Helvetica Neue"/>
              </a:defRPr>
            </a:pPr>
            <a:r>
              <a:t>took in Dumbledore’s eccentric appearance.</a:t>
            </a:r>
          </a:p>
          <a:p>
            <a:pPr algn="l">
              <a:defRPr i="1" sz="1400">
                <a:latin typeface="+mn-lt"/>
                <a:ea typeface="+mn-ea"/>
                <a:cs typeface="+mn-cs"/>
                <a:sym typeface="Helvetica Neue"/>
              </a:defRPr>
            </a:pPr>
            <a:r>
              <a:t>HP and the Half-Blood Prince, J.K. Rowling</a:t>
            </a:r>
          </a:p>
        </p:txBody>
      </p:sp>
      <p:grpSp>
        <p:nvGrpSpPr>
          <p:cNvPr id="326" name="Group"/>
          <p:cNvGrpSpPr/>
          <p:nvPr/>
        </p:nvGrpSpPr>
        <p:grpSpPr>
          <a:xfrm>
            <a:off x="7113530" y="5972413"/>
            <a:ext cx="5415078" cy="3136081"/>
            <a:chOff x="-1" y="0"/>
            <a:chExt cx="5415076" cy="3136079"/>
          </a:xfrm>
        </p:grpSpPr>
        <p:sp>
          <p:nvSpPr>
            <p:cNvPr id="324" name="Explicit Instruction"/>
            <p:cNvSpPr txBox="1"/>
            <p:nvPr/>
          </p:nvSpPr>
          <p:spPr>
            <a:xfrm>
              <a:off x="1290837" y="-1"/>
              <a:ext cx="2833421" cy="829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B46BFF"/>
                  </a:solidFill>
                  <a:latin typeface="+mn-lt"/>
                  <a:ea typeface="+mn-ea"/>
                  <a:cs typeface="+mn-cs"/>
                  <a:sym typeface="Helvetica Neue"/>
                </a:defRPr>
              </a:pPr>
              <a:r>
                <a:t>Ex</a:t>
              </a:r>
              <a:r>
                <a:rPr>
                  <a:solidFill>
                    <a:srgbClr val="9658C1"/>
                  </a:solidFill>
                </a:rPr>
                <a:t>plicit Instruction</a:t>
              </a:r>
              <a:endParaRPr>
                <a:solidFill>
                  <a:srgbClr val="9658C1"/>
                </a:solidFill>
              </a:endParaRPr>
            </a:p>
            <a:p>
              <a:pPr algn="l">
                <a:defRPr b="1">
                  <a:solidFill>
                    <a:srgbClr val="9658C1"/>
                  </a:solidFill>
                  <a:latin typeface="+mn-lt"/>
                  <a:ea typeface="+mn-ea"/>
                  <a:cs typeface="+mn-cs"/>
                  <a:sym typeface="Helvetica Neue"/>
                </a:defRPr>
              </a:pPr>
              <a:r>
                <a:t> Teacher Selected</a:t>
              </a:r>
            </a:p>
          </p:txBody>
        </p:sp>
        <p:sp>
          <p:nvSpPr>
            <p:cNvPr id="325" name="Meteorology: ionosphere, mesosphere,…"/>
            <p:cNvSpPr txBox="1"/>
            <p:nvPr/>
          </p:nvSpPr>
          <p:spPr>
            <a:xfrm>
              <a:off x="-2" y="1569812"/>
              <a:ext cx="5415078" cy="1566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u="sng">
                  <a:latin typeface="+mn-lt"/>
                  <a:ea typeface="+mn-ea"/>
                  <a:cs typeface="+mn-cs"/>
                  <a:sym typeface="Helvetica Neue"/>
                </a:defRPr>
              </a:pPr>
              <a:r>
                <a:t>Meteorology</a:t>
              </a:r>
              <a:r>
                <a:rPr u="none"/>
                <a:t>: </a:t>
              </a:r>
              <a:r>
                <a:rPr i="1" u="none"/>
                <a:t>ionosphere, mesosphere,</a:t>
              </a:r>
              <a:endParaRPr i="1"/>
            </a:p>
            <a:p>
              <a:pPr algn="l">
                <a:defRPr i="1">
                  <a:latin typeface="+mn-lt"/>
                  <a:ea typeface="+mn-ea"/>
                  <a:cs typeface="+mn-cs"/>
                  <a:sym typeface="Helvetica Neue"/>
                </a:defRPr>
              </a:pPr>
              <a:r>
                <a:t>exosphere, stratosphere,</a:t>
              </a:r>
            </a:p>
            <a:p>
              <a:pPr algn="l">
                <a:defRPr i="1">
                  <a:latin typeface="+mn-lt"/>
                  <a:ea typeface="+mn-ea"/>
                  <a:cs typeface="+mn-cs"/>
                  <a:sym typeface="Helvetica Neue"/>
                </a:defRPr>
              </a:pPr>
              <a:r>
                <a:t>precipitation, saturate, cumulous,</a:t>
              </a:r>
            </a:p>
            <a:p>
              <a:pPr algn="l">
                <a:defRPr i="1">
                  <a:latin typeface="+mn-lt"/>
                  <a:ea typeface="+mn-ea"/>
                  <a:cs typeface="+mn-cs"/>
                  <a:sym typeface="Helvetica Neue"/>
                </a:defRPr>
              </a:pPr>
              <a:r>
                <a:t>stratus, cumulo-nimbus, nimbus</a:t>
              </a:r>
            </a:p>
          </p:txBody>
        </p:sp>
      </p:grpSp>
      <p:grpSp>
        <p:nvGrpSpPr>
          <p:cNvPr id="329" name="Group"/>
          <p:cNvGrpSpPr/>
          <p:nvPr/>
        </p:nvGrpSpPr>
        <p:grpSpPr>
          <a:xfrm>
            <a:off x="8363846" y="396706"/>
            <a:ext cx="3266550" cy="4355177"/>
            <a:chOff x="0" y="0"/>
            <a:chExt cx="3266549" cy="4355176"/>
          </a:xfrm>
        </p:grpSpPr>
        <p:sp>
          <p:nvSpPr>
            <p:cNvPr id="327" name="Explicit Instruction"/>
            <p:cNvSpPr txBox="1"/>
            <p:nvPr/>
          </p:nvSpPr>
          <p:spPr>
            <a:xfrm>
              <a:off x="171923" y="-1"/>
              <a:ext cx="2922697" cy="829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a:solidFill>
                    <a:srgbClr val="A25EE6"/>
                  </a:solidFill>
                  <a:latin typeface="+mn-lt"/>
                  <a:ea typeface="+mn-ea"/>
                  <a:cs typeface="+mn-cs"/>
                  <a:sym typeface="Helvetica Neue"/>
                </a:defRPr>
              </a:pPr>
              <a:r>
                <a:t>Explicit Instruction</a:t>
              </a:r>
            </a:p>
            <a:p>
              <a:pPr algn="l">
                <a:defRPr b="1">
                  <a:solidFill>
                    <a:srgbClr val="A25EE6"/>
                  </a:solidFill>
                  <a:latin typeface="+mn-lt"/>
                  <a:ea typeface="+mn-ea"/>
                  <a:cs typeface="+mn-cs"/>
                  <a:sym typeface="Helvetica Neue"/>
                </a:defRPr>
              </a:pPr>
              <a:r>
                <a:t> Teacher Selected</a:t>
              </a:r>
            </a:p>
          </p:txBody>
        </p:sp>
        <p:pic>
          <p:nvPicPr>
            <p:cNvPr id="328" name="Screenshot 2018-10-20 10.19.31.png" descr="Screenshot 2018-10-20 10.19.31.png"/>
            <p:cNvPicPr>
              <a:picLocks noChangeAspect="1"/>
            </p:cNvPicPr>
            <p:nvPr/>
          </p:nvPicPr>
          <p:blipFill>
            <a:blip r:embed="rId4">
              <a:extLst/>
            </a:blip>
            <a:stretch>
              <a:fillRect/>
            </a:stretch>
          </p:blipFill>
          <p:spPr>
            <a:xfrm>
              <a:off x="-1" y="878751"/>
              <a:ext cx="3266550" cy="3476425"/>
            </a:xfrm>
            <a:prstGeom prst="rect">
              <a:avLst/>
            </a:prstGeom>
            <a:ln w="12700" cap="flat">
              <a:noFill/>
              <a:miter lim="400000"/>
            </a:ln>
            <a:effectLst/>
          </p:spPr>
        </p:pic>
      </p:grpSp>
      <p:grpSp>
        <p:nvGrpSpPr>
          <p:cNvPr id="332" name="Group"/>
          <p:cNvGrpSpPr/>
          <p:nvPr/>
        </p:nvGrpSpPr>
        <p:grpSpPr>
          <a:xfrm>
            <a:off x="1084256" y="538496"/>
            <a:ext cx="4615282" cy="1276887"/>
            <a:chOff x="0" y="-1"/>
            <a:chExt cx="4615281" cy="1276886"/>
          </a:xfrm>
        </p:grpSpPr>
        <p:sp>
          <p:nvSpPr>
            <p:cNvPr id="330" name="Glossary Words"/>
            <p:cNvSpPr txBox="1"/>
            <p:nvPr/>
          </p:nvSpPr>
          <p:spPr>
            <a:xfrm>
              <a:off x="1255020" y="-2"/>
              <a:ext cx="239988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a:latin typeface="+mn-lt"/>
                  <a:ea typeface="+mn-ea"/>
                  <a:cs typeface="+mn-cs"/>
                  <a:sym typeface="Helvetica Neue"/>
                </a:defRPr>
              </a:lvl1pPr>
            </a:lstStyle>
            <a:p>
              <a:pPr/>
              <a:r>
                <a:t>Literary Words</a:t>
              </a:r>
            </a:p>
          </p:txBody>
        </p:sp>
        <p:sp>
          <p:nvSpPr>
            <p:cNvPr id="331" name="Explicit Instruction"/>
            <p:cNvSpPr txBox="1"/>
            <p:nvPr/>
          </p:nvSpPr>
          <p:spPr>
            <a:xfrm>
              <a:off x="-1" y="447526"/>
              <a:ext cx="4615282" cy="82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C064FF"/>
                  </a:solidFill>
                  <a:latin typeface="+mn-lt"/>
                  <a:ea typeface="+mn-ea"/>
                  <a:cs typeface="+mn-cs"/>
                  <a:sym typeface="Helvetica Neue"/>
                </a:defRPr>
              </a:pPr>
              <a:r>
                <a:t>Implicit and Ex</a:t>
              </a:r>
              <a:r>
                <a:rPr>
                  <a:solidFill>
                    <a:srgbClr val="9658C1"/>
                  </a:solidFill>
                </a:rPr>
                <a:t>plicit Instruction</a:t>
              </a:r>
              <a:endParaRPr>
                <a:solidFill>
                  <a:srgbClr val="9658C1"/>
                </a:solidFill>
              </a:endParaRPr>
            </a:p>
            <a:p>
              <a:pPr algn="l">
                <a:defRPr b="1">
                  <a:solidFill>
                    <a:srgbClr val="9658C1"/>
                  </a:solidFill>
                  <a:latin typeface="+mn-lt"/>
                  <a:ea typeface="+mn-ea"/>
                  <a:cs typeface="+mn-cs"/>
                  <a:sym typeface="Helvetica Neue"/>
                </a:defRPr>
              </a:pPr>
              <a:r>
                <a:t> Student and Teacher Selected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3"/>
      <p:bldP build="whole" bldLvl="1" animBg="1" rev="0" advAuto="0" spid="326" grpId="8"/>
      <p:bldP build="whole" bldLvl="1" animBg="1" rev="0" advAuto="0" spid="329" grpId="6"/>
      <p:bldP build="whole" bldLvl="1" animBg="1" rev="0" advAuto="0" spid="323" grpId="4"/>
      <p:bldP build="whole" bldLvl="1" animBg="1" rev="0" advAuto="0" spid="322" grpId="2"/>
      <p:bldP build="whole" bldLvl="1" animBg="1" rev="0" advAuto="0" spid="318" grpId="7"/>
      <p:bldP build="whole" bldLvl="1" animBg="1" rev="0" advAuto="0" spid="319" grpId="5"/>
      <p:bldP build="whole" bldLvl="1" animBg="1" rev="0" advAuto="0" spid="31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asted-image.jpeg" descr="pasted-image.jpeg"/>
          <p:cNvPicPr>
            <a:picLocks noChangeAspect="1"/>
          </p:cNvPicPr>
          <p:nvPr/>
        </p:nvPicPr>
        <p:blipFill>
          <a:blip r:embed="rId2">
            <a:extLst/>
          </a:blip>
          <a:stretch>
            <a:fillRect/>
          </a:stretch>
        </p:blipFill>
        <p:spPr>
          <a:xfrm>
            <a:off x="551255" y="351780"/>
            <a:ext cx="4739491" cy="3550045"/>
          </a:xfrm>
          <a:prstGeom prst="rect">
            <a:avLst/>
          </a:prstGeom>
          <a:ln w="12700">
            <a:miter lim="400000"/>
          </a:ln>
        </p:spPr>
      </p:pic>
      <p:grpSp>
        <p:nvGrpSpPr>
          <p:cNvPr id="179" name="Group"/>
          <p:cNvGrpSpPr/>
          <p:nvPr/>
        </p:nvGrpSpPr>
        <p:grpSpPr>
          <a:xfrm>
            <a:off x="3761318" y="1105162"/>
            <a:ext cx="9008352" cy="6266954"/>
            <a:chOff x="0" y="0"/>
            <a:chExt cx="9008351" cy="6266952"/>
          </a:xfrm>
        </p:grpSpPr>
        <p:pic>
          <p:nvPicPr>
            <p:cNvPr id="177" name="pasted-image.jpeg" descr="pasted-image.jpeg"/>
            <p:cNvPicPr>
              <a:picLocks noChangeAspect="1"/>
            </p:cNvPicPr>
            <p:nvPr/>
          </p:nvPicPr>
          <p:blipFill>
            <a:blip r:embed="rId3">
              <a:extLst/>
            </a:blip>
            <a:stretch>
              <a:fillRect/>
            </a:stretch>
          </p:blipFill>
          <p:spPr>
            <a:xfrm>
              <a:off x="5332758" y="-1"/>
              <a:ext cx="3675593" cy="3675607"/>
            </a:xfrm>
            <a:prstGeom prst="rect">
              <a:avLst/>
            </a:prstGeom>
            <a:ln w="12700" cap="flat">
              <a:noFill/>
              <a:miter lim="400000"/>
            </a:ln>
            <a:effectLst/>
          </p:spPr>
        </p:pic>
        <p:pic>
          <p:nvPicPr>
            <p:cNvPr id="178" name="pasted-image.jpeg" descr="pasted-image.jpeg"/>
            <p:cNvPicPr>
              <a:picLocks noChangeAspect="1"/>
            </p:cNvPicPr>
            <p:nvPr/>
          </p:nvPicPr>
          <p:blipFill>
            <a:blip r:embed="rId4">
              <a:extLst/>
            </a:blip>
            <a:stretch>
              <a:fillRect/>
            </a:stretch>
          </p:blipFill>
          <p:spPr>
            <a:xfrm>
              <a:off x="-1" y="3097759"/>
              <a:ext cx="4231014" cy="316919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335" name="Line" descr="Line"/>
          <p:cNvPicPr>
            <a:picLocks noChangeAspect="1"/>
          </p:cNvPicPr>
          <p:nvPr/>
        </p:nvPicPr>
        <p:blipFill>
          <a:blip r:embed="rId3">
            <a:extLst/>
          </a:blip>
          <a:stretch>
            <a:fillRect/>
          </a:stretch>
        </p:blipFill>
        <p:spPr>
          <a:xfrm rot="10800000">
            <a:off x="80917" y="4838698"/>
            <a:ext cx="12842966" cy="76219"/>
          </a:xfrm>
          <a:prstGeom prst="rect">
            <a:avLst/>
          </a:prstGeom>
          <a:ln w="12700">
            <a:miter lim="400000"/>
          </a:ln>
        </p:spPr>
      </p:pic>
      <p:sp>
        <p:nvSpPr>
          <p:cNvPr id="336" name="His eyes narrowed imperceptibly as he…"/>
          <p:cNvSpPr txBox="1"/>
          <p:nvPr/>
        </p:nvSpPr>
        <p:spPr>
          <a:xfrm>
            <a:off x="452904" y="2172041"/>
            <a:ext cx="6098745" cy="1036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latin typeface="+mn-lt"/>
                <a:ea typeface="+mn-ea"/>
                <a:cs typeface="+mn-cs"/>
                <a:sym typeface="Helvetica Neue"/>
              </a:defRPr>
            </a:pPr>
            <a:r>
              <a:t>His eyes narrowed imperceptibly as he</a:t>
            </a:r>
          </a:p>
          <a:p>
            <a:pPr algn="l">
              <a:defRPr i="1">
                <a:latin typeface="+mn-lt"/>
                <a:ea typeface="+mn-ea"/>
                <a:cs typeface="+mn-cs"/>
                <a:sym typeface="Helvetica Neue"/>
              </a:defRPr>
            </a:pPr>
            <a:r>
              <a:t>took in Dumbledore’s eccentric appearance.</a:t>
            </a:r>
          </a:p>
          <a:p>
            <a:pPr algn="l">
              <a:defRPr i="1" sz="1400">
                <a:latin typeface="+mn-lt"/>
                <a:ea typeface="+mn-ea"/>
                <a:cs typeface="+mn-cs"/>
                <a:sym typeface="Helvetica Neue"/>
              </a:defRPr>
            </a:pPr>
            <a:r>
              <a:t>HP and the Half-Blood Prince, J.K. Rowling</a:t>
            </a:r>
          </a:p>
        </p:txBody>
      </p:sp>
      <p:grpSp>
        <p:nvGrpSpPr>
          <p:cNvPr id="339" name="Group"/>
          <p:cNvGrpSpPr/>
          <p:nvPr/>
        </p:nvGrpSpPr>
        <p:grpSpPr>
          <a:xfrm>
            <a:off x="1084256" y="538496"/>
            <a:ext cx="4615282" cy="1276887"/>
            <a:chOff x="0" y="-1"/>
            <a:chExt cx="4615281" cy="1276886"/>
          </a:xfrm>
        </p:grpSpPr>
        <p:sp>
          <p:nvSpPr>
            <p:cNvPr id="337" name="Glossary Words"/>
            <p:cNvSpPr txBox="1"/>
            <p:nvPr/>
          </p:nvSpPr>
          <p:spPr>
            <a:xfrm>
              <a:off x="1255020" y="-2"/>
              <a:ext cx="239988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a:latin typeface="+mn-lt"/>
                  <a:ea typeface="+mn-ea"/>
                  <a:cs typeface="+mn-cs"/>
                  <a:sym typeface="Helvetica Neue"/>
                </a:defRPr>
              </a:lvl1pPr>
            </a:lstStyle>
            <a:p>
              <a:pPr/>
              <a:r>
                <a:t>Literary Words</a:t>
              </a:r>
            </a:p>
          </p:txBody>
        </p:sp>
        <p:sp>
          <p:nvSpPr>
            <p:cNvPr id="338" name="Explicit Instruction"/>
            <p:cNvSpPr txBox="1"/>
            <p:nvPr/>
          </p:nvSpPr>
          <p:spPr>
            <a:xfrm>
              <a:off x="-1" y="447526"/>
              <a:ext cx="4615282" cy="829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C064FF"/>
                  </a:solidFill>
                  <a:latin typeface="+mn-lt"/>
                  <a:ea typeface="+mn-ea"/>
                  <a:cs typeface="+mn-cs"/>
                  <a:sym typeface="Helvetica Neue"/>
                </a:defRPr>
              </a:pPr>
              <a:r>
                <a:t>Implicit and Ex</a:t>
              </a:r>
              <a:r>
                <a:rPr>
                  <a:solidFill>
                    <a:srgbClr val="9658C1"/>
                  </a:solidFill>
                </a:rPr>
                <a:t>plicit Instruction</a:t>
              </a:r>
              <a:endParaRPr>
                <a:solidFill>
                  <a:srgbClr val="9658C1"/>
                </a:solidFill>
              </a:endParaRPr>
            </a:p>
            <a:p>
              <a:pPr algn="l">
                <a:defRPr b="1">
                  <a:solidFill>
                    <a:srgbClr val="9658C1"/>
                  </a:solidFill>
                  <a:latin typeface="+mn-lt"/>
                  <a:ea typeface="+mn-ea"/>
                  <a:cs typeface="+mn-cs"/>
                  <a:sym typeface="Helvetica Neue"/>
                </a:defRPr>
              </a:pPr>
              <a:r>
                <a:t> Student and Teacher Selected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P build="whole" bldLvl="1" animBg="1" rev="0" advAuto="0" spid="336"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2471322" y="1354477"/>
            <a:ext cx="2538928" cy="2538928"/>
          </a:xfrm>
          <a:prstGeom prst="rect">
            <a:avLst/>
          </a:prstGeom>
          <a:ln w="12700">
            <a:miter lim="400000"/>
          </a:ln>
        </p:spPr>
      </p:pic>
      <p:pic>
        <p:nvPicPr>
          <p:cNvPr id="342" name="Image" descr="Image"/>
          <p:cNvPicPr>
            <a:picLocks noChangeAspect="1"/>
          </p:cNvPicPr>
          <p:nvPr/>
        </p:nvPicPr>
        <p:blipFill>
          <a:blip r:embed="rId3">
            <a:extLst/>
          </a:blip>
          <a:stretch>
            <a:fillRect/>
          </a:stretch>
        </p:blipFill>
        <p:spPr>
          <a:xfrm>
            <a:off x="4432310" y="5476123"/>
            <a:ext cx="4140180" cy="2538933"/>
          </a:xfrm>
          <a:prstGeom prst="rect">
            <a:avLst/>
          </a:prstGeom>
          <a:ln w="12700">
            <a:miter lim="400000"/>
          </a:ln>
        </p:spPr>
      </p:pic>
      <p:sp>
        <p:nvSpPr>
          <p:cNvPr id="343" name="for Learning Words We Meet in Reading"/>
          <p:cNvSpPr txBox="1"/>
          <p:nvPr/>
        </p:nvSpPr>
        <p:spPr>
          <a:xfrm>
            <a:off x="536931" y="3976437"/>
            <a:ext cx="12278677" cy="87968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5400"/>
            </a:lvl1pPr>
          </a:lstStyle>
          <a:p>
            <a:pPr/>
            <a:r>
              <a:t>for Learning Words We Meet in Reading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Image" descr="Image"/>
          <p:cNvPicPr>
            <a:picLocks noChangeAspect="1"/>
          </p:cNvPicPr>
          <p:nvPr/>
        </p:nvPicPr>
        <p:blipFill>
          <a:blip r:embed="rId2">
            <a:extLst/>
          </a:blip>
          <a:stretch>
            <a:fillRect/>
          </a:stretch>
        </p:blipFill>
        <p:spPr>
          <a:xfrm>
            <a:off x="193660" y="349610"/>
            <a:ext cx="12932142" cy="726622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Screen Shot 2023-09-27 at 5.43.29 PM.png" descr="Screen Shot 2023-09-27 at 5.43.29 PM.png"/>
          <p:cNvPicPr>
            <a:picLocks noChangeAspect="1"/>
          </p:cNvPicPr>
          <p:nvPr/>
        </p:nvPicPr>
        <p:blipFill>
          <a:blip r:embed="rId2">
            <a:extLst/>
          </a:blip>
          <a:stretch>
            <a:fillRect/>
          </a:stretch>
        </p:blipFill>
        <p:spPr>
          <a:xfrm>
            <a:off x="553122" y="26975"/>
            <a:ext cx="12441378" cy="7873060"/>
          </a:xfrm>
          <a:prstGeom prst="rect">
            <a:avLst/>
          </a:prstGeom>
          <a:ln w="12700">
            <a:miter lim="400000"/>
          </a:ln>
        </p:spPr>
      </p:pic>
      <p:sp>
        <p:nvSpPr>
          <p:cNvPr id="348" name="This field guide includes: hand-drawn pics; NYT frequency; professional sentence;…"/>
          <p:cNvSpPr txBox="1"/>
          <p:nvPr/>
        </p:nvSpPr>
        <p:spPr>
          <a:xfrm>
            <a:off x="1074079" y="8226851"/>
            <a:ext cx="11292232"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mn-lt"/>
                <a:ea typeface="+mn-ea"/>
                <a:cs typeface="+mn-cs"/>
                <a:sym typeface="Helvetica Neue"/>
              </a:defRPr>
            </a:pPr>
            <a:r>
              <a:t>This field guide includes: hand-drawn pics; NYT frequency; professional sentence;</a:t>
            </a:r>
          </a:p>
          <a:p>
            <a:pPr algn="l">
              <a:defRPr>
                <a:latin typeface="+mn-lt"/>
                <a:ea typeface="+mn-ea"/>
                <a:cs typeface="+mn-cs"/>
                <a:sym typeface="Helvetica Neue"/>
              </a:defRPr>
            </a:pPr>
            <a:r>
              <a:t>     student-friendly definition; description of a situation that uses the word;</a:t>
            </a:r>
          </a:p>
          <a:p>
            <a:pPr algn="l">
              <a:defRPr>
                <a:latin typeface="+mn-lt"/>
                <a:ea typeface="+mn-ea"/>
                <a:cs typeface="+mn-cs"/>
                <a:sym typeface="Helvetica Neue"/>
              </a:defRPr>
            </a:pPr>
            <a:r>
              <a:t>     synonyms; antonyms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ctrTitle"/>
          </p:nvPr>
        </p:nvSpPr>
        <p:spPr>
          <a:prstGeom prst="rect">
            <a:avLst/>
          </a:prstGeom>
        </p:spPr>
        <p:txBody>
          <a:bodyPr/>
          <a:lstStyle/>
          <a:p>
            <a:pPr/>
          </a:p>
        </p:txBody>
      </p:sp>
      <p:sp>
        <p:nvSpPr>
          <p:cNvPr id="351" name="Double-click to edit"/>
          <p:cNvSpPr txBox="1"/>
          <p:nvPr>
            <p:ph type="subTitle" sz="quarter" idx="1"/>
          </p:nvPr>
        </p:nvSpPr>
        <p:spPr>
          <a:prstGeom prst="rect">
            <a:avLst/>
          </a:prstGeom>
        </p:spPr>
        <p:txBody>
          <a:bodyPr/>
          <a:lstStyle/>
          <a:p>
            <a:pPr/>
          </a:p>
        </p:txBody>
      </p:sp>
      <p:pic>
        <p:nvPicPr>
          <p:cNvPr id="352" name="Screen Shot 2023-09-27 at 5.42.58 PM.png" descr="Screen Shot 2023-09-27 at 5.42.58 PM.png"/>
          <p:cNvPicPr>
            <a:picLocks noChangeAspect="1"/>
          </p:cNvPicPr>
          <p:nvPr/>
        </p:nvPicPr>
        <p:blipFill>
          <a:blip r:embed="rId2">
            <a:extLst/>
          </a:blip>
          <a:stretch>
            <a:fillRect/>
          </a:stretch>
        </p:blipFill>
        <p:spPr>
          <a:xfrm>
            <a:off x="604307" y="2594"/>
            <a:ext cx="11796187" cy="8305714"/>
          </a:xfrm>
          <a:prstGeom prst="rect">
            <a:avLst/>
          </a:prstGeom>
          <a:ln w="12700">
            <a:miter lim="400000"/>
          </a:ln>
        </p:spPr>
      </p:pic>
      <p:sp>
        <p:nvSpPr>
          <p:cNvPr id="353" name="This field guide includes: stylized presentation of the word; student-friendly definition;…"/>
          <p:cNvSpPr txBox="1"/>
          <p:nvPr/>
        </p:nvSpPr>
        <p:spPr>
          <a:xfrm>
            <a:off x="739637" y="8355483"/>
            <a:ext cx="11726571"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FF5F70"/>
                </a:solidFill>
                <a:latin typeface="+mn-lt"/>
                <a:ea typeface="+mn-ea"/>
                <a:cs typeface="+mn-cs"/>
                <a:sym typeface="Helvetica Neue"/>
              </a:defRPr>
            </a:pPr>
            <a:r>
              <a:t>This field guide includes: stylized presentation of the word; student-friendly definition;</a:t>
            </a:r>
          </a:p>
          <a:p>
            <a:pPr algn="l">
              <a:defRPr>
                <a:solidFill>
                  <a:srgbClr val="FF5F70"/>
                </a:solidFill>
                <a:latin typeface="+mn-lt"/>
                <a:ea typeface="+mn-ea"/>
                <a:cs typeface="+mn-cs"/>
                <a:sym typeface="Helvetica Neue"/>
              </a:defRPr>
            </a:pPr>
            <a:r>
              <a:t>antonyms; synonyms; pic; origins and first appearance; other languages; </a:t>
            </a:r>
          </a:p>
          <a:p>
            <a:pPr algn="l">
              <a:defRPr>
                <a:solidFill>
                  <a:srgbClr val="FF5F70"/>
                </a:solidFill>
                <a:latin typeface="+mn-lt"/>
                <a:ea typeface="+mn-ea"/>
                <a:cs typeface="+mn-cs"/>
                <a:sym typeface="Helvetica Neue"/>
              </a:defRPr>
            </a:pPr>
            <a:r>
              <a:t>frequency;  professional sentence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Screen Shot 2023-09-27 at 5.44.58 PM.png" descr="Screen Shot 2023-09-27 at 5.44.58 PM.png"/>
          <p:cNvPicPr>
            <a:picLocks noChangeAspect="1"/>
          </p:cNvPicPr>
          <p:nvPr/>
        </p:nvPicPr>
        <p:blipFill>
          <a:blip r:embed="rId2">
            <a:extLst/>
          </a:blip>
          <a:stretch>
            <a:fillRect/>
          </a:stretch>
        </p:blipFill>
        <p:spPr>
          <a:xfrm>
            <a:off x="-16043" y="0"/>
            <a:ext cx="8509004" cy="9753601"/>
          </a:xfrm>
          <a:prstGeom prst="rect">
            <a:avLst/>
          </a:prstGeom>
          <a:ln w="12700">
            <a:miter lim="400000"/>
          </a:ln>
        </p:spPr>
      </p:pic>
      <p:sp>
        <p:nvSpPr>
          <p:cNvPr id="356" name="This field guide includes:…"/>
          <p:cNvSpPr txBox="1"/>
          <p:nvPr/>
        </p:nvSpPr>
        <p:spPr>
          <a:xfrm>
            <a:off x="8586254" y="1137118"/>
            <a:ext cx="3586277" cy="48809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B4EFB"/>
                </a:solidFill>
                <a:latin typeface="+mn-lt"/>
                <a:ea typeface="+mn-ea"/>
                <a:cs typeface="+mn-cs"/>
                <a:sym typeface="Helvetica Neue"/>
              </a:defRPr>
            </a:pPr>
            <a:r>
              <a:t>This field guide includes: </a:t>
            </a:r>
          </a:p>
          <a:p>
            <a:pPr algn="l">
              <a:defRPr>
                <a:solidFill>
                  <a:srgbClr val="3B4EFB"/>
                </a:solidFill>
                <a:latin typeface="+mn-lt"/>
                <a:ea typeface="+mn-ea"/>
                <a:cs typeface="+mn-cs"/>
                <a:sym typeface="Helvetica Neue"/>
              </a:defRPr>
            </a:pPr>
          </a:p>
          <a:p>
            <a:pPr algn="l">
              <a:defRPr>
                <a:solidFill>
                  <a:srgbClr val="3B4EFB"/>
                </a:solidFill>
                <a:latin typeface="+mn-lt"/>
                <a:ea typeface="+mn-ea"/>
                <a:cs typeface="+mn-cs"/>
                <a:sym typeface="Helvetica Neue"/>
              </a:defRPr>
            </a:pPr>
            <a:r>
              <a:t>student-friendly definition</a:t>
            </a:r>
          </a:p>
          <a:p>
            <a:pPr algn="l">
              <a:defRPr>
                <a:solidFill>
                  <a:srgbClr val="3B4EFB"/>
                </a:solidFill>
                <a:latin typeface="+mn-lt"/>
                <a:ea typeface="+mn-ea"/>
                <a:cs typeface="+mn-cs"/>
                <a:sym typeface="Helvetica Neue"/>
              </a:defRPr>
            </a:pPr>
            <a:r>
              <a:t>synonyms</a:t>
            </a:r>
          </a:p>
          <a:p>
            <a:pPr algn="l">
              <a:defRPr>
                <a:solidFill>
                  <a:srgbClr val="3B4EFB"/>
                </a:solidFill>
                <a:latin typeface="+mn-lt"/>
                <a:ea typeface="+mn-ea"/>
                <a:cs typeface="+mn-cs"/>
                <a:sym typeface="Helvetica Neue"/>
              </a:defRPr>
            </a:pPr>
            <a:r>
              <a:t>original poem</a:t>
            </a:r>
          </a:p>
          <a:p>
            <a:pPr algn="l">
              <a:defRPr>
                <a:solidFill>
                  <a:srgbClr val="3B4EFB"/>
                </a:solidFill>
                <a:latin typeface="+mn-lt"/>
                <a:ea typeface="+mn-ea"/>
                <a:cs typeface="+mn-cs"/>
                <a:sym typeface="Helvetica Neue"/>
              </a:defRPr>
            </a:pPr>
            <a:r>
              <a:t>origin</a:t>
            </a:r>
          </a:p>
          <a:p>
            <a:pPr algn="l">
              <a:defRPr>
                <a:solidFill>
                  <a:srgbClr val="3B4EFB"/>
                </a:solidFill>
                <a:latin typeface="+mn-lt"/>
                <a:ea typeface="+mn-ea"/>
                <a:cs typeface="+mn-cs"/>
                <a:sym typeface="Helvetica Neue"/>
              </a:defRPr>
            </a:pPr>
            <a:r>
              <a:t>pic that represents the</a:t>
            </a:r>
          </a:p>
          <a:p>
            <a:pPr algn="l">
              <a:defRPr>
                <a:solidFill>
                  <a:srgbClr val="3B4EFB"/>
                </a:solidFill>
                <a:latin typeface="+mn-lt"/>
                <a:ea typeface="+mn-ea"/>
                <a:cs typeface="+mn-cs"/>
                <a:sym typeface="Helvetica Neue"/>
              </a:defRPr>
            </a:pPr>
            <a:r>
              <a:t>    concept</a:t>
            </a:r>
          </a:p>
          <a:p>
            <a:pPr algn="l">
              <a:defRPr>
                <a:solidFill>
                  <a:srgbClr val="3B4EFB"/>
                </a:solidFill>
                <a:latin typeface="+mn-lt"/>
                <a:ea typeface="+mn-ea"/>
                <a:cs typeface="+mn-cs"/>
                <a:sym typeface="Helvetica Neue"/>
              </a:defRPr>
            </a:pPr>
            <a:r>
              <a:t>something you’d say</a:t>
            </a:r>
          </a:p>
          <a:p>
            <a:pPr algn="l">
              <a:defRPr>
                <a:solidFill>
                  <a:srgbClr val="3B4EFB"/>
                </a:solidFill>
                <a:latin typeface="+mn-lt"/>
                <a:ea typeface="+mn-ea"/>
                <a:cs typeface="+mn-cs"/>
                <a:sym typeface="Helvetica Neue"/>
              </a:defRPr>
            </a:pPr>
            <a:r>
              <a:t>    related to the concept</a:t>
            </a:r>
          </a:p>
          <a:p>
            <a:pPr algn="l">
              <a:defRPr>
                <a:solidFill>
                  <a:srgbClr val="3B4EFB"/>
                </a:solidFill>
                <a:latin typeface="+mn-lt"/>
                <a:ea typeface="+mn-ea"/>
                <a:cs typeface="+mn-cs"/>
                <a:sym typeface="Helvetica Neue"/>
              </a:defRPr>
            </a:pPr>
            <a:r>
              <a:t>professional sentence</a:t>
            </a:r>
          </a:p>
          <a:p>
            <a:pPr algn="l">
              <a:defRPr>
                <a:solidFill>
                  <a:srgbClr val="3B4EFB"/>
                </a:solidFill>
                <a:latin typeface="+mn-lt"/>
                <a:ea typeface="+mn-ea"/>
                <a:cs typeface="+mn-cs"/>
                <a:sym typeface="Helvetica Neue"/>
              </a:defRPr>
            </a:pPr>
            <a:r>
              <a:t>situation when you might</a:t>
            </a:r>
          </a:p>
          <a:p>
            <a:pPr algn="l">
              <a:defRPr>
                <a:solidFill>
                  <a:srgbClr val="3B4EFB"/>
                </a:solidFill>
                <a:latin typeface="+mn-lt"/>
                <a:ea typeface="+mn-ea"/>
                <a:cs typeface="+mn-cs"/>
                <a:sym typeface="Helvetica Neue"/>
              </a:defRPr>
            </a:pPr>
            <a:r>
              <a:t>   use the word</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Double-click to edit"/>
          <p:cNvSpPr txBox="1"/>
          <p:nvPr>
            <p:ph type="ctrTitle"/>
          </p:nvPr>
        </p:nvSpPr>
        <p:spPr>
          <a:prstGeom prst="rect">
            <a:avLst/>
          </a:prstGeom>
        </p:spPr>
        <p:txBody>
          <a:bodyPr/>
          <a:lstStyle/>
          <a:p>
            <a:pPr/>
          </a:p>
        </p:txBody>
      </p:sp>
      <p:sp>
        <p:nvSpPr>
          <p:cNvPr id="359" name="Double-click to edit"/>
          <p:cNvSpPr txBox="1"/>
          <p:nvPr>
            <p:ph type="subTitle" sz="quarter" idx="1"/>
          </p:nvPr>
        </p:nvSpPr>
        <p:spPr>
          <a:prstGeom prst="rect">
            <a:avLst/>
          </a:prstGeom>
        </p:spPr>
        <p:txBody>
          <a:bodyPr/>
          <a:lstStyle/>
          <a:p>
            <a:pPr/>
          </a:p>
        </p:txBody>
      </p:sp>
      <p:pic>
        <p:nvPicPr>
          <p:cNvPr id="360" name="Screen Shot 2023-09-27 at 5.45.27 PM.png" descr="Screen Shot 2023-09-27 at 5.45.27 PM.png"/>
          <p:cNvPicPr>
            <a:picLocks noChangeAspect="1"/>
          </p:cNvPicPr>
          <p:nvPr/>
        </p:nvPicPr>
        <p:blipFill>
          <a:blip r:embed="rId2">
            <a:extLst/>
          </a:blip>
          <a:stretch>
            <a:fillRect/>
          </a:stretch>
        </p:blipFill>
        <p:spPr>
          <a:xfrm>
            <a:off x="-3" y="190951"/>
            <a:ext cx="13004805" cy="7442204"/>
          </a:xfrm>
          <a:prstGeom prst="rect">
            <a:avLst/>
          </a:prstGeom>
          <a:ln w="12700">
            <a:miter lim="400000"/>
          </a:ln>
        </p:spPr>
      </p:pic>
      <p:sp>
        <p:nvSpPr>
          <p:cNvPr id="361" name="This field guide includes: pic that illustrates the word; part of speech;…"/>
          <p:cNvSpPr txBox="1"/>
          <p:nvPr/>
        </p:nvSpPr>
        <p:spPr>
          <a:xfrm>
            <a:off x="827932" y="7995311"/>
            <a:ext cx="11348925"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6943E"/>
                </a:solidFill>
                <a:latin typeface="+mn-lt"/>
                <a:ea typeface="+mn-ea"/>
                <a:cs typeface="+mn-cs"/>
                <a:sym typeface="Helvetica Neue"/>
              </a:defRPr>
            </a:pPr>
            <a:r>
              <a:t>This field guide includes: pic that illustrates the word; part of speech; </a:t>
            </a:r>
          </a:p>
          <a:p>
            <a:pPr algn="l">
              <a:defRPr>
                <a:solidFill>
                  <a:srgbClr val="36943E"/>
                </a:solidFill>
                <a:latin typeface="+mn-lt"/>
                <a:ea typeface="+mn-ea"/>
                <a:cs typeface="+mn-cs"/>
                <a:sym typeface="Helvetica Neue"/>
              </a:defRPr>
            </a:pPr>
            <a:r>
              <a:t>student-friendly definition; professional sentences; frequency; personal connection</a:t>
            </a:r>
          </a:p>
          <a:p>
            <a:pPr algn="l">
              <a:defRPr>
                <a:solidFill>
                  <a:srgbClr val="36943E"/>
                </a:solidFill>
                <a:latin typeface="+mn-lt"/>
                <a:ea typeface="+mn-ea"/>
                <a:cs typeface="+mn-cs"/>
                <a:sym typeface="Helvetica Neue"/>
              </a:defRPr>
            </a:pPr>
            <a:r>
              <a:t>origin; analysis; explanation of how the image represents the word</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Screen Shot 2023-09-27 at 5.39.28 PM.png" descr="Screen Shot 2023-09-27 at 5.39.28 PM.png"/>
          <p:cNvPicPr>
            <a:picLocks noChangeAspect="1"/>
          </p:cNvPicPr>
          <p:nvPr/>
        </p:nvPicPr>
        <p:blipFill>
          <a:blip r:embed="rId2">
            <a:extLst/>
          </a:blip>
          <a:stretch>
            <a:fillRect/>
          </a:stretch>
        </p:blipFill>
        <p:spPr>
          <a:xfrm>
            <a:off x="-237290" y="318154"/>
            <a:ext cx="14428529" cy="788560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Line Line" descr="Line Line"/>
          <p:cNvPicPr>
            <a:picLocks noChangeAspect="1"/>
          </p:cNvPicPr>
          <p:nvPr/>
        </p:nvPicPr>
        <p:blipFill>
          <a:blip r:embed="rId2">
            <a:extLst/>
          </a:blip>
          <a:stretch>
            <a:fillRect/>
          </a:stretch>
        </p:blipFill>
        <p:spPr>
          <a:xfrm>
            <a:off x="6454306" y="4735945"/>
            <a:ext cx="1247700" cy="135475"/>
          </a:xfrm>
          <a:prstGeom prst="rect">
            <a:avLst/>
          </a:prstGeom>
          <a:ln w="12700">
            <a:miter lim="400000"/>
          </a:ln>
        </p:spPr>
      </p:pic>
      <p:sp>
        <p:nvSpPr>
          <p:cNvPr id="366" name="ignominy"/>
          <p:cNvSpPr txBox="1"/>
          <p:nvPr/>
        </p:nvSpPr>
        <p:spPr>
          <a:xfrm>
            <a:off x="5491260" y="3956058"/>
            <a:ext cx="3049427" cy="885190"/>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5400">
                <a:latin typeface="+mn-lt"/>
                <a:ea typeface="+mn-ea"/>
                <a:cs typeface="+mn-cs"/>
                <a:sym typeface="Helvetica Neue"/>
              </a:defRPr>
            </a:lvl1pPr>
          </a:lstStyle>
          <a:p>
            <a:pPr/>
            <a:r>
              <a:t>ignominy</a:t>
            </a:r>
          </a:p>
        </p:txBody>
      </p:sp>
      <p:grpSp>
        <p:nvGrpSpPr>
          <p:cNvPr id="369" name="Group"/>
          <p:cNvGrpSpPr/>
          <p:nvPr/>
        </p:nvGrpSpPr>
        <p:grpSpPr>
          <a:xfrm>
            <a:off x="3871097" y="2384902"/>
            <a:ext cx="2333549" cy="1813780"/>
            <a:chOff x="0" y="0"/>
            <a:chExt cx="2333548" cy="1813778"/>
          </a:xfrm>
        </p:grpSpPr>
        <p:pic>
          <p:nvPicPr>
            <p:cNvPr id="367" name="Image" descr="Image"/>
            <p:cNvPicPr>
              <a:picLocks noChangeAspect="1"/>
            </p:cNvPicPr>
            <p:nvPr/>
          </p:nvPicPr>
          <p:blipFill>
            <a:blip r:embed="rId3">
              <a:extLst/>
            </a:blip>
            <a:stretch>
              <a:fillRect/>
            </a:stretch>
          </p:blipFill>
          <p:spPr>
            <a:xfrm rot="10696771">
              <a:off x="21296" y="23670"/>
              <a:ext cx="1598519" cy="1442734"/>
            </a:xfrm>
            <a:prstGeom prst="rect">
              <a:avLst/>
            </a:prstGeom>
            <a:ln w="12700" cap="flat">
              <a:noFill/>
              <a:miter lim="400000"/>
            </a:ln>
            <a:effectLst/>
          </p:spPr>
        </p:pic>
        <p:pic>
          <p:nvPicPr>
            <p:cNvPr id="368" name="Line Line" descr="Line Line"/>
            <p:cNvPicPr>
              <a:picLocks noChangeAspect="1"/>
            </p:cNvPicPr>
            <p:nvPr/>
          </p:nvPicPr>
          <p:blipFill>
            <a:blip r:embed="rId4">
              <a:extLst/>
            </a:blip>
            <a:stretch>
              <a:fillRect/>
            </a:stretch>
          </p:blipFill>
          <p:spPr>
            <a:xfrm>
              <a:off x="1548146" y="1678301"/>
              <a:ext cx="785403" cy="135478"/>
            </a:xfrm>
            <a:prstGeom prst="rect">
              <a:avLst/>
            </a:prstGeom>
            <a:ln w="12700" cap="flat">
              <a:noFill/>
              <a:miter lim="400000"/>
            </a:ln>
            <a:effectLst/>
          </p:spPr>
        </p:pic>
      </p:grpSp>
      <p:sp>
        <p:nvSpPr>
          <p:cNvPr id="370" name="bad"/>
          <p:cNvSpPr txBox="1"/>
          <p:nvPr/>
        </p:nvSpPr>
        <p:spPr>
          <a:xfrm>
            <a:off x="3018212" y="3472610"/>
            <a:ext cx="705540" cy="47566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2800">
                <a:solidFill>
                  <a:srgbClr val="BF4934"/>
                </a:solidFill>
                <a:latin typeface="+mn-lt"/>
                <a:ea typeface="+mn-ea"/>
                <a:cs typeface="+mn-cs"/>
                <a:sym typeface="Helvetica Neue"/>
              </a:defRPr>
            </a:lvl1pPr>
          </a:lstStyle>
          <a:p>
            <a:pPr/>
            <a:r>
              <a:t>bad</a:t>
            </a:r>
          </a:p>
        </p:txBody>
      </p:sp>
      <p:sp>
        <p:nvSpPr>
          <p:cNvPr id="371" name="Senator Joseph McCarthy’s life…"/>
          <p:cNvSpPr txBox="1"/>
          <p:nvPr/>
        </p:nvSpPr>
        <p:spPr>
          <a:xfrm>
            <a:off x="5056823" y="6866255"/>
            <a:ext cx="4577415" cy="13168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b="1" sz="2000">
                <a:solidFill>
                  <a:srgbClr val="C75BCD"/>
                </a:solidFill>
                <a:latin typeface="+mn-lt"/>
                <a:ea typeface="+mn-ea"/>
                <a:cs typeface="+mn-cs"/>
                <a:sym typeface="Helvetica Neue"/>
              </a:defRPr>
            </a:pPr>
            <a:r>
              <a:t>Senator Joseph McCarthy’s life</a:t>
            </a:r>
          </a:p>
          <a:p>
            <a:pPr algn="l" defTabSz="587022">
              <a:defRPr b="1" sz="2000">
                <a:solidFill>
                  <a:srgbClr val="C75BCD"/>
                </a:solidFill>
                <a:latin typeface="+mn-lt"/>
                <a:ea typeface="+mn-ea"/>
                <a:cs typeface="+mn-cs"/>
                <a:sym typeface="Helvetica Neue"/>
              </a:defRPr>
            </a:pPr>
            <a:r>
              <a:t>ended ignominiously, and his name</a:t>
            </a:r>
          </a:p>
          <a:p>
            <a:pPr algn="l" defTabSz="587022">
              <a:defRPr b="1" sz="2000">
                <a:solidFill>
                  <a:srgbClr val="C75BCD"/>
                </a:solidFill>
                <a:latin typeface="+mn-lt"/>
                <a:ea typeface="+mn-ea"/>
                <a:cs typeface="+mn-cs"/>
                <a:sym typeface="Helvetica Neue"/>
              </a:defRPr>
            </a:pPr>
            <a:r>
              <a:t>is forever associated with malicious</a:t>
            </a:r>
          </a:p>
          <a:p>
            <a:pPr algn="l" defTabSz="587022">
              <a:defRPr b="1" sz="2000">
                <a:solidFill>
                  <a:srgbClr val="C75BCD"/>
                </a:solidFill>
                <a:latin typeface="+mn-lt"/>
                <a:ea typeface="+mn-ea"/>
                <a:cs typeface="+mn-cs"/>
                <a:sym typeface="Helvetica Neue"/>
              </a:defRPr>
            </a:pPr>
            <a:r>
              <a:t>accusations that run amok in society.</a:t>
            </a:r>
          </a:p>
        </p:txBody>
      </p:sp>
      <p:pic>
        <p:nvPicPr>
          <p:cNvPr id="372" name="Image" descr="Image"/>
          <p:cNvPicPr>
            <a:picLocks noChangeAspect="1"/>
          </p:cNvPicPr>
          <p:nvPr/>
        </p:nvPicPr>
        <p:blipFill>
          <a:blip r:embed="rId5">
            <a:extLst/>
          </a:blip>
          <a:stretch>
            <a:fillRect/>
          </a:stretch>
        </p:blipFill>
        <p:spPr>
          <a:xfrm flipH="1" rot="10517399">
            <a:off x="6855252" y="2387550"/>
            <a:ext cx="1280168" cy="1808484"/>
          </a:xfrm>
          <a:prstGeom prst="rect">
            <a:avLst/>
          </a:prstGeom>
          <a:ln w="12700">
            <a:miter lim="400000"/>
          </a:ln>
        </p:spPr>
      </p:pic>
      <p:sp>
        <p:nvSpPr>
          <p:cNvPr id="373" name="name"/>
          <p:cNvSpPr txBox="1"/>
          <p:nvPr/>
        </p:nvSpPr>
        <p:spPr>
          <a:xfrm>
            <a:off x="7965778" y="2692237"/>
            <a:ext cx="1008156" cy="47566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b="1" sz="2800">
                <a:solidFill>
                  <a:srgbClr val="BF4934"/>
                </a:solidFill>
                <a:latin typeface="+mn-lt"/>
                <a:ea typeface="+mn-ea"/>
                <a:cs typeface="+mn-cs"/>
                <a:sym typeface="Helvetica Neue"/>
              </a:defRPr>
            </a:lvl1pPr>
          </a:lstStyle>
          <a:p>
            <a:pPr/>
            <a:r>
              <a:t>name</a:t>
            </a:r>
          </a:p>
        </p:txBody>
      </p:sp>
      <p:sp>
        <p:nvSpPr>
          <p:cNvPr id="374" name="nominate, number,…"/>
          <p:cNvSpPr txBox="1"/>
          <p:nvPr/>
        </p:nvSpPr>
        <p:spPr>
          <a:xfrm>
            <a:off x="8786024" y="3052670"/>
            <a:ext cx="3607897" cy="16343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b="1" sz="2000">
                <a:solidFill>
                  <a:srgbClr val="BF4934"/>
                </a:solidFill>
                <a:latin typeface="+mn-lt"/>
                <a:ea typeface="+mn-ea"/>
                <a:cs typeface="+mn-cs"/>
                <a:sym typeface="Helvetica Neue"/>
              </a:defRPr>
            </a:pPr>
            <a:r>
              <a:t>nominate, number,</a:t>
            </a:r>
          </a:p>
          <a:p>
            <a:pPr algn="l" defTabSz="587022">
              <a:defRPr b="1" sz="2000">
                <a:solidFill>
                  <a:srgbClr val="BF4934"/>
                </a:solidFill>
                <a:latin typeface="+mn-lt"/>
                <a:ea typeface="+mn-ea"/>
                <a:cs typeface="+mn-cs"/>
                <a:sym typeface="Helvetica Neue"/>
              </a:defRPr>
            </a:pPr>
            <a:r>
              <a:t>polynomial, misnomer,</a:t>
            </a:r>
          </a:p>
          <a:p>
            <a:pPr algn="l" defTabSz="587022">
              <a:defRPr b="1" sz="2000">
                <a:solidFill>
                  <a:srgbClr val="BF4934"/>
                </a:solidFill>
                <a:latin typeface="+mn-lt"/>
                <a:ea typeface="+mn-ea"/>
                <a:cs typeface="+mn-cs"/>
                <a:sym typeface="Helvetica Neue"/>
              </a:defRPr>
            </a:pPr>
            <a:r>
              <a:t>nomenclature, denomination,</a:t>
            </a:r>
          </a:p>
          <a:p>
            <a:pPr algn="l" defTabSz="587022">
              <a:defRPr b="1" sz="2000">
                <a:solidFill>
                  <a:srgbClr val="BF4934"/>
                </a:solidFill>
                <a:latin typeface="+mn-lt"/>
                <a:ea typeface="+mn-ea"/>
                <a:cs typeface="+mn-cs"/>
                <a:sym typeface="Helvetica Neue"/>
              </a:defRPr>
            </a:pPr>
            <a:r>
              <a:t>denominator</a:t>
            </a:r>
          </a:p>
          <a:p>
            <a:pPr algn="l" defTabSz="587022">
              <a:defRPr b="1" sz="2000">
                <a:solidFill>
                  <a:srgbClr val="BF4934"/>
                </a:solidFill>
                <a:latin typeface="+mn-lt"/>
                <a:ea typeface="+mn-ea"/>
                <a:cs typeface="+mn-cs"/>
                <a:sym typeface="Helvetica Neue"/>
              </a:defRPr>
            </a:pPr>
            <a:r>
              <a:t>Sp: </a:t>
            </a:r>
            <a:r>
              <a:rPr i="1"/>
              <a:t>nombre</a:t>
            </a:r>
          </a:p>
        </p:txBody>
      </p:sp>
      <p:sp>
        <p:nvSpPr>
          <p:cNvPr id="375" name="ignore, ignorant,…"/>
          <p:cNvSpPr txBox="1"/>
          <p:nvPr/>
        </p:nvSpPr>
        <p:spPr>
          <a:xfrm>
            <a:off x="2260435" y="4080959"/>
            <a:ext cx="2389459" cy="6818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b="1" sz="2000">
                <a:solidFill>
                  <a:srgbClr val="BF4934"/>
                </a:solidFill>
                <a:latin typeface="+mn-lt"/>
                <a:ea typeface="+mn-ea"/>
                <a:cs typeface="+mn-cs"/>
                <a:sym typeface="Helvetica Neue"/>
              </a:defRPr>
            </a:pPr>
            <a:r>
              <a:t>ignore, ignorant,</a:t>
            </a:r>
          </a:p>
          <a:p>
            <a:pPr algn="l" defTabSz="587022">
              <a:defRPr b="1" sz="2000">
                <a:solidFill>
                  <a:srgbClr val="BF4934"/>
                </a:solidFill>
                <a:latin typeface="+mn-lt"/>
                <a:ea typeface="+mn-ea"/>
                <a:cs typeface="+mn-cs"/>
                <a:sym typeface="Helvetica Neue"/>
              </a:defRPr>
            </a:pPr>
            <a:r>
              <a:t>ignoramus, ignoble</a:t>
            </a:r>
          </a:p>
        </p:txBody>
      </p:sp>
      <p:sp>
        <p:nvSpPr>
          <p:cNvPr id="376" name="shame…"/>
          <p:cNvSpPr txBox="1"/>
          <p:nvPr/>
        </p:nvSpPr>
        <p:spPr>
          <a:xfrm>
            <a:off x="2273478" y="5331616"/>
            <a:ext cx="1534241" cy="19518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b="1" sz="2000">
                <a:solidFill>
                  <a:srgbClr val="214CFF"/>
                </a:solidFill>
                <a:latin typeface="+mn-lt"/>
                <a:ea typeface="+mn-ea"/>
                <a:cs typeface="+mn-cs"/>
                <a:sym typeface="Helvetica Neue"/>
              </a:defRPr>
            </a:pPr>
            <a:r>
              <a:t>shame</a:t>
            </a:r>
          </a:p>
          <a:p>
            <a:pPr algn="l" defTabSz="587022">
              <a:defRPr b="1" sz="2000">
                <a:solidFill>
                  <a:srgbClr val="214CFF"/>
                </a:solidFill>
                <a:latin typeface="+mn-lt"/>
                <a:ea typeface="+mn-ea"/>
                <a:cs typeface="+mn-cs"/>
                <a:sym typeface="Helvetica Neue"/>
              </a:defRPr>
            </a:pPr>
            <a:r>
              <a:t>disgrace</a:t>
            </a:r>
          </a:p>
          <a:p>
            <a:pPr algn="l" defTabSz="587022">
              <a:defRPr b="1" sz="2000">
                <a:solidFill>
                  <a:srgbClr val="214CFF"/>
                </a:solidFill>
                <a:latin typeface="+mn-lt"/>
                <a:ea typeface="+mn-ea"/>
                <a:cs typeface="+mn-cs"/>
                <a:sym typeface="Helvetica Neue"/>
              </a:defRPr>
            </a:pPr>
            <a:r>
              <a:t>humiliation</a:t>
            </a:r>
          </a:p>
          <a:p>
            <a:pPr algn="l" defTabSz="587022">
              <a:defRPr b="1" sz="2000">
                <a:solidFill>
                  <a:srgbClr val="214CFF"/>
                </a:solidFill>
                <a:latin typeface="+mn-lt"/>
                <a:ea typeface="+mn-ea"/>
                <a:cs typeface="+mn-cs"/>
                <a:sym typeface="Helvetica Neue"/>
              </a:defRPr>
            </a:pPr>
            <a:r>
              <a:t>approbation</a:t>
            </a:r>
          </a:p>
          <a:p>
            <a:pPr algn="l" defTabSz="587022">
              <a:defRPr b="1" sz="2000">
                <a:solidFill>
                  <a:srgbClr val="214CFF"/>
                </a:solidFill>
                <a:latin typeface="+mn-lt"/>
                <a:ea typeface="+mn-ea"/>
                <a:cs typeface="+mn-cs"/>
                <a:sym typeface="Helvetica Neue"/>
              </a:defRPr>
            </a:pPr>
            <a:r>
              <a:t>dishonor</a:t>
            </a:r>
          </a:p>
          <a:p>
            <a:pPr algn="l" defTabSz="587022">
              <a:defRPr b="1" sz="2000">
                <a:solidFill>
                  <a:srgbClr val="214CFF"/>
                </a:solidFill>
                <a:latin typeface="+mn-lt"/>
                <a:ea typeface="+mn-ea"/>
                <a:cs typeface="+mn-cs"/>
                <a:sym typeface="Helvetica Neue"/>
              </a:defRPr>
            </a:pPr>
            <a:r>
              <a:t>infamy</a:t>
            </a:r>
          </a:p>
        </p:txBody>
      </p:sp>
      <p:pic>
        <p:nvPicPr>
          <p:cNvPr id="377" name="Image" descr="Image"/>
          <p:cNvPicPr>
            <a:picLocks noChangeAspect="1"/>
          </p:cNvPicPr>
          <p:nvPr/>
        </p:nvPicPr>
        <p:blipFill>
          <a:blip r:embed="rId6">
            <a:extLst/>
          </a:blip>
          <a:stretch>
            <a:fillRect/>
          </a:stretch>
        </p:blipFill>
        <p:spPr>
          <a:xfrm>
            <a:off x="4963297" y="4896053"/>
            <a:ext cx="3806600" cy="179271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1"/>
      <p:bldP build="whole" bldLvl="1" animBg="1" rev="0" advAuto="0" spid="374" grpId="6"/>
      <p:bldP build="whole" bldLvl="1" animBg="1" rev="0" advAuto="0" spid="373" grpId="5"/>
      <p:bldP build="whole" bldLvl="1" animBg="1" rev="0" advAuto="0" spid="371" grpId="7"/>
      <p:bldP build="whole" bldLvl="1" animBg="1" rev="0" advAuto="0" spid="370" grpId="3"/>
      <p:bldP build="whole" bldLvl="1" animBg="1" rev="0" advAuto="0" spid="375" grpId="4"/>
      <p:bldP build="whole" bldLvl="1" animBg="1" rev="0" advAuto="0" spid="376" grpId="8"/>
      <p:bldP build="whole" bldLvl="1" animBg="1" rev="0" advAuto="0" spid="369"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Image" descr="Image"/>
          <p:cNvPicPr>
            <a:picLocks noChangeAspect="1"/>
          </p:cNvPicPr>
          <p:nvPr/>
        </p:nvPicPr>
        <p:blipFill>
          <a:blip r:embed="rId2">
            <a:extLst/>
          </a:blip>
          <a:stretch>
            <a:fillRect/>
          </a:stretch>
        </p:blipFill>
        <p:spPr>
          <a:xfrm>
            <a:off x="677045" y="0"/>
            <a:ext cx="11650710" cy="97536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In the 20 years I spent as a language arts teacher, I always accepted that…"/>
          <p:cNvSpPr txBox="1"/>
          <p:nvPr/>
        </p:nvSpPr>
        <p:spPr>
          <a:xfrm>
            <a:off x="1574788" y="4074607"/>
            <a:ext cx="10458299" cy="5160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mn-lt"/>
                <a:ea typeface="+mn-ea"/>
                <a:cs typeface="+mn-cs"/>
                <a:sym typeface="Helvetica Neue"/>
              </a:defRPr>
            </a:pPr>
            <a:r>
              <a:t>“In the 20 years I spent as a language arts teacher, I always accepted that</a:t>
            </a:r>
          </a:p>
          <a:p>
            <a:pPr algn="l">
              <a:defRPr>
                <a:latin typeface="+mn-lt"/>
                <a:ea typeface="+mn-ea"/>
                <a:cs typeface="+mn-cs"/>
                <a:sym typeface="Helvetica Neue"/>
              </a:defRPr>
            </a:pPr>
            <a:r>
              <a:t>teaching vocabulary was my responsibility—and yet, whenever I used a</a:t>
            </a:r>
          </a:p>
          <a:p>
            <a:pPr algn="l">
              <a:defRPr>
                <a:latin typeface="+mn-lt"/>
                <a:ea typeface="+mn-ea"/>
                <a:cs typeface="+mn-cs"/>
                <a:sym typeface="Helvetica Neue"/>
              </a:defRPr>
            </a:pPr>
            <a:r>
              <a:t>vocabulary workbook, I didn’t teach vocabulary so much as I assigned it.</a:t>
            </a:r>
          </a:p>
          <a:p>
            <a:pPr algn="l">
              <a:defRPr>
                <a:latin typeface="+mn-lt"/>
                <a:ea typeface="+mn-ea"/>
                <a:cs typeface="+mn-cs"/>
                <a:sym typeface="Helvetica Neue"/>
              </a:defRPr>
            </a:pPr>
            <a:r>
              <a:t>This isn’t something I’m proud of, but it was so easy just to say, ‘Look at the</a:t>
            </a:r>
          </a:p>
          <a:p>
            <a:pPr algn="l">
              <a:defRPr>
                <a:latin typeface="+mn-lt"/>
                <a:ea typeface="+mn-ea"/>
                <a:cs typeface="+mn-cs"/>
                <a:sym typeface="Helvetica Neue"/>
              </a:defRPr>
            </a:pPr>
            <a:r>
              <a:t>words in Chapter 2 of your vocab book and fill in the activities.’ Later in the</a:t>
            </a:r>
          </a:p>
          <a:p>
            <a:pPr algn="l">
              <a:defRPr>
                <a:latin typeface="+mn-lt"/>
                <a:ea typeface="+mn-ea"/>
                <a:cs typeface="+mn-cs"/>
                <a:sym typeface="Helvetica Neue"/>
              </a:defRPr>
            </a:pPr>
            <a:r>
              <a:t>week, when I could find the time, I would go over the students’ work, </a:t>
            </a:r>
          </a:p>
          <a:p>
            <a:pPr algn="l">
              <a:defRPr>
                <a:latin typeface="+mn-lt"/>
                <a:ea typeface="+mn-ea"/>
                <a:cs typeface="+mn-cs"/>
                <a:sym typeface="Helvetica Neue"/>
              </a:defRPr>
            </a:pPr>
            <a:r>
              <a:t>administer a test, grade it, and move on to the next chapter.  My students</a:t>
            </a:r>
          </a:p>
          <a:p>
            <a:pPr algn="l">
              <a:defRPr>
                <a:latin typeface="+mn-lt"/>
                <a:ea typeface="+mn-ea"/>
                <a:cs typeface="+mn-cs"/>
                <a:sym typeface="Helvetica Neue"/>
              </a:defRPr>
            </a:pPr>
            <a:r>
              <a:t>never really “knew” the words. I know I’m not the only teacher who has let </a:t>
            </a:r>
          </a:p>
          <a:p>
            <a:pPr algn="l">
              <a:defRPr>
                <a:latin typeface="+mn-lt"/>
                <a:ea typeface="+mn-ea"/>
                <a:cs typeface="+mn-cs"/>
                <a:sym typeface="Helvetica Neue"/>
              </a:defRPr>
            </a:pPr>
            <a:r>
              <a:t>vocabulary fall by the wayside to focus on other things.”</a:t>
            </a:r>
          </a:p>
          <a:p>
            <a:pPr algn="r">
              <a:defRPr>
                <a:latin typeface="+mn-lt"/>
                <a:ea typeface="+mn-ea"/>
                <a:cs typeface="+mn-cs"/>
                <a:sym typeface="Helvetica Neue"/>
              </a:defRPr>
            </a:pPr>
          </a:p>
          <a:p>
            <a:pPr algn="r">
              <a:defRPr>
                <a:latin typeface="+mn-lt"/>
                <a:ea typeface="+mn-ea"/>
                <a:cs typeface="+mn-cs"/>
                <a:sym typeface="Helvetica Neue"/>
              </a:defRPr>
            </a:pPr>
          </a:p>
          <a:p>
            <a:pPr algn="r">
              <a:defRPr>
                <a:latin typeface="+mn-lt"/>
                <a:ea typeface="+mn-ea"/>
                <a:cs typeface="+mn-cs"/>
                <a:sym typeface="Helvetica Neue"/>
              </a:defRPr>
            </a:pPr>
            <a:r>
              <a:t>Marilee Sprenger</a:t>
            </a:r>
          </a:p>
          <a:p>
            <a:pPr algn="r">
              <a:defRPr i="1" sz="1800">
                <a:latin typeface="+mn-lt"/>
                <a:ea typeface="+mn-ea"/>
                <a:cs typeface="+mn-cs"/>
                <a:sym typeface="Helvetica Neue"/>
              </a:defRPr>
            </a:pPr>
            <a:r>
              <a:t>Vocabulary  Rehab</a:t>
            </a:r>
          </a:p>
          <a:p>
            <a:pPr algn="r">
              <a:defRPr>
                <a:latin typeface="+mn-lt"/>
                <a:ea typeface="+mn-ea"/>
                <a:cs typeface="+mn-cs"/>
                <a:sym typeface="Helvetica Neue"/>
              </a:defRPr>
            </a:pPr>
            <a:r>
              <a:t>ASCD</a:t>
            </a:r>
          </a:p>
        </p:txBody>
      </p:sp>
      <p:pic>
        <p:nvPicPr>
          <p:cNvPr id="182" name="pasted-image.png" descr="pasted-image.png"/>
          <p:cNvPicPr>
            <a:picLocks noChangeAspect="1"/>
          </p:cNvPicPr>
          <p:nvPr/>
        </p:nvPicPr>
        <p:blipFill>
          <a:blip r:embed="rId2">
            <a:extLst/>
          </a:blip>
          <a:stretch>
            <a:fillRect/>
          </a:stretch>
        </p:blipFill>
        <p:spPr>
          <a:xfrm>
            <a:off x="4794150" y="1098896"/>
            <a:ext cx="3949702" cy="205740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062708" descr="062708">
            <a:hlinkClick r:id="rId2" invalidUrl="" action="" tgtFrame="" tooltip="" history="1" highlightClick="0" endSnd="0"/>
          </p:cNvPr>
          <p:cNvPicPr>
            <a:picLocks noChangeAspect="1"/>
          </p:cNvPicPr>
          <p:nvPr/>
        </p:nvPicPr>
        <p:blipFill>
          <a:blip r:embed="rId3">
            <a:extLst/>
          </a:blip>
          <a:stretch>
            <a:fillRect/>
          </a:stretch>
        </p:blipFill>
        <p:spPr>
          <a:xfrm>
            <a:off x="9268176" y="6515944"/>
            <a:ext cx="2919327" cy="2968998"/>
          </a:xfrm>
          <a:prstGeom prst="rect">
            <a:avLst/>
          </a:prstGeom>
          <a:ln w="12700">
            <a:miter lim="400000"/>
          </a:ln>
        </p:spPr>
      </p:pic>
      <p:sp>
        <p:nvSpPr>
          <p:cNvPr id="382" name="Of Limited Value…"/>
          <p:cNvSpPr txBox="1"/>
          <p:nvPr>
            <p:ph type="title" idx="4294967295"/>
          </p:nvPr>
        </p:nvSpPr>
        <p:spPr>
          <a:xfrm>
            <a:off x="-2" y="-2"/>
            <a:ext cx="7369389" cy="1842350"/>
          </a:xfrm>
          <a:prstGeom prst="rect">
            <a:avLst/>
          </a:prstGeom>
        </p:spPr>
        <p:txBody>
          <a:bodyPr lIns="65022" tIns="65022" rIns="65022" bIns="65022"/>
          <a:lstStyle>
            <a:lvl1pPr algn="l" defTabSz="1300480">
              <a:defRPr sz="6200">
                <a:latin typeface="Arial"/>
                <a:ea typeface="Arial"/>
                <a:cs typeface="Arial"/>
                <a:sym typeface="Arial"/>
              </a:defRPr>
            </a:lvl1pPr>
          </a:lstStyle>
          <a:p>
            <a:pPr/>
            <a:r>
              <a:t>Of Limited Value…</a:t>
            </a:r>
          </a:p>
        </p:txBody>
      </p:sp>
      <p:sp>
        <p:nvSpPr>
          <p:cNvPr id="383" name="Lists alone…"/>
          <p:cNvSpPr txBox="1"/>
          <p:nvPr/>
        </p:nvSpPr>
        <p:spPr>
          <a:xfrm>
            <a:off x="325106" y="1517225"/>
            <a:ext cx="8466901" cy="265176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4400">
                <a:latin typeface="Arial"/>
                <a:ea typeface="Arial"/>
                <a:cs typeface="Arial"/>
                <a:sym typeface="Arial"/>
              </a:defRPr>
            </a:pPr>
            <a:r>
              <a:t>Lists alone</a:t>
            </a:r>
          </a:p>
          <a:p>
            <a:pPr algn="l" defTabSz="1300480">
              <a:defRPr sz="4400">
                <a:latin typeface="Arial"/>
                <a:ea typeface="Arial"/>
                <a:cs typeface="Arial"/>
                <a:sym typeface="Arial"/>
              </a:defRPr>
            </a:pPr>
            <a:r>
              <a:t>Context alone</a:t>
            </a:r>
          </a:p>
          <a:p>
            <a:pPr algn="l" defTabSz="1300480">
              <a:defRPr sz="4400">
                <a:latin typeface="Arial"/>
                <a:ea typeface="Arial"/>
                <a:cs typeface="Arial"/>
                <a:sym typeface="Arial"/>
              </a:defRPr>
            </a:pPr>
            <a:r>
              <a:t>Definitions alone</a:t>
            </a:r>
          </a:p>
          <a:p>
            <a:pPr algn="l" defTabSz="1300480">
              <a:defRPr sz="4400">
                <a:latin typeface="Arial"/>
                <a:ea typeface="Arial"/>
                <a:cs typeface="Arial"/>
                <a:sym typeface="Arial"/>
              </a:defRPr>
            </a:pPr>
            <a:r>
              <a:t>Dictionaries and Glossaries alone</a:t>
            </a:r>
          </a:p>
        </p:txBody>
      </p:sp>
      <p:sp>
        <p:nvSpPr>
          <p:cNvPr id="384" name="Of Durable Value…"/>
          <p:cNvSpPr txBox="1"/>
          <p:nvPr/>
        </p:nvSpPr>
        <p:spPr>
          <a:xfrm>
            <a:off x="666043" y="4059975"/>
            <a:ext cx="11704323" cy="100598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1300480">
              <a:defRPr sz="6200">
                <a:solidFill>
                  <a:srgbClr val="0000CC"/>
                </a:solidFill>
                <a:latin typeface="Arial"/>
                <a:ea typeface="Arial"/>
                <a:cs typeface="Arial"/>
                <a:sym typeface="Arial"/>
              </a:defRPr>
            </a:lvl1pPr>
          </a:lstStyle>
          <a:p>
            <a:pPr/>
            <a:r>
              <a:t>Of Durable Value…</a:t>
            </a:r>
          </a:p>
        </p:txBody>
      </p:sp>
      <p:sp>
        <p:nvSpPr>
          <p:cNvPr id="385" name="Words in clusters…"/>
          <p:cNvSpPr txBox="1"/>
          <p:nvPr/>
        </p:nvSpPr>
        <p:spPr>
          <a:xfrm>
            <a:off x="460579" y="4770682"/>
            <a:ext cx="9584773" cy="455676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sz="4400">
                <a:solidFill>
                  <a:srgbClr val="0000CC"/>
                </a:solidFill>
                <a:latin typeface="Arial"/>
                <a:ea typeface="Arial"/>
                <a:cs typeface="Arial"/>
                <a:sym typeface="Arial"/>
              </a:defRPr>
            </a:pPr>
            <a:r>
              <a:t>Words in clusters</a:t>
            </a:r>
          </a:p>
          <a:p>
            <a:pPr algn="l" defTabSz="1300480">
              <a:defRPr sz="4400">
                <a:solidFill>
                  <a:srgbClr val="0000CC"/>
                </a:solidFill>
                <a:latin typeface="Arial"/>
                <a:ea typeface="Arial"/>
                <a:cs typeface="Arial"/>
                <a:sym typeface="Arial"/>
              </a:defRPr>
            </a:pPr>
            <a:r>
              <a:t>Leisure reading</a:t>
            </a:r>
          </a:p>
          <a:p>
            <a:pPr algn="l" defTabSz="1300480">
              <a:defRPr sz="4400">
                <a:solidFill>
                  <a:srgbClr val="0000CC"/>
                </a:solidFill>
                <a:latin typeface="Arial"/>
                <a:ea typeface="Arial"/>
                <a:cs typeface="Arial"/>
                <a:sym typeface="Arial"/>
              </a:defRPr>
            </a:pPr>
            <a:r>
              <a:t>Multiple exposures in various contexts</a:t>
            </a:r>
          </a:p>
          <a:p>
            <a:pPr algn="l" defTabSz="1300480">
              <a:defRPr sz="4400">
                <a:solidFill>
                  <a:srgbClr val="0000CC"/>
                </a:solidFill>
                <a:latin typeface="Arial"/>
                <a:ea typeface="Arial"/>
                <a:cs typeface="Arial"/>
                <a:sym typeface="Arial"/>
              </a:defRPr>
            </a:pPr>
            <a:r>
              <a:t>Chances to speak, hear, write</a:t>
            </a:r>
          </a:p>
          <a:p>
            <a:pPr algn="l" defTabSz="1300480">
              <a:defRPr sz="4400">
                <a:solidFill>
                  <a:srgbClr val="0000CC"/>
                </a:solidFill>
                <a:latin typeface="Arial"/>
                <a:ea typeface="Arial"/>
                <a:cs typeface="Arial"/>
                <a:sym typeface="Arial"/>
              </a:defRPr>
            </a:pPr>
            <a:r>
              <a:t>Manipulation of forms of words</a:t>
            </a:r>
          </a:p>
          <a:p>
            <a:pPr algn="l" defTabSz="1300480">
              <a:defRPr sz="4400">
                <a:solidFill>
                  <a:srgbClr val="0000CC"/>
                </a:solidFill>
                <a:latin typeface="Arial"/>
                <a:ea typeface="Arial"/>
                <a:cs typeface="Arial"/>
                <a:sym typeface="Arial"/>
              </a:defRPr>
            </a:pPr>
            <a:r>
              <a:t>Classify and categorize word lists</a:t>
            </a:r>
          </a:p>
          <a:p>
            <a:pPr algn="l" defTabSz="1300480">
              <a:defRPr sz="4400">
                <a:solidFill>
                  <a:srgbClr val="0000CC"/>
                </a:solidFill>
                <a:latin typeface="Arial"/>
                <a:ea typeface="Arial"/>
                <a:cs typeface="Arial"/>
                <a:sym typeface="Arial"/>
              </a:defRPr>
            </a:pPr>
            <a:r>
              <a:t>Word games, puzzles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pasted-image.png" descr="pasted-image.png"/>
          <p:cNvPicPr>
            <a:picLocks noChangeAspect="1"/>
          </p:cNvPicPr>
          <p:nvPr/>
        </p:nvPicPr>
        <p:blipFill>
          <a:blip r:embed="rId2">
            <a:extLst/>
          </a:blip>
          <a:stretch>
            <a:fillRect/>
          </a:stretch>
        </p:blipFill>
        <p:spPr>
          <a:xfrm>
            <a:off x="402375" y="5756114"/>
            <a:ext cx="1819290" cy="2514611"/>
          </a:xfrm>
          <a:prstGeom prst="rect">
            <a:avLst/>
          </a:prstGeom>
          <a:ln w="12700">
            <a:miter lim="400000"/>
          </a:ln>
        </p:spPr>
      </p:pic>
      <p:pic>
        <p:nvPicPr>
          <p:cNvPr id="388" name="pasted-image.jpeg" descr="pasted-image.jpeg"/>
          <p:cNvPicPr>
            <a:picLocks noChangeAspect="1"/>
          </p:cNvPicPr>
          <p:nvPr/>
        </p:nvPicPr>
        <p:blipFill>
          <a:blip r:embed="rId3">
            <a:extLst/>
          </a:blip>
          <a:stretch>
            <a:fillRect/>
          </a:stretch>
        </p:blipFill>
        <p:spPr>
          <a:xfrm>
            <a:off x="2490613" y="4608829"/>
            <a:ext cx="2220981" cy="2220972"/>
          </a:xfrm>
          <a:prstGeom prst="rect">
            <a:avLst/>
          </a:prstGeom>
          <a:ln w="12700">
            <a:miter lim="400000"/>
          </a:ln>
        </p:spPr>
      </p:pic>
      <p:sp>
        <p:nvSpPr>
          <p:cNvPr id="389" name="Exposure"/>
          <p:cNvSpPr txBox="1"/>
          <p:nvPr/>
        </p:nvSpPr>
        <p:spPr>
          <a:xfrm>
            <a:off x="5820288" y="4307423"/>
            <a:ext cx="3015569" cy="84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b="1" i="1" sz="5200">
                <a:solidFill>
                  <a:srgbClr val="2341EB"/>
                </a:solidFill>
                <a:latin typeface="+mn-lt"/>
                <a:ea typeface="+mn-ea"/>
                <a:cs typeface="+mn-cs"/>
                <a:sym typeface="Helvetica Neue"/>
              </a:defRPr>
            </a:lvl1pPr>
          </a:lstStyle>
          <a:p>
            <a:pPr/>
            <a:r>
              <a:t>Exposure</a:t>
            </a:r>
          </a:p>
        </p:txBody>
      </p:sp>
      <p:sp>
        <p:nvSpPr>
          <p:cNvPr id="390" name="All words are learned because we are…"/>
          <p:cNvSpPr txBox="1"/>
          <p:nvPr/>
        </p:nvSpPr>
        <p:spPr>
          <a:xfrm>
            <a:off x="1704306" y="790783"/>
            <a:ext cx="10133360" cy="23978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5200">
                <a:solidFill>
                  <a:srgbClr val="2341EB"/>
                </a:solidFill>
                <a:latin typeface="+mn-lt"/>
                <a:ea typeface="+mn-ea"/>
                <a:cs typeface="+mn-cs"/>
                <a:sym typeface="Helvetica Neue"/>
              </a:defRPr>
            </a:pPr>
            <a:r>
              <a:t>All words are learned because we </a:t>
            </a:r>
          </a:p>
          <a:p>
            <a:pPr algn="l" defTabSz="587022">
              <a:defRPr i="1" sz="5200">
                <a:solidFill>
                  <a:srgbClr val="2341EB"/>
                </a:solidFill>
                <a:latin typeface="+mn-lt"/>
                <a:ea typeface="+mn-ea"/>
                <a:cs typeface="+mn-cs"/>
                <a:sym typeface="Helvetica Neue"/>
              </a:defRPr>
            </a:pPr>
            <a:r>
              <a:t>hear and read them repeatedly</a:t>
            </a:r>
          </a:p>
          <a:p>
            <a:pPr algn="l" defTabSz="587022">
              <a:defRPr i="1" sz="5200">
                <a:solidFill>
                  <a:srgbClr val="2341EB"/>
                </a:solidFill>
                <a:latin typeface="+mn-lt"/>
                <a:ea typeface="+mn-ea"/>
                <a:cs typeface="+mn-cs"/>
                <a:sym typeface="Helvetica Neue"/>
              </a:defRPr>
            </a:pPr>
            <a:r>
              <a:t>in various forms and contexts.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pasted-image.png" descr="pasted-image.png"/>
          <p:cNvPicPr>
            <a:picLocks noChangeAspect="1"/>
          </p:cNvPicPr>
          <p:nvPr/>
        </p:nvPicPr>
        <p:blipFill>
          <a:blip r:embed="rId2">
            <a:extLst/>
          </a:blip>
          <a:stretch>
            <a:fillRect/>
          </a:stretch>
        </p:blipFill>
        <p:spPr>
          <a:xfrm>
            <a:off x="554776" y="6302214"/>
            <a:ext cx="1819289" cy="2514612"/>
          </a:xfrm>
          <a:prstGeom prst="rect">
            <a:avLst/>
          </a:prstGeom>
          <a:ln w="12700">
            <a:miter lim="400000"/>
          </a:ln>
        </p:spPr>
      </p:pic>
      <p:pic>
        <p:nvPicPr>
          <p:cNvPr id="393" name="pasted-image.jpeg" descr="pasted-image.jpeg"/>
          <p:cNvPicPr>
            <a:picLocks noChangeAspect="1"/>
          </p:cNvPicPr>
          <p:nvPr/>
        </p:nvPicPr>
        <p:blipFill>
          <a:blip r:embed="rId3">
            <a:extLst/>
          </a:blip>
          <a:stretch>
            <a:fillRect/>
          </a:stretch>
        </p:blipFill>
        <p:spPr>
          <a:xfrm>
            <a:off x="2503313" y="6730724"/>
            <a:ext cx="2220981" cy="2220968"/>
          </a:xfrm>
          <a:prstGeom prst="rect">
            <a:avLst/>
          </a:prstGeom>
          <a:ln w="12700">
            <a:miter lim="400000"/>
          </a:ln>
        </p:spPr>
      </p:pic>
      <p:sp>
        <p:nvSpPr>
          <p:cNvPr id="394" name="Explanation"/>
          <p:cNvSpPr txBox="1"/>
          <p:nvPr/>
        </p:nvSpPr>
        <p:spPr>
          <a:xfrm>
            <a:off x="5828577" y="6479144"/>
            <a:ext cx="3699083" cy="84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i="1" sz="5200">
                <a:solidFill>
                  <a:srgbClr val="2341EB"/>
                </a:solidFill>
                <a:latin typeface="+mn-lt"/>
                <a:ea typeface="+mn-ea"/>
                <a:cs typeface="+mn-cs"/>
                <a:sym typeface="Helvetica Neue"/>
              </a:defRPr>
            </a:lvl1pPr>
          </a:lstStyle>
          <a:p>
            <a:pPr/>
            <a:r>
              <a:t>Elaboration</a:t>
            </a:r>
          </a:p>
        </p:txBody>
      </p:sp>
      <p:sp>
        <p:nvSpPr>
          <p:cNvPr id="395" name="Giving a brief definition of a word…"/>
          <p:cNvSpPr txBox="1"/>
          <p:nvPr/>
        </p:nvSpPr>
        <p:spPr>
          <a:xfrm>
            <a:off x="734674" y="1130455"/>
            <a:ext cx="11010372" cy="476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5200">
                <a:solidFill>
                  <a:srgbClr val="2341EB"/>
                </a:solidFill>
                <a:latin typeface="+mn-lt"/>
                <a:ea typeface="+mn-ea"/>
                <a:cs typeface="+mn-cs"/>
                <a:sym typeface="Helvetica Neue"/>
              </a:defRPr>
            </a:pPr>
            <a:r>
              <a:t>Giving a brief definition of a word</a:t>
            </a:r>
          </a:p>
          <a:p>
            <a:pPr algn="l" defTabSz="587022">
              <a:defRPr i="1" sz="5200">
                <a:solidFill>
                  <a:srgbClr val="2341EB"/>
                </a:solidFill>
                <a:latin typeface="+mn-lt"/>
                <a:ea typeface="+mn-ea"/>
                <a:cs typeface="+mn-cs"/>
                <a:sym typeface="Helvetica Neue"/>
              </a:defRPr>
            </a:pPr>
            <a:r>
              <a:t>is not sufficient for durable learning.</a:t>
            </a:r>
          </a:p>
          <a:p>
            <a:pPr algn="l" defTabSz="587022">
              <a:defRPr i="1" sz="5200">
                <a:solidFill>
                  <a:srgbClr val="2341EB"/>
                </a:solidFill>
                <a:latin typeface="+mn-lt"/>
                <a:ea typeface="+mn-ea"/>
                <a:cs typeface="+mn-cs"/>
                <a:sym typeface="Helvetica Neue"/>
              </a:defRPr>
            </a:pPr>
            <a:r>
              <a:t>Don’t just give a brief dictionary-type</a:t>
            </a:r>
          </a:p>
          <a:p>
            <a:pPr algn="l" defTabSz="587022">
              <a:defRPr i="1" sz="5200">
                <a:solidFill>
                  <a:srgbClr val="2341EB"/>
                </a:solidFill>
                <a:latin typeface="+mn-lt"/>
                <a:ea typeface="+mn-ea"/>
                <a:cs typeface="+mn-cs"/>
                <a:sym typeface="Helvetica Neue"/>
              </a:defRPr>
            </a:pPr>
            <a:r>
              <a:t>definition.  Give examples. Tell</a:t>
            </a:r>
          </a:p>
          <a:p>
            <a:pPr algn="l" defTabSz="587022">
              <a:defRPr i="1" sz="5200">
                <a:solidFill>
                  <a:srgbClr val="2341EB"/>
                </a:solidFill>
                <a:latin typeface="+mn-lt"/>
                <a:ea typeface="+mn-ea"/>
                <a:cs typeface="+mn-cs"/>
                <a:sym typeface="Helvetica Neue"/>
              </a:defRPr>
            </a:pPr>
            <a:r>
              <a:t>stories. Show visuals. Give synonyms</a:t>
            </a:r>
          </a:p>
          <a:p>
            <a:pPr algn="l" defTabSz="587022">
              <a:defRPr i="1" sz="5200">
                <a:solidFill>
                  <a:srgbClr val="2341EB"/>
                </a:solidFill>
                <a:latin typeface="+mn-lt"/>
                <a:ea typeface="+mn-ea"/>
                <a:cs typeface="+mn-cs"/>
                <a:sym typeface="Helvetica Neue"/>
              </a:defRPr>
            </a:pPr>
            <a:r>
              <a:t>and antonyms.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pasted-image.png" descr="pasted-image.png"/>
          <p:cNvPicPr>
            <a:picLocks noChangeAspect="1"/>
          </p:cNvPicPr>
          <p:nvPr/>
        </p:nvPicPr>
        <p:blipFill>
          <a:blip r:embed="rId2">
            <a:extLst/>
          </a:blip>
          <a:stretch>
            <a:fillRect/>
          </a:stretch>
        </p:blipFill>
        <p:spPr>
          <a:xfrm>
            <a:off x="237275" y="6543512"/>
            <a:ext cx="1819290" cy="2514613"/>
          </a:xfrm>
          <a:prstGeom prst="rect">
            <a:avLst/>
          </a:prstGeom>
          <a:ln w="12700">
            <a:miter lim="400000"/>
          </a:ln>
        </p:spPr>
      </p:pic>
      <p:pic>
        <p:nvPicPr>
          <p:cNvPr id="398" name="pasted-image.jpeg" descr="pasted-image.jpeg"/>
          <p:cNvPicPr>
            <a:picLocks noChangeAspect="1"/>
          </p:cNvPicPr>
          <p:nvPr/>
        </p:nvPicPr>
        <p:blipFill>
          <a:blip r:embed="rId3">
            <a:extLst/>
          </a:blip>
          <a:stretch>
            <a:fillRect/>
          </a:stretch>
        </p:blipFill>
        <p:spPr>
          <a:xfrm>
            <a:off x="2592213" y="7099024"/>
            <a:ext cx="2220981" cy="2220968"/>
          </a:xfrm>
          <a:prstGeom prst="rect">
            <a:avLst/>
          </a:prstGeom>
          <a:ln w="12700">
            <a:miter lim="400000"/>
          </a:ln>
        </p:spPr>
      </p:pic>
      <p:sp>
        <p:nvSpPr>
          <p:cNvPr id="399" name="Engagement"/>
          <p:cNvSpPr txBox="1"/>
          <p:nvPr/>
        </p:nvSpPr>
        <p:spPr>
          <a:xfrm>
            <a:off x="5129698" y="6206730"/>
            <a:ext cx="4101927" cy="84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i="1" sz="5200">
                <a:solidFill>
                  <a:srgbClr val="2341EB"/>
                </a:solidFill>
                <a:latin typeface="+mn-lt"/>
                <a:ea typeface="+mn-ea"/>
                <a:cs typeface="+mn-cs"/>
                <a:sym typeface="Helvetica Neue"/>
              </a:defRPr>
            </a:lvl1pPr>
          </a:lstStyle>
          <a:p>
            <a:pPr/>
            <a:r>
              <a:t>Engagement</a:t>
            </a:r>
          </a:p>
        </p:txBody>
      </p:sp>
      <p:sp>
        <p:nvSpPr>
          <p:cNvPr id="400" name="."/>
          <p:cNvSpPr txBox="1"/>
          <p:nvPr/>
        </p:nvSpPr>
        <p:spPr>
          <a:xfrm>
            <a:off x="4100181" y="3396877"/>
            <a:ext cx="250474" cy="823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5200">
                <a:solidFill>
                  <a:srgbClr val="2341EB"/>
                </a:solidFill>
                <a:latin typeface="+mn-lt"/>
                <a:ea typeface="+mn-ea"/>
                <a:cs typeface="+mn-cs"/>
                <a:sym typeface="Helvetica Neue"/>
              </a:defRPr>
            </a:lvl1pPr>
          </a:lstStyle>
          <a:p>
            <a:pPr/>
            <a:r>
              <a:t>.</a:t>
            </a:r>
          </a:p>
        </p:txBody>
      </p:sp>
      <p:sp>
        <p:nvSpPr>
          <p:cNvPr id="401" name="Learning happens as a result of…"/>
          <p:cNvSpPr txBox="1"/>
          <p:nvPr/>
        </p:nvSpPr>
        <p:spPr>
          <a:xfrm>
            <a:off x="921922" y="450475"/>
            <a:ext cx="11160942" cy="476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5200">
                <a:solidFill>
                  <a:srgbClr val="2341EB"/>
                </a:solidFill>
                <a:latin typeface="+mn-lt"/>
                <a:ea typeface="+mn-ea"/>
                <a:cs typeface="+mn-cs"/>
                <a:sym typeface="Helvetica Neue"/>
              </a:defRPr>
            </a:pPr>
            <a:r>
              <a:t>Learning happens as a result of </a:t>
            </a:r>
          </a:p>
          <a:p>
            <a:pPr algn="l" defTabSz="587022">
              <a:defRPr i="1" sz="5200">
                <a:solidFill>
                  <a:srgbClr val="2341EB"/>
                </a:solidFill>
                <a:latin typeface="+mn-lt"/>
                <a:ea typeface="+mn-ea"/>
                <a:cs typeface="+mn-cs"/>
                <a:sym typeface="Helvetica Neue"/>
              </a:defRPr>
            </a:pPr>
            <a:r>
              <a:t>problem-solving. When we do</a:t>
            </a:r>
          </a:p>
          <a:p>
            <a:pPr algn="l" defTabSz="587022">
              <a:defRPr i="1" sz="5200">
                <a:solidFill>
                  <a:srgbClr val="2341EB"/>
                </a:solidFill>
                <a:latin typeface="+mn-lt"/>
                <a:ea typeface="+mn-ea"/>
                <a:cs typeface="+mn-cs"/>
                <a:sym typeface="Helvetica Neue"/>
              </a:defRPr>
            </a:pPr>
            <a:r>
              <a:t>games and puzzles, when we</a:t>
            </a:r>
          </a:p>
          <a:p>
            <a:pPr algn="l" defTabSz="587022">
              <a:defRPr i="1" sz="5200">
                <a:solidFill>
                  <a:srgbClr val="2341EB"/>
                </a:solidFill>
                <a:latin typeface="+mn-lt"/>
                <a:ea typeface="+mn-ea"/>
                <a:cs typeface="+mn-cs"/>
                <a:sym typeface="Helvetica Neue"/>
              </a:defRPr>
            </a:pPr>
            <a:r>
              <a:t>expend mental energy by having to</a:t>
            </a:r>
          </a:p>
          <a:p>
            <a:pPr algn="l" defTabSz="587022">
              <a:defRPr i="1" sz="5200">
                <a:solidFill>
                  <a:srgbClr val="2341EB"/>
                </a:solidFill>
                <a:latin typeface="+mn-lt"/>
                <a:ea typeface="+mn-ea"/>
                <a:cs typeface="+mn-cs"/>
                <a:sym typeface="Helvetica Neue"/>
              </a:defRPr>
            </a:pPr>
            <a:r>
              <a:t>think about how a word is used, that</a:t>
            </a:r>
          </a:p>
          <a:p>
            <a:pPr algn="l" defTabSz="587022">
              <a:defRPr i="1" sz="5200">
                <a:solidFill>
                  <a:srgbClr val="2341EB"/>
                </a:solidFill>
                <a:latin typeface="+mn-lt"/>
                <a:ea typeface="+mn-ea"/>
                <a:cs typeface="+mn-cs"/>
                <a:sym typeface="Helvetica Neue"/>
              </a:defRPr>
            </a:pPr>
            <a:r>
              <a:t>is when we come to own a new word.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asted-image.png" descr="pasted-image.png"/>
          <p:cNvPicPr>
            <a:picLocks noChangeAspect="1"/>
          </p:cNvPicPr>
          <p:nvPr/>
        </p:nvPicPr>
        <p:blipFill>
          <a:blip r:embed="rId2">
            <a:extLst/>
          </a:blip>
          <a:stretch>
            <a:fillRect/>
          </a:stretch>
        </p:blipFill>
        <p:spPr>
          <a:xfrm>
            <a:off x="262675" y="5921214"/>
            <a:ext cx="1819290" cy="2514612"/>
          </a:xfrm>
          <a:prstGeom prst="rect">
            <a:avLst/>
          </a:prstGeom>
          <a:ln w="12700">
            <a:miter lim="400000"/>
          </a:ln>
        </p:spPr>
      </p:pic>
      <p:pic>
        <p:nvPicPr>
          <p:cNvPr id="404" name="pasted-image.jpeg" descr="pasted-image.jpeg"/>
          <p:cNvPicPr>
            <a:picLocks noChangeAspect="1"/>
          </p:cNvPicPr>
          <p:nvPr/>
        </p:nvPicPr>
        <p:blipFill>
          <a:blip r:embed="rId3">
            <a:extLst/>
          </a:blip>
          <a:stretch>
            <a:fillRect/>
          </a:stretch>
        </p:blipFill>
        <p:spPr>
          <a:xfrm>
            <a:off x="2541413" y="6476724"/>
            <a:ext cx="2220981" cy="2220968"/>
          </a:xfrm>
          <a:prstGeom prst="rect">
            <a:avLst/>
          </a:prstGeom>
          <a:ln w="12700">
            <a:miter lim="400000"/>
          </a:ln>
        </p:spPr>
      </p:pic>
      <p:sp>
        <p:nvSpPr>
          <p:cNvPr id="405" name="Etymology"/>
          <p:cNvSpPr txBox="1"/>
          <p:nvPr/>
        </p:nvSpPr>
        <p:spPr>
          <a:xfrm>
            <a:off x="5483672" y="6206730"/>
            <a:ext cx="3393979" cy="84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i="1" sz="5200">
                <a:solidFill>
                  <a:srgbClr val="2341EB"/>
                </a:solidFill>
                <a:latin typeface="+mn-lt"/>
                <a:ea typeface="+mn-ea"/>
                <a:cs typeface="+mn-cs"/>
                <a:sym typeface="Helvetica Neue"/>
              </a:defRPr>
            </a:lvl1pPr>
          </a:lstStyle>
          <a:p>
            <a:pPr/>
            <a:r>
              <a:t>Etymology</a:t>
            </a:r>
          </a:p>
        </p:txBody>
      </p:sp>
      <p:sp>
        <p:nvSpPr>
          <p:cNvPr id="406" name="."/>
          <p:cNvSpPr txBox="1"/>
          <p:nvPr/>
        </p:nvSpPr>
        <p:spPr>
          <a:xfrm>
            <a:off x="4100181" y="3396877"/>
            <a:ext cx="250474" cy="823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5200">
                <a:solidFill>
                  <a:srgbClr val="2341EB"/>
                </a:solidFill>
                <a:latin typeface="+mn-lt"/>
                <a:ea typeface="+mn-ea"/>
                <a:cs typeface="+mn-cs"/>
                <a:sym typeface="Helvetica Neue"/>
              </a:defRPr>
            </a:lvl1pPr>
          </a:lstStyle>
          <a:p>
            <a:pPr/>
            <a:r>
              <a:t>.</a:t>
            </a:r>
          </a:p>
        </p:txBody>
      </p:sp>
      <p:sp>
        <p:nvSpPr>
          <p:cNvPr id="407" name="."/>
          <p:cNvSpPr txBox="1"/>
          <p:nvPr/>
        </p:nvSpPr>
        <p:spPr>
          <a:xfrm>
            <a:off x="4100181" y="3396877"/>
            <a:ext cx="250474" cy="823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5200">
                <a:solidFill>
                  <a:srgbClr val="2341EB"/>
                </a:solidFill>
                <a:latin typeface="+mn-lt"/>
                <a:ea typeface="+mn-ea"/>
                <a:cs typeface="+mn-cs"/>
                <a:sym typeface="Helvetica Neue"/>
              </a:defRPr>
            </a:lvl1pPr>
          </a:lstStyle>
          <a:p>
            <a:pPr/>
            <a:r>
              <a:t>.</a:t>
            </a:r>
          </a:p>
        </p:txBody>
      </p:sp>
      <p:sp>
        <p:nvSpPr>
          <p:cNvPr id="408" name="Humans love to learn through stories.…"/>
          <p:cNvSpPr txBox="1"/>
          <p:nvPr/>
        </p:nvSpPr>
        <p:spPr>
          <a:xfrm>
            <a:off x="804884" y="882272"/>
            <a:ext cx="11049996" cy="39726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5200">
                <a:solidFill>
                  <a:srgbClr val="2341EB"/>
                </a:solidFill>
                <a:latin typeface="+mn-lt"/>
                <a:ea typeface="+mn-ea"/>
                <a:cs typeface="+mn-cs"/>
                <a:sym typeface="Helvetica Neue"/>
              </a:defRPr>
            </a:pPr>
            <a:r>
              <a:t>Humans love to learn through stories.</a:t>
            </a:r>
          </a:p>
          <a:p>
            <a:pPr algn="l" defTabSz="587022">
              <a:defRPr i="1" sz="5200">
                <a:solidFill>
                  <a:srgbClr val="2341EB"/>
                </a:solidFill>
                <a:latin typeface="+mn-lt"/>
                <a:ea typeface="+mn-ea"/>
                <a:cs typeface="+mn-cs"/>
                <a:sym typeface="Helvetica Neue"/>
              </a:defRPr>
            </a:pPr>
            <a:r>
              <a:t>The history of a word illuminates its</a:t>
            </a:r>
          </a:p>
          <a:p>
            <a:pPr algn="l" defTabSz="587022">
              <a:defRPr i="1" sz="5200">
                <a:solidFill>
                  <a:srgbClr val="2341EB"/>
                </a:solidFill>
                <a:latin typeface="+mn-lt"/>
                <a:ea typeface="+mn-ea"/>
                <a:cs typeface="+mn-cs"/>
                <a:sym typeface="Helvetica Neue"/>
              </a:defRPr>
            </a:pPr>
            <a:r>
              <a:t>meaning, making the word more </a:t>
            </a:r>
          </a:p>
          <a:p>
            <a:pPr algn="l" defTabSz="587022">
              <a:defRPr i="1" sz="5200">
                <a:solidFill>
                  <a:srgbClr val="2341EB"/>
                </a:solidFill>
                <a:latin typeface="+mn-lt"/>
                <a:ea typeface="+mn-ea"/>
                <a:cs typeface="+mn-cs"/>
                <a:sym typeface="Helvetica Neue"/>
              </a:defRPr>
            </a:pPr>
            <a:r>
              <a:t>likely to be understood and </a:t>
            </a:r>
          </a:p>
          <a:p>
            <a:pPr algn="l" defTabSz="587022">
              <a:defRPr i="1" sz="5200">
                <a:solidFill>
                  <a:srgbClr val="2341EB"/>
                </a:solidFill>
                <a:latin typeface="+mn-lt"/>
                <a:ea typeface="+mn-ea"/>
                <a:cs typeface="+mn-cs"/>
                <a:sym typeface="Helvetica Neue"/>
              </a:defRPr>
            </a:pPr>
            <a:r>
              <a:t>remembered.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5"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pasted-image.jpeg" descr="pasted-image.jpeg"/>
          <p:cNvPicPr>
            <a:picLocks noChangeAspect="1"/>
          </p:cNvPicPr>
          <p:nvPr/>
        </p:nvPicPr>
        <p:blipFill>
          <a:blip r:embed="rId2">
            <a:extLst/>
          </a:blip>
          <a:stretch>
            <a:fillRect/>
          </a:stretch>
        </p:blipFill>
        <p:spPr>
          <a:xfrm>
            <a:off x="2160413" y="4178024"/>
            <a:ext cx="2220981" cy="2220968"/>
          </a:xfrm>
          <a:prstGeom prst="rect">
            <a:avLst/>
          </a:prstGeom>
          <a:ln w="12700">
            <a:miter lim="400000"/>
          </a:ln>
        </p:spPr>
      </p:pic>
      <p:sp>
        <p:nvSpPr>
          <p:cNvPr id="411" name="Etymology"/>
          <p:cNvSpPr txBox="1"/>
          <p:nvPr/>
        </p:nvSpPr>
        <p:spPr>
          <a:xfrm>
            <a:off x="5282255" y="6206730"/>
            <a:ext cx="3796822" cy="84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i="1" sz="5200">
                <a:solidFill>
                  <a:srgbClr val="2341EB"/>
                </a:solidFill>
                <a:latin typeface="+mn-lt"/>
                <a:ea typeface="+mn-ea"/>
                <a:cs typeface="+mn-cs"/>
                <a:sym typeface="Helvetica Neue"/>
              </a:defRPr>
            </a:lvl1pPr>
          </a:lstStyle>
          <a:p>
            <a:pPr/>
            <a:r>
              <a:t>Enthusiasm</a:t>
            </a:r>
          </a:p>
        </p:txBody>
      </p:sp>
      <p:sp>
        <p:nvSpPr>
          <p:cNvPr id="412" name="Humans love to learn through stories.…"/>
          <p:cNvSpPr txBox="1"/>
          <p:nvPr/>
        </p:nvSpPr>
        <p:spPr>
          <a:xfrm>
            <a:off x="1066294" y="755275"/>
            <a:ext cx="9766838" cy="318529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5200">
                <a:solidFill>
                  <a:srgbClr val="2341EB"/>
                </a:solidFill>
                <a:latin typeface="+mn-lt"/>
                <a:ea typeface="+mn-ea"/>
                <a:cs typeface="+mn-cs"/>
                <a:sym typeface="Helvetica Neue"/>
              </a:defRPr>
            </a:pPr>
            <a:r>
              <a:t>Your positive attitude and joy in </a:t>
            </a:r>
          </a:p>
          <a:p>
            <a:pPr algn="l" defTabSz="587022">
              <a:defRPr i="1" sz="5200">
                <a:solidFill>
                  <a:srgbClr val="2341EB"/>
                </a:solidFill>
                <a:latin typeface="+mn-lt"/>
                <a:ea typeface="+mn-ea"/>
                <a:cs typeface="+mn-cs"/>
                <a:sym typeface="Helvetica Neue"/>
              </a:defRPr>
            </a:pPr>
            <a:r>
              <a:t>teaching words and language is</a:t>
            </a:r>
          </a:p>
          <a:p>
            <a:pPr algn="l" defTabSz="587022">
              <a:defRPr i="1" sz="5200">
                <a:solidFill>
                  <a:srgbClr val="2341EB"/>
                </a:solidFill>
                <a:latin typeface="+mn-lt"/>
                <a:ea typeface="+mn-ea"/>
                <a:cs typeface="+mn-cs"/>
                <a:sym typeface="Helvetica Neue"/>
              </a:defRPr>
            </a:pPr>
            <a:r>
              <a:t>contagious and makes the words</a:t>
            </a:r>
          </a:p>
          <a:p>
            <a:pPr algn="l" defTabSz="587022">
              <a:defRPr i="1" sz="5200">
                <a:solidFill>
                  <a:srgbClr val="2341EB"/>
                </a:solidFill>
                <a:latin typeface="+mn-lt"/>
                <a:ea typeface="+mn-ea"/>
                <a:cs typeface="+mn-cs"/>
                <a:sym typeface="Helvetica Neue"/>
              </a:defRPr>
            </a:pPr>
            <a:r>
              <a:t>memorable.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Complete sentence of at least 10 words:…"/>
          <p:cNvSpPr txBox="1"/>
          <p:nvPr/>
        </p:nvSpPr>
        <p:spPr>
          <a:xfrm>
            <a:off x="-30543" y="6482131"/>
            <a:ext cx="9753604" cy="673421"/>
          </a:xfrm>
          <a:prstGeom prst="rect">
            <a:avLst/>
          </a:prstGeom>
          <a:ln w="12700">
            <a:miter lim="400000"/>
          </a:ln>
          <a:extLst>
            <a:ext uri="{C572A759-6A51-4108-AA02-DFA0A04FC94B}">
              <ma14:wrappingTextBoxFlag xmlns:ma14="http://schemas.microsoft.com/office/mac/drawingml/2011/main" val="1"/>
            </a:ext>
          </a:extLst>
        </p:spPr>
        <p:txBody>
          <a:bodyPr lIns="48765" tIns="48765" rIns="48765" bIns="48765">
            <a:spAutoFit/>
          </a:bodyPr>
          <a:lstStyle/>
          <a:p>
            <a:pPr algn="l" defTabSz="1300480">
              <a:defRPr sz="2000">
                <a:latin typeface="Arial"/>
                <a:ea typeface="Arial"/>
                <a:cs typeface="Arial"/>
                <a:sym typeface="Arial"/>
              </a:defRPr>
            </a:pPr>
            <a:r>
              <a:t>Complete sentence of at least 10 words: </a:t>
            </a:r>
          </a:p>
          <a:p>
            <a:pPr algn="l" defTabSz="1300480">
              <a:defRPr sz="2000">
                <a:latin typeface="Arial"/>
                <a:ea typeface="Arial"/>
                <a:cs typeface="Arial"/>
                <a:sym typeface="Arial"/>
              </a:defRPr>
            </a:pPr>
            <a:r>
              <a:t>	Must contain an action verb and a visual image.</a:t>
            </a:r>
          </a:p>
        </p:txBody>
      </p:sp>
      <p:sp>
        <p:nvSpPr>
          <p:cNvPr id="415" name="The word I would like to get to know is:"/>
          <p:cNvSpPr txBox="1"/>
          <p:nvPr/>
        </p:nvSpPr>
        <p:spPr>
          <a:xfrm>
            <a:off x="186854" y="1558123"/>
            <a:ext cx="3677778"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1300480">
              <a:defRPr i="1" sz="1600">
                <a:latin typeface="Arial"/>
                <a:ea typeface="Arial"/>
                <a:cs typeface="Arial"/>
                <a:sym typeface="Arial"/>
              </a:defRPr>
            </a:pPr>
            <a:r>
              <a:t>The word I would like to get to know is:</a:t>
            </a:r>
            <a:r>
              <a:rPr i="0" sz="2200"/>
              <a:t> </a:t>
            </a:r>
          </a:p>
        </p:txBody>
      </p:sp>
      <p:sp>
        <p:nvSpPr>
          <p:cNvPr id="416" name="Line"/>
          <p:cNvSpPr/>
          <p:nvPr/>
        </p:nvSpPr>
        <p:spPr>
          <a:xfrm>
            <a:off x="6803235" y="2036734"/>
            <a:ext cx="3332496" cy="19"/>
          </a:xfrm>
          <a:prstGeom prst="line">
            <a:avLst/>
          </a:prstGeom>
          <a:ln w="3175">
            <a:solidFill>
              <a:srgbClr val="000000"/>
            </a:solidFill>
          </a:ln>
        </p:spPr>
        <p:txBody>
          <a:bodyPr lIns="45718" tIns="45718" rIns="45718" bIns="45718"/>
          <a:lstStyle/>
          <a:p>
            <a:pPr/>
          </a:p>
        </p:txBody>
      </p:sp>
      <p:sp>
        <p:nvSpPr>
          <p:cNvPr id="417" name="Line"/>
          <p:cNvSpPr/>
          <p:nvPr/>
        </p:nvSpPr>
        <p:spPr>
          <a:xfrm flipH="1" flipV="1">
            <a:off x="162552" y="2036734"/>
            <a:ext cx="3332489" cy="19"/>
          </a:xfrm>
          <a:prstGeom prst="line">
            <a:avLst/>
          </a:prstGeom>
          <a:ln w="3175">
            <a:solidFill>
              <a:srgbClr val="000000"/>
            </a:solidFill>
          </a:ln>
        </p:spPr>
        <p:txBody>
          <a:bodyPr lIns="45718" tIns="45718" rIns="45718" bIns="45718"/>
          <a:lstStyle/>
          <a:p>
            <a:pPr/>
          </a:p>
        </p:txBody>
      </p:sp>
      <p:sp>
        <p:nvSpPr>
          <p:cNvPr id="418" name="Visual:…"/>
          <p:cNvSpPr txBox="1"/>
          <p:nvPr/>
        </p:nvSpPr>
        <p:spPr>
          <a:xfrm>
            <a:off x="6583677" y="2194554"/>
            <a:ext cx="3479675" cy="7487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1300480">
              <a:defRPr sz="2200">
                <a:latin typeface="Arial"/>
                <a:ea typeface="Arial"/>
                <a:cs typeface="Arial"/>
                <a:sym typeface="Arial"/>
              </a:defRPr>
            </a:pPr>
            <a:r>
              <a:t>Visual:</a:t>
            </a:r>
          </a:p>
          <a:p>
            <a:pPr algn="l" defTabSz="1300480">
              <a:defRPr sz="2200">
                <a:latin typeface="Arial"/>
                <a:ea typeface="Arial"/>
                <a:cs typeface="Arial"/>
                <a:sym typeface="Arial"/>
              </a:defRPr>
            </a:pPr>
            <a:r>
              <a:t>Draw a </a:t>
            </a:r>
            <a:r>
              <a:rPr i="1"/>
              <a:t>very quick</a:t>
            </a:r>
            <a:r>
              <a:t> picture:  </a:t>
            </a:r>
          </a:p>
        </p:txBody>
      </p:sp>
      <p:sp>
        <p:nvSpPr>
          <p:cNvPr id="419" name="Line"/>
          <p:cNvSpPr/>
          <p:nvPr/>
        </p:nvSpPr>
        <p:spPr>
          <a:xfrm flipH="1">
            <a:off x="3485601" y="2063853"/>
            <a:ext cx="13" cy="4226576"/>
          </a:xfrm>
          <a:prstGeom prst="line">
            <a:avLst/>
          </a:prstGeom>
          <a:ln w="3175">
            <a:solidFill>
              <a:srgbClr val="000000"/>
            </a:solidFill>
          </a:ln>
        </p:spPr>
        <p:txBody>
          <a:bodyPr lIns="45718" tIns="45718" rIns="45718" bIns="45718"/>
          <a:lstStyle/>
          <a:p>
            <a:pPr/>
          </a:p>
        </p:txBody>
      </p:sp>
      <p:sp>
        <p:nvSpPr>
          <p:cNvPr id="420" name="Line"/>
          <p:cNvSpPr/>
          <p:nvPr/>
        </p:nvSpPr>
        <p:spPr>
          <a:xfrm>
            <a:off x="3498634" y="2036734"/>
            <a:ext cx="3332489" cy="19"/>
          </a:xfrm>
          <a:prstGeom prst="line">
            <a:avLst/>
          </a:prstGeom>
          <a:ln w="3175">
            <a:solidFill>
              <a:srgbClr val="000000"/>
            </a:solidFill>
          </a:ln>
        </p:spPr>
        <p:txBody>
          <a:bodyPr lIns="45718" tIns="45718" rIns="45718" bIns="45718"/>
          <a:lstStyle/>
          <a:p>
            <a:pPr/>
          </a:p>
        </p:txBody>
      </p:sp>
      <p:sp>
        <p:nvSpPr>
          <p:cNvPr id="421" name="Line"/>
          <p:cNvSpPr/>
          <p:nvPr/>
        </p:nvSpPr>
        <p:spPr>
          <a:xfrm flipH="1">
            <a:off x="6502395" y="2113270"/>
            <a:ext cx="13" cy="4145301"/>
          </a:xfrm>
          <a:prstGeom prst="line">
            <a:avLst/>
          </a:prstGeom>
          <a:ln w="3175">
            <a:solidFill>
              <a:srgbClr val="000000"/>
            </a:solidFill>
          </a:ln>
        </p:spPr>
        <p:txBody>
          <a:bodyPr lIns="45718" tIns="45718" rIns="45718" bIns="45718"/>
          <a:lstStyle/>
          <a:p>
            <a:pPr/>
          </a:p>
        </p:txBody>
      </p:sp>
      <p:sp>
        <p:nvSpPr>
          <p:cNvPr id="422" name="My guess:"/>
          <p:cNvSpPr txBox="1"/>
          <p:nvPr/>
        </p:nvSpPr>
        <p:spPr>
          <a:xfrm>
            <a:off x="125883" y="2162293"/>
            <a:ext cx="1461120"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1300480">
              <a:defRPr sz="2200">
                <a:latin typeface="Arial"/>
                <a:ea typeface="Arial"/>
                <a:cs typeface="Arial"/>
                <a:sym typeface="Arial"/>
              </a:defRPr>
            </a:lvl1pPr>
          </a:lstStyle>
          <a:p>
            <a:pPr/>
            <a:r>
              <a:t>My guess: </a:t>
            </a:r>
          </a:p>
        </p:txBody>
      </p:sp>
      <p:sp>
        <p:nvSpPr>
          <p:cNvPr id="423" name="Dictionary Definition:…"/>
          <p:cNvSpPr txBox="1"/>
          <p:nvPr/>
        </p:nvSpPr>
        <p:spPr>
          <a:xfrm>
            <a:off x="3728244" y="2066580"/>
            <a:ext cx="3144241" cy="649683"/>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1300480">
              <a:defRPr sz="2200">
                <a:latin typeface="Arial"/>
                <a:ea typeface="Arial"/>
                <a:cs typeface="Arial"/>
                <a:sym typeface="Arial"/>
              </a:defRPr>
            </a:pPr>
            <a:r>
              <a:t>Dictionary Definition:</a:t>
            </a:r>
          </a:p>
          <a:p>
            <a:pPr algn="l" defTabSz="1300480">
              <a:defRPr sz="1600">
                <a:latin typeface="Arial"/>
                <a:ea typeface="Arial"/>
                <a:cs typeface="Arial"/>
                <a:sym typeface="Arial"/>
              </a:defRPr>
            </a:pPr>
            <a:r>
              <a:t>(Use </a:t>
            </a:r>
            <a:r>
              <a:rPr u="sng">
                <a:solidFill>
                  <a:srgbClr val="0000FF"/>
                </a:solidFill>
                <a:uFill>
                  <a:solidFill>
                    <a:srgbClr val="0000FF"/>
                  </a:solidFill>
                </a:uFill>
                <a:hlinkClick r:id="rId2" invalidUrl="" action="" tgtFrame="" tooltip="" history="1" highlightClick="0" endSnd="0"/>
              </a:rPr>
              <a:t>vocabulary.com</a:t>
            </a:r>
            <a:r>
              <a:t>, preferably) </a:t>
            </a:r>
          </a:p>
        </p:txBody>
      </p:sp>
      <p:sp>
        <p:nvSpPr>
          <p:cNvPr id="424" name="Line"/>
          <p:cNvSpPr/>
          <p:nvPr/>
        </p:nvSpPr>
        <p:spPr>
          <a:xfrm>
            <a:off x="35240" y="6423154"/>
            <a:ext cx="9509771" cy="10"/>
          </a:xfrm>
          <a:prstGeom prst="line">
            <a:avLst/>
          </a:prstGeom>
          <a:ln w="3175">
            <a:solidFill>
              <a:srgbClr val="000000"/>
            </a:solidFill>
          </a:ln>
        </p:spPr>
        <p:txBody>
          <a:bodyPr lIns="45718" tIns="45718" rIns="45718" bIns="45718"/>
          <a:lstStyle/>
          <a:p>
            <a:pPr/>
          </a:p>
        </p:txBody>
      </p:sp>
      <p:sp>
        <p:nvSpPr>
          <p:cNvPr id="425" name="Getting to Know the Words We Meet in Reading:"/>
          <p:cNvSpPr txBox="1"/>
          <p:nvPr/>
        </p:nvSpPr>
        <p:spPr>
          <a:xfrm>
            <a:off x="78714" y="1256111"/>
            <a:ext cx="6125653"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1300480">
              <a:defRPr sz="2200">
                <a:latin typeface="Arial"/>
                <a:ea typeface="Arial"/>
                <a:cs typeface="Arial"/>
                <a:sym typeface="Arial"/>
              </a:defRPr>
            </a:lvl1pPr>
          </a:lstStyle>
          <a:p>
            <a:pPr/>
            <a:r>
              <a:t>Getting to Know the Words We Meet in Reading:</a:t>
            </a:r>
          </a:p>
        </p:txBody>
      </p:sp>
      <p:sp>
        <p:nvSpPr>
          <p:cNvPr id="426" name="Line"/>
          <p:cNvSpPr/>
          <p:nvPr/>
        </p:nvSpPr>
        <p:spPr>
          <a:xfrm>
            <a:off x="3657598" y="4307830"/>
            <a:ext cx="2763531" cy="13"/>
          </a:xfrm>
          <a:prstGeom prst="line">
            <a:avLst/>
          </a:prstGeom>
          <a:ln w="3175">
            <a:solidFill>
              <a:srgbClr val="000000"/>
            </a:solidFill>
          </a:ln>
        </p:spPr>
        <p:txBody>
          <a:bodyPr lIns="45718" tIns="45718" rIns="45718" bIns="45718"/>
          <a:lstStyle/>
          <a:p>
            <a:pPr/>
          </a:p>
        </p:txBody>
      </p:sp>
      <p:sp>
        <p:nvSpPr>
          <p:cNvPr id="427" name="Definition in my own words:"/>
          <p:cNvSpPr txBox="1"/>
          <p:nvPr/>
        </p:nvSpPr>
        <p:spPr>
          <a:xfrm>
            <a:off x="3557106" y="4370068"/>
            <a:ext cx="3574441"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1300480">
              <a:defRPr b="1" sz="2000">
                <a:latin typeface="Arial"/>
                <a:ea typeface="Arial"/>
                <a:cs typeface="Arial"/>
                <a:sym typeface="Arial"/>
              </a:defRPr>
            </a:pPr>
            <a:r>
              <a:t>Definition in my own words:</a:t>
            </a:r>
            <a:r>
              <a:rPr b="0" sz="2200"/>
              <a:t> </a:t>
            </a:r>
          </a:p>
        </p:txBody>
      </p:sp>
      <p:pic>
        <p:nvPicPr>
          <p:cNvPr id="428" name="pasted-image.jpeg" descr="pasted-image.jpeg"/>
          <p:cNvPicPr>
            <a:picLocks noChangeAspect="1"/>
          </p:cNvPicPr>
          <p:nvPr/>
        </p:nvPicPr>
        <p:blipFill>
          <a:blip r:embed="rId3">
            <a:extLst/>
          </a:blip>
          <a:stretch>
            <a:fillRect/>
          </a:stretch>
        </p:blipFill>
        <p:spPr>
          <a:xfrm>
            <a:off x="9944148" y="1215579"/>
            <a:ext cx="1212354" cy="1212339"/>
          </a:xfrm>
          <a:prstGeom prst="rect">
            <a:avLst/>
          </a:prstGeom>
          <a:ln w="12700">
            <a:miter lim="400000"/>
          </a:ln>
        </p:spPr>
      </p:pic>
      <p:sp>
        <p:nvSpPr>
          <p:cNvPr id="429" name="Line"/>
          <p:cNvSpPr/>
          <p:nvPr/>
        </p:nvSpPr>
        <p:spPr>
          <a:xfrm>
            <a:off x="3199499" y="1868751"/>
            <a:ext cx="2763532" cy="13"/>
          </a:xfrm>
          <a:prstGeom prst="line">
            <a:avLst/>
          </a:prstGeom>
          <a:ln w="3175">
            <a:solidFill>
              <a:srgbClr val="000000"/>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page1image62426992.png" descr="page1image62426992.png"/>
          <p:cNvPicPr>
            <a:picLocks noChangeAspect="1"/>
          </p:cNvPicPr>
          <p:nvPr/>
        </p:nvPicPr>
        <p:blipFill>
          <a:blip r:embed="rId2">
            <a:extLst/>
          </a:blip>
          <a:stretch>
            <a:fillRect/>
          </a:stretch>
        </p:blipFill>
        <p:spPr>
          <a:xfrm rot="5422247">
            <a:off x="2440745" y="373212"/>
            <a:ext cx="6769652" cy="9631817"/>
          </a:xfrm>
          <a:prstGeom prst="rect">
            <a:avLst/>
          </a:prstGeom>
          <a:ln w="12700">
            <a:miter lim="400000"/>
          </a:ln>
        </p:spPr>
      </p:pic>
      <p:sp>
        <p:nvSpPr>
          <p:cNvPr id="432" name="Text"/>
          <p:cNvSpPr txBox="1"/>
          <p:nvPr/>
        </p:nvSpPr>
        <p:spPr>
          <a:xfrm rot="5422247">
            <a:off x="3917280" y="564072"/>
            <a:ext cx="127001" cy="181183"/>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325120">
              <a:defRPr sz="800">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Image" descr="Image"/>
          <p:cNvPicPr>
            <a:picLocks noChangeAspect="1"/>
          </p:cNvPicPr>
          <p:nvPr/>
        </p:nvPicPr>
        <p:blipFill>
          <a:blip r:embed="rId2">
            <a:extLst/>
          </a:blip>
          <a:stretch>
            <a:fillRect/>
          </a:stretch>
        </p:blipFill>
        <p:spPr>
          <a:xfrm rot="5433435">
            <a:off x="1532008" y="207843"/>
            <a:ext cx="6654794" cy="933791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Image" descr="Image"/>
          <p:cNvPicPr>
            <a:picLocks noChangeAspect="1"/>
          </p:cNvPicPr>
          <p:nvPr/>
        </p:nvPicPr>
        <p:blipFill>
          <a:blip r:embed="rId2">
            <a:extLst/>
          </a:blip>
          <a:stretch>
            <a:fillRect/>
          </a:stretch>
        </p:blipFill>
        <p:spPr>
          <a:xfrm rot="5325685">
            <a:off x="2896111" y="442686"/>
            <a:ext cx="5952879" cy="83815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Vocabulary knowledge is the key  predictor of reading comprehension."/>
          <p:cNvSpPr txBox="1"/>
          <p:nvPr/>
        </p:nvSpPr>
        <p:spPr>
          <a:xfrm>
            <a:off x="252875" y="5284851"/>
            <a:ext cx="12850195" cy="51303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b="1" sz="3000">
                <a:latin typeface="+mn-lt"/>
                <a:ea typeface="+mn-ea"/>
                <a:cs typeface="+mn-cs"/>
                <a:sym typeface="Helvetica Neue"/>
              </a:defRPr>
            </a:lvl1pPr>
          </a:lstStyle>
          <a:p>
            <a:pPr/>
            <a:r>
              <a:t>Vocabulary knowledge is the key  predictor of reading comprehension.</a:t>
            </a:r>
          </a:p>
        </p:txBody>
      </p:sp>
      <p:sp>
        <p:nvSpPr>
          <p:cNvPr id="185" name="key  comprehension  the  knowledge  is reading predictor  vocabulary  of"/>
          <p:cNvSpPr txBox="1"/>
          <p:nvPr/>
        </p:nvSpPr>
        <p:spPr>
          <a:xfrm>
            <a:off x="231349" y="1678706"/>
            <a:ext cx="12893248" cy="98293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b="1" sz="3000">
                <a:latin typeface="+mn-lt"/>
                <a:ea typeface="+mn-ea"/>
                <a:cs typeface="+mn-cs"/>
                <a:sym typeface="Helvetica Neue"/>
              </a:defRPr>
            </a:lvl1pPr>
          </a:lstStyle>
          <a:p>
            <a:pPr/>
            <a:r>
              <a:t>key  comprehension  the  knowledge  is reading predictor  vocabulary  of </a:t>
            </a:r>
          </a:p>
        </p:txBody>
      </p:sp>
      <p:pic>
        <p:nvPicPr>
          <p:cNvPr id="186" name="Image" descr="Image"/>
          <p:cNvPicPr>
            <a:picLocks noChangeAspect="1"/>
          </p:cNvPicPr>
          <p:nvPr/>
        </p:nvPicPr>
        <p:blipFill>
          <a:blip r:embed="rId2">
            <a:extLst/>
          </a:blip>
          <a:stretch>
            <a:fillRect/>
          </a:stretch>
        </p:blipFill>
        <p:spPr>
          <a:xfrm>
            <a:off x="2166946" y="3160441"/>
            <a:ext cx="1327583" cy="1747525"/>
          </a:xfrm>
          <a:prstGeom prst="rect">
            <a:avLst/>
          </a:prstGeom>
          <a:ln w="12700">
            <a:miter lim="400000"/>
          </a:ln>
        </p:spPr>
      </p:pic>
      <p:pic>
        <p:nvPicPr>
          <p:cNvPr id="187" name="Image" descr="Image"/>
          <p:cNvPicPr>
            <a:picLocks noChangeAspect="1"/>
          </p:cNvPicPr>
          <p:nvPr/>
        </p:nvPicPr>
        <p:blipFill>
          <a:blip r:embed="rId3">
            <a:extLst/>
          </a:blip>
          <a:stretch>
            <a:fillRect/>
          </a:stretch>
        </p:blipFill>
        <p:spPr>
          <a:xfrm>
            <a:off x="9029720" y="3211241"/>
            <a:ext cx="1524008" cy="1524007"/>
          </a:xfrm>
          <a:prstGeom prst="rect">
            <a:avLst/>
          </a:prstGeom>
          <a:ln w="12700">
            <a:miter lim="400000"/>
          </a:ln>
        </p:spPr>
      </p:pic>
      <p:pic>
        <p:nvPicPr>
          <p:cNvPr id="188" name="Image" descr="Image"/>
          <p:cNvPicPr>
            <a:picLocks noChangeAspect="1"/>
          </p:cNvPicPr>
          <p:nvPr/>
        </p:nvPicPr>
        <p:blipFill>
          <a:blip r:embed="rId4">
            <a:extLst/>
          </a:blip>
          <a:stretch>
            <a:fillRect/>
          </a:stretch>
        </p:blipFill>
        <p:spPr>
          <a:xfrm>
            <a:off x="5651596" y="3160441"/>
            <a:ext cx="1422408" cy="162560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jubilant…"/>
          <p:cNvSpPr txBox="1"/>
          <p:nvPr/>
        </p:nvSpPr>
        <p:spPr>
          <a:xfrm>
            <a:off x="3023184" y="1245317"/>
            <a:ext cx="3218743" cy="7049648"/>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sz="4400">
                <a:latin typeface="+mn-lt"/>
                <a:ea typeface="+mn-ea"/>
                <a:cs typeface="+mn-cs"/>
                <a:sym typeface="Helvetica Neue"/>
              </a:defRPr>
            </a:pPr>
            <a:r>
              <a:t>ju</a:t>
            </a:r>
            <a:r>
              <a:rPr sz="4200"/>
              <a:t>bilant</a:t>
            </a:r>
            <a:endParaRPr sz="4200"/>
          </a:p>
          <a:p>
            <a:pPr algn="l" defTabSz="587022">
              <a:defRPr sz="4200">
                <a:latin typeface="+mn-lt"/>
                <a:ea typeface="+mn-ea"/>
                <a:cs typeface="+mn-cs"/>
                <a:sym typeface="Helvetica Neue"/>
              </a:defRPr>
            </a:pPr>
            <a:r>
              <a:t>tedious</a:t>
            </a:r>
          </a:p>
          <a:p>
            <a:pPr algn="l" defTabSz="587022">
              <a:defRPr sz="4200">
                <a:latin typeface="+mn-lt"/>
                <a:ea typeface="+mn-ea"/>
                <a:cs typeface="+mn-cs"/>
                <a:sym typeface="Helvetica Neue"/>
              </a:defRPr>
            </a:pPr>
            <a:r>
              <a:t>precaution</a:t>
            </a:r>
          </a:p>
          <a:p>
            <a:pPr algn="l" defTabSz="587022">
              <a:defRPr sz="4200">
                <a:latin typeface="+mn-lt"/>
                <a:ea typeface="+mn-ea"/>
                <a:cs typeface="+mn-cs"/>
                <a:sym typeface="Helvetica Neue"/>
              </a:defRPr>
            </a:pPr>
            <a:r>
              <a:t>conceited</a:t>
            </a:r>
          </a:p>
          <a:p>
            <a:pPr algn="l" defTabSz="587022">
              <a:defRPr sz="4200">
                <a:latin typeface="+mn-lt"/>
                <a:ea typeface="+mn-ea"/>
                <a:cs typeface="+mn-cs"/>
                <a:sym typeface="Helvetica Neue"/>
              </a:defRPr>
            </a:pPr>
            <a:r>
              <a:t>philanthropy</a:t>
            </a:r>
          </a:p>
          <a:p>
            <a:pPr algn="l" defTabSz="587022">
              <a:defRPr sz="4200">
                <a:latin typeface="+mn-lt"/>
                <a:ea typeface="+mn-ea"/>
                <a:cs typeface="+mn-cs"/>
                <a:sym typeface="Helvetica Neue"/>
              </a:defRPr>
            </a:pPr>
            <a:r>
              <a:t>empathetic</a:t>
            </a:r>
          </a:p>
          <a:p>
            <a:pPr algn="l" defTabSz="587022">
              <a:defRPr sz="4200">
                <a:latin typeface="+mn-lt"/>
                <a:ea typeface="+mn-ea"/>
                <a:cs typeface="+mn-cs"/>
                <a:sym typeface="Helvetica Neue"/>
              </a:defRPr>
            </a:pPr>
            <a:r>
              <a:t>preposterous</a:t>
            </a:r>
          </a:p>
          <a:p>
            <a:pPr algn="l" defTabSz="587022">
              <a:defRPr sz="4200">
                <a:latin typeface="+mn-lt"/>
                <a:ea typeface="+mn-ea"/>
                <a:cs typeface="+mn-cs"/>
                <a:sym typeface="Helvetica Neue"/>
              </a:defRPr>
            </a:pPr>
            <a:r>
              <a:t>disoriented</a:t>
            </a:r>
          </a:p>
          <a:p>
            <a:pPr algn="l" defTabSz="587022">
              <a:defRPr sz="4200">
                <a:latin typeface="+mn-lt"/>
                <a:ea typeface="+mn-ea"/>
                <a:cs typeface="+mn-cs"/>
                <a:sym typeface="Helvetica Neue"/>
              </a:defRPr>
            </a:pPr>
            <a:r>
              <a:t>fastidious</a:t>
            </a:r>
          </a:p>
          <a:p>
            <a:pPr algn="l" defTabSz="587022">
              <a:defRPr sz="4200">
                <a:latin typeface="+mn-lt"/>
                <a:ea typeface="+mn-ea"/>
                <a:cs typeface="+mn-cs"/>
                <a:sym typeface="Helvetica Neue"/>
              </a:defRPr>
            </a:pPr>
            <a:r>
              <a:t>haphazard</a:t>
            </a:r>
          </a:p>
          <a:p>
            <a:pPr algn="l" defTabSz="587022">
              <a:defRPr sz="4200">
                <a:latin typeface="+mn-lt"/>
                <a:ea typeface="+mn-ea"/>
                <a:cs typeface="+mn-cs"/>
                <a:sym typeface="Helvetica Neue"/>
              </a:defRPr>
            </a:pPr>
            <a:r>
              <a:t>umbrage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After familiarizing protocol (e.g., vocabulary.com):"/>
          <p:cNvSpPr txBox="1"/>
          <p:nvPr/>
        </p:nvSpPr>
        <p:spPr>
          <a:xfrm>
            <a:off x="2561778" y="157390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41" name="Image" descr="Image"/>
          <p:cNvPicPr>
            <a:picLocks noChangeAspect="1"/>
          </p:cNvPicPr>
          <p:nvPr/>
        </p:nvPicPr>
        <p:blipFill>
          <a:blip r:embed="rId3">
            <a:extLst/>
          </a:blip>
          <a:stretch>
            <a:fillRect/>
          </a:stretch>
        </p:blipFill>
        <p:spPr>
          <a:xfrm>
            <a:off x="499334" y="2233670"/>
            <a:ext cx="1524004" cy="1524007"/>
          </a:xfrm>
          <a:prstGeom prst="rect">
            <a:avLst/>
          </a:prstGeom>
          <a:ln w="12700">
            <a:miter lim="400000"/>
          </a:ln>
        </p:spPr>
      </p:pic>
      <p:sp>
        <p:nvSpPr>
          <p:cNvPr id="442" name="Strategies for Processing New Words:"/>
          <p:cNvSpPr txBox="1"/>
          <p:nvPr/>
        </p:nvSpPr>
        <p:spPr>
          <a:xfrm>
            <a:off x="2174709" y="2633633"/>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grpSp>
        <p:nvGrpSpPr>
          <p:cNvPr id="445" name="Group"/>
          <p:cNvGrpSpPr/>
          <p:nvPr/>
        </p:nvGrpSpPr>
        <p:grpSpPr>
          <a:xfrm>
            <a:off x="589657" y="4706434"/>
            <a:ext cx="9260643" cy="1086758"/>
            <a:chOff x="0" y="-1"/>
            <a:chExt cx="9260642" cy="1086756"/>
          </a:xfrm>
        </p:grpSpPr>
        <p:sp>
          <p:nvSpPr>
            <p:cNvPr id="443" name="I.  Yes/No Questions"/>
            <p:cNvSpPr txBox="1"/>
            <p:nvPr/>
          </p:nvSpPr>
          <p:spPr>
            <a:xfrm>
              <a:off x="0" y="-2"/>
              <a:ext cx="3993672" cy="550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  Yes/No Questions</a:t>
              </a:r>
            </a:p>
          </p:txBody>
        </p:sp>
        <p:sp>
          <p:nvSpPr>
            <p:cNvPr id="444" name="If the Yankees win, will you be jubilant?"/>
            <p:cNvSpPr txBox="1"/>
            <p:nvPr/>
          </p:nvSpPr>
          <p:spPr>
            <a:xfrm>
              <a:off x="1611784" y="523963"/>
              <a:ext cx="7648860" cy="562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If the Yankees win, will you be jubilant? </a:t>
              </a:r>
            </a:p>
          </p:txBody>
        </p:sp>
      </p:grpSp>
      <p:grpSp>
        <p:nvGrpSpPr>
          <p:cNvPr id="448" name="Group"/>
          <p:cNvGrpSpPr/>
          <p:nvPr/>
        </p:nvGrpSpPr>
        <p:grpSpPr>
          <a:xfrm>
            <a:off x="589660" y="7481685"/>
            <a:ext cx="8949314" cy="1186761"/>
            <a:chOff x="0" y="-1"/>
            <a:chExt cx="8949313" cy="1186760"/>
          </a:xfrm>
        </p:grpSpPr>
        <p:sp>
          <p:nvSpPr>
            <p:cNvPr id="446" name="What is a time when you felt jubilant?"/>
            <p:cNvSpPr txBox="1"/>
            <p:nvPr/>
          </p:nvSpPr>
          <p:spPr>
            <a:xfrm>
              <a:off x="1611782" y="623967"/>
              <a:ext cx="7337531" cy="562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What is a time when you felt jubilant? </a:t>
              </a:r>
            </a:p>
          </p:txBody>
        </p:sp>
        <p:sp>
          <p:nvSpPr>
            <p:cNvPr id="447" name="I.  Personal Connections"/>
            <p:cNvSpPr txBox="1"/>
            <p:nvPr/>
          </p:nvSpPr>
          <p:spPr>
            <a:xfrm>
              <a:off x="-1" y="-1"/>
              <a:ext cx="4785161" cy="5500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  Personal Connections</a:t>
              </a:r>
            </a:p>
          </p:txBody>
        </p:sp>
      </p:grpSp>
      <p:grpSp>
        <p:nvGrpSpPr>
          <p:cNvPr id="451" name="Group"/>
          <p:cNvGrpSpPr/>
          <p:nvPr/>
        </p:nvGrpSpPr>
        <p:grpSpPr>
          <a:xfrm>
            <a:off x="409572" y="5982083"/>
            <a:ext cx="11096837" cy="1442076"/>
            <a:chOff x="-1" y="-1"/>
            <a:chExt cx="11096835" cy="1442074"/>
          </a:xfrm>
        </p:grpSpPr>
        <p:sp>
          <p:nvSpPr>
            <p:cNvPr id="449" name="Henry is a Baltimore Ravens fan. Why would he feel jubilant if the…"/>
            <p:cNvSpPr txBox="1"/>
            <p:nvPr/>
          </p:nvSpPr>
          <p:spPr>
            <a:xfrm>
              <a:off x="1513918" y="584337"/>
              <a:ext cx="9582917" cy="857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p>
              <a:pPr algn="l" defTabSz="587022">
                <a:defRPr i="1" sz="2600">
                  <a:solidFill>
                    <a:srgbClr val="110404"/>
                  </a:solidFill>
                  <a:latin typeface="+mn-lt"/>
                  <a:ea typeface="+mn-ea"/>
                  <a:cs typeface="+mn-cs"/>
                  <a:sym typeface="Helvetica Neue"/>
                </a:defRPr>
              </a:pPr>
              <a:r>
                <a:t>Henry is a Baltimore Ravens fan. Why would he feel jubilant if the</a:t>
              </a:r>
            </a:p>
            <a:p>
              <a:pPr algn="l" defTabSz="587022">
                <a:defRPr i="1" sz="2600">
                  <a:solidFill>
                    <a:srgbClr val="110404"/>
                  </a:solidFill>
                  <a:latin typeface="+mn-lt"/>
                  <a:ea typeface="+mn-ea"/>
                  <a:cs typeface="+mn-cs"/>
                  <a:sym typeface="Helvetica Neue"/>
                </a:defRPr>
              </a:pPr>
              <a:r>
                <a:t>Ravens go to the Super Bowl? </a:t>
              </a:r>
            </a:p>
          </p:txBody>
        </p:sp>
        <p:sp>
          <p:nvSpPr>
            <p:cNvPr id="450" name="II.  Situational Questions"/>
            <p:cNvSpPr txBox="1"/>
            <p:nvPr/>
          </p:nvSpPr>
          <p:spPr>
            <a:xfrm>
              <a:off x="-2" y="-2"/>
              <a:ext cx="4753641" cy="550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II.  Situational Questions</a:t>
              </a:r>
            </a:p>
          </p:txBody>
        </p:sp>
      </p:grpSp>
      <p:pic>
        <p:nvPicPr>
          <p:cNvPr id="452" name="Image" descr="Image"/>
          <p:cNvPicPr>
            <a:picLocks noChangeAspect="1"/>
          </p:cNvPicPr>
          <p:nvPr/>
        </p:nvPicPr>
        <p:blipFill>
          <a:blip r:embed="rId4">
            <a:extLst/>
          </a:blip>
          <a:stretch>
            <a:fillRect/>
          </a:stretch>
        </p:blipFill>
        <p:spPr>
          <a:xfrm>
            <a:off x="9324006" y="2358544"/>
            <a:ext cx="1524008" cy="15240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P build="whole" bldLvl="1" animBg="1" rev="0" advAuto="0" spid="448"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After familiarizing protocol (e.g., vocabulary.com):"/>
          <p:cNvSpPr txBox="1"/>
          <p:nvPr/>
        </p:nvSpPr>
        <p:spPr>
          <a:xfrm>
            <a:off x="2599013" y="32616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55" name="Image" descr="Image"/>
          <p:cNvPicPr>
            <a:picLocks noChangeAspect="1"/>
          </p:cNvPicPr>
          <p:nvPr/>
        </p:nvPicPr>
        <p:blipFill>
          <a:blip r:embed="rId3">
            <a:extLst/>
          </a:blip>
          <a:stretch>
            <a:fillRect/>
          </a:stretch>
        </p:blipFill>
        <p:spPr>
          <a:xfrm>
            <a:off x="190615" y="960203"/>
            <a:ext cx="1524001" cy="1524001"/>
          </a:xfrm>
          <a:prstGeom prst="rect">
            <a:avLst/>
          </a:prstGeom>
          <a:ln w="12700">
            <a:miter lim="400000"/>
          </a:ln>
        </p:spPr>
      </p:pic>
      <p:sp>
        <p:nvSpPr>
          <p:cNvPr id="456" name="Strategies for Processing New Words:"/>
          <p:cNvSpPr txBox="1"/>
          <p:nvPr/>
        </p:nvSpPr>
        <p:spPr>
          <a:xfrm>
            <a:off x="2039963" y="1292979"/>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grpSp>
        <p:nvGrpSpPr>
          <p:cNvPr id="459" name="Group"/>
          <p:cNvGrpSpPr/>
          <p:nvPr/>
        </p:nvGrpSpPr>
        <p:grpSpPr>
          <a:xfrm>
            <a:off x="565213" y="3678222"/>
            <a:ext cx="10451978" cy="1086762"/>
            <a:chOff x="0" y="-1"/>
            <a:chExt cx="10451977" cy="1086760"/>
          </a:xfrm>
        </p:grpSpPr>
        <p:sp>
          <p:nvSpPr>
            <p:cNvPr id="457" name="I.  Yes/No Questions"/>
            <p:cNvSpPr txBox="1"/>
            <p:nvPr/>
          </p:nvSpPr>
          <p:spPr>
            <a:xfrm>
              <a:off x="-1" y="-2"/>
              <a:ext cx="3993672" cy="550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  Yes/No Questions</a:t>
              </a:r>
            </a:p>
          </p:txBody>
        </p:sp>
        <p:sp>
          <p:nvSpPr>
            <p:cNvPr id="458" name="Was Romeo jubilant when we first meet him?"/>
            <p:cNvSpPr txBox="1"/>
            <p:nvPr/>
          </p:nvSpPr>
          <p:spPr>
            <a:xfrm>
              <a:off x="1611782" y="523967"/>
              <a:ext cx="8840195" cy="562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Was Romeo jubilant when we first meet him? </a:t>
              </a:r>
            </a:p>
          </p:txBody>
        </p:sp>
      </p:grpSp>
      <p:grpSp>
        <p:nvGrpSpPr>
          <p:cNvPr id="462" name="Group"/>
          <p:cNvGrpSpPr/>
          <p:nvPr/>
        </p:nvGrpSpPr>
        <p:grpSpPr>
          <a:xfrm>
            <a:off x="373541" y="5069515"/>
            <a:ext cx="11454039" cy="1263569"/>
            <a:chOff x="-1" y="-1"/>
            <a:chExt cx="11454038" cy="1263567"/>
          </a:xfrm>
        </p:grpSpPr>
        <p:sp>
          <p:nvSpPr>
            <p:cNvPr id="460" name="Why is Lord Capulet jubilant as he hosts the masked ball?"/>
            <p:cNvSpPr txBox="1"/>
            <p:nvPr/>
          </p:nvSpPr>
          <p:spPr>
            <a:xfrm>
              <a:off x="1513921" y="762852"/>
              <a:ext cx="9940117" cy="5007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000">
                  <a:solidFill>
                    <a:srgbClr val="110404"/>
                  </a:solidFill>
                  <a:latin typeface="+mn-lt"/>
                  <a:ea typeface="+mn-ea"/>
                  <a:cs typeface="+mn-cs"/>
                  <a:sym typeface="Helvetica Neue"/>
                </a:defRPr>
              </a:lvl1pPr>
            </a:lstStyle>
            <a:p>
              <a:pPr/>
              <a:r>
                <a:t>Why is Lord Capulet jubilant as he hosts the masked ball? </a:t>
              </a:r>
            </a:p>
          </p:txBody>
        </p:sp>
        <p:sp>
          <p:nvSpPr>
            <p:cNvPr id="461" name="II.  Situational Questions"/>
            <p:cNvSpPr txBox="1"/>
            <p:nvPr/>
          </p:nvSpPr>
          <p:spPr>
            <a:xfrm>
              <a:off x="-2" y="-2"/>
              <a:ext cx="4753640" cy="550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II.  Situational Questions</a:t>
              </a:r>
            </a:p>
          </p:txBody>
        </p:sp>
      </p:grpSp>
      <p:pic>
        <p:nvPicPr>
          <p:cNvPr id="463" name="Image" descr="Image"/>
          <p:cNvPicPr>
            <a:picLocks noChangeAspect="1"/>
          </p:cNvPicPr>
          <p:nvPr/>
        </p:nvPicPr>
        <p:blipFill>
          <a:blip r:embed="rId4">
            <a:extLst/>
          </a:blip>
          <a:stretch>
            <a:fillRect/>
          </a:stretch>
        </p:blipFill>
        <p:spPr>
          <a:xfrm>
            <a:off x="9787086" y="1844013"/>
            <a:ext cx="1524008" cy="1524004"/>
          </a:xfrm>
          <a:prstGeom prst="rect">
            <a:avLst/>
          </a:prstGeom>
          <a:ln w="12700">
            <a:miter lim="400000"/>
          </a:ln>
        </p:spPr>
      </p:pic>
      <p:grpSp>
        <p:nvGrpSpPr>
          <p:cNvPr id="466" name="Group"/>
          <p:cNvGrpSpPr/>
          <p:nvPr/>
        </p:nvGrpSpPr>
        <p:grpSpPr>
          <a:xfrm>
            <a:off x="412131" y="6637621"/>
            <a:ext cx="10624069" cy="1467117"/>
            <a:chOff x="-1" y="0"/>
            <a:chExt cx="10624067" cy="1467116"/>
          </a:xfrm>
        </p:grpSpPr>
        <p:sp>
          <p:nvSpPr>
            <p:cNvPr id="464" name="Have your parents ever expected you to be jubilant about…"/>
            <p:cNvSpPr txBox="1"/>
            <p:nvPr/>
          </p:nvSpPr>
          <p:spPr>
            <a:xfrm>
              <a:off x="1513921" y="559291"/>
              <a:ext cx="9110146" cy="9078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p>
              <a:pPr algn="l" defTabSz="587022">
                <a:defRPr i="1" sz="2800">
                  <a:solidFill>
                    <a:srgbClr val="110404"/>
                  </a:solidFill>
                  <a:latin typeface="+mn-lt"/>
                  <a:ea typeface="+mn-ea"/>
                  <a:cs typeface="+mn-cs"/>
                  <a:sym typeface="Helvetica Neue"/>
                </a:defRPr>
              </a:pPr>
              <a:r>
                <a:t>Have your parents ever expected you to be jubilant about</a:t>
              </a:r>
            </a:p>
            <a:p>
              <a:pPr algn="l" defTabSz="587022">
                <a:defRPr i="1" sz="2800">
                  <a:solidFill>
                    <a:srgbClr val="110404"/>
                  </a:solidFill>
                  <a:latin typeface="+mn-lt"/>
                  <a:ea typeface="+mn-ea"/>
                  <a:cs typeface="+mn-cs"/>
                  <a:sym typeface="Helvetica Neue"/>
                </a:defRPr>
              </a:pPr>
              <a:r>
                <a:t>something you were not jubilant about? </a:t>
              </a:r>
            </a:p>
          </p:txBody>
        </p:sp>
        <p:sp>
          <p:nvSpPr>
            <p:cNvPr id="465" name="II.  Personal Connections"/>
            <p:cNvSpPr txBox="1"/>
            <p:nvPr/>
          </p:nvSpPr>
          <p:spPr>
            <a:xfrm>
              <a:off x="-2" y="0"/>
              <a:ext cx="4896998" cy="5500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sz="3400">
                  <a:solidFill>
                    <a:srgbClr val="110404"/>
                  </a:solidFill>
                  <a:latin typeface="+mn-lt"/>
                  <a:ea typeface="+mn-ea"/>
                  <a:cs typeface="+mn-cs"/>
                  <a:sym typeface="Helvetica Neue"/>
                </a:defRPr>
              </a:lvl1pPr>
            </a:lstStyle>
            <a:p>
              <a:pPr/>
              <a:r>
                <a:t>II.  Personal Connections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2" grpId="1"/>
      <p:bldP build="whole" bldLvl="1" animBg="1" rev="0" advAuto="0" spid="466"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After familiarizing protocol (e.g., vocabulary.com):"/>
          <p:cNvSpPr txBox="1"/>
          <p:nvPr/>
        </p:nvSpPr>
        <p:spPr>
          <a:xfrm>
            <a:off x="2561778" y="157390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69" name="Image" descr="Image"/>
          <p:cNvPicPr>
            <a:picLocks noChangeAspect="1"/>
          </p:cNvPicPr>
          <p:nvPr/>
        </p:nvPicPr>
        <p:blipFill>
          <a:blip r:embed="rId3">
            <a:extLst/>
          </a:blip>
          <a:stretch>
            <a:fillRect/>
          </a:stretch>
        </p:blipFill>
        <p:spPr>
          <a:xfrm>
            <a:off x="267793" y="1629093"/>
            <a:ext cx="1524004" cy="1524004"/>
          </a:xfrm>
          <a:prstGeom prst="rect">
            <a:avLst/>
          </a:prstGeom>
          <a:ln w="12700">
            <a:miter lim="400000"/>
          </a:ln>
        </p:spPr>
      </p:pic>
      <p:sp>
        <p:nvSpPr>
          <p:cNvPr id="470" name="Strategies for Processing New Words:"/>
          <p:cNvSpPr txBox="1"/>
          <p:nvPr/>
        </p:nvSpPr>
        <p:spPr>
          <a:xfrm>
            <a:off x="2599199" y="2247735"/>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sp>
        <p:nvSpPr>
          <p:cNvPr id="471" name="IV  Match the word to the situation: tedious, precaution, conceited"/>
          <p:cNvSpPr txBox="1"/>
          <p:nvPr/>
        </p:nvSpPr>
        <p:spPr>
          <a:xfrm>
            <a:off x="633501" y="3393604"/>
            <a:ext cx="11662136" cy="52575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sz="3100">
                <a:solidFill>
                  <a:srgbClr val="110404"/>
                </a:solidFill>
                <a:latin typeface="+mn-lt"/>
                <a:ea typeface="+mn-ea"/>
                <a:cs typeface="+mn-cs"/>
                <a:sym typeface="Helvetica Neue"/>
              </a:defRPr>
            </a:pPr>
            <a:r>
              <a:t>IV  Match the word to the situation: </a:t>
            </a:r>
            <a:r>
              <a:rPr i="1"/>
              <a:t>tedious, precaution, conceited</a:t>
            </a:r>
          </a:p>
        </p:txBody>
      </p:sp>
      <p:grpSp>
        <p:nvGrpSpPr>
          <p:cNvPr id="474" name="Group"/>
          <p:cNvGrpSpPr/>
          <p:nvPr/>
        </p:nvGrpSpPr>
        <p:grpSpPr>
          <a:xfrm>
            <a:off x="1975866" y="5525164"/>
            <a:ext cx="7186018" cy="1364874"/>
            <a:chOff x="-1" y="0"/>
            <a:chExt cx="7186017" cy="1364872"/>
          </a:xfrm>
        </p:grpSpPr>
        <p:sp>
          <p:nvSpPr>
            <p:cNvPr id="472" name="a 1,000 piece jigsaw puzzle"/>
            <p:cNvSpPr txBox="1"/>
            <p:nvPr/>
          </p:nvSpPr>
          <p:spPr>
            <a:xfrm>
              <a:off x="-2" y="-1"/>
              <a:ext cx="5425521" cy="562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a 1,000 piece jigsaw puzzle </a:t>
              </a:r>
            </a:p>
          </p:txBody>
        </p:sp>
        <p:pic>
          <p:nvPicPr>
            <p:cNvPr id="473" name="Image" descr="Image"/>
            <p:cNvPicPr>
              <a:picLocks noChangeAspect="1"/>
            </p:cNvPicPr>
            <p:nvPr/>
          </p:nvPicPr>
          <p:blipFill>
            <a:blip r:embed="rId4">
              <a:extLst/>
            </a:blip>
            <a:stretch>
              <a:fillRect/>
            </a:stretch>
          </p:blipFill>
          <p:spPr>
            <a:xfrm>
              <a:off x="6001604" y="180456"/>
              <a:ext cx="1184412" cy="1184416"/>
            </a:xfrm>
            <a:prstGeom prst="rect">
              <a:avLst/>
            </a:prstGeom>
            <a:ln w="12700" cap="flat">
              <a:noFill/>
              <a:miter lim="400000"/>
            </a:ln>
            <a:effectLst/>
          </p:spPr>
        </p:pic>
      </p:grpSp>
      <p:grpSp>
        <p:nvGrpSpPr>
          <p:cNvPr id="477" name="Group"/>
          <p:cNvGrpSpPr/>
          <p:nvPr/>
        </p:nvGrpSpPr>
        <p:grpSpPr>
          <a:xfrm>
            <a:off x="1943264" y="6904861"/>
            <a:ext cx="4562797" cy="1951378"/>
            <a:chOff x="-1" y="0"/>
            <a:chExt cx="4562794" cy="1951377"/>
          </a:xfrm>
        </p:grpSpPr>
        <p:sp>
          <p:nvSpPr>
            <p:cNvPr id="475" name="hand sanitizer"/>
            <p:cNvSpPr txBox="1"/>
            <p:nvPr/>
          </p:nvSpPr>
          <p:spPr>
            <a:xfrm>
              <a:off x="-2" y="-1"/>
              <a:ext cx="2714249" cy="562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hand sanitizer</a:t>
              </a:r>
            </a:p>
          </p:txBody>
        </p:sp>
        <p:pic>
          <p:nvPicPr>
            <p:cNvPr id="476" name="Image" descr="Image"/>
            <p:cNvPicPr>
              <a:picLocks noChangeAspect="1"/>
            </p:cNvPicPr>
            <p:nvPr/>
          </p:nvPicPr>
          <p:blipFill>
            <a:blip r:embed="rId5">
              <a:extLst/>
            </a:blip>
            <a:stretch>
              <a:fillRect/>
            </a:stretch>
          </p:blipFill>
          <p:spPr>
            <a:xfrm>
              <a:off x="3038782" y="427364"/>
              <a:ext cx="1524012" cy="1524013"/>
            </a:xfrm>
            <a:prstGeom prst="rect">
              <a:avLst/>
            </a:prstGeom>
            <a:ln w="12700" cap="flat">
              <a:noFill/>
              <a:miter lim="400000"/>
            </a:ln>
            <a:effectLst/>
          </p:spPr>
        </p:pic>
      </p:grpSp>
      <p:grpSp>
        <p:nvGrpSpPr>
          <p:cNvPr id="480" name="Group"/>
          <p:cNvGrpSpPr/>
          <p:nvPr/>
        </p:nvGrpSpPr>
        <p:grpSpPr>
          <a:xfrm>
            <a:off x="2048788" y="4183654"/>
            <a:ext cx="9726179" cy="1935288"/>
            <a:chOff x="-2" y="0"/>
            <a:chExt cx="9726177" cy="1935286"/>
          </a:xfrm>
        </p:grpSpPr>
        <p:sp>
          <p:nvSpPr>
            <p:cNvPr id="478" name="“You guys are so lucky to have me on your team.”"/>
            <p:cNvSpPr txBox="1"/>
            <p:nvPr/>
          </p:nvSpPr>
          <p:spPr>
            <a:xfrm>
              <a:off x="-3" y="-1"/>
              <a:ext cx="9567778" cy="562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algn="l" defTabSz="587022">
                <a:defRPr i="1" sz="3400">
                  <a:solidFill>
                    <a:srgbClr val="110404"/>
                  </a:solidFill>
                  <a:latin typeface="+mn-lt"/>
                  <a:ea typeface="+mn-ea"/>
                  <a:cs typeface="+mn-cs"/>
                  <a:sym typeface="Helvetica Neue"/>
                </a:defRPr>
              </a:lvl1pPr>
            </a:lstStyle>
            <a:p>
              <a:pPr/>
              <a:r>
                <a:t>“You guys are so lucky to have me on your team.”</a:t>
              </a:r>
            </a:p>
          </p:txBody>
        </p:sp>
        <p:pic>
          <p:nvPicPr>
            <p:cNvPr id="479" name="Image" descr="Image"/>
            <p:cNvPicPr>
              <a:picLocks noChangeAspect="1"/>
            </p:cNvPicPr>
            <p:nvPr/>
          </p:nvPicPr>
          <p:blipFill>
            <a:blip r:embed="rId6">
              <a:extLst/>
            </a:blip>
            <a:stretch>
              <a:fillRect/>
            </a:stretch>
          </p:blipFill>
          <p:spPr>
            <a:xfrm>
              <a:off x="8506966" y="614475"/>
              <a:ext cx="1219209" cy="132081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1"/>
      <p:bldP build="whole" bldLvl="1" animBg="1" rev="0" advAuto="0" spid="474" grpId="2"/>
      <p:bldP build="whole" bldLvl="1" animBg="1" rev="0" advAuto="0" spid="477"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After familiarizing protocol (e.g., vocabulary.com):"/>
          <p:cNvSpPr txBox="1"/>
          <p:nvPr/>
        </p:nvSpPr>
        <p:spPr>
          <a:xfrm>
            <a:off x="3192079" y="622022"/>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83" name="Image" descr="Image"/>
          <p:cNvPicPr>
            <a:picLocks noChangeAspect="1"/>
          </p:cNvPicPr>
          <p:nvPr/>
        </p:nvPicPr>
        <p:blipFill>
          <a:blip r:embed="rId3">
            <a:extLst/>
          </a:blip>
          <a:stretch>
            <a:fillRect/>
          </a:stretch>
        </p:blipFill>
        <p:spPr>
          <a:xfrm>
            <a:off x="370699" y="857296"/>
            <a:ext cx="1524007" cy="1524004"/>
          </a:xfrm>
          <a:prstGeom prst="rect">
            <a:avLst/>
          </a:prstGeom>
          <a:ln w="12700">
            <a:miter lim="400000"/>
          </a:ln>
        </p:spPr>
      </p:pic>
      <p:sp>
        <p:nvSpPr>
          <p:cNvPr id="484" name="Strategies for Processing New Words:"/>
          <p:cNvSpPr txBox="1"/>
          <p:nvPr/>
        </p:nvSpPr>
        <p:spPr>
          <a:xfrm>
            <a:off x="2277618" y="1553114"/>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sp>
        <p:nvSpPr>
          <p:cNvPr id="485" name="IV  Match the word to the situation: tedious, precaution, conceited"/>
          <p:cNvSpPr txBox="1"/>
          <p:nvPr/>
        </p:nvSpPr>
        <p:spPr>
          <a:xfrm>
            <a:off x="599069" y="2441375"/>
            <a:ext cx="11288095" cy="5007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sz="3000">
                <a:solidFill>
                  <a:srgbClr val="110404"/>
                </a:solidFill>
                <a:latin typeface="+mn-lt"/>
                <a:ea typeface="+mn-ea"/>
                <a:cs typeface="+mn-cs"/>
                <a:sym typeface="Helvetica Neue"/>
              </a:defRPr>
            </a:pPr>
            <a:r>
              <a:t>IV  Match the word to the situation: </a:t>
            </a:r>
            <a:r>
              <a:rPr i="1"/>
              <a:t>tedious, precaution, conceited</a:t>
            </a:r>
          </a:p>
        </p:txBody>
      </p:sp>
      <p:sp>
        <p:nvSpPr>
          <p:cNvPr id="486" name="Lady Macbeth gets the King’s guards intoxicated before…"/>
          <p:cNvSpPr txBox="1"/>
          <p:nvPr/>
        </p:nvSpPr>
        <p:spPr>
          <a:xfrm>
            <a:off x="890094" y="3373770"/>
            <a:ext cx="11224595"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Lady Macbeth gets the King’s guards intoxicated before</a:t>
            </a:r>
          </a:p>
          <a:p>
            <a:pPr algn="l" defTabSz="587022">
              <a:defRPr i="1" sz="3400">
                <a:solidFill>
                  <a:srgbClr val="110404"/>
                </a:solidFill>
                <a:latin typeface="+mn-lt"/>
                <a:ea typeface="+mn-ea"/>
                <a:cs typeface="+mn-cs"/>
                <a:sym typeface="Helvetica Neue"/>
              </a:defRPr>
            </a:pPr>
            <a:r>
              <a:t>the murder and smears them with the King’s blood after it.</a:t>
            </a:r>
          </a:p>
        </p:txBody>
      </p:sp>
      <p:sp>
        <p:nvSpPr>
          <p:cNvPr id="487" name="Polonius is a man of too many words, and listening to him…"/>
          <p:cNvSpPr txBox="1"/>
          <p:nvPr/>
        </p:nvSpPr>
        <p:spPr>
          <a:xfrm>
            <a:off x="930469" y="5159940"/>
            <a:ext cx="11143849"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Polonius is a man of too many words, and listening to him</a:t>
            </a:r>
          </a:p>
          <a:p>
            <a:pPr algn="l" defTabSz="587022">
              <a:defRPr i="1" sz="3400">
                <a:solidFill>
                  <a:srgbClr val="110404"/>
                </a:solidFill>
                <a:latin typeface="+mn-lt"/>
                <a:ea typeface="+mn-ea"/>
                <a:cs typeface="+mn-cs"/>
                <a:sym typeface="Helvetica Neue"/>
              </a:defRPr>
            </a:pPr>
            <a:r>
              <a:t>give advice grows tiresome.</a:t>
            </a:r>
          </a:p>
        </p:txBody>
      </p:sp>
      <p:sp>
        <p:nvSpPr>
          <p:cNvPr id="488" name="Nick Bottom brags that he would be perfect playing all the roles…"/>
          <p:cNvSpPr txBox="1"/>
          <p:nvPr/>
        </p:nvSpPr>
        <p:spPr>
          <a:xfrm>
            <a:off x="735904" y="6757678"/>
            <a:ext cx="11201507" cy="1008359"/>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100">
                <a:solidFill>
                  <a:srgbClr val="110404"/>
                </a:solidFill>
                <a:latin typeface="+mn-lt"/>
                <a:ea typeface="+mn-ea"/>
                <a:cs typeface="+mn-cs"/>
                <a:sym typeface="Helvetica Neue"/>
              </a:defRPr>
            </a:pPr>
            <a:r>
              <a:t>Nick Bottom brags that he would be perfect playing all the roles</a:t>
            </a:r>
          </a:p>
          <a:p>
            <a:pPr algn="l" defTabSz="587022">
              <a:defRPr i="1" sz="3100">
                <a:solidFill>
                  <a:srgbClr val="110404"/>
                </a:solidFill>
                <a:latin typeface="+mn-lt"/>
                <a:ea typeface="+mn-ea"/>
                <a:cs typeface="+mn-cs"/>
                <a:sym typeface="Helvetica Neue"/>
              </a:defRPr>
            </a:pPr>
            <a:r>
              <a:t>in “Pyramus and Thisbe.”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 grpId="2"/>
      <p:bldP build="whole" bldLvl="1" animBg="1" rev="0" advAuto="0" spid="488" grpId="3"/>
      <p:bldP build="whole" bldLvl="1" animBg="1" rev="0" advAuto="0" spid="486"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After familiarizing protocol (e.g., vocabulary.com):"/>
          <p:cNvSpPr txBox="1"/>
          <p:nvPr/>
        </p:nvSpPr>
        <p:spPr>
          <a:xfrm>
            <a:off x="2561778" y="157390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91" name="Image" descr="Image"/>
          <p:cNvPicPr>
            <a:picLocks noChangeAspect="1"/>
          </p:cNvPicPr>
          <p:nvPr/>
        </p:nvPicPr>
        <p:blipFill>
          <a:blip r:embed="rId3">
            <a:extLst/>
          </a:blip>
          <a:stretch>
            <a:fillRect/>
          </a:stretch>
        </p:blipFill>
        <p:spPr>
          <a:xfrm>
            <a:off x="499334" y="2233670"/>
            <a:ext cx="1524004" cy="1524007"/>
          </a:xfrm>
          <a:prstGeom prst="rect">
            <a:avLst/>
          </a:prstGeom>
          <a:ln w="12700">
            <a:miter lim="400000"/>
          </a:ln>
        </p:spPr>
      </p:pic>
      <p:sp>
        <p:nvSpPr>
          <p:cNvPr id="492" name="Strategies for Processing New Words:"/>
          <p:cNvSpPr txBox="1"/>
          <p:nvPr/>
        </p:nvSpPr>
        <p:spPr>
          <a:xfrm>
            <a:off x="2174709" y="2633633"/>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sp>
        <p:nvSpPr>
          <p:cNvPr id="493" name="V  Generate situations"/>
          <p:cNvSpPr txBox="1"/>
          <p:nvPr/>
        </p:nvSpPr>
        <p:spPr>
          <a:xfrm>
            <a:off x="2139717" y="3291392"/>
            <a:ext cx="456148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110404"/>
                </a:solidFill>
                <a:latin typeface="+mn-lt"/>
                <a:ea typeface="+mn-ea"/>
                <a:cs typeface="+mn-cs"/>
                <a:sym typeface="Helvetica Neue"/>
              </a:defRPr>
            </a:lvl1pPr>
          </a:lstStyle>
          <a:p>
            <a:pPr/>
            <a:r>
              <a:t>V  Generate situations: </a:t>
            </a:r>
          </a:p>
        </p:txBody>
      </p:sp>
      <p:sp>
        <p:nvSpPr>
          <p:cNvPr id="494" name="3 preposterous things that did not happen on your way to…"/>
          <p:cNvSpPr txBox="1"/>
          <p:nvPr/>
        </p:nvSpPr>
        <p:spPr>
          <a:xfrm>
            <a:off x="3072460" y="5404108"/>
            <a:ext cx="9150685" cy="90782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2800">
                <a:solidFill>
                  <a:srgbClr val="110404"/>
                </a:solidFill>
                <a:latin typeface="+mn-lt"/>
                <a:ea typeface="+mn-ea"/>
                <a:cs typeface="+mn-cs"/>
                <a:sym typeface="Helvetica Neue"/>
              </a:defRPr>
            </a:pPr>
            <a:r>
              <a:t>3 preposterous things that did not happen on your way to</a:t>
            </a:r>
          </a:p>
          <a:p>
            <a:pPr algn="l" defTabSz="587022">
              <a:defRPr i="1" sz="2800">
                <a:solidFill>
                  <a:srgbClr val="110404"/>
                </a:solidFill>
                <a:latin typeface="+mn-lt"/>
                <a:ea typeface="+mn-ea"/>
                <a:cs typeface="+mn-cs"/>
                <a:sym typeface="Helvetica Neue"/>
              </a:defRPr>
            </a:pPr>
            <a:r>
              <a:t>   school today</a:t>
            </a:r>
          </a:p>
        </p:txBody>
      </p:sp>
      <p:sp>
        <p:nvSpPr>
          <p:cNvPr id="495" name="3 things that would disorient you"/>
          <p:cNvSpPr txBox="1"/>
          <p:nvPr/>
        </p:nvSpPr>
        <p:spPr>
          <a:xfrm>
            <a:off x="3291590" y="6761525"/>
            <a:ext cx="6569359" cy="5627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3400">
                <a:solidFill>
                  <a:srgbClr val="110404"/>
                </a:solidFill>
                <a:latin typeface="+mn-lt"/>
                <a:ea typeface="+mn-ea"/>
                <a:cs typeface="+mn-cs"/>
                <a:sym typeface="Helvetica Neue"/>
              </a:defRPr>
            </a:lvl1pPr>
          </a:lstStyle>
          <a:p>
            <a:pPr/>
            <a:r>
              <a:t>  3 things that would disorient you</a:t>
            </a:r>
          </a:p>
        </p:txBody>
      </p:sp>
      <p:sp>
        <p:nvSpPr>
          <p:cNvPr id="496" name="3 things that a philanthropist would do"/>
          <p:cNvSpPr txBox="1"/>
          <p:nvPr/>
        </p:nvSpPr>
        <p:spPr>
          <a:xfrm>
            <a:off x="2820591" y="4308695"/>
            <a:ext cx="7434254" cy="5627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3400">
                <a:solidFill>
                  <a:srgbClr val="110404"/>
                </a:solidFill>
                <a:latin typeface="+mn-lt"/>
                <a:ea typeface="+mn-ea"/>
                <a:cs typeface="+mn-cs"/>
                <a:sym typeface="Helvetica Neue"/>
              </a:defRPr>
            </a:lvl1pPr>
          </a:lstStyle>
          <a:p>
            <a:pPr/>
            <a:r>
              <a:t>3 things that a philanthropist would 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5" grpId="3"/>
      <p:bldP build="whole" bldLvl="1" animBg="1" rev="0" advAuto="0" spid="494" grpId="2"/>
      <p:bldP build="whole" bldLvl="1" animBg="1" rev="0" advAuto="0" spid="496"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After familiarizing protocol (e.g., vocabulary.com):"/>
          <p:cNvSpPr txBox="1"/>
          <p:nvPr/>
        </p:nvSpPr>
        <p:spPr>
          <a:xfrm>
            <a:off x="2561778" y="157390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499" name="Image" descr="Image"/>
          <p:cNvPicPr>
            <a:picLocks noChangeAspect="1"/>
          </p:cNvPicPr>
          <p:nvPr/>
        </p:nvPicPr>
        <p:blipFill>
          <a:blip r:embed="rId3">
            <a:extLst/>
          </a:blip>
          <a:stretch>
            <a:fillRect/>
          </a:stretch>
        </p:blipFill>
        <p:spPr>
          <a:xfrm>
            <a:off x="499334" y="2233670"/>
            <a:ext cx="1524004" cy="1524007"/>
          </a:xfrm>
          <a:prstGeom prst="rect">
            <a:avLst/>
          </a:prstGeom>
          <a:ln w="12700">
            <a:miter lim="400000"/>
          </a:ln>
        </p:spPr>
      </p:pic>
      <p:sp>
        <p:nvSpPr>
          <p:cNvPr id="500" name="Strategies for Processing New Words:"/>
          <p:cNvSpPr txBox="1"/>
          <p:nvPr/>
        </p:nvSpPr>
        <p:spPr>
          <a:xfrm>
            <a:off x="2174709" y="2633633"/>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sp>
        <p:nvSpPr>
          <p:cNvPr id="501" name="V  Generate situations"/>
          <p:cNvSpPr txBox="1"/>
          <p:nvPr/>
        </p:nvSpPr>
        <p:spPr>
          <a:xfrm>
            <a:off x="2139717" y="3291392"/>
            <a:ext cx="4441448"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110404"/>
                </a:solidFill>
                <a:latin typeface="+mn-lt"/>
                <a:ea typeface="+mn-ea"/>
                <a:cs typeface="+mn-cs"/>
                <a:sym typeface="Helvetica Neue"/>
              </a:defRPr>
            </a:lvl1pPr>
          </a:lstStyle>
          <a:p>
            <a:pPr/>
            <a:r>
              <a:t>V  Generate situations:</a:t>
            </a:r>
          </a:p>
        </p:txBody>
      </p:sp>
      <p:sp>
        <p:nvSpPr>
          <p:cNvPr id="502" name="Is Gatsby’s dream of recapturing the past a preposterous…"/>
          <p:cNvSpPr txBox="1"/>
          <p:nvPr/>
        </p:nvSpPr>
        <p:spPr>
          <a:xfrm>
            <a:off x="2326387" y="5399767"/>
            <a:ext cx="8896329" cy="1528704"/>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200">
                <a:solidFill>
                  <a:srgbClr val="110404"/>
                </a:solidFill>
                <a:latin typeface="+mn-lt"/>
                <a:ea typeface="+mn-ea"/>
                <a:cs typeface="+mn-cs"/>
                <a:sym typeface="Helvetica Neue"/>
              </a:defRPr>
            </a:pPr>
            <a:r>
              <a:t>Harry Potter aspires to be a “normal wizard” and </a:t>
            </a:r>
          </a:p>
          <a:p>
            <a:pPr algn="l" defTabSz="587022">
              <a:defRPr i="1" sz="3200">
                <a:solidFill>
                  <a:srgbClr val="110404"/>
                </a:solidFill>
                <a:latin typeface="+mn-lt"/>
                <a:ea typeface="+mn-ea"/>
                <a:cs typeface="+mn-cs"/>
                <a:sym typeface="Helvetica Neue"/>
              </a:defRPr>
            </a:pPr>
            <a:r>
              <a:t>attend Hogwart’s Academy free of danger. Is this</a:t>
            </a:r>
          </a:p>
          <a:p>
            <a:pPr algn="l" defTabSz="587022">
              <a:defRPr i="1" sz="3200">
                <a:solidFill>
                  <a:srgbClr val="110404"/>
                </a:solidFill>
                <a:latin typeface="+mn-lt"/>
                <a:ea typeface="+mn-ea"/>
                <a:cs typeface="+mn-cs"/>
                <a:sym typeface="Helvetica Neue"/>
              </a:defRPr>
            </a:pPr>
            <a:r>
              <a:t>aspiration preposterous or realistic?</a:t>
            </a:r>
          </a:p>
        </p:txBody>
      </p:sp>
      <p:sp>
        <p:nvSpPr>
          <p:cNvPr id="503" name="Would you say that Nick is disoriented when he…"/>
          <p:cNvSpPr txBox="1"/>
          <p:nvPr/>
        </p:nvSpPr>
        <p:spPr>
          <a:xfrm>
            <a:off x="1822786" y="7765446"/>
            <a:ext cx="9543166"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  Would you say that Harry is disoriented when he</a:t>
            </a:r>
          </a:p>
          <a:p>
            <a:pPr algn="l" defTabSz="587022">
              <a:defRPr i="1" sz="3400">
                <a:solidFill>
                  <a:srgbClr val="110404"/>
                </a:solidFill>
                <a:latin typeface="+mn-lt"/>
                <a:ea typeface="+mn-ea"/>
                <a:cs typeface="+mn-cs"/>
                <a:sym typeface="Helvetica Neue"/>
              </a:defRPr>
            </a:pPr>
            <a:r>
              <a:t>   discovers his connection to Voldemort?</a:t>
            </a:r>
          </a:p>
        </p:txBody>
      </p:sp>
      <p:sp>
        <p:nvSpPr>
          <p:cNvPr id="504" name="Are there any characters in The Great Gatsby who are…"/>
          <p:cNvSpPr txBox="1"/>
          <p:nvPr/>
        </p:nvSpPr>
        <p:spPr>
          <a:xfrm>
            <a:off x="1174089" y="4013208"/>
            <a:ext cx="9847153"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Are there any characters in The Harry Potter series </a:t>
            </a:r>
          </a:p>
          <a:p>
            <a:pPr algn="l" defTabSz="587022">
              <a:defRPr i="1" sz="3400">
                <a:solidFill>
                  <a:srgbClr val="110404"/>
                </a:solidFill>
                <a:latin typeface="+mn-lt"/>
                <a:ea typeface="+mn-ea"/>
                <a:cs typeface="+mn-cs"/>
                <a:sym typeface="Helvetica Neue"/>
              </a:defRPr>
            </a:pPr>
            <a:r>
              <a:t>who are empathetic?</a:t>
            </a:r>
          </a:p>
        </p:txBody>
      </p:sp>
      <p:pic>
        <p:nvPicPr>
          <p:cNvPr id="505" name="Image" descr="Image"/>
          <p:cNvPicPr>
            <a:picLocks noChangeAspect="1"/>
          </p:cNvPicPr>
          <p:nvPr/>
        </p:nvPicPr>
        <p:blipFill>
          <a:blip r:embed="rId4">
            <a:extLst/>
          </a:blip>
          <a:stretch>
            <a:fillRect/>
          </a:stretch>
        </p:blipFill>
        <p:spPr>
          <a:xfrm>
            <a:off x="349224" y="5744094"/>
            <a:ext cx="1524005" cy="234073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3" grpId="3"/>
      <p:bldP build="whole" bldLvl="1" animBg="1" rev="0" advAuto="0" spid="502" grpId="2"/>
      <p:bldP build="whole" bldLvl="1" animBg="1" rev="0" advAuto="0" spid="504"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After familiarizing protocol (e.g., vocabulary.com):"/>
          <p:cNvSpPr txBox="1"/>
          <p:nvPr/>
        </p:nvSpPr>
        <p:spPr>
          <a:xfrm>
            <a:off x="2561778" y="1573904"/>
            <a:ext cx="7337556" cy="451337"/>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sz="2600">
                <a:latin typeface="+mn-lt"/>
                <a:ea typeface="+mn-ea"/>
                <a:cs typeface="+mn-cs"/>
                <a:sym typeface="Helvetica Neue"/>
              </a:defRPr>
            </a:pPr>
            <a:r>
              <a:t>After familiarizing protocol (e.g., </a:t>
            </a:r>
            <a:r>
              <a:rPr u="sng">
                <a:solidFill>
                  <a:srgbClr val="0000FF"/>
                </a:solidFill>
                <a:uFill>
                  <a:solidFill>
                    <a:srgbClr val="0000FF"/>
                  </a:solidFill>
                </a:uFill>
                <a:hlinkClick r:id="rId2" invalidUrl="" action="" tgtFrame="" tooltip="" history="1" highlightClick="0" endSnd="0"/>
              </a:rPr>
              <a:t>vocabulary.com</a:t>
            </a:r>
            <a:r>
              <a:t>):</a:t>
            </a:r>
          </a:p>
        </p:txBody>
      </p:sp>
      <p:pic>
        <p:nvPicPr>
          <p:cNvPr id="508" name="Image" descr="Image"/>
          <p:cNvPicPr>
            <a:picLocks noChangeAspect="1"/>
          </p:cNvPicPr>
          <p:nvPr/>
        </p:nvPicPr>
        <p:blipFill>
          <a:blip r:embed="rId3">
            <a:extLst/>
          </a:blip>
          <a:stretch>
            <a:fillRect/>
          </a:stretch>
        </p:blipFill>
        <p:spPr>
          <a:xfrm>
            <a:off x="499334" y="2233670"/>
            <a:ext cx="1524004" cy="1524007"/>
          </a:xfrm>
          <a:prstGeom prst="rect">
            <a:avLst/>
          </a:prstGeom>
          <a:ln w="12700">
            <a:miter lim="400000"/>
          </a:ln>
        </p:spPr>
      </p:pic>
      <p:sp>
        <p:nvSpPr>
          <p:cNvPr id="509" name="Strategies for Processing New Words:"/>
          <p:cNvSpPr txBox="1"/>
          <p:nvPr/>
        </p:nvSpPr>
        <p:spPr>
          <a:xfrm>
            <a:off x="2174709" y="2633633"/>
            <a:ext cx="7502479"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FF3C3D"/>
                </a:solidFill>
                <a:latin typeface="+mn-lt"/>
                <a:ea typeface="+mn-ea"/>
                <a:cs typeface="+mn-cs"/>
                <a:sym typeface="Helvetica Neue"/>
              </a:defRPr>
            </a:lvl1pPr>
          </a:lstStyle>
          <a:p>
            <a:pPr/>
            <a:r>
              <a:t>Strategies for Processing New Words: </a:t>
            </a:r>
          </a:p>
        </p:txBody>
      </p:sp>
      <p:sp>
        <p:nvSpPr>
          <p:cNvPr id="510" name="V  Generate “happenings and non-happenings”"/>
          <p:cNvSpPr txBox="1"/>
          <p:nvPr/>
        </p:nvSpPr>
        <p:spPr>
          <a:xfrm>
            <a:off x="2139713" y="3291392"/>
            <a:ext cx="9209385" cy="5500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sz="3400">
                <a:solidFill>
                  <a:srgbClr val="110404"/>
                </a:solidFill>
                <a:latin typeface="+mn-lt"/>
                <a:ea typeface="+mn-ea"/>
                <a:cs typeface="+mn-cs"/>
                <a:sym typeface="Helvetica Neue"/>
              </a:defRPr>
            </a:lvl1pPr>
          </a:lstStyle>
          <a:p>
            <a:pPr/>
            <a:r>
              <a:t>V  Generate “happenings and non-happenings”</a:t>
            </a:r>
          </a:p>
        </p:txBody>
      </p:sp>
      <p:sp>
        <p:nvSpPr>
          <p:cNvPr id="511" name="What is one thing that a haphazard cook might not do?"/>
          <p:cNvSpPr txBox="1"/>
          <p:nvPr/>
        </p:nvSpPr>
        <p:spPr>
          <a:xfrm>
            <a:off x="568845" y="6399877"/>
            <a:ext cx="10714208" cy="5627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i="1" sz="3400">
                <a:solidFill>
                  <a:srgbClr val="110404"/>
                </a:solidFill>
                <a:latin typeface="+mn-lt"/>
                <a:ea typeface="+mn-ea"/>
                <a:cs typeface="+mn-cs"/>
                <a:sym typeface="Helvetica Neue"/>
              </a:defRPr>
            </a:lvl1pPr>
          </a:lstStyle>
          <a:p>
            <a:pPr/>
            <a:r>
              <a:t>What is one thing that a haphazard cook might not do? </a:t>
            </a:r>
          </a:p>
        </p:txBody>
      </p:sp>
      <p:sp>
        <p:nvSpPr>
          <p:cNvPr id="512" name="When a person takes umbrage, what is something that…"/>
          <p:cNvSpPr txBox="1"/>
          <p:nvPr/>
        </p:nvSpPr>
        <p:spPr>
          <a:xfrm>
            <a:off x="163732" y="7944005"/>
            <a:ext cx="10752638"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  When a person takes umbrage, what is something that</a:t>
            </a:r>
          </a:p>
          <a:p>
            <a:pPr algn="l" defTabSz="587022">
              <a:defRPr i="1" sz="3400">
                <a:solidFill>
                  <a:srgbClr val="110404"/>
                </a:solidFill>
                <a:latin typeface="+mn-lt"/>
                <a:ea typeface="+mn-ea"/>
                <a:cs typeface="+mn-cs"/>
                <a:sym typeface="Helvetica Neue"/>
              </a:defRPr>
            </a:pPr>
            <a:r>
              <a:t>   they would probably not say?</a:t>
            </a:r>
          </a:p>
        </p:txBody>
      </p:sp>
      <p:sp>
        <p:nvSpPr>
          <p:cNvPr id="513" name="What is one thing that a fastidious person would not do in the…"/>
          <p:cNvSpPr txBox="1"/>
          <p:nvPr/>
        </p:nvSpPr>
        <p:spPr>
          <a:xfrm>
            <a:off x="574019" y="4335048"/>
            <a:ext cx="11856750" cy="108349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i="1" sz="3400">
                <a:solidFill>
                  <a:srgbClr val="110404"/>
                </a:solidFill>
                <a:latin typeface="+mn-lt"/>
                <a:ea typeface="+mn-ea"/>
                <a:cs typeface="+mn-cs"/>
                <a:sym typeface="Helvetica Neue"/>
              </a:defRPr>
            </a:pPr>
            <a:r>
              <a:t>What is one thing that a fastidious person would not do in the</a:t>
            </a:r>
          </a:p>
          <a:p>
            <a:pPr algn="l" defTabSz="587022">
              <a:defRPr i="1" sz="3400">
                <a:solidFill>
                  <a:srgbClr val="110404"/>
                </a:solidFill>
                <a:latin typeface="+mn-lt"/>
                <a:ea typeface="+mn-ea"/>
                <a:cs typeface="+mn-cs"/>
                <a:sym typeface="Helvetica Neue"/>
              </a:defRPr>
            </a:pPr>
            <a:r>
              <a:t>workplace?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2" grpId="3"/>
      <p:bldP build="whole" bldLvl="1" animBg="1" rev="0" advAuto="0" spid="513" grpId="1"/>
      <p:bldP build="whole" bldLvl="1" animBg="1" rev="0" advAuto="0" spid="511"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10.jpeg" descr="image10.jpeg">
            <a:hlinkClick r:id="rId2" invalidUrl="" action="" tgtFrame="" tooltip="" history="1" highlightClick="0" endSnd="0"/>
          </p:cNvPr>
          <p:cNvPicPr>
            <a:picLocks noChangeAspect="1"/>
          </p:cNvPicPr>
          <p:nvPr/>
        </p:nvPicPr>
        <p:blipFill>
          <a:blip r:embed="rId3">
            <a:extLst/>
          </a:blip>
          <a:stretch>
            <a:fillRect/>
          </a:stretch>
        </p:blipFill>
        <p:spPr>
          <a:xfrm>
            <a:off x="2933697" y="118444"/>
            <a:ext cx="6064016" cy="6266835"/>
          </a:xfrm>
          <a:prstGeom prst="rect">
            <a:avLst/>
          </a:prstGeom>
          <a:ln w="12700">
            <a:miter lim="400000"/>
          </a:ln>
        </p:spPr>
      </p:pic>
      <p:sp>
        <p:nvSpPr>
          <p:cNvPr id="516" name="20 paragraphs = 1 word gained"/>
          <p:cNvSpPr txBox="1"/>
          <p:nvPr/>
        </p:nvSpPr>
        <p:spPr>
          <a:xfrm>
            <a:off x="2262556" y="6534428"/>
            <a:ext cx="6691123"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Helvetica Neue Medium"/>
                <a:ea typeface="Helvetica Neue Medium"/>
                <a:cs typeface="Helvetica Neue Medium"/>
                <a:sym typeface="Helvetica Neue Medium"/>
              </a:defRPr>
            </a:lvl1pPr>
          </a:lstStyle>
          <a:p>
            <a:pPr/>
            <a:r>
              <a:t>20 paragraphs = 1 word gained</a:t>
            </a:r>
          </a:p>
        </p:txBody>
      </p:sp>
      <p:sp>
        <p:nvSpPr>
          <p:cNvPr id="517" name="25 minutes of free reading every day = 1,000 words…"/>
          <p:cNvSpPr txBox="1"/>
          <p:nvPr/>
        </p:nvSpPr>
        <p:spPr>
          <a:xfrm>
            <a:off x="243256" y="7537728"/>
            <a:ext cx="11129164"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600">
                <a:latin typeface="Helvetica Neue Medium"/>
                <a:ea typeface="Helvetica Neue Medium"/>
                <a:cs typeface="Helvetica Neue Medium"/>
                <a:sym typeface="Helvetica Neue Medium"/>
              </a:defRPr>
            </a:pPr>
            <a:r>
              <a:t>25 minutes of free reading every day = 1,000 words</a:t>
            </a:r>
          </a:p>
          <a:p>
            <a:pPr lvl="8" algn="l">
              <a:defRPr sz="3600">
                <a:latin typeface="Helvetica Neue Medium"/>
                <a:ea typeface="Helvetica Neue Medium"/>
                <a:cs typeface="Helvetica Neue Medium"/>
                <a:sym typeface="Helvetica Neue Medium"/>
              </a:defRPr>
            </a:pPr>
            <a:r>
              <a:t>                                                             per school year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5"/>
                                        </p:tgtEl>
                                        <p:attrNameLst>
                                          <p:attrName>style.visibility</p:attrName>
                                        </p:attrNameLst>
                                      </p:cBhvr>
                                      <p:to>
                                        <p:strVal val="visible"/>
                                      </p:to>
                                    </p:set>
                                    <p:animEffect filter="fade" transition="in">
                                      <p:cBhvr>
                                        <p:cTn id="7" dur="500"/>
                                        <p:tgtEl>
                                          <p:spTgt spid="5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5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7" grpId="3"/>
      <p:bldP build="whole" bldLvl="1" animBg="1" rev="0" advAuto="0" spid="516" grpId="2"/>
      <p:bldP build="whole" bldLvl="1" animBg="1" rev="0" advAuto="0" spid="515"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 name="Screenshot 2018-01-28 15.17.41.png" descr="Screenshot 2018-01-28 15.17.41.png"/>
          <p:cNvPicPr>
            <a:picLocks noChangeAspect="1"/>
          </p:cNvPicPr>
          <p:nvPr/>
        </p:nvPicPr>
        <p:blipFill>
          <a:blip r:embed="rId2">
            <a:extLst/>
          </a:blip>
          <a:stretch>
            <a:fillRect/>
          </a:stretch>
        </p:blipFill>
        <p:spPr>
          <a:xfrm>
            <a:off x="3505200" y="524470"/>
            <a:ext cx="5994400" cy="8382001"/>
          </a:xfrm>
          <a:prstGeom prst="rect">
            <a:avLst/>
          </a:prstGeom>
          <a:ln w="12700">
            <a:miter lim="400000"/>
          </a:ln>
        </p:spPr>
      </p:pic>
      <p:pic>
        <p:nvPicPr>
          <p:cNvPr id="520" name="pasted-image.png" descr="pasted-image.png"/>
          <p:cNvPicPr>
            <a:picLocks noChangeAspect="1"/>
          </p:cNvPicPr>
          <p:nvPr/>
        </p:nvPicPr>
        <p:blipFill>
          <a:blip r:embed="rId3">
            <a:extLst/>
          </a:blip>
          <a:stretch>
            <a:fillRect/>
          </a:stretch>
        </p:blipFill>
        <p:spPr>
          <a:xfrm>
            <a:off x="15031" y="590052"/>
            <a:ext cx="3403602" cy="238760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Reading is the key builder of vocabulary."/>
          <p:cNvSpPr txBox="1"/>
          <p:nvPr/>
        </p:nvSpPr>
        <p:spPr>
          <a:xfrm>
            <a:off x="2660893" y="1693385"/>
            <a:ext cx="7403800" cy="513032"/>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algn="l" defTabSz="587022">
              <a:defRPr b="1" sz="3000">
                <a:latin typeface="+mn-lt"/>
                <a:ea typeface="+mn-ea"/>
                <a:cs typeface="+mn-cs"/>
                <a:sym typeface="Helvetica Neue"/>
              </a:defRPr>
            </a:lvl1pPr>
          </a:lstStyle>
          <a:p>
            <a:pPr/>
            <a:r>
              <a:t>Reading is the key builder of vocabulary.</a:t>
            </a:r>
          </a:p>
        </p:txBody>
      </p:sp>
      <p:pic>
        <p:nvPicPr>
          <p:cNvPr id="191" name="Image" descr="Image"/>
          <p:cNvPicPr>
            <a:picLocks noChangeAspect="1"/>
          </p:cNvPicPr>
          <p:nvPr/>
        </p:nvPicPr>
        <p:blipFill>
          <a:blip r:embed="rId2">
            <a:extLst/>
          </a:blip>
          <a:stretch>
            <a:fillRect/>
          </a:stretch>
        </p:blipFill>
        <p:spPr>
          <a:xfrm>
            <a:off x="2166946" y="3160441"/>
            <a:ext cx="1327583" cy="1747525"/>
          </a:xfrm>
          <a:prstGeom prst="rect">
            <a:avLst/>
          </a:prstGeom>
          <a:ln w="12700">
            <a:miter lim="400000"/>
          </a:ln>
        </p:spPr>
      </p:pic>
      <p:pic>
        <p:nvPicPr>
          <p:cNvPr id="192" name="Image" descr="Image"/>
          <p:cNvPicPr>
            <a:picLocks noChangeAspect="1"/>
          </p:cNvPicPr>
          <p:nvPr/>
        </p:nvPicPr>
        <p:blipFill>
          <a:blip r:embed="rId3">
            <a:extLst/>
          </a:blip>
          <a:stretch>
            <a:fillRect/>
          </a:stretch>
        </p:blipFill>
        <p:spPr>
          <a:xfrm>
            <a:off x="9029720" y="3211241"/>
            <a:ext cx="1524008" cy="1524007"/>
          </a:xfrm>
          <a:prstGeom prst="rect">
            <a:avLst/>
          </a:prstGeom>
          <a:ln w="12700">
            <a:miter lim="400000"/>
          </a:ln>
        </p:spPr>
      </p:pic>
      <p:pic>
        <p:nvPicPr>
          <p:cNvPr id="193" name="Image" descr="Image"/>
          <p:cNvPicPr>
            <a:picLocks noChangeAspect="1"/>
          </p:cNvPicPr>
          <p:nvPr/>
        </p:nvPicPr>
        <p:blipFill>
          <a:blip r:embed="rId4">
            <a:extLst/>
          </a:blip>
          <a:stretch>
            <a:fillRect/>
          </a:stretch>
        </p:blipFill>
        <p:spPr>
          <a:xfrm>
            <a:off x="5651596" y="3160441"/>
            <a:ext cx="1422408" cy="1625607"/>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5205583" y="5623707"/>
            <a:ext cx="1882989" cy="12259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P build="whole" bldLvl="1" animBg="1" rev="0" advAuto="0" spid="194" grpId="2"/>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2" name="Screenshot 2018-01-28 15.16.44.png" descr="Screenshot 2018-01-28 15.16.44.png"/>
          <p:cNvPicPr>
            <a:picLocks noChangeAspect="1"/>
          </p:cNvPicPr>
          <p:nvPr/>
        </p:nvPicPr>
        <p:blipFill>
          <a:blip r:embed="rId2">
            <a:extLst/>
          </a:blip>
          <a:stretch>
            <a:fillRect/>
          </a:stretch>
        </p:blipFill>
        <p:spPr>
          <a:xfrm>
            <a:off x="1219200" y="413294"/>
            <a:ext cx="10883900" cy="8559804"/>
          </a:xfrm>
          <a:prstGeom prst="rect">
            <a:avLst/>
          </a:prstGeom>
          <a:ln w="12700">
            <a:miter lim="400000"/>
          </a:ln>
        </p:spPr>
      </p:pic>
      <p:pic>
        <p:nvPicPr>
          <p:cNvPr id="523" name="pasted-image.png" descr="pasted-image.png"/>
          <p:cNvPicPr>
            <a:picLocks noChangeAspect="1"/>
          </p:cNvPicPr>
          <p:nvPr/>
        </p:nvPicPr>
        <p:blipFill>
          <a:blip r:embed="rId3">
            <a:extLst/>
          </a:blip>
          <a:stretch>
            <a:fillRect/>
          </a:stretch>
        </p:blipFill>
        <p:spPr>
          <a:xfrm>
            <a:off x="1310828" y="279895"/>
            <a:ext cx="6870701" cy="1181104"/>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Screenshot 2018-01-28 15.22.30.png" descr="Screenshot 2018-01-28 15.22.30.png"/>
          <p:cNvPicPr>
            <a:picLocks noChangeAspect="1"/>
          </p:cNvPicPr>
          <p:nvPr/>
        </p:nvPicPr>
        <p:blipFill>
          <a:blip r:embed="rId2">
            <a:extLst/>
          </a:blip>
          <a:stretch>
            <a:fillRect/>
          </a:stretch>
        </p:blipFill>
        <p:spPr>
          <a:xfrm>
            <a:off x="1711672" y="1581150"/>
            <a:ext cx="6883401" cy="8928100"/>
          </a:xfrm>
          <a:prstGeom prst="rect">
            <a:avLst/>
          </a:prstGeom>
          <a:ln w="12700">
            <a:miter lim="400000"/>
          </a:ln>
        </p:spPr>
      </p:pic>
      <p:pic>
        <p:nvPicPr>
          <p:cNvPr id="526" name="pasted-image.png" descr="pasted-image.png"/>
          <p:cNvPicPr>
            <a:picLocks noChangeAspect="1"/>
          </p:cNvPicPr>
          <p:nvPr/>
        </p:nvPicPr>
        <p:blipFill>
          <a:blip r:embed="rId3">
            <a:extLst/>
          </a:blip>
          <a:stretch>
            <a:fillRect/>
          </a:stretch>
        </p:blipFill>
        <p:spPr>
          <a:xfrm>
            <a:off x="1310828" y="279895"/>
            <a:ext cx="6870701" cy="118110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8" name="pasted-image.png" descr="pasted-image.png"/>
          <p:cNvPicPr>
            <a:picLocks noChangeAspect="1"/>
          </p:cNvPicPr>
          <p:nvPr/>
        </p:nvPicPr>
        <p:blipFill>
          <a:blip r:embed="rId2">
            <a:extLst/>
          </a:blip>
          <a:stretch>
            <a:fillRect/>
          </a:stretch>
        </p:blipFill>
        <p:spPr>
          <a:xfrm>
            <a:off x="15031" y="590052"/>
            <a:ext cx="3403602" cy="2387602"/>
          </a:xfrm>
          <a:prstGeom prst="rect">
            <a:avLst/>
          </a:prstGeom>
          <a:ln w="12700">
            <a:miter lim="400000"/>
          </a:ln>
        </p:spPr>
      </p:pic>
      <p:pic>
        <p:nvPicPr>
          <p:cNvPr id="529" name="Screenshot 2018-01-28 15.21.17.png" descr="Screenshot 2018-01-28 15.21.17.png"/>
          <p:cNvPicPr>
            <a:picLocks noChangeAspect="1"/>
          </p:cNvPicPr>
          <p:nvPr/>
        </p:nvPicPr>
        <p:blipFill>
          <a:blip r:embed="rId3">
            <a:extLst/>
          </a:blip>
          <a:stretch>
            <a:fillRect/>
          </a:stretch>
        </p:blipFill>
        <p:spPr>
          <a:xfrm>
            <a:off x="3857228" y="1880292"/>
            <a:ext cx="5816606" cy="549910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Image" descr="Image"/>
          <p:cNvPicPr>
            <a:picLocks noChangeAspect="1"/>
          </p:cNvPicPr>
          <p:nvPr/>
        </p:nvPicPr>
        <p:blipFill>
          <a:blip r:embed="rId2">
            <a:extLst/>
          </a:blip>
          <a:stretch>
            <a:fillRect/>
          </a:stretch>
        </p:blipFill>
        <p:spPr>
          <a:xfrm>
            <a:off x="343688" y="1364414"/>
            <a:ext cx="1239523" cy="1862671"/>
          </a:xfrm>
          <a:prstGeom prst="rect">
            <a:avLst/>
          </a:prstGeom>
          <a:ln w="12700">
            <a:miter lim="400000"/>
          </a:ln>
        </p:spPr>
      </p:pic>
      <p:sp>
        <p:nvSpPr>
          <p:cNvPr id="532" name="…”Several changes of day and night passed, and the orb of night had greatly lessened when I began to…"/>
          <p:cNvSpPr txBox="1"/>
          <p:nvPr/>
        </p:nvSpPr>
        <p:spPr>
          <a:xfrm>
            <a:off x="282421" y="3807745"/>
            <a:ext cx="12958399" cy="248547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sz="2000">
                <a:latin typeface="+mn-lt"/>
                <a:ea typeface="+mn-ea"/>
                <a:cs typeface="+mn-cs"/>
                <a:sym typeface="Helvetica Neue"/>
              </a:defRPr>
            </a:pPr>
            <a:r>
              <a:t>    …”Several changes of day and night passed, and the orb of night had greatly lessened when I began to</a:t>
            </a:r>
          </a:p>
          <a:p>
            <a:pPr algn="l" defTabSz="587022">
              <a:defRPr sz="2000">
                <a:latin typeface="+mn-lt"/>
                <a:ea typeface="+mn-ea"/>
                <a:cs typeface="+mn-cs"/>
                <a:sym typeface="Helvetica Neue"/>
              </a:defRPr>
            </a:pPr>
            <a:r>
              <a:t>distinguish my sensations from each other.  I gradually saw plainly the clear stream that supplied me with</a:t>
            </a:r>
          </a:p>
          <a:p>
            <a:pPr algn="l" defTabSz="587022">
              <a:defRPr sz="2000">
                <a:latin typeface="+mn-lt"/>
                <a:ea typeface="+mn-ea"/>
                <a:cs typeface="+mn-cs"/>
                <a:sym typeface="Helvetica Neue"/>
              </a:defRPr>
            </a:pPr>
            <a:r>
              <a:t>drink, and the trees that shaded me with their foliage.  I was delighted when I first discovered that a pleasant</a:t>
            </a:r>
          </a:p>
          <a:p>
            <a:pPr algn="l" defTabSz="587022">
              <a:defRPr sz="2000">
                <a:latin typeface="+mn-lt"/>
                <a:ea typeface="+mn-ea"/>
                <a:cs typeface="+mn-cs"/>
                <a:sym typeface="Helvetica Neue"/>
              </a:defRPr>
            </a:pPr>
            <a:r>
              <a:t>sound, which often saluted my ears, proceeded from the throats of the little winged animals who had often </a:t>
            </a:r>
          </a:p>
          <a:p>
            <a:pPr algn="l" defTabSz="587022">
              <a:defRPr sz="2000">
                <a:latin typeface="+mn-lt"/>
                <a:ea typeface="+mn-ea"/>
                <a:cs typeface="+mn-cs"/>
                <a:sym typeface="Helvetica Neue"/>
              </a:defRPr>
            </a:pPr>
            <a:r>
              <a:t>intercepted the light from my eyes.  I began also to observe, with greater accuracy, the forms that surrounded me,</a:t>
            </a:r>
          </a:p>
          <a:p>
            <a:pPr algn="l" defTabSz="587022">
              <a:defRPr sz="2000">
                <a:latin typeface="+mn-lt"/>
                <a:ea typeface="+mn-ea"/>
                <a:cs typeface="+mn-cs"/>
                <a:sym typeface="Helvetica Neue"/>
              </a:defRPr>
            </a:pPr>
            <a:r>
              <a:t>and to perceive the boundaries of the radiant roof of light which canopied me.  Sometimes I tried to imitate</a:t>
            </a:r>
          </a:p>
          <a:p>
            <a:pPr algn="l" defTabSz="587022">
              <a:defRPr sz="2000">
                <a:latin typeface="+mn-lt"/>
                <a:ea typeface="+mn-ea"/>
                <a:cs typeface="+mn-cs"/>
                <a:sym typeface="Helvetica Neue"/>
              </a:defRPr>
            </a:pPr>
            <a:r>
              <a:t>then pleasant songs of the birds, but was unable.  Sometimes I wished to express my sensations in my own</a:t>
            </a:r>
          </a:p>
          <a:p>
            <a:pPr algn="l" defTabSz="587022">
              <a:defRPr sz="2000">
                <a:latin typeface="+mn-lt"/>
                <a:ea typeface="+mn-ea"/>
                <a:cs typeface="+mn-cs"/>
                <a:sym typeface="Helvetica Neue"/>
              </a:defRPr>
            </a:pPr>
            <a:r>
              <a:t>mode, but the uncouth and inarticulate sounds which broke from me frightened me into silence again.”</a:t>
            </a:r>
          </a:p>
        </p:txBody>
      </p:sp>
      <p:sp>
        <p:nvSpPr>
          <p:cNvPr id="533" name="leaves        greeted          blocked         moon        not easily understood        differentiate…"/>
          <p:cNvSpPr txBox="1"/>
          <p:nvPr/>
        </p:nvSpPr>
        <p:spPr>
          <a:xfrm>
            <a:off x="2773808" y="2878277"/>
            <a:ext cx="10103693" cy="656671"/>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algn="l" defTabSz="587022">
              <a:defRPr sz="2000">
                <a:latin typeface="+mn-lt"/>
                <a:ea typeface="+mn-ea"/>
                <a:cs typeface="+mn-cs"/>
                <a:sym typeface="Helvetica Neue"/>
              </a:defRPr>
            </a:pPr>
            <a:r>
              <a:t>leaves        greeted          blocked         moon        not easily understood        differentiate </a:t>
            </a:r>
          </a:p>
          <a:p>
            <a:pPr algn="l" defTabSz="587022">
              <a:defRPr sz="2000">
                <a:latin typeface="+mn-lt"/>
                <a:ea typeface="+mn-ea"/>
                <a:cs typeface="+mn-cs"/>
                <a:sym typeface="Helvetica Neue"/>
              </a:defRPr>
            </a:pPr>
            <a:r>
              <a:t>manner         covered       unrefined       shining</a:t>
            </a:r>
          </a:p>
        </p:txBody>
      </p:sp>
      <p:sp>
        <p:nvSpPr>
          <p:cNvPr id="534" name="Getting to Know the Words We Meet in Reading:"/>
          <p:cNvSpPr txBox="1"/>
          <p:nvPr/>
        </p:nvSpPr>
        <p:spPr>
          <a:xfrm>
            <a:off x="4369329" y="1903247"/>
            <a:ext cx="4784587"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1300480">
              <a:defRPr sz="2200">
                <a:latin typeface="Arial"/>
                <a:ea typeface="Arial"/>
                <a:cs typeface="Arial"/>
                <a:sym typeface="Arial"/>
              </a:defRPr>
            </a:lvl1pPr>
          </a:lstStyle>
          <a:p>
            <a:pPr/>
            <a:r>
              <a:t>Find the word (or phrase) that means:</a:t>
            </a:r>
          </a:p>
        </p:txBody>
      </p:sp>
      <p:sp>
        <p:nvSpPr>
          <p:cNvPr id="535" name="Getting to Know the Words We Meet in Reading:"/>
          <p:cNvSpPr txBox="1"/>
          <p:nvPr/>
        </p:nvSpPr>
        <p:spPr>
          <a:xfrm>
            <a:off x="4594895" y="2420884"/>
            <a:ext cx="3112553"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defTabSz="1300480">
              <a:defRPr sz="2200">
                <a:latin typeface="Arial"/>
                <a:ea typeface="Arial"/>
                <a:cs typeface="Arial"/>
                <a:sym typeface="Arial"/>
              </a:defRPr>
            </a:pPr>
            <a:r>
              <a:t>(</a:t>
            </a:r>
            <a:r>
              <a:rPr i="1"/>
              <a:t>These are not in order.</a:t>
            </a:r>
            <a:r>
              <a: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201"/>
          <p:cNvSpPr txBox="1"/>
          <p:nvPr/>
        </p:nvSpPr>
        <p:spPr>
          <a:xfrm>
            <a:off x="922246" y="1088248"/>
            <a:ext cx="11142330" cy="648483"/>
          </a:xfrm>
          <a:prstGeom prst="rect">
            <a:avLst/>
          </a:prstGeom>
          <a:ln w="12700">
            <a:miter lim="400000"/>
          </a:ln>
          <a:extLst>
            <a:ext uri="{C572A759-6A51-4108-AA02-DFA0A04FC94B}">
              <ma14:wrappingTextBoxFlag xmlns:ma14="http://schemas.microsoft.com/office/mac/drawingml/2011/main" val="1"/>
            </a:ext>
          </a:extLst>
        </p:spPr>
        <p:txBody>
          <a:bodyPr wrap="none" lIns="65020" tIns="65020" rIns="65020" bIns="65020">
            <a:spAutoFit/>
          </a:bodyPr>
          <a:lstStyle>
            <a:lvl1pPr defTabSz="914400">
              <a:defRPr b="1" sz="3600">
                <a:latin typeface="Arial"/>
                <a:ea typeface="Arial"/>
                <a:cs typeface="Arial"/>
                <a:sym typeface="Arial"/>
              </a:defRPr>
            </a:lvl1pPr>
          </a:lstStyle>
          <a:p>
            <a:pPr/>
            <a:r>
              <a:t>Should I spend time teaching this word explicitly? </a:t>
            </a:r>
          </a:p>
        </p:txBody>
      </p:sp>
      <p:sp>
        <p:nvSpPr>
          <p:cNvPr id="538" name="Shape 202"/>
          <p:cNvSpPr txBox="1"/>
          <p:nvPr/>
        </p:nvSpPr>
        <p:spPr>
          <a:xfrm>
            <a:off x="330199" y="2514599"/>
            <a:ext cx="11781674" cy="7049283"/>
          </a:xfrm>
          <a:prstGeom prst="rect">
            <a:avLst/>
          </a:prstGeom>
          <a:ln w="12700">
            <a:miter lim="400000"/>
          </a:ln>
          <a:extLst>
            <a:ext uri="{C572A759-6A51-4108-AA02-DFA0A04FC94B}">
              <ma14:wrappingTextBoxFlag xmlns:ma14="http://schemas.microsoft.com/office/mac/drawingml/2011/main" val="1"/>
            </a:ext>
          </a:extLst>
        </p:spPr>
        <p:txBody>
          <a:bodyPr lIns="65020" tIns="65020" rIns="65020" bIns="65020">
            <a:spAutoFit/>
          </a:bodyPr>
          <a:lstStyle/>
          <a:p>
            <a:pPr marL="487671" indent="-487671" defTabSz="1300458">
              <a:defRPr b="1" sz="3600">
                <a:latin typeface="Arial"/>
                <a:ea typeface="Arial"/>
                <a:cs typeface="Arial"/>
                <a:sym typeface="Arial"/>
              </a:defRPr>
            </a:pPr>
            <a:r>
              <a:t>Three Questions:</a:t>
            </a:r>
          </a:p>
          <a:p>
            <a:pPr marL="487671" indent="-487671" defTabSz="1300458">
              <a:defRPr b="1" sz="3600">
                <a:latin typeface="Arial"/>
                <a:ea typeface="Arial"/>
                <a:cs typeface="Arial"/>
                <a:sym typeface="Arial"/>
              </a:defRPr>
            </a:pPr>
          </a:p>
          <a:p>
            <a:pPr marL="487671" indent="-487671" defTabSz="1300458">
              <a:defRPr b="1" sz="3600">
                <a:latin typeface="Arial"/>
                <a:ea typeface="Arial"/>
                <a:cs typeface="Arial"/>
                <a:sym typeface="Arial"/>
              </a:defRPr>
            </a:pPr>
          </a:p>
          <a:p>
            <a:pPr marL="487671" indent="-487671" defTabSz="1300458">
              <a:buSzPct val="100000"/>
              <a:buAutoNum type="arabicPeriod" startAt="1"/>
              <a:defRPr sz="3600">
                <a:latin typeface="Arial"/>
                <a:ea typeface="Arial"/>
                <a:cs typeface="Arial"/>
                <a:sym typeface="Arial"/>
              </a:defRPr>
            </a:pPr>
            <a:r>
              <a:t>How useful is this word? Will students be likely to encounter it again</a:t>
            </a:r>
          </a:p>
          <a:p>
            <a:pPr marL="487671" indent="-487671" defTabSz="1300458">
              <a:defRPr sz="3600">
                <a:latin typeface="Arial"/>
                <a:ea typeface="Arial"/>
                <a:cs typeface="Arial"/>
                <a:sym typeface="Arial"/>
              </a:defRPr>
            </a:pPr>
            <a:r>
              <a:t>     soon? Is it necessary for comprehension?</a:t>
            </a:r>
          </a:p>
          <a:p>
            <a:pPr marL="487671" indent="-487671" defTabSz="1300458">
              <a:defRPr sz="3600">
                <a:latin typeface="Arial"/>
                <a:ea typeface="Arial"/>
                <a:cs typeface="Arial"/>
                <a:sym typeface="Arial"/>
              </a:defRPr>
            </a:pPr>
          </a:p>
          <a:p>
            <a:pPr marL="487671" indent="-487671" defTabSz="1300458">
              <a:buSzPct val="100000"/>
              <a:buAutoNum type="arabicPeriod" startAt="2"/>
              <a:defRPr sz="3600">
                <a:latin typeface="Arial"/>
                <a:ea typeface="Arial"/>
                <a:cs typeface="Arial"/>
                <a:sym typeface="Arial"/>
              </a:defRPr>
            </a:pPr>
            <a:r>
              <a:t>Will teaching this word explicitly equip the students with word-learning</a:t>
            </a:r>
          </a:p>
          <a:p>
            <a:pPr marL="487671" indent="-487671" defTabSz="1300458">
              <a:defRPr sz="3600">
                <a:latin typeface="Arial"/>
                <a:ea typeface="Arial"/>
                <a:cs typeface="Arial"/>
                <a:sym typeface="Arial"/>
              </a:defRPr>
            </a:pPr>
            <a:r>
              <a:t>      skills that can be applied to other words?</a:t>
            </a:r>
          </a:p>
          <a:p>
            <a:pPr marL="487671" indent="-487671" defTabSz="1300458">
              <a:defRPr sz="3600">
                <a:latin typeface="Arial"/>
                <a:ea typeface="Arial"/>
                <a:cs typeface="Arial"/>
                <a:sym typeface="Arial"/>
              </a:defRPr>
            </a:pPr>
          </a:p>
          <a:p>
            <a:pPr marL="487671" indent="-487671" defTabSz="1300458">
              <a:defRPr sz="3600">
                <a:latin typeface="Arial"/>
                <a:ea typeface="Arial"/>
                <a:cs typeface="Arial"/>
                <a:sym typeface="Arial"/>
              </a:defRPr>
            </a:pPr>
            <a:r>
              <a:t>3.  Am I enthusiastic about this word? Can I make it interesting? </a:t>
            </a:r>
          </a:p>
        </p:txBody>
      </p:sp>
      <p:pic>
        <p:nvPicPr>
          <p:cNvPr id="539" name="image25.jpeg" descr="image25.jpeg"/>
          <p:cNvPicPr>
            <a:picLocks noChangeAspect="1"/>
          </p:cNvPicPr>
          <p:nvPr/>
        </p:nvPicPr>
        <p:blipFill>
          <a:blip r:embed="rId3">
            <a:extLst/>
          </a:blip>
          <a:stretch>
            <a:fillRect/>
          </a:stretch>
        </p:blipFill>
        <p:spPr>
          <a:xfrm>
            <a:off x="8994213" y="2057400"/>
            <a:ext cx="2753007" cy="18327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38">
                                            <p:txEl>
                                              <p:pRg st="3" end="3"/>
                                            </p:txEl>
                                          </p:spTgt>
                                        </p:tgtEl>
                                        <p:attrNameLst>
                                          <p:attrName>style.visibility</p:attrName>
                                        </p:attrNameLst>
                                      </p:cBhvr>
                                      <p:to>
                                        <p:strVal val="visible"/>
                                      </p:to>
                                    </p:set>
                                    <p:anim calcmode="lin" valueType="num">
                                      <p:cBhvr>
                                        <p:cTn id="7" dur="1000" fill="hold"/>
                                        <p:tgtEl>
                                          <p:spTgt spid="538">
                                            <p:txEl>
                                              <p:pRg st="3" end="3"/>
                                            </p:txEl>
                                          </p:spTgt>
                                        </p:tgtEl>
                                        <p:attrNameLst>
                                          <p:attrName>ppt_x</p:attrName>
                                        </p:attrNameLst>
                                      </p:cBhvr>
                                      <p:tavLst>
                                        <p:tav tm="0">
                                          <p:val>
                                            <p:strVal val="#ppt_x"/>
                                          </p:val>
                                        </p:tav>
                                        <p:tav tm="100000">
                                          <p:val>
                                            <p:strVal val="#ppt_x"/>
                                          </p:val>
                                        </p:tav>
                                      </p:tavLst>
                                    </p:anim>
                                    <p:anim calcmode="lin" valueType="num">
                                      <p:cBhvr>
                                        <p:cTn id="8" dur="1000" fill="hold"/>
                                        <p:tgtEl>
                                          <p:spTgt spid="538">
                                            <p:txEl>
                                              <p:pRg st="3" end="3"/>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1" fill="hold">
                                  <p:stCondLst>
                                    <p:cond delay="0"/>
                                  </p:stCondLst>
                                  <p:iterate type="el" backwards="0">
                                    <p:tmAbs val="0"/>
                                  </p:iterate>
                                  <p:childTnLst>
                                    <p:set>
                                      <p:cBhvr>
                                        <p:cTn id="11" fill="hold"/>
                                        <p:tgtEl>
                                          <p:spTgt spid="538">
                                            <p:txEl>
                                              <p:pRg st="4" end="4"/>
                                            </p:txEl>
                                          </p:spTgt>
                                        </p:tgtEl>
                                        <p:attrNameLst>
                                          <p:attrName>style.visibility</p:attrName>
                                        </p:attrNameLst>
                                      </p:cBhvr>
                                      <p:to>
                                        <p:strVal val="visible"/>
                                      </p:to>
                                    </p:set>
                                    <p:anim calcmode="lin" valueType="num">
                                      <p:cBhvr>
                                        <p:cTn id="12" dur="1000" fill="hold"/>
                                        <p:tgtEl>
                                          <p:spTgt spid="538">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538">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1" fill="hold">
                                  <p:stCondLst>
                                    <p:cond delay="0"/>
                                  </p:stCondLst>
                                  <p:iterate type="el" backwards="0">
                                    <p:tmAbs val="0"/>
                                  </p:iterate>
                                  <p:childTnLst>
                                    <p:set>
                                      <p:cBhvr>
                                        <p:cTn id="16" fill="hold"/>
                                        <p:tgtEl>
                                          <p:spTgt spid="538">
                                            <p:txEl>
                                              <p:pRg st="5" end="5"/>
                                            </p:txEl>
                                          </p:spTgt>
                                        </p:tgtEl>
                                        <p:attrNameLst>
                                          <p:attrName>style.visibility</p:attrName>
                                        </p:attrNameLst>
                                      </p:cBhvr>
                                      <p:to>
                                        <p:strVal val="visible"/>
                                      </p:to>
                                    </p:set>
                                    <p:anim calcmode="lin" valueType="num">
                                      <p:cBhvr>
                                        <p:cTn id="17" dur="1000" fill="hold"/>
                                        <p:tgtEl>
                                          <p:spTgt spid="538">
                                            <p:txEl>
                                              <p:pRg st="5" end="5"/>
                                            </p:txEl>
                                          </p:spTgt>
                                        </p:tgtEl>
                                        <p:attrNameLst>
                                          <p:attrName>ppt_x</p:attrName>
                                        </p:attrNameLst>
                                      </p:cBhvr>
                                      <p:tavLst>
                                        <p:tav tm="0">
                                          <p:val>
                                            <p:strVal val="#ppt_x"/>
                                          </p:val>
                                        </p:tav>
                                        <p:tav tm="100000">
                                          <p:val>
                                            <p:strVal val="#ppt_x"/>
                                          </p:val>
                                        </p:tav>
                                      </p:tavLst>
                                    </p:anim>
                                    <p:anim calcmode="lin" valueType="num">
                                      <p:cBhvr>
                                        <p:cTn id="18" dur="1000" fill="hold"/>
                                        <p:tgtEl>
                                          <p:spTgt spid="5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538">
                                            <p:txEl>
                                              <p:pRg st="6" end="6"/>
                                            </p:txEl>
                                          </p:spTgt>
                                        </p:tgtEl>
                                        <p:attrNameLst>
                                          <p:attrName>style.visibility</p:attrName>
                                        </p:attrNameLst>
                                      </p:cBhvr>
                                      <p:to>
                                        <p:strVal val="visible"/>
                                      </p:to>
                                    </p:set>
                                    <p:anim calcmode="lin" valueType="num">
                                      <p:cBhvr>
                                        <p:cTn id="23" dur="1000" fill="hold"/>
                                        <p:tgtEl>
                                          <p:spTgt spid="53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38">
                                            <p:txEl>
                                              <p:pRg st="6" end="6"/>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Class="entr" nodeType="afterEffect" presetSubtype="4" presetID="2" grpId="1" fill="hold">
                                  <p:stCondLst>
                                    <p:cond delay="0"/>
                                  </p:stCondLst>
                                  <p:iterate type="el" backwards="0">
                                    <p:tmAbs val="0"/>
                                  </p:iterate>
                                  <p:childTnLst>
                                    <p:set>
                                      <p:cBhvr>
                                        <p:cTn id="27" fill="hold"/>
                                        <p:tgtEl>
                                          <p:spTgt spid="538">
                                            <p:txEl>
                                              <p:pRg st="7" end="7"/>
                                            </p:txEl>
                                          </p:spTgt>
                                        </p:tgtEl>
                                        <p:attrNameLst>
                                          <p:attrName>style.visibility</p:attrName>
                                        </p:attrNameLst>
                                      </p:cBhvr>
                                      <p:to>
                                        <p:strVal val="visible"/>
                                      </p:to>
                                    </p:set>
                                    <p:anim calcmode="lin" valueType="num">
                                      <p:cBhvr>
                                        <p:cTn id="28" dur="1000" fill="hold"/>
                                        <p:tgtEl>
                                          <p:spTgt spid="538">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538">
                                            <p:txEl>
                                              <p:pRg st="7" end="7"/>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Class="entr" nodeType="afterEffect" presetSubtype="4" presetID="2" grpId="1" fill="hold">
                                  <p:stCondLst>
                                    <p:cond delay="0"/>
                                  </p:stCondLst>
                                  <p:iterate type="el" backwards="0">
                                    <p:tmAbs val="0"/>
                                  </p:iterate>
                                  <p:childTnLst>
                                    <p:set>
                                      <p:cBhvr>
                                        <p:cTn id="32" fill="hold"/>
                                        <p:tgtEl>
                                          <p:spTgt spid="538">
                                            <p:txEl>
                                              <p:pRg st="8" end="8"/>
                                            </p:txEl>
                                          </p:spTgt>
                                        </p:tgtEl>
                                        <p:attrNameLst>
                                          <p:attrName>style.visibility</p:attrName>
                                        </p:attrNameLst>
                                      </p:cBhvr>
                                      <p:to>
                                        <p:strVal val="visible"/>
                                      </p:to>
                                    </p:set>
                                    <p:anim calcmode="lin" valueType="num">
                                      <p:cBhvr>
                                        <p:cTn id="33" dur="1000" fill="hold"/>
                                        <p:tgtEl>
                                          <p:spTgt spid="538">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53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4" presetID="2" grpId="1" fill="hold">
                                  <p:stCondLst>
                                    <p:cond delay="0"/>
                                  </p:stCondLst>
                                  <p:iterate type="el" backwards="0">
                                    <p:tmAbs val="0"/>
                                  </p:iterate>
                                  <p:childTnLst>
                                    <p:set>
                                      <p:cBhvr>
                                        <p:cTn id="38" fill="hold"/>
                                        <p:tgtEl>
                                          <p:spTgt spid="538">
                                            <p:txEl>
                                              <p:pRg st="9" end="9"/>
                                            </p:txEl>
                                          </p:spTgt>
                                        </p:tgtEl>
                                        <p:attrNameLst>
                                          <p:attrName>style.visibility</p:attrName>
                                        </p:attrNameLst>
                                      </p:cBhvr>
                                      <p:to>
                                        <p:strVal val="visible"/>
                                      </p:to>
                                    </p:set>
                                    <p:anim calcmode="lin" valueType="num">
                                      <p:cBhvr>
                                        <p:cTn id="39" dur="1000" fill="hold"/>
                                        <p:tgtEl>
                                          <p:spTgt spid="538">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53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8"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1. Does our instruction generate conversation about words?"/>
          <p:cNvSpPr txBox="1"/>
          <p:nvPr/>
        </p:nvSpPr>
        <p:spPr>
          <a:xfrm>
            <a:off x="666029" y="483164"/>
            <a:ext cx="6247302" cy="110651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a:latin typeface="Arial"/>
                <a:ea typeface="Arial"/>
                <a:cs typeface="Arial"/>
                <a:sym typeface="Arial"/>
              </a:defRPr>
            </a:pPr>
            <a:r>
              <a:t>1. </a:t>
            </a:r>
            <a:r>
              <a:rPr sz="3400"/>
              <a:t>Does our instruction generate conversation about words?</a:t>
            </a:r>
          </a:p>
        </p:txBody>
      </p:sp>
      <p:pic>
        <p:nvPicPr>
          <p:cNvPr id="544" name="ANd9GcQdxXc9hvm3q77PWt9-5DUU58VF43FxXYv-vhzr3KfSVWErW36X" descr="ANd9GcQdxXc9hvm3q77PWt9-5DUU58VF43FxXYv-vhzr3KfSVWErW36X"/>
          <p:cNvPicPr>
            <a:picLocks noChangeAspect="1"/>
          </p:cNvPicPr>
          <p:nvPr/>
        </p:nvPicPr>
        <p:blipFill>
          <a:blip r:embed="rId2">
            <a:extLst/>
          </a:blip>
          <a:stretch>
            <a:fillRect/>
          </a:stretch>
        </p:blipFill>
        <p:spPr>
          <a:xfrm>
            <a:off x="7864402" y="341204"/>
            <a:ext cx="2765798" cy="2765782"/>
          </a:xfrm>
          <a:prstGeom prst="rect">
            <a:avLst/>
          </a:prstGeom>
          <a:ln w="12700">
            <a:miter lim="400000"/>
          </a:ln>
        </p:spPr>
      </p:pic>
      <p:sp>
        <p:nvSpPr>
          <p:cNvPr id="545" name="2. Does our instruction…"/>
          <p:cNvSpPr txBox="1"/>
          <p:nvPr/>
        </p:nvSpPr>
        <p:spPr>
          <a:xfrm>
            <a:off x="666029" y="5734472"/>
            <a:ext cx="6247302" cy="1601818"/>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a:latin typeface="Arial"/>
                <a:ea typeface="Arial"/>
                <a:cs typeface="Arial"/>
                <a:sym typeface="Arial"/>
              </a:defRPr>
            </a:pPr>
            <a:r>
              <a:t>2. </a:t>
            </a:r>
            <a:r>
              <a:rPr sz="3400"/>
              <a:t>Does our instruction </a:t>
            </a:r>
            <a:endParaRPr sz="3400"/>
          </a:p>
          <a:p>
            <a:pPr algn="l" defTabSz="1300480">
              <a:defRPr sz="3400">
                <a:latin typeface="Arial"/>
                <a:ea typeface="Arial"/>
                <a:cs typeface="Arial"/>
                <a:sym typeface="Arial"/>
              </a:defRPr>
            </a:pPr>
            <a:r>
              <a:t>connect the target word to other words?</a:t>
            </a:r>
          </a:p>
        </p:txBody>
      </p:sp>
      <p:pic>
        <p:nvPicPr>
          <p:cNvPr id="546" name="ANd9GcQaPMl78jFH9suB4wjBR20kQkWU4lCJykGwPev0t1Bt2DfmmuqQ0PSG0_xv" descr="ANd9GcQaPMl78jFH9suB4wjBR20kQkWU4lCJykGwPev0t1Bt2DfmmuqQ0PSG0_xv"/>
          <p:cNvPicPr>
            <a:picLocks noChangeAspect="1"/>
          </p:cNvPicPr>
          <p:nvPr/>
        </p:nvPicPr>
        <p:blipFill>
          <a:blip r:embed="rId3">
            <a:extLst/>
          </a:blip>
          <a:stretch>
            <a:fillRect/>
          </a:stretch>
        </p:blipFill>
        <p:spPr>
          <a:xfrm>
            <a:off x="7321970" y="4978398"/>
            <a:ext cx="4043689" cy="263934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549" name="Line" descr="Line"/>
          <p:cNvPicPr>
            <a:picLocks noChangeAspect="1"/>
          </p:cNvPicPr>
          <p:nvPr/>
        </p:nvPicPr>
        <p:blipFill>
          <a:blip r:embed="rId3">
            <a:extLst/>
          </a:blip>
          <a:stretch>
            <a:fillRect/>
          </a:stretch>
        </p:blipFill>
        <p:spPr>
          <a:xfrm rot="10800000">
            <a:off x="80917" y="4838698"/>
            <a:ext cx="12842966" cy="76219"/>
          </a:xfrm>
          <a:prstGeom prst="rect">
            <a:avLst/>
          </a:prstGeom>
          <a:ln w="12700">
            <a:miter lim="400000"/>
          </a:ln>
        </p:spPr>
      </p:pic>
      <p:sp>
        <p:nvSpPr>
          <p:cNvPr id="550" name="Generic Academic Words (AWL)"/>
          <p:cNvSpPr txBox="1"/>
          <p:nvPr/>
        </p:nvSpPr>
        <p:spPr>
          <a:xfrm>
            <a:off x="1030770" y="179192"/>
            <a:ext cx="472226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Generic Academic Words (AWL)</a:t>
            </a:r>
          </a:p>
        </p:txBody>
      </p:sp>
      <p:grpSp>
        <p:nvGrpSpPr>
          <p:cNvPr id="553" name="Group"/>
          <p:cNvGrpSpPr/>
          <p:nvPr/>
        </p:nvGrpSpPr>
        <p:grpSpPr>
          <a:xfrm>
            <a:off x="326745" y="614019"/>
            <a:ext cx="6130322" cy="3571031"/>
            <a:chOff x="-1" y="0"/>
            <a:chExt cx="6130321" cy="3571030"/>
          </a:xfrm>
        </p:grpSpPr>
        <p:sp>
          <p:nvSpPr>
            <p:cNvPr id="551" name="Implicit Instruction"/>
            <p:cNvSpPr txBox="1"/>
            <p:nvPr/>
          </p:nvSpPr>
          <p:spPr>
            <a:xfrm>
              <a:off x="1387735" y="0"/>
              <a:ext cx="2874569" cy="829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7422C7"/>
                  </a:solidFill>
                  <a:latin typeface="+mn-lt"/>
                  <a:ea typeface="+mn-ea"/>
                  <a:cs typeface="+mn-cs"/>
                  <a:sym typeface="Helvetica Neue"/>
                </a:defRPr>
              </a:pPr>
              <a:r>
                <a:t>Implicit Instruction</a:t>
              </a:r>
            </a:p>
            <a:p>
              <a:pPr algn="l">
                <a:defRPr b="1">
                  <a:solidFill>
                    <a:srgbClr val="7422C7"/>
                  </a:solidFill>
                  <a:latin typeface="+mn-lt"/>
                  <a:ea typeface="+mn-ea"/>
                  <a:cs typeface="+mn-cs"/>
                  <a:sym typeface="Helvetica Neue"/>
                </a:defRPr>
              </a:pPr>
              <a:r>
                <a:t>   Teacher Selected</a:t>
              </a:r>
            </a:p>
          </p:txBody>
        </p:sp>
        <p:sp>
          <p:nvSpPr>
            <p:cNvPr id="552" name="Shape 119"/>
            <p:cNvSpPr txBox="1"/>
            <p:nvPr/>
          </p:nvSpPr>
          <p:spPr>
            <a:xfrm>
              <a:off x="-2" y="1682293"/>
              <a:ext cx="6130322" cy="188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just" defTabSz="457200">
                <a:lnSpc>
                  <a:spcPct val="115000"/>
                </a:lnSpc>
                <a:defRPr spc="100" sz="1800">
                  <a:uFill>
                    <a:solidFill>
                      <a:srgbClr val="000000"/>
                    </a:solidFill>
                  </a:uFill>
                  <a:latin typeface="Arial"/>
                  <a:ea typeface="Arial"/>
                  <a:cs typeface="Arial"/>
                  <a:sym typeface="Arial"/>
                </a:defRPr>
              </a:pPr>
              <a:r>
                <a:t>analyze,  approach,  area,  assess,  assume,  authority,</a:t>
              </a:r>
            </a:p>
            <a:p>
              <a:pPr algn="just" defTabSz="457200">
                <a:lnSpc>
                  <a:spcPct val="115000"/>
                </a:lnSpc>
                <a:defRPr spc="100" sz="1800">
                  <a:uFill>
                    <a:solidFill>
                      <a:srgbClr val="000000"/>
                    </a:solidFill>
                  </a:uFill>
                  <a:latin typeface="Arial"/>
                  <a:ea typeface="Arial"/>
                  <a:cs typeface="Arial"/>
                  <a:sym typeface="Arial"/>
                </a:defRPr>
              </a:pPr>
              <a:r>
                <a:t>  context,  constitute,  contract,  data,  define,  derive,</a:t>
              </a:r>
            </a:p>
            <a:p>
              <a:pPr algn="just" defTabSz="457200">
                <a:lnSpc>
                  <a:spcPct val="115000"/>
                </a:lnSpc>
                <a:defRPr spc="100" sz="1800">
                  <a:uFill>
                    <a:solidFill>
                      <a:srgbClr val="000000"/>
                    </a:solidFill>
                  </a:uFill>
                  <a:latin typeface="Arial"/>
                  <a:ea typeface="Arial"/>
                  <a:cs typeface="Arial"/>
                  <a:sym typeface="Arial"/>
                </a:defRPr>
              </a:pPr>
              <a:r>
                <a:t>  distribute,  economy, environment,  establish,  </a:t>
              </a:r>
            </a:p>
            <a:p>
              <a:pPr algn="just" defTabSz="457200">
                <a:lnSpc>
                  <a:spcPct val="115000"/>
                </a:lnSpc>
                <a:defRPr spc="100" sz="1800">
                  <a:uFill>
                    <a:solidFill>
                      <a:srgbClr val="000000"/>
                    </a:solidFill>
                  </a:uFill>
                  <a:latin typeface="Arial"/>
                  <a:ea typeface="Arial"/>
                  <a:cs typeface="Arial"/>
                  <a:sym typeface="Arial"/>
                </a:defRPr>
              </a:pPr>
              <a:r>
                <a:t>estimate,  evident,  factor,  finance, formula,</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3" grpId="2"/>
      <p:bldP build="whole" bldLvl="1" animBg="1" rev="0" advAuto="0" spid="550"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5" name="pasted-image.jpeg" descr="pasted-image.jpeg"/>
          <p:cNvPicPr>
            <a:picLocks noChangeAspect="1"/>
          </p:cNvPicPr>
          <p:nvPr/>
        </p:nvPicPr>
        <p:blipFill>
          <a:blip r:embed="rId2">
            <a:extLst/>
          </a:blip>
          <a:stretch>
            <a:fillRect/>
          </a:stretch>
        </p:blipFill>
        <p:spPr>
          <a:xfrm>
            <a:off x="1863051" y="4407058"/>
            <a:ext cx="3920498" cy="2195491"/>
          </a:xfrm>
          <a:prstGeom prst="rect">
            <a:avLst/>
          </a:prstGeom>
          <a:ln w="12700">
            <a:miter lim="400000"/>
          </a:ln>
        </p:spPr>
      </p:pic>
      <p:pic>
        <p:nvPicPr>
          <p:cNvPr id="556" name="pasted-image.jpeg" descr="pasted-image.jpeg"/>
          <p:cNvPicPr>
            <a:picLocks noChangeAspect="1"/>
          </p:cNvPicPr>
          <p:nvPr/>
        </p:nvPicPr>
        <p:blipFill>
          <a:blip r:embed="rId3">
            <a:extLst/>
          </a:blip>
          <a:stretch>
            <a:fillRect/>
          </a:stretch>
        </p:blipFill>
        <p:spPr>
          <a:xfrm>
            <a:off x="6521359" y="4164505"/>
            <a:ext cx="4028209" cy="2680599"/>
          </a:xfrm>
          <a:prstGeom prst="rect">
            <a:avLst/>
          </a:prstGeom>
          <a:ln w="12700">
            <a:miter lim="400000"/>
          </a:ln>
        </p:spPr>
      </p:pic>
      <p:grpSp>
        <p:nvGrpSpPr>
          <p:cNvPr id="559" name="Group"/>
          <p:cNvGrpSpPr/>
          <p:nvPr/>
        </p:nvGrpSpPr>
        <p:grpSpPr>
          <a:xfrm>
            <a:off x="3620264" y="4300962"/>
            <a:ext cx="6996131" cy="660580"/>
            <a:chOff x="-1" y="-1"/>
            <a:chExt cx="6996129" cy="660579"/>
          </a:xfrm>
        </p:grpSpPr>
        <p:sp>
          <p:nvSpPr>
            <p:cNvPr id="557" name="“BICS”"/>
            <p:cNvSpPr txBox="1"/>
            <p:nvPr/>
          </p:nvSpPr>
          <p:spPr>
            <a:xfrm>
              <a:off x="-2" y="76205"/>
              <a:ext cx="1520316" cy="5843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099" tIns="38099" rIns="38099" bIns="38099" numCol="1" anchor="ctr">
              <a:spAutoFit/>
            </a:bodyPr>
            <a:lstStyle>
              <a:lvl1pPr defTabSz="584198">
                <a:defRPr b="1" sz="3400">
                  <a:latin typeface="+mn-lt"/>
                  <a:ea typeface="+mn-ea"/>
                  <a:cs typeface="+mn-cs"/>
                  <a:sym typeface="Helvetica Neue"/>
                </a:defRPr>
              </a:lvl1pPr>
            </a:lstStyle>
            <a:p>
              <a:pPr/>
              <a:r>
                <a:t>“BICS”</a:t>
              </a:r>
            </a:p>
          </p:txBody>
        </p:sp>
        <p:sp>
          <p:nvSpPr>
            <p:cNvPr id="558" name="“CALPS”"/>
            <p:cNvSpPr txBox="1"/>
            <p:nvPr/>
          </p:nvSpPr>
          <p:spPr>
            <a:xfrm>
              <a:off x="5067330" y="-2"/>
              <a:ext cx="1928799" cy="5843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099" tIns="38099" rIns="38099" bIns="38099" numCol="1" anchor="ctr">
              <a:spAutoFit/>
            </a:bodyPr>
            <a:lstStyle>
              <a:lvl1pPr defTabSz="584198">
                <a:defRPr b="1" sz="3400">
                  <a:latin typeface="+mn-lt"/>
                  <a:ea typeface="+mn-ea"/>
                  <a:cs typeface="+mn-cs"/>
                  <a:sym typeface="Helvetica Neue"/>
                </a:defRPr>
              </a:lvl1pPr>
            </a:lstStyle>
            <a:p>
              <a:pPr/>
              <a:r>
                <a:t>“CALPS”</a:t>
              </a:r>
            </a:p>
          </p:txBody>
        </p:sp>
      </p:grpSp>
      <p:sp>
        <p:nvSpPr>
          <p:cNvPr id="560" name="Two Kinds of Language Acquisition"/>
          <p:cNvSpPr txBox="1"/>
          <p:nvPr/>
        </p:nvSpPr>
        <p:spPr>
          <a:xfrm>
            <a:off x="2574954" y="2105989"/>
            <a:ext cx="8452433" cy="584373"/>
          </a:xfrm>
          <a:prstGeom prst="rect">
            <a:avLst/>
          </a:prstGeom>
          <a:ln w="12700">
            <a:miter lim="400000"/>
          </a:ln>
          <a:extLst>
            <a:ext uri="{C572A759-6A51-4108-AA02-DFA0A04FC94B}">
              <ma14:wrappingTextBoxFlag xmlns:ma14="http://schemas.microsoft.com/office/mac/drawingml/2011/main" val="1"/>
            </a:ext>
          </a:extLst>
        </p:spPr>
        <p:txBody>
          <a:bodyPr wrap="none" lIns="38099" tIns="38099" rIns="38099" bIns="38099" anchor="ctr">
            <a:spAutoFit/>
          </a:bodyPr>
          <a:lstStyle>
            <a:lvl1pPr defTabSz="584198">
              <a:defRPr b="1" sz="3400">
                <a:latin typeface="+mn-lt"/>
                <a:ea typeface="+mn-ea"/>
                <a:cs typeface="+mn-cs"/>
                <a:sym typeface="Helvetica Neue"/>
              </a:defRPr>
            </a:lvl1pPr>
          </a:lstStyle>
          <a:p>
            <a:pPr/>
            <a:r>
              <a:t>The English Language is Two Languages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1"/>
          <p:cNvSpPr txBox="1"/>
          <p:nvPr>
            <p:ph type="title"/>
          </p:nvPr>
        </p:nvSpPr>
        <p:spPr>
          <a:xfrm>
            <a:off x="650237" y="390596"/>
            <a:ext cx="11704326" cy="1625601"/>
          </a:xfrm>
          <a:prstGeom prst="rect">
            <a:avLst/>
          </a:prstGeom>
        </p:spPr>
        <p:txBody>
          <a:bodyPr/>
          <a:lstStyle/>
          <a:p>
            <a:pPr/>
            <a:r>
              <a:t>BICS and CALP</a:t>
            </a:r>
          </a:p>
        </p:txBody>
      </p:sp>
      <p:grpSp>
        <p:nvGrpSpPr>
          <p:cNvPr id="567" name="Group"/>
          <p:cNvGrpSpPr/>
          <p:nvPr/>
        </p:nvGrpSpPr>
        <p:grpSpPr>
          <a:xfrm>
            <a:off x="4065447" y="1765331"/>
            <a:ext cx="8607705" cy="2565676"/>
            <a:chOff x="0" y="0"/>
            <a:chExt cx="8607704" cy="2565675"/>
          </a:xfrm>
        </p:grpSpPr>
        <p:grpSp>
          <p:nvGrpSpPr>
            <p:cNvPr id="565" name="Rounded Rectangle 3"/>
            <p:cNvGrpSpPr/>
            <p:nvPr/>
          </p:nvGrpSpPr>
          <p:grpSpPr>
            <a:xfrm>
              <a:off x="468560" y="817394"/>
              <a:ext cx="7924593" cy="1748281"/>
              <a:chOff x="0" y="0"/>
              <a:chExt cx="7924592" cy="1748280"/>
            </a:xfrm>
          </p:grpSpPr>
          <p:sp>
            <p:nvSpPr>
              <p:cNvPr id="563" name="Rounded Rectangle"/>
              <p:cNvSpPr/>
              <p:nvPr/>
            </p:nvSpPr>
            <p:spPr>
              <a:xfrm>
                <a:off x="-1" y="-1"/>
                <a:ext cx="7924593" cy="1748281"/>
              </a:xfrm>
              <a:prstGeom prst="roundRect">
                <a:avLst>
                  <a:gd name="adj" fmla="val 16667"/>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650240">
                  <a:defRPr sz="2800">
                    <a:solidFill>
                      <a:srgbClr val="FFFFFF"/>
                    </a:solidFill>
                    <a:latin typeface="Calibri"/>
                    <a:ea typeface="Calibri"/>
                    <a:cs typeface="Calibri"/>
                    <a:sym typeface="Calibri"/>
                  </a:defRPr>
                </a:pPr>
              </a:p>
            </p:txBody>
          </p:sp>
          <p:sp>
            <p:nvSpPr>
              <p:cNvPr id="564" name="The language necessary for day-to-day living, conversations with friends and family, informal interactions"/>
              <p:cNvSpPr txBox="1"/>
              <p:nvPr/>
            </p:nvSpPr>
            <p:spPr>
              <a:xfrm>
                <a:off x="85335" y="200628"/>
                <a:ext cx="7753910" cy="1346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650240">
                  <a:defRPr sz="2800">
                    <a:solidFill>
                      <a:srgbClr val="FFFFFF"/>
                    </a:solidFill>
                    <a:latin typeface="Calibri"/>
                    <a:ea typeface="Calibri"/>
                    <a:cs typeface="Calibri"/>
                    <a:sym typeface="Calibri"/>
                  </a:defRPr>
                </a:lvl1pPr>
              </a:lstStyle>
              <a:p>
                <a:pPr/>
                <a:r>
                  <a:t>The language necessary for day-to-day living, conversations with friends and family, informal interactions</a:t>
                </a:r>
              </a:p>
            </p:txBody>
          </p:sp>
        </p:grpSp>
        <p:sp>
          <p:nvSpPr>
            <p:cNvPr id="566" name="Basic Interpersonal Communication Skills"/>
            <p:cNvSpPr txBox="1"/>
            <p:nvPr/>
          </p:nvSpPr>
          <p:spPr>
            <a:xfrm>
              <a:off x="0" y="-1"/>
              <a:ext cx="8607705"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atin typeface="+mn-lt"/>
                  <a:ea typeface="+mn-ea"/>
                  <a:cs typeface="+mn-cs"/>
                  <a:sym typeface="Helvetica Neue"/>
                </a:defRPr>
              </a:lvl1pPr>
            </a:lstStyle>
            <a:p>
              <a:pPr/>
              <a:r>
                <a:t>Basic Interpersonal Communication Skills</a:t>
              </a:r>
            </a:p>
          </p:txBody>
        </p:sp>
      </p:grpSp>
      <p:grpSp>
        <p:nvGrpSpPr>
          <p:cNvPr id="572" name="Group"/>
          <p:cNvGrpSpPr/>
          <p:nvPr/>
        </p:nvGrpSpPr>
        <p:grpSpPr>
          <a:xfrm>
            <a:off x="4546692" y="5219725"/>
            <a:ext cx="7924592" cy="2543695"/>
            <a:chOff x="-1" y="0"/>
            <a:chExt cx="7924591" cy="2543694"/>
          </a:xfrm>
        </p:grpSpPr>
        <p:grpSp>
          <p:nvGrpSpPr>
            <p:cNvPr id="570" name="Rounded Rectangle 4"/>
            <p:cNvGrpSpPr/>
            <p:nvPr/>
          </p:nvGrpSpPr>
          <p:grpSpPr>
            <a:xfrm>
              <a:off x="-2" y="795407"/>
              <a:ext cx="7924592" cy="1748287"/>
              <a:chOff x="0" y="0"/>
              <a:chExt cx="7924591" cy="1748286"/>
            </a:xfrm>
          </p:grpSpPr>
          <p:sp>
            <p:nvSpPr>
              <p:cNvPr id="568" name="Rounded Rectangle"/>
              <p:cNvSpPr/>
              <p:nvPr/>
            </p:nvSpPr>
            <p:spPr>
              <a:xfrm>
                <a:off x="-1" y="0"/>
                <a:ext cx="7924592" cy="1748287"/>
              </a:xfrm>
              <a:prstGeom prst="roundRect">
                <a:avLst>
                  <a:gd name="adj" fmla="val 16667"/>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650240">
                  <a:defRPr sz="2800">
                    <a:solidFill>
                      <a:srgbClr val="FFFFFF"/>
                    </a:solidFill>
                    <a:latin typeface="Calibri"/>
                    <a:ea typeface="Calibri"/>
                    <a:cs typeface="Calibri"/>
                    <a:sym typeface="Calibri"/>
                  </a:defRPr>
                </a:pPr>
              </a:p>
            </p:txBody>
          </p:sp>
          <p:sp>
            <p:nvSpPr>
              <p:cNvPr id="569" name="The language necessary to understand and discuss content in school"/>
              <p:cNvSpPr txBox="1"/>
              <p:nvPr/>
            </p:nvSpPr>
            <p:spPr>
              <a:xfrm>
                <a:off x="85331" y="416527"/>
                <a:ext cx="7753913" cy="915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650240">
                  <a:defRPr sz="2800">
                    <a:solidFill>
                      <a:srgbClr val="FFFFFF"/>
                    </a:solidFill>
                    <a:latin typeface="Calibri"/>
                    <a:ea typeface="Calibri"/>
                    <a:cs typeface="Calibri"/>
                    <a:sym typeface="Calibri"/>
                  </a:defRPr>
                </a:lvl1pPr>
              </a:lstStyle>
              <a:p>
                <a:pPr/>
                <a:r>
                  <a:t>The language necessary to understand and discuss content in school</a:t>
                </a:r>
              </a:p>
            </p:txBody>
          </p:sp>
        </p:grpSp>
        <p:sp>
          <p:nvSpPr>
            <p:cNvPr id="571" name="Cognitive Academic Proficiency Skills"/>
            <p:cNvSpPr txBox="1"/>
            <p:nvPr/>
          </p:nvSpPr>
          <p:spPr>
            <a:xfrm>
              <a:off x="65333" y="-1"/>
              <a:ext cx="7793890" cy="6348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atin typeface="+mn-lt"/>
                  <a:ea typeface="+mn-ea"/>
                  <a:cs typeface="+mn-cs"/>
                  <a:sym typeface="Helvetica Neue"/>
                </a:defRPr>
              </a:lvl1pPr>
            </a:lstStyle>
            <a:p>
              <a:pPr/>
              <a:r>
                <a:t>Cognitive Academic Proficiency Skills</a:t>
              </a:r>
            </a:p>
          </p:txBody>
        </p:sp>
      </p:grpSp>
      <p:pic>
        <p:nvPicPr>
          <p:cNvPr id="573" name="pasted-image.jpeg" descr="pasted-image.jpeg"/>
          <p:cNvPicPr>
            <a:picLocks noChangeAspect="1"/>
          </p:cNvPicPr>
          <p:nvPr/>
        </p:nvPicPr>
        <p:blipFill>
          <a:blip r:embed="rId2">
            <a:extLst/>
          </a:blip>
          <a:stretch>
            <a:fillRect/>
          </a:stretch>
        </p:blipFill>
        <p:spPr>
          <a:xfrm>
            <a:off x="590202" y="2550715"/>
            <a:ext cx="3721102" cy="2184402"/>
          </a:xfrm>
          <a:prstGeom prst="rect">
            <a:avLst/>
          </a:prstGeom>
          <a:ln w="12700">
            <a:miter lim="400000"/>
          </a:ln>
        </p:spPr>
      </p:pic>
      <p:pic>
        <p:nvPicPr>
          <p:cNvPr id="574" name="pasted-image.jpeg" descr="pasted-image.jpeg"/>
          <p:cNvPicPr>
            <a:picLocks noChangeAspect="1"/>
          </p:cNvPicPr>
          <p:nvPr/>
        </p:nvPicPr>
        <p:blipFill>
          <a:blip r:embed="rId3">
            <a:extLst/>
          </a:blip>
          <a:stretch>
            <a:fillRect/>
          </a:stretch>
        </p:blipFill>
        <p:spPr>
          <a:xfrm>
            <a:off x="601612" y="5600700"/>
            <a:ext cx="3200401" cy="2540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1"/>
      <p:bldP build="whole" bldLvl="1" animBg="1" rev="0" advAuto="0" spid="572" grpId="2"/>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BICS”"/>
          <p:cNvSpPr txBox="1"/>
          <p:nvPr/>
        </p:nvSpPr>
        <p:spPr>
          <a:xfrm>
            <a:off x="4222860" y="2048497"/>
            <a:ext cx="3989571" cy="540654"/>
          </a:xfrm>
          <a:prstGeom prst="rect">
            <a:avLst/>
          </a:prstGeom>
          <a:ln w="12700">
            <a:miter lim="400000"/>
          </a:ln>
          <a:extLst>
            <a:ext uri="{C572A759-6A51-4108-AA02-DFA0A04FC94B}">
              <ma14:wrappingTextBoxFlag xmlns:ma14="http://schemas.microsoft.com/office/mac/drawingml/2011/main" val="1"/>
            </a:ext>
          </a:extLst>
        </p:spPr>
        <p:txBody>
          <a:bodyPr wrap="none" lIns="28571" tIns="28571" rIns="28571" bIns="28571" anchor="ctr">
            <a:spAutoFit/>
          </a:bodyPr>
          <a:lstStyle>
            <a:lvl1pPr defTabSz="584195">
              <a:defRPr b="1" sz="3200">
                <a:latin typeface="+mn-lt"/>
                <a:ea typeface="+mn-ea"/>
                <a:cs typeface="+mn-cs"/>
                <a:sym typeface="Helvetica Neue"/>
              </a:defRPr>
            </a:lvl1pPr>
          </a:lstStyle>
          <a:p>
            <a:pPr/>
            <a:r>
              <a:t>Social English: BICS</a:t>
            </a:r>
          </a:p>
        </p:txBody>
      </p:sp>
      <p:pic>
        <p:nvPicPr>
          <p:cNvPr id="577" name="Image" descr="Image"/>
          <p:cNvPicPr>
            <a:picLocks noChangeAspect="1"/>
          </p:cNvPicPr>
          <p:nvPr/>
        </p:nvPicPr>
        <p:blipFill>
          <a:blip r:embed="rId2">
            <a:extLst/>
          </a:blip>
          <a:stretch>
            <a:fillRect/>
          </a:stretch>
        </p:blipFill>
        <p:spPr>
          <a:xfrm>
            <a:off x="1854093" y="3054935"/>
            <a:ext cx="4280419" cy="2848426"/>
          </a:xfrm>
          <a:prstGeom prst="rect">
            <a:avLst/>
          </a:prstGeom>
          <a:ln w="12700">
            <a:miter lim="400000"/>
          </a:ln>
        </p:spPr>
      </p:pic>
      <p:pic>
        <p:nvPicPr>
          <p:cNvPr id="578" name="Image" descr="Image"/>
          <p:cNvPicPr>
            <a:picLocks noChangeAspect="1"/>
          </p:cNvPicPr>
          <p:nvPr/>
        </p:nvPicPr>
        <p:blipFill>
          <a:blip r:embed="rId3">
            <a:extLst/>
          </a:blip>
          <a:stretch>
            <a:fillRect/>
          </a:stretch>
        </p:blipFill>
        <p:spPr>
          <a:xfrm>
            <a:off x="3657744" y="4623229"/>
            <a:ext cx="2708795" cy="2708788"/>
          </a:xfrm>
          <a:prstGeom prst="rect">
            <a:avLst/>
          </a:prstGeom>
          <a:ln w="12700">
            <a:miter lim="400000"/>
          </a:ln>
        </p:spPr>
      </p:pic>
      <p:pic>
        <p:nvPicPr>
          <p:cNvPr id="579" name="Image" descr="Image"/>
          <p:cNvPicPr>
            <a:picLocks noChangeAspect="1"/>
          </p:cNvPicPr>
          <p:nvPr/>
        </p:nvPicPr>
        <p:blipFill>
          <a:blip r:embed="rId4">
            <a:extLst/>
          </a:blip>
          <a:stretch>
            <a:fillRect/>
          </a:stretch>
        </p:blipFill>
        <p:spPr>
          <a:xfrm>
            <a:off x="3385649" y="2905705"/>
            <a:ext cx="6903099" cy="45937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8" grpId="1"/>
      <p:bldP build="whole" bldLvl="1" animBg="1" rev="0" advAuto="0" spid="579"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4123587" y="2456595"/>
            <a:ext cx="5110511" cy="5087805"/>
          </a:xfrm>
          <a:prstGeom prst="rect">
            <a:avLst/>
          </a:prstGeom>
          <a:ln w="12700">
            <a:miter lim="400000"/>
          </a:ln>
        </p:spPr>
      </p:pic>
      <p:sp>
        <p:nvSpPr>
          <p:cNvPr id="197" name="Knowing the meaning of…"/>
          <p:cNvSpPr txBox="1"/>
          <p:nvPr/>
        </p:nvSpPr>
        <p:spPr>
          <a:xfrm>
            <a:off x="378446" y="2510064"/>
            <a:ext cx="4784375" cy="1032994"/>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b="1" sz="3200">
                <a:solidFill>
                  <a:srgbClr val="FF3929"/>
                </a:solidFill>
                <a:latin typeface="+mn-lt"/>
                <a:ea typeface="+mn-ea"/>
                <a:cs typeface="+mn-cs"/>
                <a:sym typeface="Helvetica Neue"/>
              </a:defRPr>
            </a:pPr>
            <a:r>
              <a:t>Knowing the meaning of</a:t>
            </a:r>
          </a:p>
          <a:p>
            <a:pPr defTabSz="587022">
              <a:defRPr b="1" sz="3200">
                <a:solidFill>
                  <a:srgbClr val="FF3929"/>
                </a:solidFill>
                <a:latin typeface="+mn-lt"/>
                <a:ea typeface="+mn-ea"/>
                <a:cs typeface="+mn-cs"/>
                <a:sym typeface="Helvetica Neue"/>
              </a:defRPr>
            </a:pPr>
            <a:r>
              <a:t>individual words</a:t>
            </a:r>
          </a:p>
        </p:txBody>
      </p:sp>
      <p:sp>
        <p:nvSpPr>
          <p:cNvPr id="198" name="Having fun with words"/>
          <p:cNvSpPr txBox="1"/>
          <p:nvPr/>
        </p:nvSpPr>
        <p:spPr>
          <a:xfrm>
            <a:off x="4591420" y="7243691"/>
            <a:ext cx="4379193" cy="537694"/>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b="1" sz="3200">
                <a:solidFill>
                  <a:srgbClr val="2C4FFF"/>
                </a:solidFill>
                <a:latin typeface="+mn-lt"/>
                <a:ea typeface="+mn-ea"/>
                <a:cs typeface="+mn-cs"/>
                <a:sym typeface="Helvetica Neue"/>
              </a:defRPr>
            </a:lvl1pPr>
          </a:lstStyle>
          <a:p>
            <a:pPr/>
            <a:r>
              <a:t>Having fun with words</a:t>
            </a:r>
          </a:p>
        </p:txBody>
      </p:sp>
      <p:sp>
        <p:nvSpPr>
          <p:cNvPr id="199" name="Understanding the…"/>
          <p:cNvSpPr txBox="1"/>
          <p:nvPr/>
        </p:nvSpPr>
        <p:spPr>
          <a:xfrm>
            <a:off x="8139634" y="2754471"/>
            <a:ext cx="3657020" cy="1032994"/>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b="1" sz="3200">
                <a:solidFill>
                  <a:srgbClr val="249733"/>
                </a:solidFill>
                <a:latin typeface="+mn-lt"/>
                <a:ea typeface="+mn-ea"/>
                <a:cs typeface="+mn-cs"/>
                <a:sym typeface="Helvetica Neue"/>
              </a:defRPr>
            </a:pPr>
            <a:r>
              <a:t>Understanding the</a:t>
            </a:r>
          </a:p>
          <a:p>
            <a:pPr defTabSz="587022">
              <a:defRPr b="1" sz="3200">
                <a:solidFill>
                  <a:srgbClr val="249733"/>
                </a:solidFill>
                <a:latin typeface="+mn-lt"/>
                <a:ea typeface="+mn-ea"/>
                <a:cs typeface="+mn-cs"/>
                <a:sym typeface="Helvetica Neue"/>
              </a:defRPr>
            </a:pPr>
            <a:r>
              <a:t>world of words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
      <p:bldP build="whole" bldLvl="1" animBg="1" rev="0" advAuto="0" spid="199" grpId="2"/>
      <p:bldP build="whole" bldLvl="1" animBg="1" rev="0" advAuto="0" spid="198" grpId="3"/>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BICS”"/>
          <p:cNvSpPr txBox="1"/>
          <p:nvPr/>
        </p:nvSpPr>
        <p:spPr>
          <a:xfrm>
            <a:off x="1739633" y="1058023"/>
            <a:ext cx="6925405" cy="540654"/>
          </a:xfrm>
          <a:prstGeom prst="rect">
            <a:avLst/>
          </a:prstGeom>
          <a:ln w="12700">
            <a:miter lim="400000"/>
          </a:ln>
          <a:extLst>
            <a:ext uri="{C572A759-6A51-4108-AA02-DFA0A04FC94B}">
              <ma14:wrappingTextBoxFlag xmlns:ma14="http://schemas.microsoft.com/office/mac/drawingml/2011/main" val="1"/>
            </a:ext>
          </a:extLst>
        </p:spPr>
        <p:txBody>
          <a:bodyPr wrap="none" lIns="28571" tIns="28571" rIns="28571" bIns="28571" anchor="ctr">
            <a:spAutoFit/>
          </a:bodyPr>
          <a:lstStyle>
            <a:lvl1pPr defTabSz="584195">
              <a:defRPr b="1" sz="3200">
                <a:latin typeface="+mn-lt"/>
                <a:ea typeface="+mn-ea"/>
                <a:cs typeface="+mn-cs"/>
                <a:sym typeface="Helvetica Neue"/>
              </a:defRPr>
            </a:lvl1pPr>
          </a:lstStyle>
          <a:p>
            <a:pPr/>
            <a:r>
              <a:t>Academc/Business English: CALPS</a:t>
            </a:r>
          </a:p>
        </p:txBody>
      </p:sp>
      <p:pic>
        <p:nvPicPr>
          <p:cNvPr id="582" name="Image" descr="Image"/>
          <p:cNvPicPr>
            <a:picLocks noChangeAspect="1"/>
          </p:cNvPicPr>
          <p:nvPr/>
        </p:nvPicPr>
        <p:blipFill>
          <a:blip r:embed="rId2">
            <a:extLst/>
          </a:blip>
          <a:stretch>
            <a:fillRect/>
          </a:stretch>
        </p:blipFill>
        <p:spPr>
          <a:xfrm>
            <a:off x="424746" y="1914169"/>
            <a:ext cx="2740159" cy="3546906"/>
          </a:xfrm>
          <a:prstGeom prst="rect">
            <a:avLst/>
          </a:prstGeom>
          <a:ln w="12700">
            <a:miter lim="400000"/>
          </a:ln>
        </p:spPr>
      </p:pic>
      <p:sp>
        <p:nvSpPr>
          <p:cNvPr id="583" name="Your  Unembellished Attributes"/>
          <p:cNvSpPr txBox="1"/>
          <p:nvPr/>
        </p:nvSpPr>
        <p:spPr>
          <a:xfrm>
            <a:off x="4876922" y="3019180"/>
            <a:ext cx="5501637" cy="499485"/>
          </a:xfrm>
          <a:prstGeom prst="rect">
            <a:avLst/>
          </a:prstGeom>
          <a:ln w="12700">
            <a:miter lim="400000"/>
          </a:ln>
          <a:extLst>
            <a:ext uri="{C572A759-6A51-4108-AA02-DFA0A04FC94B}">
              <ma14:wrappingTextBoxFlag xmlns:ma14="http://schemas.microsoft.com/office/mac/drawingml/2011/main" val="1"/>
            </a:ext>
          </a:extLst>
        </p:spPr>
        <p:txBody>
          <a:bodyPr wrap="none" lIns="20318" tIns="20318" rIns="20318" bIns="20318" anchor="ctr">
            <a:spAutoFit/>
          </a:bodyPr>
          <a:lstStyle>
            <a:lvl1pPr defTabSz="587021">
              <a:defRPr sz="3000">
                <a:latin typeface="Helvetica Neue Medium"/>
                <a:ea typeface="Helvetica Neue Medium"/>
                <a:cs typeface="Helvetica Neue Medium"/>
                <a:sym typeface="Helvetica Neue Medium"/>
              </a:defRPr>
            </a:lvl1pPr>
          </a:lstStyle>
          <a:p>
            <a:pPr/>
            <a:r>
              <a:t>Your  Unembellished Attributes</a:t>
            </a:r>
          </a:p>
        </p:txBody>
      </p:sp>
      <p:sp>
        <p:nvSpPr>
          <p:cNvPr id="584" name="Don’t proceed to transform yourself…"/>
          <p:cNvSpPr txBox="1"/>
          <p:nvPr/>
        </p:nvSpPr>
        <p:spPr>
          <a:xfrm>
            <a:off x="4046597" y="3889014"/>
            <a:ext cx="7626093" cy="2848985"/>
          </a:xfrm>
          <a:prstGeom prst="rect">
            <a:avLst/>
          </a:prstGeom>
          <a:ln w="12700">
            <a:miter lim="400000"/>
          </a:ln>
          <a:extLst>
            <a:ext uri="{C572A759-6A51-4108-AA02-DFA0A04FC94B}">
              <ma14:wrappingTextBoxFlag xmlns:ma14="http://schemas.microsoft.com/office/mac/drawingml/2011/main" val="1"/>
            </a:ext>
          </a:extLst>
        </p:spPr>
        <p:txBody>
          <a:bodyPr wrap="none" lIns="20318" tIns="20318" rIns="20318" bIns="20318" anchor="ctr">
            <a:spAutoFit/>
          </a:bodyPr>
          <a:lstStyle/>
          <a:p>
            <a:pPr algn="l" defTabSz="587021">
              <a:defRPr sz="3000">
                <a:latin typeface="Helvetica Neue Medium"/>
                <a:ea typeface="Helvetica Neue Medium"/>
                <a:cs typeface="Helvetica Neue Medium"/>
                <a:sym typeface="Helvetica Neue Medium"/>
              </a:defRPr>
            </a:pPr>
            <a:r>
              <a:t>Don’t proceed to transform yourself</a:t>
            </a:r>
          </a:p>
          <a:p>
            <a:pPr algn="l" defTabSz="587021">
              <a:defRPr sz="3000">
                <a:latin typeface="Helvetica Neue Medium"/>
                <a:ea typeface="Helvetica Neue Medium"/>
                <a:cs typeface="Helvetica Neue Medium"/>
                <a:sym typeface="Helvetica Neue Medium"/>
              </a:defRPr>
            </a:pPr>
            <a:r>
              <a:t>In an effort to garner my approval.</a:t>
            </a:r>
          </a:p>
          <a:p>
            <a:pPr algn="l" defTabSz="587021">
              <a:defRPr sz="3000">
                <a:latin typeface="Helvetica Neue Medium"/>
                <a:ea typeface="Helvetica Neue Medium"/>
                <a:cs typeface="Helvetica Neue Medium"/>
                <a:sym typeface="Helvetica Neue Medium"/>
              </a:defRPr>
            </a:pPr>
            <a:r>
              <a:t>Up to this point, you have underperformed.</a:t>
            </a:r>
          </a:p>
          <a:p>
            <a:pPr algn="l" defTabSz="587021">
              <a:defRPr sz="3000">
                <a:latin typeface="Helvetica Neue Medium"/>
                <a:ea typeface="Helvetica Neue Medium"/>
                <a:cs typeface="Helvetica Neue Medium"/>
                <a:sym typeface="Helvetica Neue Medium"/>
              </a:defRPr>
            </a:pPr>
            <a:r>
              <a:t>Disabuse yourself of the notion that you</a:t>
            </a:r>
          </a:p>
          <a:p>
            <a:pPr algn="l" defTabSz="587021">
              <a:defRPr sz="3000">
                <a:latin typeface="Helvetica Neue Medium"/>
                <a:ea typeface="Helvetica Neue Medium"/>
                <a:cs typeface="Helvetica Neue Medium"/>
                <a:sym typeface="Helvetica Neue Medium"/>
              </a:defRPr>
            </a:pPr>
            <a:r>
              <a:t>Have lost your novel qualities, to the point</a:t>
            </a:r>
          </a:p>
          <a:p>
            <a:pPr algn="l" defTabSz="587021">
              <a:defRPr sz="3000">
                <a:latin typeface="Helvetica Neue Medium"/>
                <a:ea typeface="Helvetica Neue Medium"/>
                <a:cs typeface="Helvetica Neue Medium"/>
                <a:sym typeface="Helvetica Neue Medium"/>
              </a:defRPr>
            </a:pPr>
            <a:r>
              <a:t>Where I no longer acknowledge you. </a:t>
            </a:r>
          </a:p>
        </p:txBody>
      </p:sp>
      <p:pic>
        <p:nvPicPr>
          <p:cNvPr id="585" name="Image" descr="Image"/>
          <p:cNvPicPr>
            <a:picLocks noChangeAspect="1"/>
          </p:cNvPicPr>
          <p:nvPr/>
        </p:nvPicPr>
        <p:blipFill>
          <a:blip r:embed="rId3">
            <a:extLst/>
          </a:blip>
          <a:stretch>
            <a:fillRect/>
          </a:stretch>
        </p:blipFill>
        <p:spPr>
          <a:xfrm>
            <a:off x="354640" y="6003838"/>
            <a:ext cx="2880373" cy="19167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4" grpId="3"/>
      <p:bldP build="whole" bldLvl="1" animBg="1" rev="0" advAuto="0" spid="581" grpId="1"/>
      <p:bldP build="whole" bldLvl="1" animBg="1" rev="0" advAuto="0" spid="583"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Line"/>
          <p:cNvSpPr/>
          <p:nvPr/>
        </p:nvSpPr>
        <p:spPr>
          <a:xfrm>
            <a:off x="1587216" y="6003430"/>
            <a:ext cx="2047809" cy="512520"/>
          </a:xfrm>
          <a:prstGeom prst="line">
            <a:avLst/>
          </a:prstGeom>
          <a:ln w="101600">
            <a:solidFill>
              <a:srgbClr val="FF3300"/>
            </a:solidFill>
            <a:headEnd type="triangle"/>
          </a:ln>
        </p:spPr>
        <p:txBody>
          <a:bodyPr lIns="45718" tIns="45718" rIns="45718" bIns="45718"/>
          <a:lstStyle/>
          <a:p>
            <a:pPr/>
          </a:p>
        </p:txBody>
      </p:sp>
      <p:pic>
        <p:nvPicPr>
          <p:cNvPr id="588" name="Mountain_Pass" descr="Mountain_Pass">
            <a:hlinkClick r:id="rId2" invalidUrl="" action="" tgtFrame="" tooltip="" history="1" highlightClick="0" endSnd="0"/>
          </p:cNvPr>
          <p:cNvPicPr>
            <a:picLocks noChangeAspect="1"/>
          </p:cNvPicPr>
          <p:nvPr/>
        </p:nvPicPr>
        <p:blipFill>
          <a:blip r:embed="rId3">
            <a:extLst/>
          </a:blip>
          <a:stretch>
            <a:fillRect/>
          </a:stretch>
        </p:blipFill>
        <p:spPr>
          <a:xfrm>
            <a:off x="-3" y="1088248"/>
            <a:ext cx="6452735" cy="5924411"/>
          </a:xfrm>
          <a:prstGeom prst="rect">
            <a:avLst/>
          </a:prstGeom>
          <a:ln w="12700">
            <a:miter lim="400000"/>
          </a:ln>
        </p:spPr>
      </p:pic>
      <p:grpSp>
        <p:nvGrpSpPr>
          <p:cNvPr id="591" name="Group"/>
          <p:cNvGrpSpPr/>
          <p:nvPr/>
        </p:nvGrpSpPr>
        <p:grpSpPr>
          <a:xfrm>
            <a:off x="3840449" y="-35"/>
            <a:ext cx="8847891" cy="2253674"/>
            <a:chOff x="0" y="-1"/>
            <a:chExt cx="8847889" cy="2253672"/>
          </a:xfrm>
        </p:grpSpPr>
        <p:sp>
          <p:nvSpPr>
            <p:cNvPr id="589" name="Tier 3: glossary word:…"/>
            <p:cNvSpPr txBox="1"/>
            <p:nvPr/>
          </p:nvSpPr>
          <p:spPr>
            <a:xfrm>
              <a:off x="2560329" y="-2"/>
              <a:ext cx="6287560" cy="2253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p>
              <a:pPr algn="l" defTabSz="1300480">
                <a:defRPr b="1">
                  <a:latin typeface="Arial"/>
                  <a:ea typeface="Arial"/>
                  <a:cs typeface="Arial"/>
                  <a:sym typeface="Arial"/>
                </a:defRPr>
              </a:pPr>
              <a:r>
                <a:t>Tier 3:</a:t>
              </a:r>
              <a:r>
                <a:rPr b="0"/>
                <a:t> glossary word:</a:t>
              </a:r>
            </a:p>
            <a:p>
              <a:pPr algn="l" defTabSz="1300480">
                <a:defRPr>
                  <a:latin typeface="Arial"/>
                  <a:ea typeface="Arial"/>
                  <a:cs typeface="Arial"/>
                  <a:sym typeface="Arial"/>
                </a:defRPr>
              </a:pPr>
              <a:r>
                <a:t>	Multisyllabic</a:t>
              </a:r>
            </a:p>
            <a:p>
              <a:pPr algn="l" defTabSz="1300480">
                <a:defRPr>
                  <a:latin typeface="Arial"/>
                  <a:ea typeface="Arial"/>
                  <a:cs typeface="Arial"/>
                  <a:sym typeface="Arial"/>
                </a:defRPr>
              </a:pPr>
              <a:r>
                <a:t>               </a:t>
              </a:r>
              <a:r>
                <a:rPr b="1"/>
                <a:t>Specific to a subject area</a:t>
              </a:r>
              <a:endParaRPr b="1"/>
            </a:p>
            <a:p>
              <a:pPr algn="l" defTabSz="1300480">
                <a:defRPr>
                  <a:latin typeface="Arial"/>
                  <a:ea typeface="Arial"/>
                  <a:cs typeface="Arial"/>
                  <a:sym typeface="Arial"/>
                </a:defRPr>
              </a:pPr>
              <a:r>
                <a:t>	 Latin or Greek-based</a:t>
              </a:r>
            </a:p>
            <a:p>
              <a:pPr algn="l" defTabSz="1300480">
                <a:defRPr i="1">
                  <a:latin typeface="Arial"/>
                  <a:ea typeface="Arial"/>
                  <a:cs typeface="Arial"/>
                  <a:sym typeface="Arial"/>
                </a:defRPr>
              </a:pPr>
              <a:r>
                <a:t>topography, photosynthesis, isoceles triangle,</a:t>
              </a:r>
            </a:p>
            <a:p>
              <a:pPr algn="l" defTabSz="1300480">
                <a:defRPr i="1">
                  <a:latin typeface="Arial"/>
                  <a:ea typeface="Arial"/>
                  <a:cs typeface="Arial"/>
                  <a:sym typeface="Arial"/>
                </a:defRPr>
              </a:pPr>
              <a:r>
                <a:t> sedimentary, oxygenated, cartographer</a:t>
              </a:r>
            </a:p>
          </p:txBody>
        </p:sp>
        <p:sp>
          <p:nvSpPr>
            <p:cNvPr id="590" name="Line"/>
            <p:cNvSpPr/>
            <p:nvPr/>
          </p:nvSpPr>
          <p:spPr>
            <a:xfrm flipV="1">
              <a:off x="-1" y="575751"/>
              <a:ext cx="2661942" cy="1535326"/>
            </a:xfrm>
            <a:prstGeom prst="line">
              <a:avLst/>
            </a:prstGeom>
            <a:noFill/>
            <a:ln w="101600" cap="flat">
              <a:solidFill>
                <a:srgbClr val="FF3300"/>
              </a:solidFill>
              <a:prstDash val="solid"/>
              <a:round/>
              <a:headEnd type="triangle" w="med" len="med"/>
            </a:ln>
            <a:effectLst/>
          </p:spPr>
          <p:txBody>
            <a:bodyPr wrap="square" lIns="45718" tIns="45718" rIns="45718" bIns="45718" numCol="1" anchor="t">
              <a:noAutofit/>
            </a:bodyPr>
            <a:lstStyle/>
            <a:p>
              <a:pPr/>
            </a:p>
          </p:txBody>
        </p:sp>
      </p:grpSp>
      <p:grpSp>
        <p:nvGrpSpPr>
          <p:cNvPr id="594" name="Group"/>
          <p:cNvGrpSpPr/>
          <p:nvPr/>
        </p:nvGrpSpPr>
        <p:grpSpPr>
          <a:xfrm>
            <a:off x="4837825" y="3230387"/>
            <a:ext cx="7479191" cy="2609274"/>
            <a:chOff x="0" y="-1"/>
            <a:chExt cx="7479190" cy="2609272"/>
          </a:xfrm>
        </p:grpSpPr>
        <p:sp>
          <p:nvSpPr>
            <p:cNvPr id="592" name="Tier 2: Words of education, business,…"/>
            <p:cNvSpPr txBox="1"/>
            <p:nvPr/>
          </p:nvSpPr>
          <p:spPr>
            <a:xfrm>
              <a:off x="1745270" y="-2"/>
              <a:ext cx="5733920" cy="26092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t">
              <a:spAutoFit/>
            </a:bodyPr>
            <a:lstStyle/>
            <a:p>
              <a:pPr algn="l" defTabSz="1300480">
                <a:defRPr b="1">
                  <a:latin typeface="Arial"/>
                  <a:ea typeface="Arial"/>
                  <a:cs typeface="Arial"/>
                  <a:sym typeface="Arial"/>
                </a:defRPr>
              </a:pPr>
              <a:r>
                <a:t>Tier 2:</a:t>
              </a:r>
              <a:r>
                <a:rPr b="0"/>
                <a:t> Words of </a:t>
              </a:r>
              <a:r>
                <a:t>education, business,</a:t>
              </a:r>
            </a:p>
            <a:p>
              <a:pPr algn="l" defTabSz="1300480">
                <a:defRPr b="1">
                  <a:latin typeface="Arial"/>
                  <a:ea typeface="Arial"/>
                  <a:cs typeface="Arial"/>
                  <a:sym typeface="Arial"/>
                </a:defRPr>
              </a:pPr>
              <a:r>
                <a:t>            government, religion</a:t>
              </a:r>
              <a:r>
                <a:rPr b="0"/>
                <a:t>:</a:t>
              </a:r>
            </a:p>
            <a:p>
              <a:pPr algn="l" defTabSz="1300480">
                <a:defRPr>
                  <a:latin typeface="Arial"/>
                  <a:ea typeface="Arial"/>
                  <a:cs typeface="Arial"/>
                  <a:sym typeface="Arial"/>
                </a:defRPr>
              </a:pPr>
              <a:r>
                <a:t>          </a:t>
              </a:r>
            </a:p>
            <a:p>
              <a:pPr algn="l" defTabSz="1300480">
                <a:defRPr>
                  <a:latin typeface="Arial"/>
                  <a:ea typeface="Arial"/>
                  <a:cs typeface="Arial"/>
                  <a:sym typeface="Arial"/>
                </a:defRPr>
              </a:pPr>
              <a:r>
                <a:t>	Components: Prefix, root, suffix</a:t>
              </a:r>
            </a:p>
            <a:p>
              <a:pPr algn="l" defTabSz="1300480">
                <a:defRPr>
                  <a:latin typeface="Arial"/>
                  <a:ea typeface="Arial"/>
                  <a:cs typeface="Arial"/>
                  <a:sym typeface="Arial"/>
                </a:defRPr>
              </a:pPr>
              <a:r>
                <a:t>              Latin-based</a:t>
              </a:r>
            </a:p>
            <a:p>
              <a:pPr algn="l" defTabSz="1300480">
                <a:defRPr i="1">
                  <a:latin typeface="Arial"/>
                  <a:ea typeface="Arial"/>
                  <a:cs typeface="Arial"/>
                  <a:sym typeface="Arial"/>
                </a:defRPr>
              </a:pPr>
              <a:r>
                <a:t>elevation, formation, protrude, expansive,</a:t>
              </a:r>
            </a:p>
            <a:p>
              <a:pPr algn="l" defTabSz="1300480">
                <a:defRPr i="1">
                  <a:latin typeface="Arial"/>
                  <a:ea typeface="Arial"/>
                  <a:cs typeface="Arial"/>
                  <a:sym typeface="Arial"/>
                </a:defRPr>
              </a:pPr>
              <a:r>
                <a:t> isolated, remote</a:t>
              </a:r>
            </a:p>
          </p:txBody>
        </p:sp>
        <p:sp>
          <p:nvSpPr>
            <p:cNvPr id="593" name="Line"/>
            <p:cNvSpPr/>
            <p:nvPr/>
          </p:nvSpPr>
          <p:spPr>
            <a:xfrm>
              <a:off x="-1" y="307062"/>
              <a:ext cx="2765793" cy="1329862"/>
            </a:xfrm>
            <a:prstGeom prst="line">
              <a:avLst/>
            </a:prstGeom>
            <a:noFill/>
            <a:ln w="76200" cap="flat">
              <a:solidFill>
                <a:srgbClr val="FF3300"/>
              </a:solidFill>
              <a:prstDash val="solid"/>
              <a:round/>
              <a:headEnd type="triangle" w="med" len="med"/>
            </a:ln>
            <a:effectLst/>
          </p:spPr>
          <p:txBody>
            <a:bodyPr wrap="square" lIns="45718" tIns="45718" rIns="45718" bIns="45718" numCol="1" anchor="t">
              <a:noAutofit/>
            </a:bodyPr>
            <a:lstStyle/>
            <a:p>
              <a:pPr/>
            </a:p>
          </p:txBody>
        </p:sp>
      </p:grpSp>
      <p:sp>
        <p:nvSpPr>
          <p:cNvPr id="595" name="Tier 1: Basic conversational words: Friends &amp; family…"/>
          <p:cNvSpPr txBox="1"/>
          <p:nvPr/>
        </p:nvSpPr>
        <p:spPr>
          <a:xfrm>
            <a:off x="5275274" y="6816424"/>
            <a:ext cx="7370434" cy="2964873"/>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b="1">
                <a:latin typeface="Arial"/>
                <a:ea typeface="Arial"/>
                <a:cs typeface="Arial"/>
                <a:sym typeface="Arial"/>
              </a:defRPr>
            </a:pPr>
            <a:r>
              <a:t>Tier 1:</a:t>
            </a:r>
            <a:r>
              <a:rPr b="0"/>
              <a:t> Basic conversational words: </a:t>
            </a:r>
            <a:r>
              <a:t>Friends &amp; family</a:t>
            </a:r>
          </a:p>
          <a:p>
            <a:pPr algn="l" defTabSz="1300480">
              <a:defRPr>
                <a:latin typeface="Arial"/>
                <a:ea typeface="Arial"/>
                <a:cs typeface="Arial"/>
                <a:sym typeface="Arial"/>
              </a:defRPr>
            </a:pPr>
            <a:r>
              <a:t>	1 or 2 syllables</a:t>
            </a:r>
          </a:p>
          <a:p>
            <a:pPr algn="l" defTabSz="1300480">
              <a:defRPr>
                <a:latin typeface="Arial"/>
                <a:ea typeface="Arial"/>
                <a:cs typeface="Arial"/>
                <a:sym typeface="Arial"/>
              </a:defRPr>
            </a:pPr>
            <a:r>
              <a:t>               Learned naturally, through exposure</a:t>
            </a:r>
          </a:p>
          <a:p>
            <a:pPr algn="l" defTabSz="1300480">
              <a:defRPr>
                <a:latin typeface="Arial"/>
                <a:ea typeface="Arial"/>
                <a:cs typeface="Arial"/>
                <a:sym typeface="Arial"/>
              </a:defRPr>
            </a:pPr>
            <a:r>
              <a:t>	 </a:t>
            </a:r>
          </a:p>
          <a:p>
            <a:pPr algn="l" defTabSz="1300480">
              <a:defRPr i="1">
                <a:latin typeface="Arial"/>
                <a:ea typeface="Arial"/>
                <a:cs typeface="Arial"/>
                <a:sym typeface="Arial"/>
              </a:defRPr>
            </a:pPr>
            <a:r>
              <a:t>hills, grass, rocks, land, sky, clouds, fly, climb,</a:t>
            </a:r>
          </a:p>
          <a:p>
            <a:pPr algn="l" defTabSz="1300480">
              <a:defRPr i="1">
                <a:latin typeface="Arial"/>
                <a:ea typeface="Arial"/>
                <a:cs typeface="Arial"/>
                <a:sym typeface="Arial"/>
              </a:defRPr>
            </a:pPr>
            <a:r>
              <a:t>green, high…</a:t>
            </a:r>
          </a:p>
          <a:p>
            <a:pPr algn="l" defTabSz="1300480">
              <a:defRPr i="1">
                <a:latin typeface="Arial"/>
                <a:ea typeface="Arial"/>
                <a:cs typeface="Arial"/>
                <a:sym typeface="Arial"/>
              </a:defRPr>
            </a:pPr>
            <a:r>
              <a:t>             </a:t>
            </a:r>
          </a:p>
          <a:p>
            <a:pPr algn="l" defTabSz="1300480">
              <a:defRPr>
                <a:latin typeface="Arial"/>
                <a:ea typeface="Arial"/>
                <a:cs typeface="Arial"/>
                <a:sym typeface="Arial"/>
              </a:defRPr>
            </a:pPr>
            <a:r>
              <a:t>	</a:t>
            </a:r>
          </a:p>
        </p:txBody>
      </p:sp>
      <p:pic>
        <p:nvPicPr>
          <p:cNvPr id="596" name="pasted-image.jpeg" descr="pasted-image.jpeg"/>
          <p:cNvPicPr>
            <a:picLocks noChangeAspect="1"/>
          </p:cNvPicPr>
          <p:nvPr/>
        </p:nvPicPr>
        <p:blipFill>
          <a:blip r:embed="rId4">
            <a:extLst/>
          </a:blip>
          <a:stretch>
            <a:fillRect/>
          </a:stretch>
        </p:blipFill>
        <p:spPr>
          <a:xfrm>
            <a:off x="195685" y="6084075"/>
            <a:ext cx="3289304" cy="2463814"/>
          </a:xfrm>
          <a:prstGeom prst="rect">
            <a:avLst/>
          </a:prstGeom>
          <a:ln w="12700">
            <a:miter lim="400000"/>
          </a:ln>
        </p:spPr>
      </p:pic>
      <p:pic>
        <p:nvPicPr>
          <p:cNvPr id="597" name="pasted-image.jpeg" descr="pasted-image.jpeg"/>
          <p:cNvPicPr>
            <a:picLocks noChangeAspect="1"/>
          </p:cNvPicPr>
          <p:nvPr/>
        </p:nvPicPr>
        <p:blipFill>
          <a:blip r:embed="rId5">
            <a:extLst/>
          </a:blip>
          <a:stretch>
            <a:fillRect/>
          </a:stretch>
        </p:blipFill>
        <p:spPr>
          <a:xfrm>
            <a:off x="930870" y="3607942"/>
            <a:ext cx="4381502" cy="1854214"/>
          </a:xfrm>
          <a:prstGeom prst="rect">
            <a:avLst/>
          </a:prstGeom>
          <a:ln w="12700">
            <a:miter lim="400000"/>
          </a:ln>
        </p:spPr>
      </p:pic>
      <p:pic>
        <p:nvPicPr>
          <p:cNvPr id="598" name="pasted-image.jpeg" descr="pasted-image.jpeg"/>
          <p:cNvPicPr>
            <a:picLocks noChangeAspect="1"/>
          </p:cNvPicPr>
          <p:nvPr/>
        </p:nvPicPr>
        <p:blipFill>
          <a:blip r:embed="rId6">
            <a:extLst/>
          </a:blip>
          <a:stretch>
            <a:fillRect/>
          </a:stretch>
        </p:blipFill>
        <p:spPr>
          <a:xfrm>
            <a:off x="1003845" y="361602"/>
            <a:ext cx="3492502" cy="2324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7" grpId="3"/>
      <p:bldP build="whole" bldLvl="1" animBg="1" rev="0" advAuto="0" spid="595" grpId="2"/>
      <p:bldP build="whole" bldLvl="1" animBg="1" rev="0" advAuto="0" spid="596" grpId="1"/>
      <p:bldP build="whole" bldLvl="1" animBg="1" rev="0" advAuto="0" spid="594" grpId="4"/>
      <p:bldP build="whole" bldLvl="1" animBg="1" rev="0" advAuto="0" spid="598" grpId="5"/>
      <p:bldP build="whole" bldLvl="1" animBg="1" rev="0" advAuto="0" spid="591" grpId="6"/>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Mountain_Pass" descr="Mountain_Pass">
            <a:hlinkClick r:id="rId2" invalidUrl="" action="" tgtFrame="" tooltip="" history="1" highlightClick="0" endSnd="0"/>
          </p:cNvPr>
          <p:cNvPicPr>
            <a:picLocks noChangeAspect="1"/>
          </p:cNvPicPr>
          <p:nvPr/>
        </p:nvPicPr>
        <p:blipFill>
          <a:blip r:embed="rId3">
            <a:extLst/>
          </a:blip>
          <a:stretch>
            <a:fillRect/>
          </a:stretch>
        </p:blipFill>
        <p:spPr>
          <a:xfrm>
            <a:off x="3122503" y="781190"/>
            <a:ext cx="6452736" cy="5924414"/>
          </a:xfrm>
          <a:prstGeom prst="rect">
            <a:avLst/>
          </a:prstGeom>
          <a:ln w="12700">
            <a:miter lim="400000"/>
          </a:ln>
        </p:spPr>
      </p:pic>
      <p:sp>
        <p:nvSpPr>
          <p:cNvPr id="601" name="Line"/>
          <p:cNvSpPr/>
          <p:nvPr/>
        </p:nvSpPr>
        <p:spPr>
          <a:xfrm flipV="1">
            <a:off x="1280158" y="4775196"/>
            <a:ext cx="2456467" cy="1128908"/>
          </a:xfrm>
          <a:prstGeom prst="line">
            <a:avLst/>
          </a:prstGeom>
          <a:ln w="101600">
            <a:solidFill>
              <a:srgbClr val="FF3300"/>
            </a:solidFill>
            <a:tailEnd type="triangle"/>
          </a:ln>
        </p:spPr>
        <p:txBody>
          <a:bodyPr lIns="45718" tIns="45718" rIns="45718" bIns="45718"/>
          <a:lstStyle/>
          <a:p>
            <a:pPr/>
          </a:p>
        </p:txBody>
      </p:sp>
      <p:sp>
        <p:nvSpPr>
          <p:cNvPr id="602" name="Line"/>
          <p:cNvSpPr/>
          <p:nvPr/>
        </p:nvSpPr>
        <p:spPr>
          <a:xfrm flipH="1" flipV="1">
            <a:off x="8961114" y="4468141"/>
            <a:ext cx="2357141" cy="1025046"/>
          </a:xfrm>
          <a:prstGeom prst="line">
            <a:avLst/>
          </a:prstGeom>
          <a:ln w="101600">
            <a:solidFill>
              <a:srgbClr val="FF3300"/>
            </a:solidFill>
            <a:tailEnd type="triangle"/>
          </a:ln>
        </p:spPr>
        <p:txBody>
          <a:bodyPr lIns="45718" tIns="45718" rIns="45718" bIns="45718"/>
          <a:lstStyle/>
          <a:p>
            <a:pPr/>
          </a:p>
        </p:txBody>
      </p:sp>
      <p:sp>
        <p:nvSpPr>
          <p:cNvPr id="603" name="Two Types of Tier Two Words:"/>
          <p:cNvSpPr txBox="1"/>
          <p:nvPr/>
        </p:nvSpPr>
        <p:spPr>
          <a:xfrm>
            <a:off x="4249137" y="268674"/>
            <a:ext cx="4293115" cy="475673"/>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a:latin typeface="Arial"/>
                <a:ea typeface="Arial"/>
                <a:cs typeface="Arial"/>
                <a:sym typeface="Arial"/>
              </a:defRPr>
            </a:lvl1pPr>
          </a:lstStyle>
          <a:p>
            <a:pPr/>
            <a:r>
              <a:t>Two Types of Tier Two Words: </a:t>
            </a:r>
          </a:p>
        </p:txBody>
      </p:sp>
      <p:sp>
        <p:nvSpPr>
          <p:cNvPr id="604" name="Generic Academic…"/>
          <p:cNvSpPr txBox="1"/>
          <p:nvPr/>
        </p:nvSpPr>
        <p:spPr>
          <a:xfrm>
            <a:off x="255126" y="5901828"/>
            <a:ext cx="5734761" cy="154247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a:latin typeface="Arial"/>
                <a:ea typeface="Arial"/>
                <a:cs typeface="Arial"/>
                <a:sym typeface="Arial"/>
              </a:defRPr>
            </a:pPr>
            <a:r>
              <a:t>Generic Academic</a:t>
            </a:r>
          </a:p>
          <a:p>
            <a:pPr algn="l" defTabSz="1300480">
              <a:defRPr>
                <a:latin typeface="Arial"/>
                <a:ea typeface="Arial"/>
                <a:cs typeface="Arial"/>
                <a:sym typeface="Arial"/>
              </a:defRPr>
            </a:pPr>
            <a:r>
              <a:t>Words: </a:t>
            </a:r>
          </a:p>
          <a:p>
            <a:pPr algn="l" defTabSz="1300480">
              <a:defRPr>
                <a:solidFill>
                  <a:srgbClr val="0033CC"/>
                </a:solidFill>
                <a:latin typeface="Arial"/>
                <a:ea typeface="Arial"/>
                <a:cs typeface="Arial"/>
                <a:sym typeface="Arial"/>
              </a:defRPr>
            </a:pPr>
            <a:r>
              <a:t>acquire, benefit, clarify, develop, evolve, grant, hierarchy, internal…</a:t>
            </a:r>
            <a:r>
              <a:rPr>
                <a:solidFill>
                  <a:srgbClr val="000000"/>
                </a:solidFill>
              </a:rPr>
              <a:t> </a:t>
            </a:r>
          </a:p>
        </p:txBody>
      </p:sp>
      <p:sp>
        <p:nvSpPr>
          <p:cNvPr id="605" name="Literary Words:…"/>
          <p:cNvSpPr txBox="1"/>
          <p:nvPr/>
        </p:nvSpPr>
        <p:spPr>
          <a:xfrm>
            <a:off x="9575234" y="6003430"/>
            <a:ext cx="3429566" cy="2253673"/>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a:latin typeface="Arial"/>
                <a:ea typeface="Arial"/>
                <a:cs typeface="Arial"/>
                <a:sym typeface="Arial"/>
              </a:defRPr>
            </a:pPr>
            <a:r>
              <a:t>Literary Words:</a:t>
            </a:r>
          </a:p>
          <a:p>
            <a:pPr algn="l" defTabSz="1300480">
              <a:defRPr>
                <a:solidFill>
                  <a:srgbClr val="9933FF"/>
                </a:solidFill>
                <a:latin typeface="Arial"/>
                <a:ea typeface="Arial"/>
                <a:cs typeface="Arial"/>
                <a:sym typeface="Arial"/>
              </a:defRPr>
            </a:pPr>
            <a:r>
              <a:t>allude, beneficient,</a:t>
            </a:r>
          </a:p>
          <a:p>
            <a:pPr algn="l" defTabSz="1300480">
              <a:defRPr>
                <a:solidFill>
                  <a:srgbClr val="9933FF"/>
                </a:solidFill>
                <a:latin typeface="Arial"/>
                <a:ea typeface="Arial"/>
                <a:cs typeface="Arial"/>
                <a:sym typeface="Arial"/>
              </a:defRPr>
            </a:pPr>
            <a:r>
              <a:t>clamorous, deride,</a:t>
            </a:r>
          </a:p>
          <a:p>
            <a:pPr algn="l" defTabSz="1300480">
              <a:defRPr>
                <a:solidFill>
                  <a:srgbClr val="9933FF"/>
                </a:solidFill>
                <a:latin typeface="Arial"/>
                <a:ea typeface="Arial"/>
                <a:cs typeface="Arial"/>
                <a:sym typeface="Arial"/>
              </a:defRPr>
            </a:pPr>
            <a:r>
              <a:t>effulgent, frugal, guile, happenstance,</a:t>
            </a:r>
          </a:p>
          <a:p>
            <a:pPr algn="l" defTabSz="1300480">
              <a:defRPr>
                <a:solidFill>
                  <a:srgbClr val="9933FF"/>
                </a:solidFill>
                <a:latin typeface="Arial"/>
                <a:ea typeface="Arial"/>
                <a:cs typeface="Arial"/>
                <a:sym typeface="Arial"/>
              </a:defRPr>
            </a:pPr>
            <a:r>
              <a:t>insipid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7" name="Line" descr="Line"/>
          <p:cNvPicPr>
            <a:picLocks noChangeAspect="1"/>
          </p:cNvPicPr>
          <p:nvPr/>
        </p:nvPicPr>
        <p:blipFill>
          <a:blip r:embed="rId2">
            <a:extLst/>
          </a:blip>
          <a:stretch>
            <a:fillRect/>
          </a:stretch>
        </p:blipFill>
        <p:spPr>
          <a:xfrm rot="16200000">
            <a:off x="2007491" y="4838700"/>
            <a:ext cx="9650218" cy="76201"/>
          </a:xfrm>
          <a:prstGeom prst="rect">
            <a:avLst/>
          </a:prstGeom>
          <a:ln w="12700">
            <a:miter lim="400000"/>
          </a:ln>
        </p:spPr>
      </p:pic>
      <p:pic>
        <p:nvPicPr>
          <p:cNvPr id="608" name="Line" descr="Line"/>
          <p:cNvPicPr>
            <a:picLocks noChangeAspect="1"/>
          </p:cNvPicPr>
          <p:nvPr/>
        </p:nvPicPr>
        <p:blipFill>
          <a:blip r:embed="rId3">
            <a:extLst/>
          </a:blip>
          <a:stretch>
            <a:fillRect/>
          </a:stretch>
        </p:blipFill>
        <p:spPr>
          <a:xfrm rot="10800000">
            <a:off x="80918" y="4490539"/>
            <a:ext cx="12842965" cy="76220"/>
          </a:xfrm>
          <a:prstGeom prst="rect">
            <a:avLst/>
          </a:prstGeom>
          <a:ln w="12700">
            <a:miter lim="400000"/>
          </a:ln>
        </p:spPr>
      </p:pic>
      <p:sp>
        <p:nvSpPr>
          <p:cNvPr id="609" name="Generic Academic Words (AWL)"/>
          <p:cNvSpPr txBox="1"/>
          <p:nvPr/>
        </p:nvSpPr>
        <p:spPr>
          <a:xfrm>
            <a:off x="1030770" y="179192"/>
            <a:ext cx="472226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mn-lt"/>
                <a:ea typeface="+mn-ea"/>
                <a:cs typeface="+mn-cs"/>
                <a:sym typeface="Helvetica Neue"/>
              </a:defRPr>
            </a:lvl1pPr>
          </a:lstStyle>
          <a:p>
            <a:pPr/>
            <a:r>
              <a:t>Generic Academic Words (AWL)</a:t>
            </a:r>
          </a:p>
        </p:txBody>
      </p:sp>
      <p:grpSp>
        <p:nvGrpSpPr>
          <p:cNvPr id="612" name="Group"/>
          <p:cNvGrpSpPr/>
          <p:nvPr/>
        </p:nvGrpSpPr>
        <p:grpSpPr>
          <a:xfrm>
            <a:off x="326745" y="614006"/>
            <a:ext cx="6130322" cy="3571039"/>
            <a:chOff x="-1" y="0"/>
            <a:chExt cx="6130321" cy="3571036"/>
          </a:xfrm>
        </p:grpSpPr>
        <p:sp>
          <p:nvSpPr>
            <p:cNvPr id="610" name="Implicit Instruction"/>
            <p:cNvSpPr txBox="1"/>
            <p:nvPr/>
          </p:nvSpPr>
          <p:spPr>
            <a:xfrm>
              <a:off x="1387735" y="-1"/>
              <a:ext cx="2874569" cy="829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1">
                  <a:solidFill>
                    <a:srgbClr val="7422C7"/>
                  </a:solidFill>
                  <a:latin typeface="+mn-lt"/>
                  <a:ea typeface="+mn-ea"/>
                  <a:cs typeface="+mn-cs"/>
                  <a:sym typeface="Helvetica Neue"/>
                </a:defRPr>
              </a:pPr>
              <a:r>
                <a:t>Implicit Instruction</a:t>
              </a:r>
            </a:p>
            <a:p>
              <a:pPr algn="l">
                <a:defRPr b="1">
                  <a:solidFill>
                    <a:srgbClr val="7422C7"/>
                  </a:solidFill>
                  <a:latin typeface="+mn-lt"/>
                  <a:ea typeface="+mn-ea"/>
                  <a:cs typeface="+mn-cs"/>
                  <a:sym typeface="Helvetica Neue"/>
                </a:defRPr>
              </a:pPr>
              <a:r>
                <a:t>   Teacher Selected</a:t>
              </a:r>
            </a:p>
          </p:txBody>
        </p:sp>
        <p:sp>
          <p:nvSpPr>
            <p:cNvPr id="611" name="Shape 119"/>
            <p:cNvSpPr txBox="1"/>
            <p:nvPr/>
          </p:nvSpPr>
          <p:spPr>
            <a:xfrm>
              <a:off x="-2" y="1682298"/>
              <a:ext cx="6130322" cy="188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just" defTabSz="457200">
                <a:lnSpc>
                  <a:spcPct val="115000"/>
                </a:lnSpc>
                <a:defRPr spc="100" sz="1800">
                  <a:uFill>
                    <a:solidFill>
                      <a:srgbClr val="000000"/>
                    </a:solidFill>
                  </a:uFill>
                  <a:latin typeface="Arial"/>
                  <a:ea typeface="Arial"/>
                  <a:cs typeface="Arial"/>
                  <a:sym typeface="Arial"/>
                </a:defRPr>
              </a:pPr>
              <a:r>
                <a:t>analyze,  approach,  area,  assess,  assume,  authority,</a:t>
              </a:r>
            </a:p>
            <a:p>
              <a:pPr algn="just" defTabSz="457200">
                <a:lnSpc>
                  <a:spcPct val="115000"/>
                </a:lnSpc>
                <a:defRPr spc="100" sz="1800">
                  <a:uFill>
                    <a:solidFill>
                      <a:srgbClr val="000000"/>
                    </a:solidFill>
                  </a:uFill>
                  <a:latin typeface="Arial"/>
                  <a:ea typeface="Arial"/>
                  <a:cs typeface="Arial"/>
                  <a:sym typeface="Arial"/>
                </a:defRPr>
              </a:pPr>
              <a:r>
                <a:t>  context,  constitute,  contract,  data,  define,  derive,</a:t>
              </a:r>
            </a:p>
            <a:p>
              <a:pPr algn="just" defTabSz="457200">
                <a:lnSpc>
                  <a:spcPct val="115000"/>
                </a:lnSpc>
                <a:defRPr spc="100" sz="1800">
                  <a:uFill>
                    <a:solidFill>
                      <a:srgbClr val="000000"/>
                    </a:solidFill>
                  </a:uFill>
                  <a:latin typeface="Arial"/>
                  <a:ea typeface="Arial"/>
                  <a:cs typeface="Arial"/>
                  <a:sym typeface="Arial"/>
                </a:defRPr>
              </a:pPr>
              <a:r>
                <a:t>  distribute,  economy, environment,  establish,  </a:t>
              </a:r>
            </a:p>
            <a:p>
              <a:pPr algn="just" defTabSz="457200">
                <a:lnSpc>
                  <a:spcPct val="115000"/>
                </a:lnSpc>
                <a:defRPr spc="100" sz="1800">
                  <a:uFill>
                    <a:solidFill>
                      <a:srgbClr val="000000"/>
                    </a:solidFill>
                  </a:uFill>
                  <a:latin typeface="Arial"/>
                  <a:ea typeface="Arial"/>
                  <a:cs typeface="Arial"/>
                  <a:sym typeface="Arial"/>
                </a:defRPr>
              </a:pPr>
              <a:r>
                <a:t>estimate,  evident,  factor,  finance, formula,</a:t>
              </a:r>
            </a:p>
          </p:txBody>
        </p:sp>
      </p:gr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365"/>
          <p:cNvSpPr txBox="1"/>
          <p:nvPr/>
        </p:nvSpPr>
        <p:spPr>
          <a:xfrm>
            <a:off x="3915612" y="1385151"/>
            <a:ext cx="4410098" cy="418590"/>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914400">
              <a:defRPr b="1" sz="2200">
                <a:latin typeface="Arial"/>
                <a:ea typeface="Arial"/>
                <a:cs typeface="Arial"/>
                <a:sym typeface="Arial"/>
              </a:defRPr>
            </a:lvl1pPr>
          </a:lstStyle>
          <a:p>
            <a:pPr/>
            <a:r>
              <a:t>The Academic Word List (AWL): </a:t>
            </a:r>
          </a:p>
        </p:txBody>
      </p:sp>
      <p:sp>
        <p:nvSpPr>
          <p:cNvPr id="615" name="Shape 366"/>
          <p:cNvSpPr txBox="1"/>
          <p:nvPr/>
        </p:nvSpPr>
        <p:spPr>
          <a:xfrm>
            <a:off x="1127227" y="1722396"/>
            <a:ext cx="11573842" cy="797592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914400">
              <a:defRPr b="1" sz="2000" u="sng">
                <a:latin typeface="Arial"/>
                <a:ea typeface="Arial"/>
                <a:cs typeface="Arial"/>
                <a:sym typeface="Arial"/>
              </a:defRPr>
            </a:pPr>
            <a:r>
              <a:t>Background:</a:t>
            </a:r>
            <a:r>
              <a:rPr u="none"/>
              <a:t> </a:t>
            </a:r>
          </a:p>
          <a:p>
            <a:pPr lvl="1" defTabSz="914400">
              <a:defRPr b="1" sz="2000">
                <a:latin typeface="Arial"/>
                <a:ea typeface="Arial"/>
                <a:cs typeface="Arial"/>
                <a:sym typeface="Arial"/>
              </a:defRPr>
            </a:pPr>
            <a:r>
              <a:t>     Welcome to the Academic Word List (also known as the AWL or the All-Star List).</a:t>
            </a:r>
          </a:p>
          <a:p>
            <a:pPr algn="l" defTabSz="914400">
              <a:defRPr b="1" sz="2000">
                <a:latin typeface="Arial"/>
                <a:ea typeface="Arial"/>
                <a:cs typeface="Arial"/>
                <a:sym typeface="Arial"/>
              </a:defRPr>
            </a:pPr>
          </a:p>
          <a:p>
            <a:pPr algn="l" defTabSz="914400">
              <a:defRPr sz="2000">
                <a:latin typeface="Arial"/>
                <a:ea typeface="Arial"/>
                <a:cs typeface="Arial"/>
                <a:sym typeface="Arial"/>
              </a:defRPr>
            </a:pPr>
            <a:r>
              <a:t>This list was developed by Dr. Averil Coxhead, Professor of Linguistics in New Zealand. For her </a:t>
            </a:r>
          </a:p>
          <a:p>
            <a:pPr algn="l" defTabSz="914400">
              <a:defRPr sz="2000">
                <a:latin typeface="Arial"/>
                <a:ea typeface="Arial"/>
                <a:cs typeface="Arial"/>
                <a:sym typeface="Arial"/>
              </a:defRPr>
            </a:pPr>
            <a:r>
              <a:t>M.A. in Teaching English to Speakers of Other Languages (TESOL), Dr. Coxhead went into a</a:t>
            </a:r>
          </a:p>
          <a:p>
            <a:pPr algn="l" defTabSz="914400">
              <a:defRPr sz="2000">
                <a:latin typeface="Arial"/>
                <a:ea typeface="Arial"/>
                <a:cs typeface="Arial"/>
                <a:sym typeface="Arial"/>
              </a:defRPr>
            </a:pPr>
            <a:r>
              <a:t>college library and pulled out some 200 books, representing 38 different subject areas. She then</a:t>
            </a:r>
          </a:p>
          <a:p>
            <a:pPr algn="l" defTabSz="914400">
              <a:defRPr sz="2000">
                <a:latin typeface="Arial"/>
                <a:ea typeface="Arial"/>
                <a:cs typeface="Arial"/>
                <a:sym typeface="Arial"/>
              </a:defRPr>
            </a:pPr>
            <a:r>
              <a:t>extracted the set of </a:t>
            </a:r>
            <a:r>
              <a:rPr i="1"/>
              <a:t>academic </a:t>
            </a:r>
            <a:r>
              <a:t>words (as opposed to basic conversational words) that appeared</a:t>
            </a:r>
          </a:p>
          <a:p>
            <a:pPr algn="l" defTabSz="914400">
              <a:defRPr sz="2000">
                <a:latin typeface="Arial"/>
                <a:ea typeface="Arial"/>
                <a:cs typeface="Arial"/>
                <a:sym typeface="Arial"/>
              </a:defRPr>
            </a:pPr>
            <a:r>
              <a:t>most frequently across all of the 38 subject areas. Hence, these words comprise the All-Star Team</a:t>
            </a:r>
          </a:p>
          <a:p>
            <a:pPr algn="l" defTabSz="914400">
              <a:defRPr sz="2000">
                <a:latin typeface="Arial"/>
                <a:ea typeface="Arial"/>
                <a:cs typeface="Arial"/>
                <a:sym typeface="Arial"/>
              </a:defRPr>
            </a:pPr>
            <a:r>
              <a:t>of academic discourse. </a:t>
            </a:r>
          </a:p>
          <a:p>
            <a:pPr algn="l" defTabSz="914400">
              <a:defRPr sz="2000">
                <a:latin typeface="Arial"/>
                <a:ea typeface="Arial"/>
                <a:cs typeface="Arial"/>
                <a:sym typeface="Arial"/>
              </a:defRPr>
            </a:pPr>
          </a:p>
          <a:p>
            <a:pPr algn="l" defTabSz="914400">
              <a:defRPr sz="2000">
                <a:latin typeface="Arial"/>
                <a:ea typeface="Arial"/>
                <a:cs typeface="Arial"/>
                <a:sym typeface="Arial"/>
              </a:defRPr>
            </a:pPr>
            <a:r>
              <a:t>The list is broken down into 10 groupings (subsets) in order of their frequency in academic texts.</a:t>
            </a:r>
          </a:p>
          <a:p>
            <a:pPr algn="l" defTabSz="914400">
              <a:defRPr sz="2000">
                <a:latin typeface="Arial"/>
                <a:ea typeface="Arial"/>
                <a:cs typeface="Arial"/>
                <a:sym typeface="Arial"/>
              </a:defRPr>
            </a:pPr>
            <a:r>
              <a:t>Each of the subsets has the words in it arranged alphabetically. You will find that your students are</a:t>
            </a:r>
          </a:p>
          <a:p>
            <a:pPr algn="l" defTabSz="914400">
              <a:defRPr sz="2000">
                <a:latin typeface="Arial"/>
                <a:ea typeface="Arial"/>
                <a:cs typeface="Arial"/>
                <a:sym typeface="Arial"/>
              </a:defRPr>
            </a:pPr>
            <a:r>
              <a:t>more familiar with the words in the first few subsets than they are in subsequent ones, but all of</a:t>
            </a:r>
          </a:p>
          <a:p>
            <a:pPr algn="l" defTabSz="914400">
              <a:defRPr sz="2000">
                <a:latin typeface="Arial"/>
                <a:ea typeface="Arial"/>
                <a:cs typeface="Arial"/>
                <a:sym typeface="Arial"/>
              </a:defRPr>
            </a:pPr>
            <a:r>
              <a:t>these words earned their way on the list by being frequent in academic texts.</a:t>
            </a:r>
          </a:p>
          <a:p>
            <a:pPr algn="l" defTabSz="914400">
              <a:defRPr sz="2000">
                <a:latin typeface="Arial"/>
                <a:ea typeface="Arial"/>
                <a:cs typeface="Arial"/>
                <a:sym typeface="Arial"/>
              </a:defRPr>
            </a:pPr>
          </a:p>
          <a:p>
            <a:pPr algn="l" defTabSz="914400">
              <a:defRPr sz="2000">
                <a:latin typeface="Arial"/>
                <a:ea typeface="Arial"/>
                <a:cs typeface="Arial"/>
                <a:sym typeface="Arial"/>
              </a:defRPr>
            </a:pPr>
            <a:r>
              <a:t>The AWL is not restricted to a specific field of study.  That means that the words are useful for learners</a:t>
            </a:r>
          </a:p>
          <a:p>
            <a:pPr algn="l" defTabSz="914400">
              <a:defRPr sz="2000">
                <a:latin typeface="Arial"/>
                <a:ea typeface="Arial"/>
                <a:cs typeface="Arial"/>
                <a:sym typeface="Arial"/>
              </a:defRPr>
            </a:pPr>
            <a:r>
              <a:t>studying in disciplines as varied as literature, science, health, business, and law.  </a:t>
            </a:r>
          </a:p>
          <a:p>
            <a:pPr algn="l" defTabSz="914400">
              <a:defRPr sz="2000">
                <a:latin typeface="Arial"/>
                <a:ea typeface="Arial"/>
                <a:cs typeface="Arial"/>
                <a:sym typeface="Arial"/>
              </a:defRPr>
            </a:pPr>
            <a:r>
              <a:t>This high-utility academic word list does not contain technical words likely to appear in one,</a:t>
            </a:r>
          </a:p>
          <a:p>
            <a:pPr algn="l" defTabSz="914400">
              <a:defRPr sz="2000">
                <a:latin typeface="Arial"/>
                <a:ea typeface="Arial"/>
                <a:cs typeface="Arial"/>
                <a:sym typeface="Arial"/>
              </a:defRPr>
            </a:pPr>
            <a:r>
              <a:t>specific field of study such as </a:t>
            </a:r>
            <a:r>
              <a:rPr i="1"/>
              <a:t>amortization, carburetor, semicolon</a:t>
            </a:r>
            <a:r>
              <a:t>, or </a:t>
            </a:r>
            <a:r>
              <a:rPr i="1"/>
              <a:t>cartilage</a:t>
            </a:r>
            <a:r>
              <a:t>.  </a:t>
            </a:r>
          </a:p>
          <a:p>
            <a:pPr algn="l" defTabSz="914400">
              <a:defRPr sz="2000">
                <a:latin typeface="Arial"/>
                <a:ea typeface="Arial"/>
                <a:cs typeface="Arial"/>
                <a:sym typeface="Arial"/>
              </a:defRPr>
            </a:pPr>
            <a:r>
              <a:t>Two-thirds of all academic English derive from Latin or Greek. </a:t>
            </a:r>
          </a:p>
          <a:p>
            <a:pPr algn="l" defTabSz="914400">
              <a:defRPr sz="2000">
                <a:latin typeface="Arial"/>
                <a:ea typeface="Arial"/>
                <a:cs typeface="Arial"/>
                <a:sym typeface="Arial"/>
              </a:defRPr>
            </a:pPr>
          </a:p>
          <a:p>
            <a:pPr algn="l" defTabSz="914400">
              <a:defRPr sz="2000">
                <a:latin typeface="Arial"/>
                <a:ea typeface="Arial"/>
                <a:cs typeface="Arial"/>
                <a:sym typeface="Arial"/>
              </a:defRPr>
            </a:pPr>
            <a:r>
              <a:t>Understandably, knowledge of the most high-incidence academic words in English can significantly</a:t>
            </a:r>
          </a:p>
          <a:p>
            <a:pPr algn="l" defTabSz="914400">
              <a:defRPr sz="2000">
                <a:latin typeface="Arial"/>
                <a:ea typeface="Arial"/>
                <a:cs typeface="Arial"/>
                <a:sym typeface="Arial"/>
              </a:defRPr>
            </a:pPr>
            <a:r>
              <a:t> boost a student’s comprehension level of school-based reading material.  Students who are taught</a:t>
            </a:r>
          </a:p>
          <a:p>
            <a:pPr algn="l" defTabSz="914400">
              <a:defRPr sz="2000">
                <a:latin typeface="Arial"/>
                <a:ea typeface="Arial"/>
                <a:cs typeface="Arial"/>
                <a:sym typeface="Arial"/>
              </a:defRPr>
            </a:pPr>
            <a:r>
              <a:t> these high-utility academic words and routinely placed in contexts requiring their usage are likely</a:t>
            </a:r>
          </a:p>
          <a:p>
            <a:pPr algn="l" defTabSz="914400">
              <a:defRPr sz="2000">
                <a:latin typeface="Arial"/>
                <a:ea typeface="Arial"/>
                <a:cs typeface="Arial"/>
                <a:sym typeface="Arial"/>
              </a:defRPr>
            </a:pPr>
            <a:r>
              <a:t> to be able to master academic material with more confidence and efficiency, wasting less time and</a:t>
            </a:r>
          </a:p>
          <a:p>
            <a:pPr algn="l" defTabSz="914400">
              <a:defRPr sz="2000">
                <a:latin typeface="Arial"/>
                <a:ea typeface="Arial"/>
                <a:cs typeface="Arial"/>
                <a:sym typeface="Arial"/>
              </a:defRPr>
            </a:pPr>
            <a:r>
              <a:t> energy in guessing words or consulting dictionaries than those who are only equipped with the most</a:t>
            </a:r>
          </a:p>
          <a:p>
            <a:pPr algn="l" defTabSz="914400">
              <a:defRPr sz="2000">
                <a:latin typeface="Arial"/>
                <a:ea typeface="Arial"/>
                <a:cs typeface="Arial"/>
                <a:sym typeface="Arial"/>
              </a:defRPr>
            </a:pPr>
            <a:r>
              <a:t> basic 2000-3000 words that characterize ordinary conversation. </a:t>
            </a:r>
          </a:p>
        </p:txBody>
      </p:sp>
      <p:pic>
        <p:nvPicPr>
          <p:cNvPr id="616" name="pasted-image.png" descr="pasted-image.png"/>
          <p:cNvPicPr>
            <a:picLocks noChangeAspect="1"/>
          </p:cNvPicPr>
          <p:nvPr/>
        </p:nvPicPr>
        <p:blipFill>
          <a:blip r:embed="rId2">
            <a:extLst/>
          </a:blip>
          <a:stretch>
            <a:fillRect/>
          </a:stretch>
        </p:blipFill>
        <p:spPr>
          <a:xfrm>
            <a:off x="10339506" y="1635410"/>
            <a:ext cx="2381262" cy="192405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119"/>
          <p:cNvSpPr txBox="1"/>
          <p:nvPr/>
        </p:nvSpPr>
        <p:spPr>
          <a:xfrm>
            <a:off x="872874" y="2780355"/>
            <a:ext cx="10671031" cy="5208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1</a:t>
            </a:r>
          </a:p>
          <a:p>
            <a:pPr algn="just" defTabSz="457200">
              <a:lnSpc>
                <a:spcPct val="115000"/>
              </a:lnSpc>
              <a:defRPr spc="100" sz="1800">
                <a:uFill>
                  <a:solidFill>
                    <a:srgbClr val="000000"/>
                  </a:solidFill>
                </a:uFill>
                <a:latin typeface="Arial"/>
                <a:ea typeface="Arial"/>
                <a:cs typeface="Arial"/>
                <a:sym typeface="Arial"/>
              </a:defRPr>
            </a:pPr>
            <a:r>
              <a:t>analyze,  approach,  area,  assess,  assume,  authority,  available,  benefit, concept, consist,  context,  constitute,  contract,  data,  define,  derive,  distribute,  economy, environment,  establish,  estimate,  evident,  factor,  finance, formula, function, income,  indicate,  individual,  interpret,  involve,  issue,  labor,  legal,  legislate, major,  method,  percent,  period,  principle,  proceed, process, policy, require, research, respond, role,  section,  sector, significant,  similar,  source,  specific,  structure,  theory,  vary  </a:t>
            </a:r>
          </a:p>
          <a:p>
            <a:pPr algn="l" defTabSz="457200">
              <a:lnSpc>
                <a:spcPct val="115000"/>
              </a:lnSpc>
              <a:spcBef>
                <a:spcPts val="1000"/>
              </a:spcBef>
              <a:defRPr b="1" spc="100" sz="1200">
                <a:uFill>
                  <a:solidFill>
                    <a:srgbClr val="000000"/>
                  </a:solidFill>
                </a:uFill>
                <a:latin typeface="Calibri"/>
                <a:ea typeface="Calibri"/>
                <a:cs typeface="Calibri"/>
                <a:sym typeface="Calibri"/>
              </a:defRPr>
            </a:pPr>
          </a:p>
          <a:p>
            <a:pPr algn="l"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just" defTabSz="457200">
              <a:lnSpc>
                <a:spcPct val="115000"/>
              </a:lnSpc>
              <a:defRPr i="1" spc="100" sz="1800">
                <a:uFill>
                  <a:solidFill>
                    <a:srgbClr val="000000"/>
                  </a:solidFill>
                </a:uFill>
                <a:latin typeface="Arial"/>
                <a:ea typeface="Arial"/>
                <a:cs typeface="Arial"/>
                <a:sym typeface="Arial"/>
              </a:defRPr>
            </a:pPr>
            <a:r>
              <a:t>analizar, el área, asumir, la autoridad, el beneficio/beneficiar, concepto, consistir, contexto, constituir, datos, definir, derivar, distribuir, la economía,  establecer, estimar/estimado, evidente, la función, las finanzas, la fórmula,  el indice, el individuo, interpretar, envolver, laborar, legal, legislar, el método, ocurrir, el por ciento, el período, principio, proceder,  el proceso, requerir, responder, rol,  sección, sector, significativo/significante, específica, estructura, la teoría, variar</a:t>
            </a:r>
          </a:p>
        </p:txBody>
      </p:sp>
      <p:pic>
        <p:nvPicPr>
          <p:cNvPr id="619"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121"/>
          <p:cNvSpPr txBox="1"/>
          <p:nvPr/>
        </p:nvSpPr>
        <p:spPr>
          <a:xfrm>
            <a:off x="673344" y="2655038"/>
            <a:ext cx="11023359" cy="5180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2</a:t>
            </a:r>
          </a:p>
          <a:p>
            <a:pPr algn="just" defTabSz="457200">
              <a:lnSpc>
                <a:spcPct val="115000"/>
              </a:lnSpc>
              <a:defRPr spc="100" sz="1800">
                <a:uFill>
                  <a:solidFill>
                    <a:srgbClr val="000000"/>
                  </a:solidFill>
                </a:uFill>
                <a:latin typeface="Arial"/>
                <a:ea typeface="Arial"/>
                <a:cs typeface="Arial"/>
                <a:sym typeface="Arial"/>
              </a:defRPr>
            </a:pPr>
            <a:r>
              <a:t>achieve,  acquire,  administrate,  affect,  appropriate,  aspect,  assist, category,  chapter,  commission,  community,  complex,  compute,  conclude,  conduct,  consequence,  construct,  consume,  credit,  culture,  design, distinct, equate, element, evaluate,  feature,  final,  focus,  impact, injure,  institute,  invest,  item, journal,  maintain,  normal,  obtain,  participate,  perceive,  positive,  potential,  previous,  primary,  purchase,  range,  region,  regulate,  relevant,  reside,  resource,  restrict,  secure,  seek,  select,  site,  strategy,  survey,  tradition,  transfer</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just" defTabSz="457200">
              <a:lnSpc>
                <a:spcPct val="115000"/>
              </a:lnSpc>
              <a:defRPr i="1" spc="100" sz="1800">
                <a:uFill>
                  <a:solidFill>
                    <a:srgbClr val="000000"/>
                  </a:solidFill>
                </a:uFill>
                <a:latin typeface="Arial"/>
                <a:ea typeface="Arial"/>
                <a:cs typeface="Arial"/>
                <a:sym typeface="Arial"/>
              </a:defRPr>
            </a:pPr>
            <a:r>
              <a:t>adquirir, administrar, afectar, apropiado, el aspecto, la categoría, la comisión, complejo, conducta, la consecuencia, construir, consumir,  el crédito,  la cultura, diseñar, distinto, el elemento, evaluar, el impacto, instituto, invertir,  mantener,  obtener, percibir, positivo, potencial, previo, primero, región, regular, relevante, residir, restringir, seguro, selecto, sitio, la estrategia,  la tradición, transferir</a:t>
            </a:r>
          </a:p>
        </p:txBody>
      </p:sp>
      <p:pic>
        <p:nvPicPr>
          <p:cNvPr id="622"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123"/>
          <p:cNvSpPr txBox="1"/>
          <p:nvPr/>
        </p:nvSpPr>
        <p:spPr>
          <a:xfrm>
            <a:off x="1170289" y="2776251"/>
            <a:ext cx="10156222" cy="5140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3</a:t>
            </a:r>
          </a:p>
          <a:p>
            <a:pPr algn="just" defTabSz="457200">
              <a:lnSpc>
                <a:spcPct val="115000"/>
              </a:lnSpc>
              <a:spcBef>
                <a:spcPts val="1000"/>
              </a:spcBef>
              <a:defRPr spc="100" sz="1800">
                <a:uFill>
                  <a:solidFill>
                    <a:srgbClr val="000000"/>
                  </a:solidFill>
                </a:uFill>
                <a:latin typeface="Arial"/>
                <a:ea typeface="Arial"/>
                <a:cs typeface="Arial"/>
                <a:sym typeface="Arial"/>
              </a:defRPr>
            </a:pPr>
            <a:r>
              <a:t>alternative, circumstance,  comment,  compensate,  component,  consent,  considerable,  constant,  constrain,  contribute,  convene,  coordinate,  core,  corporate,  correspond,  criteria,  deduce,  demonstrate, document,  dominate,  emphasis,  ensure,  exclude,  fund,  framework,  illustrate,  immigrate,  imply,  initial,  instance,  interact,  justify,  layer,  link,  maximize,  negate,  outcome,  philosophy,  physical,  proportion,  publish,  react,  register,  rely,  scheme,  sequence,  shift,  specify,  sufficient,  technical,  technique,  valid,  volume</a:t>
            </a:r>
          </a:p>
          <a:p>
            <a:pPr algn="just" defTabSz="457200">
              <a:lnSpc>
                <a:spcPct val="115000"/>
              </a:lnSpc>
              <a:spcBef>
                <a:spcPts val="1000"/>
              </a:spcBef>
              <a:defRPr sz="1100">
                <a:uFill>
                  <a:solidFill>
                    <a:srgbClr val="000000"/>
                  </a:solidFill>
                </a:uFill>
                <a:latin typeface="Arial"/>
                <a:ea typeface="Arial"/>
                <a:cs typeface="Arial"/>
                <a:sym typeface="Arial"/>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defRPr i="1" spc="100" sz="1800">
                <a:uFill>
                  <a:solidFill>
                    <a:srgbClr val="000000"/>
                  </a:solidFill>
                </a:uFill>
                <a:latin typeface="Arial"/>
                <a:ea typeface="Arial"/>
                <a:cs typeface="Arial"/>
                <a:sym typeface="Arial"/>
              </a:defRPr>
            </a:pPr>
            <a:r>
              <a:t>el alternativo,  la circunstancia,  el comentario,  compensar consentimiento,  constante, considerable,  contribuir, la coordenada,  corporativo, corresponder,  los criterios,  deducir, demonstrar,  el document,  dominar,  el énfasis,   el fondo,  ilustrar,  inmigrar, la instancia, inicial, interactuar,  justificar, maximizar, la filosofía, la proporción, registrar, especificar, volumen</a:t>
            </a:r>
          </a:p>
        </p:txBody>
      </p:sp>
      <p:pic>
        <p:nvPicPr>
          <p:cNvPr id="625"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125"/>
          <p:cNvSpPr txBox="1"/>
          <p:nvPr/>
        </p:nvSpPr>
        <p:spPr>
          <a:xfrm>
            <a:off x="466227" y="2550428"/>
            <a:ext cx="9833473" cy="60751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4</a:t>
            </a:r>
          </a:p>
          <a:p>
            <a:pPr algn="just" defTabSz="457200">
              <a:lnSpc>
                <a:spcPct val="115000"/>
              </a:lnSpc>
              <a:defRPr spc="100" sz="1800">
                <a:uFill>
                  <a:solidFill>
                    <a:srgbClr val="000000"/>
                  </a:solidFill>
                </a:uFill>
                <a:latin typeface="Arial"/>
                <a:ea typeface="Arial"/>
                <a:cs typeface="Arial"/>
                <a:sym typeface="Arial"/>
              </a:defRPr>
            </a:pPr>
            <a:r>
              <a:t>access,  adequacy,  annual,  apparent,  approximate,  attitude,  attribute,  civil,  code,  commit,  concentrate,  confer,  contrast,  cycle, debate,  despite,  dimension,  domestic,  emerge,  ethnic,  grant,  hence,  hypothesis,  implement,  implicate,  impose,  integrate,  internal,  investigate,  mechanism,  occupy,  option,  output,  overall,  parallel,  parameter,  phrase,  prior,  principal,  professional,  project,  promote,  regime,  resolve,  retain,  series,  statistic,  status,  stress,  subsequent,  undertake</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sz="9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defRPr i="1" spc="100" sz="1800">
                <a:uFill>
                  <a:solidFill>
                    <a:srgbClr val="000000"/>
                  </a:solidFill>
                </a:uFill>
                <a:latin typeface="Arial"/>
                <a:ea typeface="Arial"/>
                <a:cs typeface="Arial"/>
                <a:sym typeface="Arial"/>
              </a:defRPr>
            </a:pPr>
            <a:r>
              <a:t>acceso, la adecuación, la actitud, aparente, anual, aproximado,</a:t>
            </a:r>
          </a:p>
          <a:p>
            <a:pPr algn="l" defTabSz="457200">
              <a:lnSpc>
                <a:spcPct val="115000"/>
              </a:lnSpc>
              <a:defRPr i="1" spc="100" sz="1800">
                <a:uFill>
                  <a:solidFill>
                    <a:srgbClr val="000000"/>
                  </a:solidFill>
                </a:uFill>
                <a:latin typeface="Arial"/>
                <a:ea typeface="Arial"/>
                <a:cs typeface="Arial"/>
                <a:sym typeface="Arial"/>
              </a:defRPr>
            </a:pPr>
            <a:r>
              <a:t>atributo, civil, cometer, concentrarse, conferir, el contraste, el ciclo,</a:t>
            </a:r>
          </a:p>
          <a:p>
            <a:pPr algn="l" defTabSz="457200">
              <a:lnSpc>
                <a:spcPct val="115000"/>
              </a:lnSpc>
              <a:defRPr i="1" spc="100" sz="1800">
                <a:uFill>
                  <a:solidFill>
                    <a:srgbClr val="000000"/>
                  </a:solidFill>
                </a:uFill>
                <a:latin typeface="Arial"/>
                <a:ea typeface="Arial"/>
                <a:cs typeface="Arial"/>
                <a:sym typeface="Arial"/>
              </a:defRPr>
            </a:pPr>
            <a:r>
              <a:t>debatir, la dimensión, étnico, la hipótesis, implementar, imponer,</a:t>
            </a:r>
          </a:p>
          <a:p>
            <a:pPr algn="l" defTabSz="457200">
              <a:lnSpc>
                <a:spcPct val="115000"/>
              </a:lnSpc>
              <a:defRPr i="1" spc="100" sz="1800">
                <a:uFill>
                  <a:solidFill>
                    <a:srgbClr val="000000"/>
                  </a:solidFill>
                </a:uFill>
                <a:latin typeface="Arial"/>
                <a:ea typeface="Arial"/>
                <a:cs typeface="Arial"/>
                <a:sym typeface="Arial"/>
              </a:defRPr>
            </a:pPr>
            <a:r>
              <a:t>integrar, interno, investigar, el mecanismo, ocupar, la opción,</a:t>
            </a:r>
          </a:p>
          <a:p>
            <a:pPr algn="l" defTabSz="457200">
              <a:lnSpc>
                <a:spcPct val="115000"/>
              </a:lnSpc>
              <a:defRPr i="1" spc="100" sz="1800">
                <a:uFill>
                  <a:solidFill>
                    <a:srgbClr val="000000"/>
                  </a:solidFill>
                </a:uFill>
                <a:latin typeface="Arial"/>
                <a:ea typeface="Arial"/>
                <a:cs typeface="Arial"/>
                <a:sym typeface="Arial"/>
              </a:defRPr>
            </a:pPr>
            <a:r>
              <a:t>paralelo, el parámetro, la frase, el profesional, el proyecto,</a:t>
            </a:r>
          </a:p>
          <a:p>
            <a:pPr algn="l" defTabSz="457200">
              <a:lnSpc>
                <a:spcPct val="115000"/>
              </a:lnSpc>
              <a:defRPr i="1" spc="100" sz="1800">
                <a:uFill>
                  <a:solidFill>
                    <a:srgbClr val="000000"/>
                  </a:solidFill>
                </a:uFill>
                <a:latin typeface="Arial"/>
                <a:ea typeface="Arial"/>
                <a:cs typeface="Arial"/>
                <a:sym typeface="Arial"/>
              </a:defRPr>
            </a:pPr>
            <a:r>
              <a:t>promover, resolver, retener, la serie, la estadística, el estrado, subsecuente, emprender</a:t>
            </a:r>
          </a:p>
        </p:txBody>
      </p:sp>
      <p:pic>
        <p:nvPicPr>
          <p:cNvPr id="628"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127"/>
          <p:cNvSpPr txBox="1"/>
          <p:nvPr/>
        </p:nvSpPr>
        <p:spPr>
          <a:xfrm>
            <a:off x="579832" y="3516410"/>
            <a:ext cx="10219536" cy="54639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5</a:t>
            </a:r>
          </a:p>
          <a:p>
            <a:pPr algn="just" defTabSz="457200">
              <a:lnSpc>
                <a:spcPct val="115000"/>
              </a:lnSpc>
              <a:defRPr spc="100" sz="1800">
                <a:uFill>
                  <a:solidFill>
                    <a:srgbClr val="000000"/>
                  </a:solidFill>
                </a:uFill>
                <a:latin typeface="Arial"/>
                <a:ea typeface="Arial"/>
                <a:cs typeface="Arial"/>
                <a:sym typeface="Arial"/>
              </a:defRPr>
            </a:pPr>
            <a:r>
              <a:t>academy,  adjust,  alter,  amend,  capacity,  clause,  compound,  consult, decline, discrete, enable,  energy,  enforce,  entity,  equivalent,  evolve,  expand,  expose,  external,  facilitate,  fundamental,  generate,  liberal,  license,  logic,  margin,   modify,  monitor,  network,  notion,  objective,  orient,  perspective,  precise, prime,  psychology,  pursue,  ratio,  reject,  revenue,  stable,  style,  substitute,  sustain,  symbol,  target,  transit,  trend,  version,  welfare,  whereas</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sz="9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defRPr i="1" spc="100" sz="1800">
                <a:uFill>
                  <a:solidFill>
                    <a:srgbClr val="000000"/>
                  </a:solidFill>
                </a:uFill>
                <a:latin typeface="Arial"/>
                <a:ea typeface="Arial"/>
                <a:cs typeface="Arial"/>
                <a:sym typeface="Arial"/>
              </a:defRPr>
            </a:pPr>
            <a:r>
              <a:t>la academia,  ajustar,  alterar,  enmendar,  la capacidad,  la clásula, compuesto,   consultar,  la energía,  la entidad,   equivalente, evolucionar,  exponer,  externo,   facilitar,  fundamental,  generar, liberal,  la licencia,  la lógica,  el margen,  modificar,    el monitor,   la noción,  el objectivo,  orientar,  la perspectiva,   preciso,  principal,  la psicología,  perseguir,  el estable,  el estilo,  el sustituto, el símbolo, el tránsito,</a:t>
            </a:r>
            <a:r>
              <a:rPr i="0"/>
              <a:t> </a:t>
            </a:r>
            <a:r>
              <a:t> la versión</a:t>
            </a:r>
          </a:p>
        </p:txBody>
      </p:sp>
      <p:pic>
        <p:nvPicPr>
          <p:cNvPr id="631"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Build Semantic Networks"/>
          <p:cNvSpPr txBox="1"/>
          <p:nvPr/>
        </p:nvSpPr>
        <p:spPr>
          <a:xfrm>
            <a:off x="7086599" y="679448"/>
            <a:ext cx="560204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600"/>
            </a:lvl1pPr>
          </a:lstStyle>
          <a:p>
            <a:pPr/>
            <a:r>
              <a:t>Build Semantic Networks</a:t>
            </a:r>
          </a:p>
        </p:txBody>
      </p:sp>
      <p:pic>
        <p:nvPicPr>
          <p:cNvPr id="202" name="pasted-image.jpeg" descr="pasted-image.jpeg"/>
          <p:cNvPicPr>
            <a:picLocks noChangeAspect="1"/>
          </p:cNvPicPr>
          <p:nvPr/>
        </p:nvPicPr>
        <p:blipFill>
          <a:blip r:embed="rId2">
            <a:extLst/>
          </a:blip>
          <a:stretch>
            <a:fillRect/>
          </a:stretch>
        </p:blipFill>
        <p:spPr>
          <a:xfrm>
            <a:off x="564454" y="480228"/>
            <a:ext cx="6292259" cy="6292259"/>
          </a:xfrm>
          <a:prstGeom prst="rect">
            <a:avLst/>
          </a:prstGeom>
          <a:ln w="12700">
            <a:miter lim="400000"/>
          </a:ln>
        </p:spPr>
      </p:pic>
      <p:sp>
        <p:nvSpPr>
          <p:cNvPr id="203" name="Word"/>
          <p:cNvSpPr txBox="1"/>
          <p:nvPr/>
        </p:nvSpPr>
        <p:spPr>
          <a:xfrm>
            <a:off x="3266776" y="3391406"/>
            <a:ext cx="8876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Word</a:t>
            </a:r>
          </a:p>
        </p:txBody>
      </p:sp>
      <p:grpSp>
        <p:nvGrpSpPr>
          <p:cNvPr id="221" name="Group"/>
          <p:cNvGrpSpPr/>
          <p:nvPr/>
        </p:nvGrpSpPr>
        <p:grpSpPr>
          <a:xfrm>
            <a:off x="404512" y="1514943"/>
            <a:ext cx="8729313" cy="5812951"/>
            <a:chOff x="0" y="-1"/>
            <a:chExt cx="8729312" cy="5812949"/>
          </a:xfrm>
        </p:grpSpPr>
        <p:sp>
          <p:nvSpPr>
            <p:cNvPr id="204" name="Forms"/>
            <p:cNvSpPr txBox="1"/>
            <p:nvPr/>
          </p:nvSpPr>
          <p:spPr>
            <a:xfrm>
              <a:off x="5036811" y="1052026"/>
              <a:ext cx="1055341" cy="479426"/>
            </a:xfrm>
            <a:prstGeom prst="rect">
              <a:avLst/>
            </a:prstGeom>
            <a:solidFill>
              <a:schemeClr val="accent1"/>
            </a:solidFill>
            <a:ln w="9525" cap="flat">
              <a:solidFill>
                <a:srgbClr val="F9E12C"/>
              </a:solidFill>
              <a:prstDash val="solid"/>
              <a:round/>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a:r>
                <a:t>Forms</a:t>
              </a:r>
            </a:p>
          </p:txBody>
        </p:sp>
        <p:sp>
          <p:nvSpPr>
            <p:cNvPr id="205" name="Synonyms/Near Synonyms…"/>
            <p:cNvSpPr txBox="1"/>
            <p:nvPr/>
          </p:nvSpPr>
          <p:spPr>
            <a:xfrm>
              <a:off x="75234" y="4974748"/>
              <a:ext cx="4044256" cy="838201"/>
            </a:xfrm>
            <a:prstGeom prst="rect">
              <a:avLst/>
            </a:prstGeom>
            <a:solidFill>
              <a:srgbClr val="31A8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pPr>
              <a:r>
                <a:t>Synonyms/Near Synonyms</a:t>
              </a:r>
            </a:p>
            <a:p>
              <a:pPr>
                <a:defRPr b="1"/>
              </a:pPr>
              <a:r>
                <a:t>Antonyms/Near Antonyms</a:t>
              </a:r>
            </a:p>
          </p:txBody>
        </p:sp>
        <p:sp>
          <p:nvSpPr>
            <p:cNvPr id="206" name="Connotation"/>
            <p:cNvSpPr txBox="1"/>
            <p:nvPr/>
          </p:nvSpPr>
          <p:spPr>
            <a:xfrm>
              <a:off x="-1" y="1876446"/>
              <a:ext cx="1908721" cy="469901"/>
            </a:xfrm>
            <a:prstGeom prst="rect">
              <a:avLst/>
            </a:prstGeom>
            <a:solidFill>
              <a:srgbClr val="3290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a:r>
                <a:t>Connotation</a:t>
              </a:r>
            </a:p>
          </p:txBody>
        </p:sp>
        <p:sp>
          <p:nvSpPr>
            <p:cNvPr id="207" name="Collocation"/>
            <p:cNvSpPr txBox="1"/>
            <p:nvPr/>
          </p:nvSpPr>
          <p:spPr>
            <a:xfrm>
              <a:off x="6100014" y="3698393"/>
              <a:ext cx="1773735" cy="469901"/>
            </a:xfrm>
            <a:prstGeom prst="rect">
              <a:avLst/>
            </a:prstGeom>
            <a:solidFill>
              <a:srgbClr val="31A8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a:r>
                <a:t>Collocation</a:t>
              </a:r>
            </a:p>
          </p:txBody>
        </p:sp>
        <p:sp>
          <p:nvSpPr>
            <p:cNvPr id="208" name="Context"/>
            <p:cNvSpPr txBox="1"/>
            <p:nvPr/>
          </p:nvSpPr>
          <p:spPr>
            <a:xfrm>
              <a:off x="25149" y="3838093"/>
              <a:ext cx="1248817" cy="469901"/>
            </a:xfrm>
            <a:prstGeom prst="rect">
              <a:avLst/>
            </a:prstGeom>
            <a:solidFill>
              <a:srgbClr val="41A7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solidFill>
                    <a:srgbClr val="03090E"/>
                  </a:solidFill>
                </a:defRPr>
              </a:lvl1pPr>
            </a:lstStyle>
            <a:p>
              <a:pPr/>
              <a:r>
                <a:t>Context</a:t>
              </a:r>
            </a:p>
          </p:txBody>
        </p:sp>
        <p:pic>
          <p:nvPicPr>
            <p:cNvPr id="209" name="Line" descr="Line"/>
            <p:cNvPicPr>
              <a:picLocks noChangeAspect="1"/>
            </p:cNvPicPr>
            <p:nvPr/>
          </p:nvPicPr>
          <p:blipFill>
            <a:blip r:embed="rId3">
              <a:extLst/>
            </a:blip>
            <a:stretch>
              <a:fillRect/>
            </a:stretch>
          </p:blipFill>
          <p:spPr>
            <a:xfrm rot="20020970">
              <a:off x="3700374" y="1784372"/>
              <a:ext cx="1763049" cy="101619"/>
            </a:xfrm>
            <a:prstGeom prst="rect">
              <a:avLst/>
            </a:prstGeom>
            <a:ln w="12700" cap="flat">
              <a:noFill/>
              <a:miter lim="400000"/>
            </a:ln>
            <a:effectLst/>
          </p:spPr>
        </p:pic>
        <p:pic>
          <p:nvPicPr>
            <p:cNvPr id="210" name="Line" descr="Line"/>
            <p:cNvPicPr>
              <a:picLocks noChangeAspect="1"/>
            </p:cNvPicPr>
            <p:nvPr/>
          </p:nvPicPr>
          <p:blipFill>
            <a:blip r:embed="rId4">
              <a:extLst/>
            </a:blip>
            <a:stretch>
              <a:fillRect/>
            </a:stretch>
          </p:blipFill>
          <p:spPr>
            <a:xfrm rot="2036563">
              <a:off x="3446464" y="3155963"/>
              <a:ext cx="3031653" cy="101619"/>
            </a:xfrm>
            <a:prstGeom prst="rect">
              <a:avLst/>
            </a:prstGeom>
            <a:ln w="12700" cap="flat">
              <a:noFill/>
              <a:miter lim="400000"/>
            </a:ln>
            <a:effectLst/>
          </p:spPr>
        </p:pic>
        <p:pic>
          <p:nvPicPr>
            <p:cNvPr id="211" name="Line" descr="Line"/>
            <p:cNvPicPr>
              <a:picLocks noChangeAspect="1"/>
            </p:cNvPicPr>
            <p:nvPr/>
          </p:nvPicPr>
          <p:blipFill>
            <a:blip r:embed="rId5">
              <a:extLst/>
            </a:blip>
            <a:stretch>
              <a:fillRect/>
            </a:stretch>
          </p:blipFill>
          <p:spPr>
            <a:xfrm rot="18900000">
              <a:off x="1146739" y="3282963"/>
              <a:ext cx="2256881" cy="101619"/>
            </a:xfrm>
            <a:prstGeom prst="rect">
              <a:avLst/>
            </a:prstGeom>
            <a:ln w="12700" cap="flat">
              <a:noFill/>
              <a:miter lim="400000"/>
            </a:ln>
            <a:effectLst/>
          </p:spPr>
        </p:pic>
        <p:pic>
          <p:nvPicPr>
            <p:cNvPr id="212" name="Line" descr="Line"/>
            <p:cNvPicPr>
              <a:picLocks noChangeAspect="1"/>
            </p:cNvPicPr>
            <p:nvPr/>
          </p:nvPicPr>
          <p:blipFill>
            <a:blip r:embed="rId6">
              <a:extLst/>
            </a:blip>
            <a:stretch>
              <a:fillRect/>
            </a:stretch>
          </p:blipFill>
          <p:spPr>
            <a:xfrm rot="16426710">
              <a:off x="2068389" y="3707918"/>
              <a:ext cx="2475352" cy="101619"/>
            </a:xfrm>
            <a:prstGeom prst="rect">
              <a:avLst/>
            </a:prstGeom>
            <a:ln w="12700" cap="flat">
              <a:noFill/>
              <a:miter lim="400000"/>
            </a:ln>
            <a:effectLst/>
          </p:spPr>
        </p:pic>
        <p:sp>
          <p:nvSpPr>
            <p:cNvPr id="213" name="Visuals"/>
            <p:cNvSpPr txBox="1"/>
            <p:nvPr/>
          </p:nvSpPr>
          <p:spPr>
            <a:xfrm>
              <a:off x="5725613" y="2362209"/>
              <a:ext cx="1176339" cy="469901"/>
            </a:xfrm>
            <a:prstGeom prst="rect">
              <a:avLst/>
            </a:prstGeom>
            <a:solidFill>
              <a:srgbClr val="33BC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a:r>
                <a:t>Visuals</a:t>
              </a:r>
            </a:p>
          </p:txBody>
        </p:sp>
        <p:sp>
          <p:nvSpPr>
            <p:cNvPr id="214" name="Personal connections…"/>
            <p:cNvSpPr txBox="1"/>
            <p:nvPr/>
          </p:nvSpPr>
          <p:spPr>
            <a:xfrm>
              <a:off x="5447651" y="4819665"/>
              <a:ext cx="3281661" cy="838201"/>
            </a:xfrm>
            <a:prstGeom prst="rect">
              <a:avLst/>
            </a:prstGeom>
            <a:solidFill>
              <a:srgbClr val="33BC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pPr>
              <a:r>
                <a:t>Personal connections</a:t>
              </a:r>
            </a:p>
            <a:p>
              <a:pPr>
                <a:defRPr b="1"/>
              </a:pPr>
              <a:r>
                <a:t>and associations</a:t>
              </a:r>
            </a:p>
          </p:txBody>
        </p:sp>
        <p:pic>
          <p:nvPicPr>
            <p:cNvPr id="215" name="Line" descr="Line"/>
            <p:cNvPicPr>
              <a:picLocks noChangeAspect="1"/>
            </p:cNvPicPr>
            <p:nvPr/>
          </p:nvPicPr>
          <p:blipFill>
            <a:blip r:embed="rId7">
              <a:extLst/>
            </a:blip>
            <a:stretch>
              <a:fillRect/>
            </a:stretch>
          </p:blipFill>
          <p:spPr>
            <a:xfrm rot="2700000">
              <a:off x="2872702" y="3563709"/>
              <a:ext cx="3209376" cy="101619"/>
            </a:xfrm>
            <a:prstGeom prst="rect">
              <a:avLst/>
            </a:prstGeom>
            <a:ln w="12700" cap="flat">
              <a:noFill/>
              <a:miter lim="400000"/>
            </a:ln>
            <a:effectLst/>
          </p:spPr>
        </p:pic>
        <p:pic>
          <p:nvPicPr>
            <p:cNvPr id="216" name="Line" descr="Line"/>
            <p:cNvPicPr>
              <a:picLocks noChangeAspect="1"/>
            </p:cNvPicPr>
            <p:nvPr/>
          </p:nvPicPr>
          <p:blipFill>
            <a:blip r:embed="rId8">
              <a:extLst/>
            </a:blip>
            <a:stretch>
              <a:fillRect/>
            </a:stretch>
          </p:blipFill>
          <p:spPr>
            <a:xfrm rot="640805">
              <a:off x="3769258" y="2344295"/>
              <a:ext cx="2088858" cy="101619"/>
            </a:xfrm>
            <a:prstGeom prst="rect">
              <a:avLst/>
            </a:prstGeom>
            <a:ln w="12700" cap="flat">
              <a:noFill/>
              <a:miter lim="400000"/>
            </a:ln>
            <a:effectLst/>
          </p:spPr>
        </p:pic>
        <p:sp>
          <p:nvSpPr>
            <p:cNvPr id="217" name="Etymology"/>
            <p:cNvSpPr txBox="1"/>
            <p:nvPr/>
          </p:nvSpPr>
          <p:spPr>
            <a:xfrm>
              <a:off x="2380962" y="-2"/>
              <a:ext cx="1672383" cy="469901"/>
            </a:xfrm>
            <a:prstGeom prst="rect">
              <a:avLst/>
            </a:prstGeom>
            <a:solidFill>
              <a:srgbClr val="33BC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a:r>
                <a:t>Etymology</a:t>
              </a:r>
            </a:p>
          </p:txBody>
        </p:sp>
        <p:pic>
          <p:nvPicPr>
            <p:cNvPr id="218" name="Line" descr="Line"/>
            <p:cNvPicPr>
              <a:picLocks noChangeAspect="1"/>
            </p:cNvPicPr>
            <p:nvPr/>
          </p:nvPicPr>
          <p:blipFill>
            <a:blip r:embed="rId9">
              <a:extLst/>
            </a:blip>
            <a:stretch>
              <a:fillRect/>
            </a:stretch>
          </p:blipFill>
          <p:spPr>
            <a:xfrm rot="5400000">
              <a:off x="2396875" y="1240938"/>
              <a:ext cx="1640577" cy="101619"/>
            </a:xfrm>
            <a:prstGeom prst="rect">
              <a:avLst/>
            </a:prstGeom>
            <a:ln w="12700" cap="flat">
              <a:noFill/>
              <a:miter lim="400000"/>
            </a:ln>
            <a:effectLst/>
          </p:spPr>
        </p:pic>
        <p:pic>
          <p:nvPicPr>
            <p:cNvPr id="219" name="Line" descr="Line"/>
            <p:cNvPicPr>
              <a:picLocks noChangeAspect="1"/>
            </p:cNvPicPr>
            <p:nvPr/>
          </p:nvPicPr>
          <p:blipFill>
            <a:blip r:embed="rId10">
              <a:extLst/>
            </a:blip>
            <a:stretch>
              <a:fillRect/>
            </a:stretch>
          </p:blipFill>
          <p:spPr>
            <a:xfrm rot="7615706">
              <a:off x="1014136" y="1623613"/>
              <a:ext cx="2742029" cy="101619"/>
            </a:xfrm>
            <a:prstGeom prst="rect">
              <a:avLst/>
            </a:prstGeom>
            <a:ln w="12700" cap="flat">
              <a:noFill/>
              <a:miter lim="400000"/>
            </a:ln>
            <a:effectLst/>
          </p:spPr>
        </p:pic>
        <p:sp>
          <p:nvSpPr>
            <p:cNvPr id="220" name="Prefix, Root,…"/>
            <p:cNvSpPr txBox="1"/>
            <p:nvPr/>
          </p:nvSpPr>
          <p:spPr>
            <a:xfrm>
              <a:off x="406033" y="2673360"/>
              <a:ext cx="1909465" cy="838201"/>
            </a:xfrm>
            <a:prstGeom prst="rect">
              <a:avLst/>
            </a:prstGeom>
            <a:solidFill>
              <a:srgbClr val="33BC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pPr>
              <a:r>
                <a:t>Prefix, Root,</a:t>
              </a:r>
            </a:p>
            <a:p>
              <a:pPr>
                <a:defRPr b="1"/>
              </a:pPr>
              <a:r>
                <a:t>Suffix</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129"/>
          <p:cNvSpPr txBox="1"/>
          <p:nvPr/>
        </p:nvSpPr>
        <p:spPr>
          <a:xfrm>
            <a:off x="447871" y="3364010"/>
            <a:ext cx="9411646" cy="54639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6</a:t>
            </a:r>
          </a:p>
          <a:p>
            <a:pPr algn="just" defTabSz="457200">
              <a:lnSpc>
                <a:spcPct val="115000"/>
              </a:lnSpc>
              <a:defRPr spc="100" sz="1800">
                <a:uFill>
                  <a:solidFill>
                    <a:srgbClr val="000000"/>
                  </a:solidFill>
                </a:uFill>
                <a:latin typeface="Arial"/>
                <a:ea typeface="Arial"/>
                <a:cs typeface="Arial"/>
                <a:sym typeface="Arial"/>
              </a:defRPr>
            </a:pPr>
            <a:r>
              <a:t>abstract,  acknowledge,  accuracy,  aggregate,  allocate,  assign,  bond,  capable,   cite,  cooperate,  discriminate,  display,  diverse,  domain,  edit,  enhance,  estate,  exceed,  explicit,  federal,  fee,  flexible,  furthermore,  gender,  incentive,  incorporate,  incidence,  index,  inhibit,  initiate,  input,  interval,  mitigate, minimum,  ministry,  motive,  neutral,  nevertheless,  overseas,  precede,  presume,  rational,  recover,  reveal,  scope,  subsidy,  trace,  transform,  underlie,  utilize  </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sz="9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defRPr i="1" spc="100" sz="1800">
                <a:uFill>
                  <a:solidFill>
                    <a:srgbClr val="000000"/>
                  </a:solidFill>
                </a:uFill>
                <a:latin typeface="Arial"/>
                <a:ea typeface="Arial"/>
                <a:cs typeface="Arial"/>
                <a:sym typeface="Arial"/>
              </a:defRPr>
            </a:pPr>
            <a:r>
              <a:t>abstracto, el agregado, asignar, capaz, citar, cooperar, discriminar, diverso,  el dominio, editar, la estancia, exceder, explícito, federal, flexible,   el género,  el incentive,  incorporar,  la incidencia, el índice, inhibir, iniciar, el intervalo,   el mínima, el ministerio, el motivo, neutral, preceder, presumir, racional,  recuperar, revelar, transformar,  utilizar</a:t>
            </a:r>
          </a:p>
        </p:txBody>
      </p:sp>
      <p:pic>
        <p:nvPicPr>
          <p:cNvPr id="634"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131"/>
          <p:cNvSpPr txBox="1"/>
          <p:nvPr/>
        </p:nvSpPr>
        <p:spPr>
          <a:xfrm>
            <a:off x="389190" y="3264263"/>
            <a:ext cx="9494530" cy="5612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7</a:t>
            </a:r>
          </a:p>
          <a:p>
            <a:pPr algn="just" defTabSz="457200">
              <a:lnSpc>
                <a:spcPct val="115000"/>
              </a:lnSpc>
              <a:defRPr spc="100" sz="1800">
                <a:uFill>
                  <a:solidFill>
                    <a:srgbClr val="000000"/>
                  </a:solidFill>
                </a:uFill>
                <a:latin typeface="Arial"/>
                <a:ea typeface="Arial"/>
                <a:cs typeface="Arial"/>
                <a:sym typeface="Arial"/>
              </a:defRPr>
            </a:pPr>
            <a:r>
              <a:t>adapt,  advocate,  channel,  classic,  comprehensive,  comprise,  confirm,  contrary,   convert,   decade,  deny,  differentiate,  dispose,   dynamic,   equip,   eliminate,  empirical,  extract  finite,  foundation,  gradient,  guarantee,  hierarchy,  identical,  ideology,  infer,  innovate,  insert, intervene,  isolate,  media,  mode,  paradigm,  phenomenon,  priority,  prohibit,  publication,  quote,  release,  reverse,  simulate,  sole,  somewhat,  submit,  successor,  thesis,  transmit,  ultimate,  unique,  voluntary</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spcBef>
                <a:spcPts val="1000"/>
              </a:spcBef>
              <a:defRPr i="1" spc="100" sz="1800">
                <a:uFill>
                  <a:solidFill>
                    <a:srgbClr val="000000"/>
                  </a:solidFill>
                </a:uFill>
                <a:latin typeface="Arial"/>
                <a:ea typeface="Arial"/>
                <a:cs typeface="Arial"/>
                <a:sym typeface="Arial"/>
              </a:defRPr>
            </a:pPr>
            <a:r>
              <a:t>adaptarse, abogado, el canal,  clásico,  comprehender,  confirmar,  contrario, convertir,   la década,  diferenciar,  disponer,  dinámico,  equipar, eliminar,  empírico,  extraer,   finito,  la fundación,  el gradiente, garantizar,  idéntico,  la ideología,  inferir,  insertar,  intervenir, los medios de comunicación,  el modo/la modalidad,  el paradigma, fenómeno,  la prioridad,  prohibir,  la publicación,  el revés,  simular,  el sucesor,  la tesis,   transmitir,  último,  único,  voluntario</a:t>
            </a:r>
          </a:p>
        </p:txBody>
      </p:sp>
      <p:pic>
        <p:nvPicPr>
          <p:cNvPr id="637"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133"/>
          <p:cNvSpPr txBox="1"/>
          <p:nvPr/>
        </p:nvSpPr>
        <p:spPr>
          <a:xfrm>
            <a:off x="520700" y="3772363"/>
            <a:ext cx="9595148" cy="53838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8</a:t>
            </a:r>
          </a:p>
          <a:p>
            <a:pPr algn="just" defTabSz="457200">
              <a:lnSpc>
                <a:spcPct val="115000"/>
              </a:lnSpc>
              <a:defRPr spc="90" sz="1700">
                <a:uFill>
                  <a:solidFill>
                    <a:srgbClr val="000000"/>
                  </a:solidFill>
                </a:uFill>
                <a:latin typeface="Arial"/>
                <a:ea typeface="Arial"/>
                <a:cs typeface="Arial"/>
                <a:sym typeface="Arial"/>
              </a:defRPr>
            </a:pPr>
            <a:r>
              <a:t>abandon, accompany, accumulate, ambiguous, appendix,  appreciate,   arbitrary,   automate,  bias,  chart,  clarify,  commodity,  complement,  conform,  contemporary,  contradict, crucial, currency, denote,  detect,  deviate,  displace,  eventual,  exhibit,  exploit, fluctuate, guideline, implicit, induce, inevitable, infrastructure, inspect, intense,  manipulate, minimize, nuclear, offset, predominant,  prospect,  radical,  reinforce,  restore,  revise, tension,  terminate,  theme,  thereby,  uniform,  vehicle,  via,  virtual,   widespread </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defRPr i="1" spc="100" sz="1800">
                <a:uFill>
                  <a:solidFill>
                    <a:srgbClr val="000000"/>
                  </a:solidFill>
                </a:uFill>
                <a:latin typeface="Arial"/>
                <a:ea typeface="Arial"/>
                <a:cs typeface="Arial"/>
                <a:sym typeface="Arial"/>
              </a:defRPr>
            </a:pPr>
            <a:r>
              <a:t>abandonar,    acompañar,  acumular,  ambiguo,  el apéndice, arbitrario,   aclarar,   el complemento,  contemporaneo,  contradecir, crucial,   denotar,  detectar,  desplazar,  la exposición,  explotar, fluctuar,  implicito,  inducir,  inevitable,  la infraestrutura, inspeccionar,  intenso,  manipular,  minimiza,  nuclear, el prospecto, radial,  reforzar,  revisar,  la tensión,  terminar,  la tema,  el uniforme,  el vehículo,  vía,  virtual</a:t>
            </a:r>
          </a:p>
        </p:txBody>
      </p:sp>
      <p:pic>
        <p:nvPicPr>
          <p:cNvPr id="640"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135"/>
          <p:cNvSpPr txBox="1"/>
          <p:nvPr/>
        </p:nvSpPr>
        <p:spPr>
          <a:xfrm>
            <a:off x="393700" y="3416922"/>
            <a:ext cx="10631091" cy="5408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9</a:t>
            </a:r>
          </a:p>
          <a:p>
            <a:pPr algn="just" defTabSz="457200">
              <a:lnSpc>
                <a:spcPct val="115000"/>
              </a:lnSpc>
              <a:defRPr spc="100" sz="1800">
                <a:uFill>
                  <a:solidFill>
                    <a:srgbClr val="000000"/>
                  </a:solidFill>
                </a:uFill>
                <a:latin typeface="Arial"/>
                <a:ea typeface="Arial"/>
                <a:cs typeface="Arial"/>
                <a:sym typeface="Arial"/>
              </a:defRPr>
            </a:pPr>
            <a:r>
              <a:t>accommodate, analogy, anticipate, assure, attain, behalf, cease, coherent,  coincide,  commence,  compatible,  concurrent,   confine, controversy, converse, device, devote diminish, distort, duration, erode, ethic, found, format, inherent,  insight, integral, intermediate, manual, mature, mediate, medium, military, minimal, mutual, norm, overlap, passive, portion, preliminary, protocol,  qualitative, refine, restrain, revolution, rigid, route, scenario, sphere, subordinate, supplement, suspend, trigger, unify, violate</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spcBef>
                <a:spcPts val="1000"/>
              </a:spcBef>
              <a:defRPr i="1" spc="75" sz="1800">
                <a:uFill>
                  <a:solidFill>
                    <a:srgbClr val="000000"/>
                  </a:solidFill>
                </a:uFill>
                <a:latin typeface="Arial"/>
                <a:ea typeface="Arial"/>
                <a:cs typeface="Arial"/>
                <a:sym typeface="Arial"/>
              </a:defRPr>
            </a:pPr>
            <a:r>
              <a:t>acomodar,</a:t>
            </a:r>
            <a:r>
              <a:rPr b="1" i="0" spc="100" sz="2400"/>
              <a:t> </a:t>
            </a:r>
            <a:r>
              <a:rPr spc="100"/>
              <a:t>analogia, asegurar,  cesar,  coherente,  coincidir,  comenzar,  compatible, concurrente,  confinar,  la controversia,  conversar, dedicar,  disminuir, distorsionar,  la duración,  erosionar,  fundar,  el formato,  inherente,  la percepción,  integrante,  intermedio,  manual, mediar, medio, mínimo, mutuo, la norma, pasivo, la porción, preliminar, el protocolo,  refinar,  la revolusion,  rigido,  la ruta,   el escenario, la esfera,  subordinar,  el suplemento,  suspender,  unificar,  violar </a:t>
            </a:r>
          </a:p>
        </p:txBody>
      </p:sp>
      <p:pic>
        <p:nvPicPr>
          <p:cNvPr id="643"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137"/>
          <p:cNvSpPr txBox="1"/>
          <p:nvPr/>
        </p:nvSpPr>
        <p:spPr>
          <a:xfrm>
            <a:off x="962025" y="3001845"/>
            <a:ext cx="9858375" cy="42833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5000"/>
              </a:lnSpc>
              <a:spcBef>
                <a:spcPts val="1000"/>
              </a:spcBef>
              <a:defRPr b="1" spc="100" sz="3600">
                <a:uFill>
                  <a:solidFill>
                    <a:srgbClr val="000000"/>
                  </a:solidFill>
                </a:uFill>
                <a:latin typeface="Arial"/>
                <a:ea typeface="Arial"/>
                <a:cs typeface="Arial"/>
                <a:sym typeface="Arial"/>
              </a:defRPr>
            </a:pPr>
            <a:r>
              <a:t>Academic Word List: Subset 10</a:t>
            </a:r>
          </a:p>
          <a:p>
            <a:pPr algn="just" defTabSz="457200">
              <a:lnSpc>
                <a:spcPct val="115000"/>
              </a:lnSpc>
              <a:defRPr spc="100" sz="1800">
                <a:uFill>
                  <a:solidFill>
                    <a:srgbClr val="000000"/>
                  </a:solidFill>
                </a:uFill>
                <a:latin typeface="Arial"/>
                <a:ea typeface="Arial"/>
                <a:cs typeface="Arial"/>
                <a:sym typeface="Arial"/>
              </a:defRPr>
            </a:pPr>
            <a:r>
              <a:t>adjacent, albeit, assemble, collapse, colleague, compile, conceive, convince, depress, encounter, forthcoming, incline, integrity, intrinsic, invoke, levy, likewise, nonetheless, notwithstanding, ongoing, panel, persist, pose, reluctance, so-called, straightforward, undergo, whereby</a:t>
            </a: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sz="1100">
                <a:uFill>
                  <a:solidFill>
                    <a:srgbClr val="000000"/>
                  </a:solidFill>
                </a:uFill>
                <a:latin typeface="Calibri"/>
                <a:ea typeface="Calibri"/>
                <a:cs typeface="Calibri"/>
                <a:sym typeface="Calibri"/>
              </a:defRPr>
            </a:pPr>
          </a:p>
          <a:p>
            <a:pPr algn="just" defTabSz="457200">
              <a:lnSpc>
                <a:spcPct val="115000"/>
              </a:lnSpc>
              <a:spcBef>
                <a:spcPts val="1000"/>
              </a:spcBef>
              <a:defRPr b="1" spc="100">
                <a:uFill>
                  <a:solidFill>
                    <a:srgbClr val="000000"/>
                  </a:solidFill>
                </a:uFill>
                <a:latin typeface="Arial"/>
                <a:ea typeface="Arial"/>
                <a:cs typeface="Arial"/>
                <a:sym typeface="Arial"/>
              </a:defRPr>
            </a:pPr>
            <a:r>
              <a:t>Spanish Cognates:</a:t>
            </a:r>
          </a:p>
          <a:p>
            <a:pPr algn="l" defTabSz="457200">
              <a:lnSpc>
                <a:spcPct val="115000"/>
              </a:lnSpc>
              <a:defRPr i="1" spc="100" sz="1800">
                <a:uFill>
                  <a:solidFill>
                    <a:srgbClr val="000000"/>
                  </a:solidFill>
                </a:uFill>
                <a:latin typeface="Arial"/>
                <a:ea typeface="Arial"/>
                <a:cs typeface="Arial"/>
                <a:sym typeface="Arial"/>
              </a:defRPr>
            </a:pPr>
            <a:r>
              <a:t>adyacente,  el colapso,  el colega,  compliar,  convencer,  el encuentro,  inclinarse,  la integridad, intrinsic, invocar,  el panel,  persistir,  posar</a:t>
            </a:r>
          </a:p>
        </p:txBody>
      </p:sp>
      <p:pic>
        <p:nvPicPr>
          <p:cNvPr id="646" name="pasted-image.png" descr="pasted-image.png"/>
          <p:cNvPicPr>
            <a:picLocks noChangeAspect="1"/>
          </p:cNvPicPr>
          <p:nvPr/>
        </p:nvPicPr>
        <p:blipFill>
          <a:blip r:embed="rId2">
            <a:extLst/>
          </a:blip>
          <a:stretch>
            <a:fillRect/>
          </a:stretch>
        </p:blipFill>
        <p:spPr>
          <a:xfrm>
            <a:off x="9454157" y="102741"/>
            <a:ext cx="3175002" cy="256540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8" name="Oval" descr="Oval"/>
          <p:cNvPicPr>
            <a:picLocks noChangeAspect="1"/>
          </p:cNvPicPr>
          <p:nvPr/>
        </p:nvPicPr>
        <p:blipFill>
          <a:blip r:embed="rId2">
            <a:extLst/>
          </a:blip>
          <a:stretch>
            <a:fillRect/>
          </a:stretch>
        </p:blipFill>
        <p:spPr>
          <a:xfrm>
            <a:off x="4508500" y="3907925"/>
            <a:ext cx="2485529" cy="1349875"/>
          </a:xfrm>
          <a:prstGeom prst="rect">
            <a:avLst/>
          </a:prstGeom>
          <a:ln w="12700">
            <a:miter lim="400000"/>
          </a:ln>
        </p:spPr>
      </p:pic>
      <p:grpSp>
        <p:nvGrpSpPr>
          <p:cNvPr id="651" name="Image Gallery"/>
          <p:cNvGrpSpPr/>
          <p:nvPr/>
        </p:nvGrpSpPr>
        <p:grpSpPr>
          <a:xfrm>
            <a:off x="2086864" y="1600030"/>
            <a:ext cx="8296178" cy="5711635"/>
            <a:chOff x="-1" y="-1"/>
            <a:chExt cx="8296176" cy="5711633"/>
          </a:xfrm>
        </p:grpSpPr>
        <p:pic>
          <p:nvPicPr>
            <p:cNvPr id="649" name="Screen Shot 2021-11-21 at 7.04.57 PM.png" descr="Screen Shot 2021-11-21 at 7.04.57 PM.png"/>
            <p:cNvPicPr>
              <a:picLocks noChangeAspect="1"/>
            </p:cNvPicPr>
            <p:nvPr/>
          </p:nvPicPr>
          <p:blipFill>
            <a:blip r:embed="rId3">
              <a:extLst/>
            </a:blip>
            <a:srcRect l="21433" t="0" r="21432" b="0"/>
            <a:stretch>
              <a:fillRect/>
            </a:stretch>
          </p:blipFill>
          <p:spPr>
            <a:xfrm>
              <a:off x="2" y="-2"/>
              <a:ext cx="8296174" cy="5305256"/>
            </a:xfrm>
            <a:prstGeom prst="rect">
              <a:avLst/>
            </a:prstGeom>
            <a:ln w="12700" cap="flat">
              <a:noFill/>
              <a:miter lim="400000"/>
            </a:ln>
            <a:effectLst/>
          </p:spPr>
        </p:pic>
        <p:sp>
          <p:nvSpPr>
            <p:cNvPr id="650" name="Caption"/>
            <p:cNvSpPr txBox="1"/>
            <p:nvPr/>
          </p:nvSpPr>
          <p:spPr>
            <a:xfrm>
              <a:off x="-2" y="5381432"/>
              <a:ext cx="8296177"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457200">
                <a:defRPr sz="1200"/>
              </a:lvl1pPr>
            </a:lstStyle>
            <a:p>
              <a:pPr/>
              <a:r>
                <a:t>Caption</a:t>
              </a:r>
            </a:p>
          </p:txBody>
        </p:sp>
      </p:grpSp>
      <p:sp>
        <p:nvSpPr>
          <p:cNvPr id="652" name="June 2021"/>
          <p:cNvSpPr txBox="1"/>
          <p:nvPr/>
        </p:nvSpPr>
        <p:spPr>
          <a:xfrm>
            <a:off x="5180953" y="527040"/>
            <a:ext cx="153799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June 2023</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and on the student-written essay question…"/>
          <p:cNvSpPr txBox="1"/>
          <p:nvPr/>
        </p:nvSpPr>
        <p:spPr>
          <a:xfrm>
            <a:off x="3129836" y="220157"/>
            <a:ext cx="6160923"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Helvetica Neue"/>
              </a:defRPr>
            </a:pPr>
            <a:r>
              <a:t>…and on the student-written essay question</a:t>
            </a:r>
          </a:p>
          <a:p>
            <a:pPr>
              <a:defRPr>
                <a:latin typeface="+mn-lt"/>
                <a:ea typeface="+mn-ea"/>
                <a:cs typeface="+mn-cs"/>
                <a:sym typeface="Helvetica Neue"/>
              </a:defRPr>
            </a:pPr>
            <a:r>
              <a:t>(Part II, Argumentation)</a:t>
            </a:r>
          </a:p>
        </p:txBody>
      </p:sp>
      <p:pic>
        <p:nvPicPr>
          <p:cNvPr id="655" name="Scan2023-07-29_201552.pdf" descr="Scan2023-07-29_201552.pdf"/>
          <p:cNvPicPr>
            <a:picLocks noChangeAspect="1"/>
          </p:cNvPicPr>
          <p:nvPr/>
        </p:nvPicPr>
        <p:blipFill>
          <a:blip r:embed="rId2">
            <a:extLst/>
          </a:blip>
          <a:stretch>
            <a:fillRect/>
          </a:stretch>
        </p:blipFill>
        <p:spPr>
          <a:xfrm>
            <a:off x="-345181" y="1112625"/>
            <a:ext cx="7480480" cy="9753601"/>
          </a:xfrm>
          <a:prstGeom prst="rect">
            <a:avLst/>
          </a:prstGeom>
          <a:ln w="12700">
            <a:miter lim="400000"/>
          </a:ln>
        </p:spPr>
      </p:pic>
      <p:sp>
        <p:nvSpPr>
          <p:cNvPr id="656" name="research (2), researchers (2)…"/>
          <p:cNvSpPr txBox="1"/>
          <p:nvPr/>
        </p:nvSpPr>
        <p:spPr>
          <a:xfrm>
            <a:off x="7480010" y="1668373"/>
            <a:ext cx="3993208" cy="415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research (2), researchers (2)</a:t>
            </a:r>
          </a:p>
          <a:p>
            <a:pPr algn="l"/>
            <a:r>
              <a:t>technologies (2)</a:t>
            </a:r>
          </a:p>
          <a:p>
            <a:pPr algn="l"/>
            <a:r>
              <a:t>theory, theoretically</a:t>
            </a:r>
          </a:p>
          <a:p>
            <a:pPr algn="l"/>
            <a:r>
              <a:t>range</a:t>
            </a:r>
          </a:p>
          <a:p>
            <a:pPr algn="l"/>
            <a:r>
              <a:t>technique, techniques</a:t>
            </a:r>
          </a:p>
          <a:p>
            <a:pPr algn="l"/>
            <a:r>
              <a:t>political, politicians</a:t>
            </a:r>
          </a:p>
          <a:p>
            <a:pPr algn="l"/>
            <a:r>
              <a:t>vary</a:t>
            </a:r>
          </a:p>
          <a:p>
            <a:pPr algn="l"/>
            <a:r>
              <a:t>therefore</a:t>
            </a:r>
          </a:p>
          <a:p>
            <a:pPr algn="l"/>
            <a:r>
              <a:t>environmental</a:t>
            </a:r>
          </a:p>
          <a:p>
            <a:pPr algn="l"/>
            <a:r>
              <a:t>dominating</a:t>
            </a:r>
          </a:p>
          <a:p>
            <a:pPr algn="l"/>
            <a:r>
              <a:t>currently</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8" name="Scan2023-07-29_201825.pdf" descr="Scan2023-07-29_201825.pdf"/>
          <p:cNvPicPr>
            <a:picLocks noChangeAspect="1"/>
          </p:cNvPicPr>
          <p:nvPr/>
        </p:nvPicPr>
        <p:blipFill>
          <a:blip r:embed="rId2">
            <a:extLst/>
          </a:blip>
          <a:stretch>
            <a:fillRect/>
          </a:stretch>
        </p:blipFill>
        <p:spPr>
          <a:xfrm>
            <a:off x="165432" y="-416953"/>
            <a:ext cx="7480480" cy="9753604"/>
          </a:xfrm>
          <a:prstGeom prst="rect">
            <a:avLst/>
          </a:prstGeom>
          <a:ln w="12700">
            <a:miter lim="400000"/>
          </a:ln>
        </p:spPr>
      </p:pic>
      <p:sp>
        <p:nvSpPr>
          <p:cNvPr id="659" name="research (3), researches…"/>
          <p:cNvSpPr txBox="1"/>
          <p:nvPr/>
        </p:nvSpPr>
        <p:spPr>
          <a:xfrm>
            <a:off x="7698685" y="1036733"/>
            <a:ext cx="3434507"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research (3), researches</a:t>
            </a:r>
          </a:p>
          <a:p>
            <a:pPr algn="l"/>
            <a:r>
              <a:t>regions</a:t>
            </a:r>
          </a:p>
          <a:p>
            <a:pPr algn="l"/>
            <a:r>
              <a:t>ensure</a:t>
            </a:r>
          </a:p>
          <a:p>
            <a:pPr algn="l"/>
            <a:r>
              <a:t>minimized</a:t>
            </a:r>
          </a:p>
          <a:p>
            <a:pPr algn="l"/>
            <a:r>
              <a:t>despite</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1" name="Scan2023-07-29_202002.pdf" descr="Scan2023-07-29_202002.pdf"/>
          <p:cNvPicPr>
            <a:picLocks noChangeAspect="1"/>
          </p:cNvPicPr>
          <p:nvPr/>
        </p:nvPicPr>
        <p:blipFill>
          <a:blip r:embed="rId2">
            <a:extLst/>
          </a:blip>
          <a:stretch>
            <a:fillRect/>
          </a:stretch>
        </p:blipFill>
        <p:spPr>
          <a:xfrm>
            <a:off x="-548934" y="-482426"/>
            <a:ext cx="7480480" cy="9753604"/>
          </a:xfrm>
          <a:prstGeom prst="rect">
            <a:avLst/>
          </a:prstGeom>
          <a:ln w="12700">
            <a:miter lim="400000"/>
          </a:ln>
        </p:spPr>
      </p:pic>
      <p:pic>
        <p:nvPicPr>
          <p:cNvPr id="662" name="Scan2023-07-29_202119.pdf" descr="Scan2023-07-29_202119.pdf"/>
          <p:cNvPicPr>
            <a:picLocks noChangeAspect="1"/>
          </p:cNvPicPr>
          <p:nvPr/>
        </p:nvPicPr>
        <p:blipFill>
          <a:blip r:embed="rId3">
            <a:extLst/>
          </a:blip>
          <a:stretch>
            <a:fillRect/>
          </a:stretch>
        </p:blipFill>
        <p:spPr>
          <a:xfrm>
            <a:off x="5644948" y="-257268"/>
            <a:ext cx="7480480" cy="9753604"/>
          </a:xfrm>
          <a:prstGeom prst="rect">
            <a:avLst/>
          </a:prstGeom>
          <a:ln w="12700">
            <a:miter lim="400000"/>
          </a:ln>
        </p:spPr>
      </p:pic>
      <p:sp>
        <p:nvSpPr>
          <p:cNvPr id="663" name="scheme (4)…"/>
          <p:cNvSpPr txBox="1"/>
          <p:nvPr/>
        </p:nvSpPr>
        <p:spPr>
          <a:xfrm>
            <a:off x="7132701" y="2081342"/>
            <a:ext cx="2063056" cy="636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scheme (4)</a:t>
            </a:r>
          </a:p>
          <a:p>
            <a:pPr algn="l"/>
            <a:r>
              <a:t>projections (2)</a:t>
            </a:r>
          </a:p>
          <a:p>
            <a:pPr algn="l"/>
            <a:r>
              <a:t>compounds</a:t>
            </a:r>
          </a:p>
          <a:p>
            <a:pPr algn="l"/>
            <a:r>
              <a:t>acknowledged</a:t>
            </a:r>
          </a:p>
          <a:p>
            <a:pPr algn="l"/>
            <a:r>
              <a:t>response</a:t>
            </a:r>
          </a:p>
          <a:p>
            <a:pPr algn="l"/>
            <a:r>
              <a:t>factor</a:t>
            </a:r>
          </a:p>
          <a:p>
            <a:pPr algn="l"/>
            <a:r>
              <a:t>impact</a:t>
            </a:r>
          </a:p>
          <a:p>
            <a:pPr algn="l"/>
            <a:r>
              <a:t>research</a:t>
            </a:r>
          </a:p>
          <a:p>
            <a:pPr algn="l"/>
            <a:r>
              <a:t>priorities</a:t>
            </a:r>
          </a:p>
          <a:p>
            <a:pPr algn="l"/>
            <a:r>
              <a:t>estimates</a:t>
            </a:r>
          </a:p>
          <a:p>
            <a:pPr algn="l"/>
            <a:r>
              <a:t>adapting</a:t>
            </a:r>
          </a:p>
          <a:p>
            <a:pPr algn="l"/>
            <a:r>
              <a:t>annually</a:t>
            </a:r>
          </a:p>
          <a:p>
            <a:pPr algn="l"/>
            <a:r>
              <a:t>individual</a:t>
            </a:r>
          </a:p>
          <a:p>
            <a:pPr algn="l"/>
            <a:r>
              <a:t>cycle</a:t>
            </a:r>
          </a:p>
          <a:p>
            <a:pPr algn="l"/>
            <a:r>
              <a:t>energy</a:t>
            </a:r>
          </a:p>
          <a:p>
            <a:pPr algn="l"/>
            <a:r>
              <a:t>percent</a:t>
            </a:r>
          </a:p>
          <a:p>
            <a:pPr algn="l"/>
            <a:r>
              <a:t>techniques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5" name="Scan2023-07-29_202340.pdf" descr="Scan2023-07-29_202340.pdf"/>
          <p:cNvPicPr>
            <a:picLocks noChangeAspect="1"/>
          </p:cNvPicPr>
          <p:nvPr/>
        </p:nvPicPr>
        <p:blipFill>
          <a:blip r:embed="rId2">
            <a:extLst/>
          </a:blip>
          <a:stretch>
            <a:fillRect/>
          </a:stretch>
        </p:blipFill>
        <p:spPr>
          <a:xfrm>
            <a:off x="257886" y="-241088"/>
            <a:ext cx="7480480" cy="9753604"/>
          </a:xfrm>
          <a:prstGeom prst="rect">
            <a:avLst/>
          </a:prstGeom>
          <a:ln w="12700">
            <a:miter lim="400000"/>
          </a:ln>
        </p:spPr>
      </p:pic>
      <p:sp>
        <p:nvSpPr>
          <p:cNvPr id="666" name="schemes…"/>
          <p:cNvSpPr txBox="1"/>
          <p:nvPr/>
        </p:nvSpPr>
        <p:spPr>
          <a:xfrm>
            <a:off x="7469064" y="1360327"/>
            <a:ext cx="3536008" cy="525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schemes</a:t>
            </a:r>
          </a:p>
          <a:p>
            <a:pPr algn="l"/>
            <a:r>
              <a:t>alter</a:t>
            </a:r>
          </a:p>
          <a:p>
            <a:pPr algn="l"/>
            <a:r>
              <a:t>strategy, strategies</a:t>
            </a:r>
          </a:p>
          <a:p>
            <a:pPr algn="l"/>
            <a:r>
              <a:t>economists</a:t>
            </a:r>
          </a:p>
          <a:p>
            <a:pPr algn="l"/>
            <a:r>
              <a:t>consequences</a:t>
            </a:r>
          </a:p>
          <a:p>
            <a:pPr algn="l"/>
            <a:r>
              <a:t>research, researchers (2)</a:t>
            </a:r>
          </a:p>
          <a:p>
            <a:pPr algn="l"/>
            <a:r>
              <a:t>focuses</a:t>
            </a:r>
          </a:p>
          <a:p>
            <a:pPr algn="l"/>
            <a:r>
              <a:t>techniques</a:t>
            </a:r>
          </a:p>
          <a:p>
            <a:pPr algn="l"/>
            <a:r>
              <a:t>concluded</a:t>
            </a:r>
          </a:p>
          <a:p>
            <a:pPr algn="l"/>
            <a:r>
              <a:t>technologies</a:t>
            </a:r>
          </a:p>
          <a:p>
            <a:pPr algn="l"/>
            <a:r>
              <a:t>evaluate</a:t>
            </a:r>
          </a:p>
          <a:p>
            <a:pPr algn="l"/>
            <a:r>
              <a:t>ensure</a:t>
            </a:r>
          </a:p>
          <a:p>
            <a:pPr algn="l"/>
            <a:r>
              <a:t>outcomes</a:t>
            </a:r>
          </a:p>
          <a:p>
            <a:pPr algn="l"/>
            <a:r>
              <a:t>design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Draw an Amoeba"/>
          <p:cNvSpPr txBox="1"/>
          <p:nvPr/>
        </p:nvSpPr>
        <p:spPr>
          <a:xfrm>
            <a:off x="5175777" y="667088"/>
            <a:ext cx="257606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Draw an Amoeba</a:t>
            </a:r>
          </a:p>
        </p:txBody>
      </p:sp>
      <p:pic>
        <p:nvPicPr>
          <p:cNvPr id="224" name="Image" descr="Image"/>
          <p:cNvPicPr>
            <a:picLocks noChangeAspect="1"/>
          </p:cNvPicPr>
          <p:nvPr/>
        </p:nvPicPr>
        <p:blipFill>
          <a:blip r:embed="rId2">
            <a:extLst/>
          </a:blip>
          <a:stretch>
            <a:fillRect/>
          </a:stretch>
        </p:blipFill>
        <p:spPr>
          <a:xfrm>
            <a:off x="3405013" y="1805282"/>
            <a:ext cx="5016304" cy="3487171"/>
          </a:xfrm>
          <a:prstGeom prst="rect">
            <a:avLst/>
          </a:prstGeom>
          <a:ln w="12700">
            <a:miter lim="400000"/>
          </a:ln>
        </p:spPr>
      </p:pic>
      <p:sp>
        <p:nvSpPr>
          <p:cNvPr id="225" name="How would you…"/>
          <p:cNvSpPr txBox="1"/>
          <p:nvPr/>
        </p:nvSpPr>
        <p:spPr>
          <a:xfrm>
            <a:off x="9023607" y="3205894"/>
            <a:ext cx="2875509"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3F8E94"/>
                </a:solidFill>
              </a:defRPr>
            </a:pPr>
            <a:r>
              <a:t>How would you </a:t>
            </a:r>
          </a:p>
          <a:p>
            <a:pPr algn="l">
              <a:defRPr b="1">
                <a:solidFill>
                  <a:srgbClr val="3F8E94"/>
                </a:solidFill>
              </a:defRPr>
            </a:pPr>
            <a:r>
              <a:t>describe the shape</a:t>
            </a:r>
          </a:p>
          <a:p>
            <a:pPr algn="l">
              <a:defRPr b="1">
                <a:solidFill>
                  <a:srgbClr val="3F8E94"/>
                </a:solidFill>
              </a:defRPr>
            </a:pPr>
            <a:r>
              <a:t>of an amoeba?</a:t>
            </a:r>
          </a:p>
        </p:txBody>
      </p:sp>
      <p:sp>
        <p:nvSpPr>
          <p:cNvPr id="226" name="asymmetrical"/>
          <p:cNvSpPr txBox="1"/>
          <p:nvPr/>
        </p:nvSpPr>
        <p:spPr>
          <a:xfrm>
            <a:off x="4920300" y="6532164"/>
            <a:ext cx="20629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3F8E94"/>
                </a:solidFill>
              </a:defRPr>
            </a:lvl1pPr>
          </a:lstStyle>
          <a:p>
            <a:pPr/>
            <a:r>
              <a:t>asymmetrical</a:t>
            </a:r>
          </a:p>
        </p:txBody>
      </p:sp>
      <p:sp>
        <p:nvSpPr>
          <p:cNvPr id="227" name="blobby…"/>
          <p:cNvSpPr txBox="1"/>
          <p:nvPr/>
        </p:nvSpPr>
        <p:spPr>
          <a:xfrm>
            <a:off x="1147999" y="5907985"/>
            <a:ext cx="136743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3F8E94"/>
                </a:solidFill>
              </a:defRPr>
            </a:pPr>
            <a:r>
              <a:t>blobby</a:t>
            </a:r>
          </a:p>
          <a:p>
            <a:pPr algn="l">
              <a:defRPr b="1">
                <a:solidFill>
                  <a:srgbClr val="3F8E94"/>
                </a:solidFill>
              </a:defRPr>
            </a:pPr>
            <a:r>
              <a:t>blob-like</a:t>
            </a:r>
          </a:p>
        </p:txBody>
      </p:sp>
      <p:sp>
        <p:nvSpPr>
          <p:cNvPr id="228" name="shapeless"/>
          <p:cNvSpPr txBox="1"/>
          <p:nvPr/>
        </p:nvSpPr>
        <p:spPr>
          <a:xfrm>
            <a:off x="1147998" y="6875164"/>
            <a:ext cx="158844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3F8E94"/>
                </a:solidFill>
              </a:defRPr>
            </a:lvl1pPr>
          </a:lstStyle>
          <a:p>
            <a:pPr/>
            <a:r>
              <a:t>shapeless</a:t>
            </a:r>
          </a:p>
        </p:txBody>
      </p:sp>
      <p:sp>
        <p:nvSpPr>
          <p:cNvPr id="229" name="amorphous"/>
          <p:cNvSpPr txBox="1"/>
          <p:nvPr/>
        </p:nvSpPr>
        <p:spPr>
          <a:xfrm>
            <a:off x="4889472" y="7597143"/>
            <a:ext cx="177388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3F8E94"/>
                </a:solidFill>
              </a:defRPr>
            </a:lvl1pPr>
          </a:lstStyle>
          <a:p>
            <a:pPr/>
            <a:r>
              <a:t>amorphous</a:t>
            </a:r>
          </a:p>
        </p:txBody>
      </p:sp>
      <p:sp>
        <p:nvSpPr>
          <p:cNvPr id="230" name="New Words:"/>
          <p:cNvSpPr txBox="1"/>
          <p:nvPr/>
        </p:nvSpPr>
        <p:spPr>
          <a:xfrm>
            <a:off x="4841399" y="5831716"/>
            <a:ext cx="18700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u="sng">
                <a:solidFill>
                  <a:srgbClr val="3F8E94"/>
                </a:solidFill>
              </a:defRPr>
            </a:lvl1pPr>
          </a:lstStyle>
          <a:p>
            <a:pPr/>
            <a:r>
              <a:t>New Words:</a:t>
            </a:r>
          </a:p>
        </p:txBody>
      </p:sp>
      <p:sp>
        <p:nvSpPr>
          <p:cNvPr id="231" name="atypical…"/>
          <p:cNvSpPr txBox="1"/>
          <p:nvPr/>
        </p:nvSpPr>
        <p:spPr>
          <a:xfrm>
            <a:off x="8307192" y="5748766"/>
            <a:ext cx="1690093"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atypical</a:t>
            </a:r>
          </a:p>
          <a:p>
            <a:pPr algn="l"/>
            <a:r>
              <a:t>atheist</a:t>
            </a:r>
          </a:p>
          <a:p>
            <a:pPr algn="l"/>
            <a:r>
              <a:t>anarchy</a:t>
            </a:r>
          </a:p>
          <a:p>
            <a:pPr algn="l"/>
            <a:r>
              <a:t>anonymous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26"/>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7" fill="hold">
                                  <p:stCondLst>
                                    <p:cond delay="0"/>
                                  </p:stCondLst>
                                  <p:iterate type="el" backwards="0">
                                    <p:tmAbs val="0"/>
                                  </p:iterate>
                                  <p:childTnLst>
                                    <p:set>
                                      <p:cBhvr>
                                        <p:cTn id="29" fill="hold"/>
                                        <p:tgtEl>
                                          <p:spTgt spid="2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8" fill="hold">
                                  <p:stCondLst>
                                    <p:cond delay="0"/>
                                  </p:stCondLst>
                                  <p:iterate type="el" backwards="0">
                                    <p:tmAbs val="0"/>
                                  </p:iterate>
                                  <p:childTnLst>
                                    <p:set>
                                      <p:cBhvr>
                                        <p:cTn id="33" fill="hold"/>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P build="whole" bldLvl="1" animBg="1" rev="0" advAuto="0" spid="231" grpId="8"/>
      <p:bldP build="whole" bldLvl="1" animBg="1" rev="0" advAuto="0" spid="228" grpId="4"/>
      <p:bldP build="whole" bldLvl="1" animBg="1" rev="0" advAuto="0" spid="227" grpId="3"/>
      <p:bldP build="whole" bldLvl="1" animBg="1" rev="0" advAuto="0" spid="230" grpId="5"/>
      <p:bldP build="whole" bldLvl="1" animBg="1" rev="0" advAuto="0" spid="225" grpId="2"/>
      <p:bldP build="whole" bldLvl="1" animBg="1" rev="0" advAuto="0" spid="229" grpId="7"/>
      <p:bldP build="whole" bldLvl="1" animBg="1" rev="0" advAuto="0" spid="226" grpId="6"/>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8" name="Scan2023-07-29_202534.pdf" descr="Scan2023-07-29_202534.pdf"/>
          <p:cNvPicPr>
            <a:picLocks noChangeAspect="1"/>
          </p:cNvPicPr>
          <p:nvPr/>
        </p:nvPicPr>
        <p:blipFill>
          <a:blip r:embed="rId2">
            <a:extLst/>
          </a:blip>
          <a:stretch>
            <a:fillRect/>
          </a:stretch>
        </p:blipFill>
        <p:spPr>
          <a:xfrm>
            <a:off x="4892" y="0"/>
            <a:ext cx="7480480" cy="9753601"/>
          </a:xfrm>
          <a:prstGeom prst="rect">
            <a:avLst/>
          </a:prstGeom>
          <a:ln w="12700">
            <a:miter lim="400000"/>
          </a:ln>
        </p:spPr>
      </p:pic>
      <p:sp>
        <p:nvSpPr>
          <p:cNvPr id="669" name="annually…"/>
          <p:cNvSpPr txBox="1"/>
          <p:nvPr/>
        </p:nvSpPr>
        <p:spPr>
          <a:xfrm>
            <a:off x="7480010" y="1038744"/>
            <a:ext cx="2080022" cy="525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annually</a:t>
            </a:r>
          </a:p>
          <a:p>
            <a:pPr algn="l"/>
            <a:r>
              <a:t>volume</a:t>
            </a:r>
          </a:p>
          <a:p>
            <a:pPr algn="l"/>
            <a:r>
              <a:t>equivalent</a:t>
            </a:r>
          </a:p>
          <a:p>
            <a:pPr algn="l"/>
            <a:r>
              <a:t>occurs</a:t>
            </a:r>
          </a:p>
          <a:p>
            <a:pPr algn="l"/>
            <a:r>
              <a:t>transform</a:t>
            </a:r>
          </a:p>
          <a:p>
            <a:pPr algn="l"/>
            <a:r>
              <a:t>process</a:t>
            </a:r>
          </a:p>
          <a:p>
            <a:pPr algn="l"/>
            <a:r>
              <a:t>consequences</a:t>
            </a:r>
          </a:p>
          <a:p>
            <a:pPr algn="l"/>
            <a:r>
              <a:t>environmental</a:t>
            </a:r>
          </a:p>
          <a:p>
            <a:pPr algn="l"/>
            <a:r>
              <a:t>previous</a:t>
            </a:r>
          </a:p>
          <a:p>
            <a:pPr algn="l"/>
            <a:r>
              <a:t>issued</a:t>
            </a:r>
          </a:p>
          <a:p>
            <a:pPr algn="l"/>
            <a:r>
              <a:t>institute</a:t>
            </a:r>
          </a:p>
          <a:p>
            <a:pPr algn="l"/>
            <a:r>
              <a:t>evidence</a:t>
            </a:r>
          </a:p>
          <a:p>
            <a:pPr algn="l"/>
            <a:r>
              <a:t>justify</a:t>
            </a:r>
          </a:p>
          <a:p>
            <a:pPr algn="l"/>
            <a:r>
              <a:t>strategies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1" name="Scan2023-07-29_202534.pdf" descr="Scan2023-07-29_202534.pdf"/>
          <p:cNvPicPr>
            <a:picLocks noChangeAspect="1"/>
          </p:cNvPicPr>
          <p:nvPr/>
        </p:nvPicPr>
        <p:blipFill>
          <a:blip r:embed="rId2">
            <a:extLst/>
          </a:blip>
          <a:stretch>
            <a:fillRect/>
          </a:stretch>
        </p:blipFill>
        <p:spPr>
          <a:xfrm>
            <a:off x="-601694" y="-403739"/>
            <a:ext cx="7480480" cy="9753604"/>
          </a:xfrm>
          <a:prstGeom prst="rect">
            <a:avLst/>
          </a:prstGeom>
          <a:ln w="12700">
            <a:miter lim="400000"/>
          </a:ln>
        </p:spPr>
      </p:pic>
      <p:pic>
        <p:nvPicPr>
          <p:cNvPr id="672" name="Scan2023-07-29_202534.pdf" descr="Scan2023-07-29_202534.pdf"/>
          <p:cNvPicPr>
            <a:picLocks noChangeAspect="1"/>
          </p:cNvPicPr>
          <p:nvPr/>
        </p:nvPicPr>
        <p:blipFill>
          <a:blip r:embed="rId2">
            <a:extLst/>
          </a:blip>
          <a:stretch>
            <a:fillRect/>
          </a:stretch>
        </p:blipFill>
        <p:spPr>
          <a:xfrm>
            <a:off x="5828400" y="-519509"/>
            <a:ext cx="7480480" cy="9753604"/>
          </a:xfrm>
          <a:prstGeom prst="rect">
            <a:avLst/>
          </a:prstGeom>
          <a:ln w="12700">
            <a:miter lim="400000"/>
          </a:ln>
        </p:spPr>
      </p:pic>
      <p:sp>
        <p:nvSpPr>
          <p:cNvPr id="673" name="eliminate, eliminating, elimination…"/>
          <p:cNvSpPr txBox="1"/>
          <p:nvPr/>
        </p:nvSpPr>
        <p:spPr>
          <a:xfrm>
            <a:off x="845104" y="4978310"/>
            <a:ext cx="4586883" cy="378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eliminate, eliminating, elimination</a:t>
            </a:r>
          </a:p>
          <a:p>
            <a:pPr algn="l"/>
            <a:r>
              <a:t>achieved(2)</a:t>
            </a:r>
          </a:p>
          <a:p>
            <a:pPr algn="l"/>
            <a:r>
              <a:t>potential</a:t>
            </a:r>
          </a:p>
          <a:p>
            <a:pPr algn="l"/>
            <a:r>
              <a:t>benefits</a:t>
            </a:r>
          </a:p>
          <a:p>
            <a:pPr algn="l"/>
            <a:r>
              <a:t>estimated</a:t>
            </a:r>
          </a:p>
          <a:p>
            <a:pPr algn="l"/>
            <a:r>
              <a:t>economic (2)</a:t>
            </a:r>
          </a:p>
          <a:p>
            <a:pPr algn="l"/>
            <a:r>
              <a:t>research</a:t>
            </a:r>
          </a:p>
          <a:p>
            <a:pPr algn="l"/>
            <a:r>
              <a:t>technological</a:t>
            </a:r>
          </a:p>
          <a:p>
            <a:pPr algn="l"/>
            <a:r>
              <a:t>research</a:t>
            </a:r>
          </a:p>
          <a:p>
            <a:pPr algn="l"/>
            <a:r>
              <a:t>decades</a:t>
            </a:r>
          </a:p>
        </p:txBody>
      </p:sp>
      <p:sp>
        <p:nvSpPr>
          <p:cNvPr id="674" name="assumption…"/>
          <p:cNvSpPr txBox="1"/>
          <p:nvPr/>
        </p:nvSpPr>
        <p:spPr>
          <a:xfrm>
            <a:off x="5962141" y="4969512"/>
            <a:ext cx="2707333" cy="341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assumption</a:t>
            </a:r>
          </a:p>
          <a:p>
            <a:pPr algn="l"/>
            <a:r>
              <a:t>individual</a:t>
            </a:r>
          </a:p>
          <a:p>
            <a:pPr algn="l"/>
            <a:r>
              <a:t>policy</a:t>
            </a:r>
          </a:p>
          <a:p>
            <a:pPr algn="l"/>
            <a:r>
              <a:t>dynamic</a:t>
            </a:r>
          </a:p>
          <a:p>
            <a:pPr algn="l"/>
            <a:r>
              <a:t>impact</a:t>
            </a:r>
          </a:p>
          <a:p>
            <a:pPr algn="l"/>
            <a:r>
              <a:t>environmental</a:t>
            </a:r>
          </a:p>
          <a:p>
            <a:pPr algn="l"/>
            <a:r>
              <a:t>oppose, opponents</a:t>
            </a:r>
          </a:p>
          <a:p>
            <a:pPr algn="l"/>
            <a:r>
              <a:t>area</a:t>
            </a:r>
          </a:p>
          <a:p>
            <a:pPr algn="l"/>
            <a:r>
              <a:t>evidence</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LIVING ENVIRONMENT June 2018"/>
          <p:cNvSpPr txBox="1"/>
          <p:nvPr/>
        </p:nvSpPr>
        <p:spPr>
          <a:xfrm>
            <a:off x="4711732" y="868680"/>
            <a:ext cx="4780168" cy="594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457200">
              <a:lnSpc>
                <a:spcPts val="4200"/>
              </a:lnSpc>
              <a:defRPr>
                <a:latin typeface="Times Roman"/>
                <a:ea typeface="Times Roman"/>
                <a:cs typeface="Times Roman"/>
                <a:sym typeface="Times Roman"/>
              </a:defRPr>
            </a:lvl1pPr>
          </a:lstStyle>
          <a:p>
            <a:pPr/>
            <a:r>
              <a:t>LIVING ENVIRONMENT June 2023</a:t>
            </a:r>
          </a:p>
        </p:txBody>
      </p:sp>
      <p:sp>
        <p:nvSpPr>
          <p:cNvPr id="677" name="Pages 1 and 5: Multiple Choice"/>
          <p:cNvSpPr txBox="1"/>
          <p:nvPr/>
        </p:nvSpPr>
        <p:spPr>
          <a:xfrm>
            <a:off x="324633" y="1811388"/>
            <a:ext cx="4323116" cy="4370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a:latin typeface="Arial"/>
                <a:ea typeface="Arial"/>
                <a:cs typeface="Arial"/>
                <a:sym typeface="Arial"/>
              </a:defRPr>
            </a:lvl1pPr>
          </a:lstStyle>
          <a:p>
            <a:pPr/>
            <a:r>
              <a:t>Pages 2 and 5: Multiple Choice</a:t>
            </a:r>
          </a:p>
        </p:txBody>
      </p:sp>
      <p:sp>
        <p:nvSpPr>
          <p:cNvPr id="678" name="energy…"/>
          <p:cNvSpPr txBox="1"/>
          <p:nvPr/>
        </p:nvSpPr>
        <p:spPr>
          <a:xfrm>
            <a:off x="1704387" y="2702172"/>
            <a:ext cx="2028826" cy="488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2E7FDF"/>
                </a:solidFill>
              </a:defRPr>
            </a:pPr>
            <a:r>
              <a:t>energy</a:t>
            </a:r>
          </a:p>
          <a:p>
            <a:pPr algn="l">
              <a:defRPr>
                <a:solidFill>
                  <a:srgbClr val="2E7FDF"/>
                </a:solidFill>
              </a:defRPr>
            </a:pPr>
            <a:r>
              <a:t>contribute</a:t>
            </a:r>
          </a:p>
          <a:p>
            <a:pPr algn="l">
              <a:defRPr>
                <a:solidFill>
                  <a:srgbClr val="2E7FDF"/>
                </a:solidFill>
              </a:defRPr>
            </a:pPr>
            <a:r>
              <a:t>maintain</a:t>
            </a:r>
          </a:p>
          <a:p>
            <a:pPr algn="l">
              <a:defRPr>
                <a:solidFill>
                  <a:srgbClr val="2E7FDF"/>
                </a:solidFill>
              </a:defRPr>
            </a:pPr>
            <a:r>
              <a:t>physical</a:t>
            </a:r>
          </a:p>
          <a:p>
            <a:pPr algn="l">
              <a:defRPr>
                <a:solidFill>
                  <a:srgbClr val="2E7FDF"/>
                </a:solidFill>
              </a:defRPr>
            </a:pPr>
            <a:r>
              <a:t>environmental</a:t>
            </a:r>
          </a:p>
          <a:p>
            <a:pPr algn="l">
              <a:defRPr>
                <a:solidFill>
                  <a:srgbClr val="2E7FDF"/>
                </a:solidFill>
              </a:defRPr>
            </a:pPr>
            <a:r>
              <a:t>structures</a:t>
            </a:r>
          </a:p>
          <a:p>
            <a:pPr algn="l">
              <a:defRPr>
                <a:solidFill>
                  <a:srgbClr val="2E7FDF"/>
                </a:solidFill>
              </a:defRPr>
            </a:pPr>
            <a:r>
              <a:t>specific</a:t>
            </a:r>
          </a:p>
          <a:p>
            <a:pPr algn="l">
              <a:defRPr>
                <a:solidFill>
                  <a:srgbClr val="2E7FDF"/>
                </a:solidFill>
              </a:defRPr>
            </a:pPr>
            <a:r>
              <a:t>function</a:t>
            </a:r>
          </a:p>
          <a:p>
            <a:pPr algn="l">
              <a:defRPr>
                <a:solidFill>
                  <a:srgbClr val="2E7FDF"/>
                </a:solidFill>
              </a:defRPr>
            </a:pPr>
            <a:r>
              <a:t>processes</a:t>
            </a:r>
          </a:p>
          <a:p>
            <a:pPr algn="l">
              <a:defRPr>
                <a:solidFill>
                  <a:srgbClr val="2E7FDF"/>
                </a:solidFill>
              </a:defRPr>
            </a:pPr>
            <a:r>
              <a:t>regulate</a:t>
            </a:r>
          </a:p>
          <a:p>
            <a:pPr algn="l">
              <a:defRPr>
                <a:solidFill>
                  <a:srgbClr val="2E7FDF"/>
                </a:solidFill>
              </a:defRPr>
            </a:pPr>
            <a:r>
              <a:t>input</a:t>
            </a:r>
          </a:p>
          <a:p>
            <a:pPr algn="l">
              <a:defRPr>
                <a:solidFill>
                  <a:srgbClr val="2E7FDF"/>
                </a:solidFill>
              </a:defRPr>
            </a:pPr>
            <a:r>
              <a:t>responding</a:t>
            </a:r>
          </a:p>
          <a:p>
            <a:pPr algn="l">
              <a:defRPr>
                <a:solidFill>
                  <a:srgbClr val="2E7FDF"/>
                </a:solidFill>
              </a:defRPr>
            </a:pPr>
            <a:r>
              <a:t>factor</a:t>
            </a:r>
          </a:p>
        </p:txBody>
      </p:sp>
      <p:sp>
        <p:nvSpPr>
          <p:cNvPr id="679" name="occurs…"/>
          <p:cNvSpPr txBox="1"/>
          <p:nvPr/>
        </p:nvSpPr>
        <p:spPr>
          <a:xfrm>
            <a:off x="5784303" y="3283075"/>
            <a:ext cx="1436192"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3762CF"/>
                </a:solidFill>
              </a:defRPr>
            </a:pPr>
            <a:r>
              <a:t>occurs</a:t>
            </a:r>
          </a:p>
          <a:p>
            <a:pPr algn="l">
              <a:defRPr>
                <a:solidFill>
                  <a:srgbClr val="3762CF"/>
                </a:solidFill>
              </a:defRPr>
            </a:pPr>
            <a:r>
              <a:t>sequence</a:t>
            </a:r>
          </a:p>
          <a:p>
            <a:pPr algn="l">
              <a:defRPr>
                <a:solidFill>
                  <a:srgbClr val="3762CF"/>
                </a:solidFill>
              </a:defRPr>
            </a:pPr>
            <a:r>
              <a:t>period</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PHYSICAL SETTING…"/>
          <p:cNvSpPr txBox="1"/>
          <p:nvPr/>
        </p:nvSpPr>
        <p:spPr>
          <a:xfrm>
            <a:off x="4999625" y="652780"/>
            <a:ext cx="3081741" cy="16611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457200">
              <a:lnSpc>
                <a:spcPts val="4200"/>
              </a:lnSpc>
              <a:defRPr>
                <a:latin typeface="Times Roman"/>
                <a:ea typeface="Times Roman"/>
                <a:cs typeface="Times Roman"/>
                <a:sym typeface="Times Roman"/>
              </a:defRPr>
            </a:pPr>
            <a:r>
              <a:t>  PHYSICAL SETTING</a:t>
            </a:r>
          </a:p>
          <a:p>
            <a:pPr defTabSz="457200">
              <a:lnSpc>
                <a:spcPts val="4200"/>
              </a:lnSpc>
              <a:defRPr>
                <a:latin typeface="Times Roman"/>
                <a:ea typeface="Times Roman"/>
                <a:cs typeface="Times Roman"/>
                <a:sym typeface="Times Roman"/>
              </a:defRPr>
            </a:pPr>
            <a:r>
              <a:t> EARTH SCIENCE </a:t>
            </a:r>
          </a:p>
          <a:p>
            <a:pPr defTabSz="457200">
              <a:lnSpc>
                <a:spcPts val="4200"/>
              </a:lnSpc>
              <a:defRPr>
                <a:latin typeface="Times Roman"/>
                <a:ea typeface="Times Roman"/>
                <a:cs typeface="Times Roman"/>
                <a:sym typeface="Times Roman"/>
              </a:defRPr>
            </a:pPr>
            <a:r>
              <a:t> June 2023</a:t>
            </a:r>
          </a:p>
        </p:txBody>
      </p:sp>
      <p:sp>
        <p:nvSpPr>
          <p:cNvPr id="682" name="Pages 1 and 5: Multiple Choice"/>
          <p:cNvSpPr txBox="1"/>
          <p:nvPr/>
        </p:nvSpPr>
        <p:spPr>
          <a:xfrm>
            <a:off x="2699533" y="2700388"/>
            <a:ext cx="4323116" cy="4370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a:latin typeface="Arial"/>
                <a:ea typeface="Arial"/>
                <a:cs typeface="Arial"/>
                <a:sym typeface="Arial"/>
              </a:defRPr>
            </a:lvl1pPr>
          </a:lstStyle>
          <a:p>
            <a:pPr/>
            <a:r>
              <a:t>Pages 2 and 6: Multiple Choice</a:t>
            </a:r>
          </a:p>
        </p:txBody>
      </p:sp>
      <p:sp>
        <p:nvSpPr>
          <p:cNvPr id="683" name="occurred…"/>
          <p:cNvSpPr txBox="1"/>
          <p:nvPr/>
        </p:nvSpPr>
        <p:spPr>
          <a:xfrm>
            <a:off x="2777399" y="3523903"/>
            <a:ext cx="2001546" cy="25706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914400">
              <a:defRPr>
                <a:solidFill>
                  <a:srgbClr val="4636F5"/>
                </a:solidFill>
                <a:latin typeface="Arial"/>
                <a:ea typeface="Arial"/>
                <a:cs typeface="Arial"/>
                <a:sym typeface="Arial"/>
              </a:defRPr>
            </a:pPr>
          </a:p>
          <a:p>
            <a:pPr algn="l" defTabSz="914400">
              <a:defRPr>
                <a:solidFill>
                  <a:srgbClr val="4636F5"/>
                </a:solidFill>
                <a:latin typeface="Arial"/>
                <a:ea typeface="Arial"/>
                <a:cs typeface="Arial"/>
                <a:sym typeface="Arial"/>
              </a:defRPr>
            </a:pPr>
            <a:r>
              <a:t>layer</a:t>
            </a:r>
          </a:p>
          <a:p>
            <a:pPr algn="l" defTabSz="914400">
              <a:defRPr>
                <a:solidFill>
                  <a:srgbClr val="4636F5"/>
                </a:solidFill>
                <a:latin typeface="Arial"/>
                <a:ea typeface="Arial"/>
                <a:cs typeface="Arial"/>
                <a:sym typeface="Arial"/>
              </a:defRPr>
            </a:pPr>
            <a:r>
              <a:t>energy</a:t>
            </a:r>
          </a:p>
          <a:p>
            <a:pPr algn="l" defTabSz="914400">
              <a:defRPr>
                <a:solidFill>
                  <a:srgbClr val="4636F5"/>
                </a:solidFill>
                <a:latin typeface="Arial"/>
                <a:ea typeface="Arial"/>
                <a:cs typeface="Arial"/>
                <a:sym typeface="Arial"/>
              </a:defRPr>
            </a:pPr>
            <a:r>
              <a:t>revolution</a:t>
            </a:r>
          </a:p>
          <a:p>
            <a:pPr algn="l" defTabSz="914400">
              <a:defRPr>
                <a:solidFill>
                  <a:srgbClr val="4636F5"/>
                </a:solidFill>
                <a:latin typeface="Arial"/>
                <a:ea typeface="Arial"/>
                <a:cs typeface="Arial"/>
                <a:sym typeface="Arial"/>
              </a:defRPr>
            </a:pPr>
            <a:r>
              <a:t>shifted</a:t>
            </a:r>
          </a:p>
          <a:p>
            <a:pPr algn="l" defTabSz="914400">
              <a:defRPr>
                <a:solidFill>
                  <a:srgbClr val="4636F5"/>
                </a:solidFill>
                <a:latin typeface="Arial"/>
                <a:ea typeface="Arial"/>
                <a:cs typeface="Arial"/>
                <a:sym typeface="Arial"/>
              </a:defRPr>
            </a:pPr>
            <a:r>
              <a:t>approximately</a:t>
            </a:r>
          </a:p>
          <a:p>
            <a:pPr algn="l" defTabSz="914400">
              <a:defRPr>
                <a:solidFill>
                  <a:srgbClr val="4636F5"/>
                </a:solidFill>
                <a:latin typeface="Arial"/>
                <a:ea typeface="Arial"/>
                <a:cs typeface="Arial"/>
                <a:sym typeface="Arial"/>
              </a:defRPr>
            </a:pPr>
            <a:r>
              <a:t>evidence</a:t>
            </a:r>
          </a:p>
        </p:txBody>
      </p:sp>
      <p:sp>
        <p:nvSpPr>
          <p:cNvPr id="684" name="core…"/>
          <p:cNvSpPr txBox="1"/>
          <p:nvPr/>
        </p:nvSpPr>
        <p:spPr>
          <a:xfrm>
            <a:off x="6335176" y="4009135"/>
            <a:ext cx="1723877" cy="231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2B38ED"/>
                </a:solidFill>
              </a:defRPr>
            </a:pPr>
            <a:r>
              <a:t>core</a:t>
            </a:r>
          </a:p>
          <a:p>
            <a:pPr algn="l">
              <a:defRPr>
                <a:solidFill>
                  <a:srgbClr val="2B38ED"/>
                </a:solidFill>
              </a:defRPr>
            </a:pPr>
            <a:r>
              <a:t>inferred</a:t>
            </a:r>
          </a:p>
          <a:p>
            <a:pPr algn="l">
              <a:defRPr>
                <a:solidFill>
                  <a:srgbClr val="2B38ED"/>
                </a:solidFill>
              </a:defRPr>
            </a:pPr>
            <a:r>
              <a:t>region</a:t>
            </a:r>
          </a:p>
          <a:p>
            <a:pPr algn="l">
              <a:defRPr>
                <a:solidFill>
                  <a:srgbClr val="2B38ED"/>
                </a:solidFill>
              </a:defRPr>
            </a:pPr>
            <a:r>
              <a:t>period</a:t>
            </a:r>
          </a:p>
          <a:p>
            <a:pPr algn="l">
              <a:defRPr>
                <a:solidFill>
                  <a:srgbClr val="2B38ED"/>
                </a:solidFill>
              </a:defRPr>
            </a:pPr>
            <a:r>
              <a:t>primarily</a:t>
            </a:r>
          </a:p>
          <a:p>
            <a:pPr algn="l">
              <a:defRPr>
                <a:solidFill>
                  <a:srgbClr val="2B38ED"/>
                </a:solidFill>
              </a:defRPr>
            </a:pPr>
            <a:r>
              <a:t>atmosphere</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PHYSICAL SETTING…"/>
          <p:cNvSpPr txBox="1"/>
          <p:nvPr/>
        </p:nvSpPr>
        <p:spPr>
          <a:xfrm>
            <a:off x="4986925" y="93971"/>
            <a:ext cx="1399239" cy="16611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457200">
              <a:lnSpc>
                <a:spcPts val="4200"/>
              </a:lnSpc>
              <a:defRPr>
                <a:latin typeface="Times Roman"/>
                <a:ea typeface="Times Roman"/>
                <a:cs typeface="Times Roman"/>
                <a:sym typeface="Times Roman"/>
              </a:defRPr>
            </a:pPr>
            <a:r>
              <a:t>  Algebra I</a:t>
            </a:r>
          </a:p>
          <a:p>
            <a:pPr algn="l" defTabSz="457200">
              <a:lnSpc>
                <a:spcPts val="4200"/>
              </a:lnSpc>
              <a:defRPr>
                <a:latin typeface="Times Roman"/>
                <a:ea typeface="Times Roman"/>
                <a:cs typeface="Times Roman"/>
                <a:sym typeface="Times Roman"/>
              </a:defRPr>
            </a:pPr>
            <a:r>
              <a:t>June 2023</a:t>
            </a:r>
          </a:p>
          <a:p>
            <a:pPr algn="l" defTabSz="457200">
              <a:lnSpc>
                <a:spcPts val="4200"/>
              </a:lnSpc>
              <a:defRPr>
                <a:latin typeface="Times Roman"/>
                <a:ea typeface="Times Roman"/>
                <a:cs typeface="Times Roman"/>
                <a:sym typeface="Times Roman"/>
              </a:defRPr>
            </a:pPr>
            <a:r>
              <a:t>Pages 3, 5</a:t>
            </a:r>
          </a:p>
        </p:txBody>
      </p:sp>
      <p:sp>
        <p:nvSpPr>
          <p:cNvPr id="687" name="neutral…"/>
          <p:cNvSpPr txBox="1"/>
          <p:nvPr/>
        </p:nvSpPr>
        <p:spPr>
          <a:xfrm>
            <a:off x="1608835" y="2550422"/>
            <a:ext cx="1426028" cy="25706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914400">
              <a:defRPr>
                <a:solidFill>
                  <a:srgbClr val="4636F5"/>
                </a:solidFill>
                <a:latin typeface="Arial"/>
                <a:ea typeface="Arial"/>
                <a:cs typeface="Arial"/>
                <a:sym typeface="Arial"/>
              </a:defRPr>
            </a:pPr>
            <a:r>
              <a:t>sequence</a:t>
            </a:r>
          </a:p>
          <a:p>
            <a:pPr algn="l" defTabSz="914400">
              <a:defRPr>
                <a:solidFill>
                  <a:srgbClr val="4636F5"/>
                </a:solidFill>
                <a:latin typeface="Arial"/>
                <a:ea typeface="Arial"/>
                <a:cs typeface="Arial"/>
                <a:sym typeface="Arial"/>
              </a:defRPr>
            </a:pPr>
            <a:r>
              <a:t>process</a:t>
            </a:r>
          </a:p>
          <a:p>
            <a:pPr algn="l" defTabSz="914400">
              <a:defRPr>
                <a:solidFill>
                  <a:srgbClr val="4636F5"/>
                </a:solidFill>
                <a:latin typeface="Arial"/>
                <a:ea typeface="Arial"/>
                <a:cs typeface="Arial"/>
                <a:sym typeface="Arial"/>
              </a:defRPr>
            </a:pPr>
            <a:r>
              <a:t>percent</a:t>
            </a:r>
          </a:p>
          <a:p>
            <a:pPr algn="l" defTabSz="914400">
              <a:defRPr>
                <a:solidFill>
                  <a:srgbClr val="4636F5"/>
                </a:solidFill>
                <a:latin typeface="Arial"/>
                <a:ea typeface="Arial"/>
                <a:cs typeface="Arial"/>
                <a:sym typeface="Arial"/>
              </a:defRPr>
            </a:pPr>
            <a:r>
              <a:t>initial</a:t>
            </a:r>
          </a:p>
          <a:p>
            <a:pPr algn="l" defTabSz="914400">
              <a:defRPr>
                <a:solidFill>
                  <a:srgbClr val="4636F5"/>
                </a:solidFill>
                <a:latin typeface="Arial"/>
                <a:ea typeface="Arial"/>
                <a:cs typeface="Arial"/>
                <a:sym typeface="Arial"/>
              </a:defRPr>
            </a:pPr>
            <a:r>
              <a:t>periods</a:t>
            </a:r>
          </a:p>
          <a:p>
            <a:pPr algn="l" defTabSz="914400">
              <a:defRPr>
                <a:solidFill>
                  <a:srgbClr val="4636F5"/>
                </a:solidFill>
                <a:latin typeface="Arial"/>
                <a:ea typeface="Arial"/>
                <a:cs typeface="Arial"/>
                <a:sym typeface="Arial"/>
              </a:defRPr>
            </a:pPr>
            <a:r>
              <a:t>function</a:t>
            </a:r>
          </a:p>
          <a:p>
            <a:pPr algn="l" defTabSz="914400">
              <a:defRPr>
                <a:solidFill>
                  <a:srgbClr val="4636F5"/>
                </a:solidFill>
                <a:latin typeface="Arial"/>
                <a:ea typeface="Arial"/>
                <a:cs typeface="Arial"/>
                <a:sym typeface="Arial"/>
              </a:defRPr>
            </a:pPr>
            <a:r>
              <a:t>formula</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TRANSITION EXAM GLOBAL  HISTORY AND GEOGRAPHY…"/>
          <p:cNvSpPr txBox="1"/>
          <p:nvPr/>
        </p:nvSpPr>
        <p:spPr>
          <a:xfrm>
            <a:off x="3602180" y="-246381"/>
            <a:ext cx="5444834" cy="16611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ts val="4200"/>
              </a:lnSpc>
              <a:defRPr>
                <a:latin typeface="Times Roman"/>
                <a:ea typeface="Times Roman"/>
                <a:cs typeface="Times Roman"/>
                <a:sym typeface="Times Roman"/>
              </a:defRPr>
            </a:pPr>
          </a:p>
          <a:p>
            <a:pPr defTabSz="457200">
              <a:lnSpc>
                <a:spcPts val="4200"/>
              </a:lnSpc>
              <a:defRPr>
                <a:latin typeface="Times Roman"/>
                <a:ea typeface="Times Roman"/>
                <a:cs typeface="Times Roman"/>
                <a:sym typeface="Times Roman"/>
              </a:defRPr>
            </a:pPr>
            <a:r>
              <a:t>GLOBAL  HISTORY AND GEOGRAPHY</a:t>
            </a:r>
          </a:p>
          <a:p>
            <a:pPr algn="l" defTabSz="457200">
              <a:lnSpc>
                <a:spcPts val="4200"/>
              </a:lnSpc>
              <a:defRPr>
                <a:latin typeface="Times Roman"/>
                <a:ea typeface="Times Roman"/>
                <a:cs typeface="Times Roman"/>
                <a:sym typeface="Times Roman"/>
              </a:defRPr>
            </a:pPr>
            <a:r>
              <a:t>                       June 2023</a:t>
            </a:r>
          </a:p>
        </p:txBody>
      </p:sp>
      <p:sp>
        <p:nvSpPr>
          <p:cNvPr id="690" name="Pages 1 and 5: Multiple Choice"/>
          <p:cNvSpPr txBox="1"/>
          <p:nvPr/>
        </p:nvSpPr>
        <p:spPr>
          <a:xfrm>
            <a:off x="1467629" y="1493887"/>
            <a:ext cx="4323116" cy="4370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a:latin typeface="Arial"/>
                <a:ea typeface="Arial"/>
                <a:cs typeface="Arial"/>
                <a:sym typeface="Arial"/>
              </a:defRPr>
            </a:lvl1pPr>
          </a:lstStyle>
          <a:p>
            <a:pPr/>
            <a:r>
              <a:t>Pages 2 and 5: Multiple Choice</a:t>
            </a:r>
          </a:p>
        </p:txBody>
      </p:sp>
      <p:sp>
        <p:nvSpPr>
          <p:cNvPr id="691" name="policy…"/>
          <p:cNvSpPr txBox="1"/>
          <p:nvPr/>
        </p:nvSpPr>
        <p:spPr>
          <a:xfrm>
            <a:off x="2020084" y="2456182"/>
            <a:ext cx="1849146" cy="3406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914400">
              <a:defRPr>
                <a:solidFill>
                  <a:srgbClr val="2D29EE"/>
                </a:solidFill>
              </a:defRPr>
            </a:pPr>
            <a:r>
              <a:t>maintain</a:t>
            </a:r>
          </a:p>
          <a:p>
            <a:pPr algn="l" defTabSz="914400">
              <a:defRPr>
                <a:solidFill>
                  <a:srgbClr val="2D29EE"/>
                </a:solidFill>
              </a:defRPr>
            </a:pPr>
            <a:r>
              <a:t>shifted</a:t>
            </a:r>
          </a:p>
          <a:p>
            <a:pPr algn="l" defTabSz="914400">
              <a:defRPr>
                <a:solidFill>
                  <a:srgbClr val="2D29EE"/>
                </a:solidFill>
              </a:defRPr>
            </a:pPr>
            <a:r>
              <a:t>authority</a:t>
            </a:r>
          </a:p>
          <a:p>
            <a:pPr algn="l" defTabSz="914400">
              <a:defRPr>
                <a:solidFill>
                  <a:srgbClr val="2D29EE"/>
                </a:solidFill>
              </a:defRPr>
            </a:pPr>
            <a:r>
              <a:t>areas</a:t>
            </a:r>
          </a:p>
          <a:p>
            <a:pPr algn="l" defTabSz="914400">
              <a:defRPr>
                <a:solidFill>
                  <a:srgbClr val="2D29EE"/>
                </a:solidFill>
              </a:defRPr>
            </a:pPr>
            <a:r>
              <a:t>individuals</a:t>
            </a:r>
          </a:p>
          <a:p>
            <a:pPr algn="l" defTabSz="914400">
              <a:defRPr>
                <a:solidFill>
                  <a:srgbClr val="2D29EE"/>
                </a:solidFill>
              </a:defRPr>
            </a:pPr>
            <a:r>
              <a:t>strategies</a:t>
            </a:r>
          </a:p>
          <a:p>
            <a:pPr algn="l" defTabSz="914400">
              <a:defRPr>
                <a:solidFill>
                  <a:srgbClr val="2D29EE"/>
                </a:solidFill>
              </a:defRPr>
            </a:pPr>
            <a:r>
              <a:t>economic</a:t>
            </a:r>
          </a:p>
          <a:p>
            <a:pPr algn="l" defTabSz="914400">
              <a:defRPr>
                <a:solidFill>
                  <a:srgbClr val="2D29EE"/>
                </a:solidFill>
              </a:defRPr>
            </a:pPr>
            <a:r>
              <a:t>policies</a:t>
            </a:r>
          </a:p>
          <a:p>
            <a:pPr algn="l" defTabSz="914400">
              <a:defRPr>
                <a:solidFill>
                  <a:srgbClr val="2D29EE"/>
                </a:solidFill>
              </a:defRPr>
            </a:pPr>
            <a:r>
              <a:t>implemented</a:t>
            </a:r>
          </a:p>
        </p:txBody>
      </p:sp>
      <p:sp>
        <p:nvSpPr>
          <p:cNvPr id="692" name="policy…"/>
          <p:cNvSpPr txBox="1"/>
          <p:nvPr/>
        </p:nvSpPr>
        <p:spPr>
          <a:xfrm>
            <a:off x="5677684" y="2291082"/>
            <a:ext cx="2792270" cy="41427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914400">
              <a:defRPr>
                <a:solidFill>
                  <a:srgbClr val="2D29EE"/>
                </a:solidFill>
              </a:defRPr>
            </a:pPr>
            <a:r>
              <a:t>significant</a:t>
            </a:r>
          </a:p>
          <a:p>
            <a:pPr algn="l" defTabSz="914400">
              <a:defRPr>
                <a:solidFill>
                  <a:srgbClr val="2D29EE"/>
                </a:solidFill>
              </a:defRPr>
            </a:pPr>
            <a:r>
              <a:t>consequences</a:t>
            </a:r>
          </a:p>
          <a:p>
            <a:pPr algn="l" defTabSz="914400">
              <a:defRPr>
                <a:solidFill>
                  <a:srgbClr val="2D29EE"/>
                </a:solidFill>
              </a:defRPr>
            </a:pPr>
            <a:r>
              <a:t>approximately</a:t>
            </a:r>
          </a:p>
          <a:p>
            <a:pPr algn="l" defTabSz="914400">
              <a:defRPr>
                <a:solidFill>
                  <a:srgbClr val="2D29EE"/>
                </a:solidFill>
              </a:defRPr>
            </a:pPr>
            <a:r>
              <a:t>conclusion</a:t>
            </a:r>
          </a:p>
          <a:p>
            <a:pPr algn="l" defTabSz="914400">
              <a:defRPr>
                <a:solidFill>
                  <a:srgbClr val="2D29EE"/>
                </a:solidFill>
              </a:defRPr>
            </a:pPr>
            <a:r>
              <a:t>appropriate</a:t>
            </a:r>
          </a:p>
          <a:p>
            <a:pPr algn="l" defTabSz="914400">
              <a:defRPr>
                <a:solidFill>
                  <a:srgbClr val="2D29EE"/>
                </a:solidFill>
              </a:defRPr>
            </a:pPr>
            <a:r>
              <a:t>response</a:t>
            </a:r>
          </a:p>
          <a:p>
            <a:pPr algn="l" defTabSz="914400">
              <a:defRPr>
                <a:solidFill>
                  <a:srgbClr val="2D29EE"/>
                </a:solidFill>
              </a:defRPr>
            </a:pPr>
            <a:r>
              <a:t>economy, economic</a:t>
            </a:r>
          </a:p>
          <a:p>
            <a:pPr algn="l" defTabSz="914400">
              <a:defRPr>
                <a:solidFill>
                  <a:srgbClr val="2D29EE"/>
                </a:solidFill>
              </a:defRPr>
            </a:pPr>
            <a:r>
              <a:t>consisting</a:t>
            </a:r>
          </a:p>
          <a:p>
            <a:pPr algn="l" defTabSz="914400">
              <a:defRPr>
                <a:solidFill>
                  <a:srgbClr val="2D29EE"/>
                </a:solidFill>
              </a:defRPr>
            </a:pPr>
            <a:r>
              <a:t>prior</a:t>
            </a:r>
          </a:p>
          <a:p>
            <a:pPr algn="l" defTabSz="914400">
              <a:defRPr>
                <a:solidFill>
                  <a:srgbClr val="2D29EE"/>
                </a:solidFill>
              </a:defRPr>
            </a:pPr>
            <a:r>
              <a:t>politicians</a:t>
            </a:r>
          </a:p>
          <a:p>
            <a:pPr algn="l" defTabSz="914400">
              <a:defRPr>
                <a:solidFill>
                  <a:srgbClr val="2D29EE"/>
                </a:solidFill>
              </a:defRPr>
            </a:pPr>
            <a:r>
              <a:t>authorities</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GLOBAL  HISTORY AND GEOGRAPHY…"/>
          <p:cNvSpPr txBox="1"/>
          <p:nvPr/>
        </p:nvSpPr>
        <p:spPr>
          <a:xfrm>
            <a:off x="5304425" y="30455"/>
            <a:ext cx="4685810" cy="11277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457200">
              <a:lnSpc>
                <a:spcPts val="4200"/>
              </a:lnSpc>
              <a:defRPr>
                <a:latin typeface="Times Roman"/>
                <a:ea typeface="Times Roman"/>
                <a:cs typeface="Times Roman"/>
                <a:sym typeface="Times Roman"/>
              </a:defRPr>
            </a:pPr>
            <a:r>
              <a:t>U.S. HISTORY AND GEOGRAPHY</a:t>
            </a:r>
          </a:p>
          <a:p>
            <a:pPr algn="l" defTabSz="457200">
              <a:lnSpc>
                <a:spcPts val="4200"/>
              </a:lnSpc>
              <a:defRPr>
                <a:latin typeface="Times Roman"/>
                <a:ea typeface="Times Roman"/>
                <a:cs typeface="Times Roman"/>
                <a:sym typeface="Times Roman"/>
              </a:defRPr>
            </a:pPr>
            <a:r>
              <a:t>                       June 2023</a:t>
            </a:r>
          </a:p>
        </p:txBody>
      </p:sp>
      <p:sp>
        <p:nvSpPr>
          <p:cNvPr id="695" name="Pages 1 and 5: Multiple Choice"/>
          <p:cNvSpPr txBox="1"/>
          <p:nvPr/>
        </p:nvSpPr>
        <p:spPr>
          <a:xfrm>
            <a:off x="2064533" y="1404987"/>
            <a:ext cx="4323116" cy="4370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a:latin typeface="Arial"/>
                <a:ea typeface="Arial"/>
                <a:cs typeface="Arial"/>
                <a:sym typeface="Arial"/>
              </a:defRPr>
            </a:lvl1pPr>
          </a:lstStyle>
          <a:p>
            <a:pPr/>
            <a:r>
              <a:t>Pages 3 and 5: Multiple Choice</a:t>
            </a:r>
          </a:p>
        </p:txBody>
      </p:sp>
      <p:sp>
        <p:nvSpPr>
          <p:cNvPr id="696" name="structure, constructed…"/>
          <p:cNvSpPr txBox="1"/>
          <p:nvPr/>
        </p:nvSpPr>
        <p:spPr>
          <a:xfrm>
            <a:off x="2853593" y="2562755"/>
            <a:ext cx="1578130" cy="29262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l" defTabSz="914400">
              <a:defRPr>
                <a:solidFill>
                  <a:srgbClr val="4636F5"/>
                </a:solidFill>
                <a:latin typeface="Arial"/>
                <a:ea typeface="Arial"/>
                <a:cs typeface="Arial"/>
                <a:sym typeface="Arial"/>
              </a:defRPr>
            </a:pPr>
            <a:r>
              <a:t>primary</a:t>
            </a:r>
          </a:p>
          <a:p>
            <a:pPr algn="l" defTabSz="914400">
              <a:defRPr>
                <a:solidFill>
                  <a:srgbClr val="4636F5"/>
                </a:solidFill>
                <a:latin typeface="Arial"/>
                <a:ea typeface="Arial"/>
                <a:cs typeface="Arial"/>
                <a:sym typeface="Arial"/>
              </a:defRPr>
            </a:pPr>
            <a:r>
              <a:t>principle</a:t>
            </a:r>
          </a:p>
          <a:p>
            <a:pPr algn="l" defTabSz="914400">
              <a:defRPr>
                <a:solidFill>
                  <a:srgbClr val="4636F5"/>
                </a:solidFill>
                <a:latin typeface="Arial"/>
                <a:ea typeface="Arial"/>
                <a:cs typeface="Arial"/>
                <a:sym typeface="Arial"/>
              </a:defRPr>
            </a:pPr>
            <a:r>
              <a:t>military</a:t>
            </a:r>
          </a:p>
          <a:p>
            <a:pPr algn="l" defTabSz="914400">
              <a:defRPr>
                <a:solidFill>
                  <a:srgbClr val="4636F5"/>
                </a:solidFill>
                <a:latin typeface="Arial"/>
                <a:ea typeface="Arial"/>
                <a:cs typeface="Arial"/>
                <a:sym typeface="Arial"/>
              </a:defRPr>
            </a:pPr>
            <a:r>
              <a:t>policy</a:t>
            </a:r>
          </a:p>
          <a:p>
            <a:pPr algn="l" defTabSz="914400">
              <a:defRPr>
                <a:solidFill>
                  <a:srgbClr val="4636F5"/>
                </a:solidFill>
                <a:latin typeface="Arial"/>
                <a:ea typeface="Arial"/>
                <a:cs typeface="Arial"/>
                <a:sym typeface="Arial"/>
              </a:defRPr>
            </a:pPr>
            <a:r>
              <a:t>individual</a:t>
            </a:r>
          </a:p>
          <a:p>
            <a:pPr algn="l" defTabSz="914400">
              <a:defRPr>
                <a:solidFill>
                  <a:srgbClr val="4636F5"/>
                </a:solidFill>
                <a:latin typeface="Arial"/>
                <a:ea typeface="Arial"/>
                <a:cs typeface="Arial"/>
                <a:sym typeface="Arial"/>
              </a:defRPr>
            </a:pPr>
            <a:r>
              <a:t>distribution</a:t>
            </a:r>
          </a:p>
          <a:p>
            <a:pPr algn="l" defTabSz="914400">
              <a:defRPr>
                <a:solidFill>
                  <a:srgbClr val="4636F5"/>
                </a:solidFill>
                <a:latin typeface="Arial"/>
                <a:ea typeface="Arial"/>
                <a:cs typeface="Arial"/>
                <a:sym typeface="Arial"/>
              </a:defRPr>
            </a:pPr>
            <a:r>
              <a:t>economic</a:t>
            </a:r>
          </a:p>
          <a:p>
            <a:pPr algn="l" defTabSz="914400">
              <a:defRPr>
                <a:solidFill>
                  <a:srgbClr val="4636F5"/>
                </a:solidFill>
                <a:latin typeface="Arial"/>
                <a:ea typeface="Arial"/>
                <a:cs typeface="Arial"/>
                <a:sym typeface="Arial"/>
              </a:defRPr>
            </a:pPr>
            <a:r>
              <a:t>revenue</a:t>
            </a:r>
          </a:p>
        </p:txBody>
      </p:sp>
      <p:sp>
        <p:nvSpPr>
          <p:cNvPr id="697" name="structure, constructed…"/>
          <p:cNvSpPr txBox="1"/>
          <p:nvPr/>
        </p:nvSpPr>
        <p:spPr>
          <a:xfrm>
            <a:off x="6257194" y="2562760"/>
            <a:ext cx="205637" cy="4370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914400">
              <a:defRPr>
                <a:solidFill>
                  <a:srgbClr val="4636F5"/>
                </a:solidFill>
                <a:latin typeface="Arial"/>
                <a:ea typeface="Arial"/>
                <a:cs typeface="Arial"/>
                <a:sym typeface="Arial"/>
              </a:defRPr>
            </a:lvl1pPr>
          </a:lstStyle>
          <a:p>
            <a:pPr/>
            <a:r>
              <a:t>r</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Grades 3-8 State ELA Assessment from 2016-21: + 14% points"/>
          <p:cNvSpPr txBox="1"/>
          <p:nvPr/>
        </p:nvSpPr>
        <p:spPr>
          <a:xfrm>
            <a:off x="3330754" y="5330295"/>
            <a:ext cx="7595443" cy="9993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b="1" sz="2000">
                <a:latin typeface="+mn-lt"/>
                <a:ea typeface="+mn-ea"/>
                <a:cs typeface="+mn-cs"/>
                <a:sym typeface="Helvetica Neue"/>
              </a:defRPr>
            </a:pPr>
          </a:p>
          <a:p>
            <a:pPr algn="l" defTabSz="587022">
              <a:defRPr b="1" sz="2000">
                <a:latin typeface="+mn-lt"/>
                <a:ea typeface="+mn-ea"/>
                <a:cs typeface="+mn-cs"/>
                <a:sym typeface="Helvetica Neue"/>
              </a:defRPr>
            </a:pPr>
          </a:p>
          <a:p>
            <a:pPr algn="l" defTabSz="587022">
              <a:defRPr b="1" sz="2000">
                <a:latin typeface="+mn-lt"/>
                <a:ea typeface="+mn-ea"/>
                <a:cs typeface="+mn-cs"/>
                <a:sym typeface="Helvetica Neue"/>
              </a:defRPr>
            </a:pPr>
            <a:r>
              <a:t>Grades 3-8 State ELA Assessment from 2016-21: + 14% points</a:t>
            </a:r>
          </a:p>
        </p:txBody>
      </p:sp>
      <p:pic>
        <p:nvPicPr>
          <p:cNvPr id="700" name="Image" descr="Image"/>
          <p:cNvPicPr>
            <a:picLocks noChangeAspect="1"/>
          </p:cNvPicPr>
          <p:nvPr/>
        </p:nvPicPr>
        <p:blipFill>
          <a:blip r:embed="rId2">
            <a:extLst/>
          </a:blip>
          <a:stretch>
            <a:fillRect/>
          </a:stretch>
        </p:blipFill>
        <p:spPr>
          <a:xfrm>
            <a:off x="1100957" y="2905098"/>
            <a:ext cx="2526459" cy="914405"/>
          </a:xfrm>
          <a:prstGeom prst="rect">
            <a:avLst/>
          </a:prstGeom>
          <a:ln w="12700">
            <a:miter lim="400000"/>
          </a:ln>
        </p:spPr>
      </p:pic>
      <p:sp>
        <p:nvSpPr>
          <p:cNvPr id="701" name="2015-16: 11% State Gap"/>
          <p:cNvSpPr txBox="1"/>
          <p:nvPr/>
        </p:nvSpPr>
        <p:spPr>
          <a:xfrm>
            <a:off x="4009964" y="2608989"/>
            <a:ext cx="2965531" cy="681815"/>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p>
            <a:pPr defTabSz="587022">
              <a:defRPr b="1" sz="2000">
                <a:latin typeface="+mn-lt"/>
                <a:ea typeface="+mn-ea"/>
                <a:cs typeface="+mn-cs"/>
                <a:sym typeface="Helvetica Neue"/>
              </a:defRPr>
            </a:pPr>
          </a:p>
          <a:p>
            <a:pPr algn="l" defTabSz="587022">
              <a:defRPr b="1" sz="2000">
                <a:latin typeface="+mn-lt"/>
                <a:ea typeface="+mn-ea"/>
                <a:cs typeface="+mn-cs"/>
                <a:sym typeface="Helvetica Neue"/>
              </a:defRPr>
            </a:pPr>
            <a:r>
              <a:t>2015-16: 11% State Gap</a:t>
            </a:r>
          </a:p>
        </p:txBody>
      </p:sp>
      <p:sp>
        <p:nvSpPr>
          <p:cNvPr id="702" name="Rectangle"/>
          <p:cNvSpPr/>
          <p:nvPr/>
        </p:nvSpPr>
        <p:spPr>
          <a:xfrm>
            <a:off x="8645238" y="2888532"/>
            <a:ext cx="241580" cy="677338"/>
          </a:xfrm>
          <a:prstGeom prst="rect">
            <a:avLst/>
          </a:prstGeom>
          <a:solidFill>
            <a:schemeClr val="accent1"/>
          </a:solidFill>
          <a:ln w="12700">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03" name="Rectangle"/>
          <p:cNvSpPr/>
          <p:nvPr/>
        </p:nvSpPr>
        <p:spPr>
          <a:xfrm>
            <a:off x="8982770" y="3098344"/>
            <a:ext cx="241580" cy="473055"/>
          </a:xfrm>
          <a:prstGeom prst="rect">
            <a:avLst/>
          </a:prstGeom>
          <a:solidFill>
            <a:schemeClr val="accent3"/>
          </a:solidFill>
          <a:ln w="12700">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04" name="Rectangle"/>
          <p:cNvSpPr/>
          <p:nvPr/>
        </p:nvSpPr>
        <p:spPr>
          <a:xfrm>
            <a:off x="8645238" y="2195463"/>
            <a:ext cx="241580" cy="677338"/>
          </a:xfrm>
          <a:prstGeom prst="rect">
            <a:avLst/>
          </a:prstGeom>
          <a:solidFill>
            <a:schemeClr val="accent1"/>
          </a:solidFill>
          <a:ln w="12700">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05" name="NYS Assessment Median"/>
          <p:cNvSpPr txBox="1"/>
          <p:nvPr/>
        </p:nvSpPr>
        <p:spPr>
          <a:xfrm>
            <a:off x="6766707" y="2836036"/>
            <a:ext cx="1794489" cy="227716"/>
          </a:xfrm>
          <a:prstGeom prst="rect">
            <a:avLst/>
          </a:prstGeom>
          <a:ln w="12700">
            <a:miter lim="400000"/>
          </a:ln>
          <a:extLst>
            <a:ext uri="{C572A759-6A51-4108-AA02-DFA0A04FC94B}">
              <ma14:wrappingTextBoxFlag xmlns:ma14="http://schemas.microsoft.com/office/mac/drawingml/2011/main" val="1"/>
            </a:ext>
          </a:extLst>
        </p:spPr>
        <p:txBody>
          <a:bodyPr wrap="none" lIns="27091" tIns="27091" rIns="27091" bIns="27091" anchor="ctr">
            <a:spAutoFit/>
          </a:bodyPr>
          <a:lstStyle>
            <a:lvl1pPr defTabSz="587022">
              <a:defRPr sz="1200">
                <a:latin typeface="+mn-lt"/>
                <a:ea typeface="+mn-ea"/>
                <a:cs typeface="+mn-cs"/>
                <a:sym typeface="Helvetica Neue"/>
              </a:defRPr>
            </a:lvl1pPr>
          </a:lstStyle>
          <a:p>
            <a:pPr/>
            <a:r>
              <a:t>NYS Assessment Median</a:t>
            </a:r>
          </a:p>
        </p:txBody>
      </p:sp>
      <p:grpSp>
        <p:nvGrpSpPr>
          <p:cNvPr id="711" name="Group"/>
          <p:cNvGrpSpPr/>
          <p:nvPr/>
        </p:nvGrpSpPr>
        <p:grpSpPr>
          <a:xfrm>
            <a:off x="4697742" y="3799028"/>
            <a:ext cx="4549399" cy="1562333"/>
            <a:chOff x="0" y="0"/>
            <a:chExt cx="4549398" cy="1562331"/>
          </a:xfrm>
        </p:grpSpPr>
        <p:sp>
          <p:nvSpPr>
            <p:cNvPr id="706" name="State Gap in 2021: 3%"/>
            <p:cNvSpPr txBox="1"/>
            <p:nvPr/>
          </p:nvSpPr>
          <p:spPr>
            <a:xfrm>
              <a:off x="-1" y="880517"/>
              <a:ext cx="2725247" cy="681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p>
              <a:pPr defTabSz="587022">
                <a:defRPr b="1" sz="2000">
                  <a:latin typeface="+mn-lt"/>
                  <a:ea typeface="+mn-ea"/>
                  <a:cs typeface="+mn-cs"/>
                  <a:sym typeface="Helvetica Neue"/>
                </a:defRPr>
              </a:pPr>
            </a:p>
            <a:p>
              <a:pPr algn="l" defTabSz="587022">
                <a:defRPr b="1" sz="2000">
                  <a:latin typeface="+mn-lt"/>
                  <a:ea typeface="+mn-ea"/>
                  <a:cs typeface="+mn-cs"/>
                  <a:sym typeface="Helvetica Neue"/>
                </a:defRPr>
              </a:pPr>
              <a:r>
                <a:t>State Gap in 2021: 3%</a:t>
              </a:r>
            </a:p>
          </p:txBody>
        </p:sp>
        <p:sp>
          <p:nvSpPr>
            <p:cNvPr id="707" name="Rectangle"/>
            <p:cNvSpPr/>
            <p:nvPr/>
          </p:nvSpPr>
          <p:spPr>
            <a:xfrm>
              <a:off x="3947497" y="678851"/>
              <a:ext cx="241580" cy="677339"/>
            </a:xfrm>
            <a:prstGeom prst="rect">
              <a:avLst/>
            </a:prstGeom>
            <a:solidFill>
              <a:schemeClr val="accent1"/>
            </a:solidFill>
            <a:ln w="12700" cap="flat">
              <a:noFill/>
              <a:miter lim="400000"/>
            </a:ln>
            <a:effectLst/>
          </p:spPr>
          <p:txBody>
            <a:bodyPr wrap="square" lIns="50800" tIns="50800" rIns="50800" bIns="50800"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08" name="Rectangle"/>
            <p:cNvSpPr/>
            <p:nvPr/>
          </p:nvSpPr>
          <p:spPr>
            <a:xfrm>
              <a:off x="4285028" y="698395"/>
              <a:ext cx="241580" cy="638251"/>
            </a:xfrm>
            <a:prstGeom prst="rect">
              <a:avLst/>
            </a:prstGeom>
            <a:solidFill>
              <a:schemeClr val="accent3"/>
            </a:solidFill>
            <a:ln w="12700" cap="flat">
              <a:noFill/>
              <a:miter lim="400000"/>
            </a:ln>
            <a:effectLst/>
          </p:spPr>
          <p:txBody>
            <a:bodyPr wrap="square" lIns="50800" tIns="50800" rIns="50800" bIns="50800"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09" name="Rectangle"/>
            <p:cNvSpPr/>
            <p:nvPr/>
          </p:nvSpPr>
          <p:spPr>
            <a:xfrm>
              <a:off x="3947497" y="-1"/>
              <a:ext cx="241580" cy="677336"/>
            </a:xfrm>
            <a:prstGeom prst="rect">
              <a:avLst/>
            </a:prstGeom>
            <a:solidFill>
              <a:schemeClr val="accent1"/>
            </a:solidFill>
            <a:ln w="12700" cap="flat">
              <a:noFill/>
              <a:miter lim="400000"/>
            </a:ln>
            <a:effectLst/>
          </p:spPr>
          <p:txBody>
            <a:bodyPr wrap="square" lIns="50800" tIns="50800" rIns="50800" bIns="50800" numCol="1" anchor="ctr">
              <a:noAutofit/>
            </a:bodyP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710" name="NYS Assessment Median"/>
            <p:cNvSpPr txBox="1"/>
            <p:nvPr/>
          </p:nvSpPr>
          <p:spPr>
            <a:xfrm>
              <a:off x="2754909" y="991165"/>
              <a:ext cx="1794489" cy="2277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7091" tIns="27091" rIns="27091" bIns="27091" numCol="1" anchor="ctr">
              <a:spAutoFit/>
            </a:bodyPr>
            <a:lstStyle>
              <a:lvl1pPr defTabSz="587022">
                <a:defRPr sz="1200">
                  <a:latin typeface="+mn-lt"/>
                  <a:ea typeface="+mn-ea"/>
                  <a:cs typeface="+mn-cs"/>
                  <a:sym typeface="Helvetica Neue"/>
                </a:defRPr>
              </a:lvl1pPr>
            </a:lstStyle>
            <a:p>
              <a:pPr/>
              <a:r>
                <a:t>NYS Assessment Median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1" grpId="1"/>
      <p:bldP build="whole" bldLvl="1" animBg="1" rev="0" advAuto="0" spid="699" grpId="2"/>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hape 119"/>
          <p:cNvSpPr txBox="1"/>
          <p:nvPr/>
        </p:nvSpPr>
        <p:spPr>
          <a:xfrm>
            <a:off x="1519277" y="426820"/>
            <a:ext cx="4738023" cy="3440865"/>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1</a:t>
            </a:r>
          </a:p>
          <a:p>
            <a:pPr algn="just" defTabSz="457198">
              <a:lnSpc>
                <a:spcPct val="115000"/>
              </a:lnSpc>
              <a:defRPr spc="88" sz="1600">
                <a:uFill>
                  <a:solidFill>
                    <a:srgbClr val="000000"/>
                  </a:solidFill>
                </a:uFill>
                <a:latin typeface="Arial"/>
                <a:ea typeface="Arial"/>
                <a:cs typeface="Arial"/>
                <a:sym typeface="Arial"/>
              </a:defRPr>
            </a:pPr>
            <a:r>
              <a:t>analyze,  approach,  area,  assess,  assume,  authority,  available,  benefit, concept, consist,  context,  constitute,  contract,  data,  define,  derive,  distribute,  economy, environment,  establish,  estimate,  evident,  factor,  finance, formula, function, income,  indicate,  individual,  interpret,  involve,  issue,  labor,  legal,  legislate, major,  method,  percent,  period,  principle,  proceed, process, policy, require, research, respond, role,  section,  sector, significant,  similar,  source,  specific,  structure,  theory,  vary  </a:t>
            </a:r>
          </a:p>
        </p:txBody>
      </p:sp>
      <p:sp>
        <p:nvSpPr>
          <p:cNvPr id="714" name="Shape 121"/>
          <p:cNvSpPr txBox="1"/>
          <p:nvPr/>
        </p:nvSpPr>
        <p:spPr>
          <a:xfrm>
            <a:off x="1925676" y="5407238"/>
            <a:ext cx="4738028" cy="3702758"/>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2</a:t>
            </a:r>
          </a:p>
          <a:p>
            <a:pPr algn="just" defTabSz="457198">
              <a:lnSpc>
                <a:spcPct val="115000"/>
              </a:lnSpc>
              <a:defRPr spc="88" sz="1600">
                <a:uFill>
                  <a:solidFill>
                    <a:srgbClr val="000000"/>
                  </a:solidFill>
                </a:uFill>
                <a:latin typeface="Arial"/>
                <a:ea typeface="Arial"/>
                <a:cs typeface="Arial"/>
                <a:sym typeface="Arial"/>
              </a:defRPr>
            </a:pPr>
            <a:r>
              <a:t>achieve,  acquire,  administrate,  affect,  appropriate,  aspect,  assist, category,  chapter,  commission,  community,  complex,  compute,  conclude,  conduct,  consequence,  construct,  consume,  credit,  culture,  design, distinct, equate, element, evaluate,  feature,  final,  focus,  impact, injure,  institute,  invest,  item, journal,  maintain,  normal,  obtain,  participate,  perceive,  positive,  potential,  previous,  primary,  purchase,  range,  region,  regulate,  relevant,  reside,  resource,  restrict,  secure,  seek,  select,  site,  strategy,  survey,  tradition,  transfer</a:t>
            </a:r>
          </a:p>
        </p:txBody>
      </p:sp>
      <p:sp>
        <p:nvSpPr>
          <p:cNvPr id="715" name="Shape 123"/>
          <p:cNvSpPr txBox="1"/>
          <p:nvPr/>
        </p:nvSpPr>
        <p:spPr>
          <a:xfrm>
            <a:off x="6743158" y="674478"/>
            <a:ext cx="4194431" cy="4340844"/>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3</a:t>
            </a:r>
          </a:p>
          <a:p>
            <a:pPr algn="just" defTabSz="457198">
              <a:lnSpc>
                <a:spcPct val="115000"/>
              </a:lnSpc>
              <a:spcBef>
                <a:spcPts val="900"/>
              </a:spcBef>
              <a:defRPr spc="88" sz="1600">
                <a:uFill>
                  <a:solidFill>
                    <a:srgbClr val="000000"/>
                  </a:solidFill>
                </a:uFill>
                <a:latin typeface="Arial"/>
                <a:ea typeface="Arial"/>
                <a:cs typeface="Arial"/>
                <a:sym typeface="Arial"/>
              </a:defRPr>
            </a:pPr>
            <a:r>
              <a:t>alternative, circumstance,  comment,  compensate,  component,  consent,  considerable,  constant,  constrain,  contribute,  convene,  coordinate,  core,  corporate,  correspond,  criteria,  deduce,  demonstrate, document,  dominate,  emphasis,  ensure,  exclude,  fund,  framework,  illustrate,  immigrate,  imply,  initial,  instance,  interact,  justify,  layer,  link,  maximize,  negate,  outcome,  philosophy,  physical,  proportion,  publish,  react,  register,  rely,  scheme,  sequence,  shift,  specify,  sufficient,  technical,  technique,  valid,  volume</a:t>
            </a:r>
          </a:p>
        </p:txBody>
      </p:sp>
      <p:pic>
        <p:nvPicPr>
          <p:cNvPr id="716" name="Image" descr="Image"/>
          <p:cNvPicPr>
            <a:picLocks noChangeAspect="1"/>
          </p:cNvPicPr>
          <p:nvPr/>
        </p:nvPicPr>
        <p:blipFill>
          <a:blip r:embed="rId2">
            <a:extLst/>
          </a:blip>
          <a:stretch>
            <a:fillRect/>
          </a:stretch>
        </p:blipFill>
        <p:spPr>
          <a:xfrm>
            <a:off x="320359" y="3932530"/>
            <a:ext cx="2235244" cy="1490916"/>
          </a:xfrm>
          <a:prstGeom prst="rect">
            <a:avLst/>
          </a:prstGeom>
          <a:ln w="12700">
            <a:miter lim="400000"/>
          </a:ln>
        </p:spPr>
      </p:pic>
      <p:pic>
        <p:nvPicPr>
          <p:cNvPr id="717" name="Image" descr="Image"/>
          <p:cNvPicPr>
            <a:picLocks noChangeAspect="1"/>
          </p:cNvPicPr>
          <p:nvPr/>
        </p:nvPicPr>
        <p:blipFill>
          <a:blip r:embed="rId3">
            <a:extLst/>
          </a:blip>
          <a:stretch>
            <a:fillRect/>
          </a:stretch>
        </p:blipFill>
        <p:spPr>
          <a:xfrm>
            <a:off x="7452162" y="7220735"/>
            <a:ext cx="2921535" cy="1936982"/>
          </a:xfrm>
          <a:prstGeom prst="rect">
            <a:avLst/>
          </a:prstGeom>
          <a:ln w="12700">
            <a:miter lim="400000"/>
          </a:ln>
        </p:spPr>
      </p:pic>
      <p:pic>
        <p:nvPicPr>
          <p:cNvPr id="718" name="Image" descr="Image"/>
          <p:cNvPicPr>
            <a:picLocks noChangeAspect="1"/>
          </p:cNvPicPr>
          <p:nvPr/>
        </p:nvPicPr>
        <p:blipFill>
          <a:blip r:embed="rId4">
            <a:extLst/>
          </a:blip>
          <a:stretch>
            <a:fillRect/>
          </a:stretch>
        </p:blipFill>
        <p:spPr>
          <a:xfrm>
            <a:off x="11423439" y="713802"/>
            <a:ext cx="1639102" cy="245864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8" grpId="5"/>
      <p:bldP build="whole" bldLvl="1" animBg="1" rev="0" advAuto="0" spid="717" grpId="3"/>
      <p:bldP build="whole" bldLvl="1" animBg="1" rev="0" advAuto="0" spid="714" grpId="2"/>
      <p:bldP build="whole" bldLvl="1" animBg="1" rev="0" advAuto="0" spid="715" grpId="4"/>
      <p:bldP build="whole" bldLvl="1" animBg="1" rev="0" advAuto="0" spid="716" grpId="1"/>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125"/>
          <p:cNvSpPr txBox="1"/>
          <p:nvPr/>
        </p:nvSpPr>
        <p:spPr>
          <a:xfrm>
            <a:off x="678715" y="679770"/>
            <a:ext cx="7375109" cy="2393295"/>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4</a:t>
            </a:r>
          </a:p>
          <a:p>
            <a:pPr algn="just" defTabSz="457198">
              <a:lnSpc>
                <a:spcPct val="115000"/>
              </a:lnSpc>
              <a:defRPr spc="88" sz="1600">
                <a:uFill>
                  <a:solidFill>
                    <a:srgbClr val="000000"/>
                  </a:solidFill>
                </a:uFill>
                <a:latin typeface="Arial"/>
                <a:ea typeface="Arial"/>
                <a:cs typeface="Arial"/>
                <a:sym typeface="Arial"/>
              </a:defRPr>
            </a:pPr>
            <a:r>
              <a:t>access,  adequacy,  annual,  apparent,  approximate,  attitude,  attribute,  civil,  code,  commit,  concentrate,  confer,  contrast,  cycle, debate,  despite,  dimension,  domestic,  emerge,  ethnic,  grant,  hence,  hypothesis,  implement,  implicate,  impose,  integrate,  internal,  investigate,  mechanism,  occupy,  option,  output,  overall,  parallel,  parameter,  phrase,  prior,  principal,  professional,  project,  promote,  regime,  resolve,  retain,  series,  statistic,  status,  stress,  subsequent,  undertake</a:t>
            </a:r>
          </a:p>
        </p:txBody>
      </p:sp>
      <p:sp>
        <p:nvSpPr>
          <p:cNvPr id="721" name="Shape 127"/>
          <p:cNvSpPr txBox="1"/>
          <p:nvPr/>
        </p:nvSpPr>
        <p:spPr>
          <a:xfrm>
            <a:off x="3541907" y="3919044"/>
            <a:ext cx="7664654" cy="2131401"/>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5</a:t>
            </a:r>
          </a:p>
          <a:p>
            <a:pPr algn="just" defTabSz="457198">
              <a:lnSpc>
                <a:spcPct val="115000"/>
              </a:lnSpc>
              <a:defRPr spc="88" sz="1600">
                <a:uFill>
                  <a:solidFill>
                    <a:srgbClr val="000000"/>
                  </a:solidFill>
                </a:uFill>
                <a:latin typeface="Arial"/>
                <a:ea typeface="Arial"/>
                <a:cs typeface="Arial"/>
                <a:sym typeface="Arial"/>
              </a:defRPr>
            </a:pPr>
            <a:r>
              <a:t>academy,  adjust,  alter,  amend,  capacity,  clause,  compound,  consult, decline, discrete, enable,  energy,  enforce,  entity,  equivalent,  evolve,  expand,  expose,  external,  facilitate,  fundamental,  generate,  liberal,  license,  logic,  margin,   modify,  monitor,  network,  notion,  objective,  orient,  perspective,  precise, prime,  psychology,  pursue,  ratio,  reject,  revenue,  stable,  style,  substitute,  sustain,  symbol,  target,  transit,  trend,  version,  welfare,  whereas</a:t>
            </a:r>
          </a:p>
        </p:txBody>
      </p:sp>
      <p:sp>
        <p:nvSpPr>
          <p:cNvPr id="722" name="Shape 129"/>
          <p:cNvSpPr txBox="1"/>
          <p:nvPr/>
        </p:nvSpPr>
        <p:spPr>
          <a:xfrm>
            <a:off x="2031854" y="6477327"/>
            <a:ext cx="7058736" cy="2393294"/>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6</a:t>
            </a:r>
          </a:p>
          <a:p>
            <a:pPr algn="just" defTabSz="457198">
              <a:lnSpc>
                <a:spcPct val="115000"/>
              </a:lnSpc>
              <a:defRPr spc="88" sz="1600">
                <a:uFill>
                  <a:solidFill>
                    <a:srgbClr val="000000"/>
                  </a:solidFill>
                </a:uFill>
                <a:latin typeface="Arial"/>
                <a:ea typeface="Arial"/>
                <a:cs typeface="Arial"/>
                <a:sym typeface="Arial"/>
              </a:defRPr>
            </a:pPr>
            <a:r>
              <a:t>abstract,  acknowledge,  accuracy,  aggregate,  allocate,  assign,  bond,  capable,   cite,  cooperate,  discriminate,  display,  diverse,  domain,  edit,  enhance,  estate,  exceed,  explicit,  federal,  fee,  flexible,  furthermore,  gender,  incentive,  incorporate,  incidence,  index,  inhibit,  initiate,  input,  interval,  mitigate, minimum,  ministry,  motive,  neutral,  nevertheless,  overseas,  precede,  presume,  rational,  recover,  reveal,  scope,  subsidy,  trace,  transform,  underlie,  utilize </a:t>
            </a:r>
          </a:p>
        </p:txBody>
      </p:sp>
      <p:pic>
        <p:nvPicPr>
          <p:cNvPr id="723" name="Image" descr="Image"/>
          <p:cNvPicPr>
            <a:picLocks noChangeAspect="1"/>
          </p:cNvPicPr>
          <p:nvPr/>
        </p:nvPicPr>
        <p:blipFill>
          <a:blip r:embed="rId2">
            <a:extLst/>
          </a:blip>
          <a:stretch>
            <a:fillRect/>
          </a:stretch>
        </p:blipFill>
        <p:spPr>
          <a:xfrm>
            <a:off x="8876021" y="1465620"/>
            <a:ext cx="2444490" cy="1659809"/>
          </a:xfrm>
          <a:prstGeom prst="rect">
            <a:avLst/>
          </a:prstGeom>
          <a:ln w="12700">
            <a:miter lim="400000"/>
          </a:ln>
        </p:spPr>
      </p:pic>
      <p:pic>
        <p:nvPicPr>
          <p:cNvPr id="724" name="Image" descr="Image"/>
          <p:cNvPicPr>
            <a:picLocks noChangeAspect="1"/>
          </p:cNvPicPr>
          <p:nvPr/>
        </p:nvPicPr>
        <p:blipFill>
          <a:blip r:embed="rId3">
            <a:extLst/>
          </a:blip>
          <a:stretch>
            <a:fillRect/>
          </a:stretch>
        </p:blipFill>
        <p:spPr>
          <a:xfrm>
            <a:off x="10159755" y="5727303"/>
            <a:ext cx="2032003" cy="1137931"/>
          </a:xfrm>
          <a:prstGeom prst="rect">
            <a:avLst/>
          </a:prstGeom>
          <a:ln w="12700">
            <a:miter lim="400000"/>
          </a:ln>
        </p:spPr>
      </p:pic>
      <p:pic>
        <p:nvPicPr>
          <p:cNvPr id="725" name="Image" descr="Image"/>
          <p:cNvPicPr>
            <a:picLocks noChangeAspect="1"/>
          </p:cNvPicPr>
          <p:nvPr/>
        </p:nvPicPr>
        <p:blipFill>
          <a:blip r:embed="rId4">
            <a:extLst/>
          </a:blip>
          <a:stretch>
            <a:fillRect/>
          </a:stretch>
        </p:blipFill>
        <p:spPr>
          <a:xfrm>
            <a:off x="1387942" y="3602490"/>
            <a:ext cx="1221503" cy="18285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2"/>
      <p:bldP build="whole" bldLvl="1" animBg="1" rev="0" advAuto="0" spid="722" grpId="4"/>
      <p:bldP build="whole" bldLvl="1" animBg="1" rev="0" advAuto="0" spid="723" grpId="1"/>
      <p:bldP build="whole" bldLvl="1" animBg="1" rev="0" advAuto="0" spid="725" grpId="3"/>
      <p:bldP build="whole" bldLvl="1" animBg="1" rev="0" advAuto="0" spid="724"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eachers will often attempt to relate to students…"/>
          <p:cNvSpPr txBox="1"/>
          <p:nvPr/>
        </p:nvSpPr>
        <p:spPr>
          <a:xfrm>
            <a:off x="5372094" y="2264865"/>
            <a:ext cx="6900063" cy="3039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mn-lt"/>
                <a:ea typeface="+mn-ea"/>
                <a:cs typeface="+mn-cs"/>
                <a:sym typeface="Helvetica Neue"/>
              </a:defRPr>
            </a:pPr>
            <a:r>
              <a:t>“Teachers will often attempt to relate to students</a:t>
            </a:r>
          </a:p>
          <a:p>
            <a:pPr algn="l">
              <a:defRPr>
                <a:latin typeface="+mn-lt"/>
                <a:ea typeface="+mn-ea"/>
                <a:cs typeface="+mn-cs"/>
                <a:sym typeface="Helvetica Neue"/>
              </a:defRPr>
            </a:pPr>
            <a:r>
              <a:t> by conversing with them on their level, adopting</a:t>
            </a:r>
          </a:p>
          <a:p>
            <a:pPr algn="l">
              <a:defRPr>
                <a:latin typeface="+mn-lt"/>
                <a:ea typeface="+mn-ea"/>
                <a:cs typeface="+mn-cs"/>
                <a:sym typeface="Helvetica Neue"/>
              </a:defRPr>
            </a:pPr>
            <a:r>
              <a:t>many of their expressions and colloquialisms. </a:t>
            </a:r>
          </a:p>
          <a:p>
            <a:pPr algn="l">
              <a:defRPr>
                <a:latin typeface="+mn-lt"/>
                <a:ea typeface="+mn-ea"/>
                <a:cs typeface="+mn-cs"/>
                <a:sym typeface="Helvetica Neue"/>
              </a:defRPr>
            </a:pPr>
            <a:r>
              <a:t>However, research suggests that this approach is </a:t>
            </a:r>
          </a:p>
          <a:p>
            <a:pPr algn="l">
              <a:defRPr>
                <a:latin typeface="+mn-lt"/>
                <a:ea typeface="+mn-ea"/>
                <a:cs typeface="+mn-cs"/>
                <a:sym typeface="Helvetica Neue"/>
              </a:defRPr>
            </a:pPr>
            <a:r>
              <a:t>not particularly conducive to vocabulary growth.</a:t>
            </a:r>
          </a:p>
          <a:p>
            <a:pPr algn="l">
              <a:defRPr>
                <a:latin typeface="+mn-lt"/>
                <a:ea typeface="+mn-ea"/>
                <a:cs typeface="+mn-cs"/>
                <a:sym typeface="Helvetica Neue"/>
              </a:defRPr>
            </a:pPr>
            <a:r>
              <a:t>We need to “teach up” by using academic </a:t>
            </a:r>
          </a:p>
          <a:p>
            <a:pPr algn="l">
              <a:defRPr>
                <a:latin typeface="+mn-lt"/>
                <a:ea typeface="+mn-ea"/>
                <a:cs typeface="+mn-cs"/>
                <a:sym typeface="Helvetica Neue"/>
              </a:defRPr>
            </a:pPr>
            <a:r>
              <a:t>language rather than kid language”</a:t>
            </a:r>
          </a:p>
          <a:p>
            <a:pPr algn="l">
              <a:defRPr>
                <a:latin typeface="+mn-lt"/>
                <a:ea typeface="+mn-ea"/>
                <a:cs typeface="+mn-cs"/>
                <a:sym typeface="Helvetica Neue"/>
              </a:defRPr>
            </a:pPr>
            <a:r>
              <a:t>(Himmele &amp; Himmele, 2009). </a:t>
            </a:r>
          </a:p>
        </p:txBody>
      </p:sp>
      <p:pic>
        <p:nvPicPr>
          <p:cNvPr id="234" name="pasted-image.png" descr="pasted-image.png"/>
          <p:cNvPicPr>
            <a:picLocks noChangeAspect="1"/>
          </p:cNvPicPr>
          <p:nvPr/>
        </p:nvPicPr>
        <p:blipFill>
          <a:blip r:embed="rId2">
            <a:extLst/>
          </a:blip>
          <a:stretch>
            <a:fillRect/>
          </a:stretch>
        </p:blipFill>
        <p:spPr>
          <a:xfrm>
            <a:off x="234850" y="3511896"/>
            <a:ext cx="3949702" cy="2057418"/>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hape 131"/>
          <p:cNvSpPr txBox="1"/>
          <p:nvPr/>
        </p:nvSpPr>
        <p:spPr>
          <a:xfrm>
            <a:off x="4958293" y="364181"/>
            <a:ext cx="7120899" cy="2393295"/>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7</a:t>
            </a:r>
          </a:p>
          <a:p>
            <a:pPr algn="just" defTabSz="457198">
              <a:lnSpc>
                <a:spcPct val="115000"/>
              </a:lnSpc>
              <a:defRPr spc="88" sz="1600">
                <a:uFill>
                  <a:solidFill>
                    <a:srgbClr val="000000"/>
                  </a:solidFill>
                </a:uFill>
                <a:latin typeface="Arial"/>
                <a:ea typeface="Arial"/>
                <a:cs typeface="Arial"/>
                <a:sym typeface="Arial"/>
              </a:defRPr>
            </a:pPr>
            <a:r>
              <a:t>adapt,  advocate,  channel,  classic,  comprehensive,  comprise,  confirm,  contrary,   convert,   decade,  deny,  differentiate,  dispose,   dynamic,   equip,   eliminate,  empirical,  extract  finite,  foundation,  gradient,  guarantee,  hierarchy,  identical,  ideology,  infer,  innovate,  insert, intervene,  isolate,  media,  mode,  paradigm,  phenomenon,  priority,  prohibit,  publication,  quote,  release,  reverse,  simulate,  sole,  somewhat,  submit,  successor,  thesis,  transmit,  ultimate,  unique,  voluntary</a:t>
            </a:r>
          </a:p>
        </p:txBody>
      </p:sp>
      <p:sp>
        <p:nvSpPr>
          <p:cNvPr id="728" name="Shape 133"/>
          <p:cNvSpPr txBox="1"/>
          <p:nvPr/>
        </p:nvSpPr>
        <p:spPr>
          <a:xfrm>
            <a:off x="459700" y="3289353"/>
            <a:ext cx="7196364" cy="2393294"/>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8</a:t>
            </a:r>
          </a:p>
          <a:p>
            <a:pPr algn="just" defTabSz="457198">
              <a:lnSpc>
                <a:spcPct val="115000"/>
              </a:lnSpc>
              <a:defRPr spc="84" sz="1600">
                <a:uFill>
                  <a:solidFill>
                    <a:srgbClr val="000000"/>
                  </a:solidFill>
                </a:uFill>
                <a:latin typeface="Arial"/>
                <a:ea typeface="Arial"/>
                <a:cs typeface="Arial"/>
                <a:sym typeface="Arial"/>
              </a:defRPr>
            </a:pPr>
            <a:r>
              <a:t>abandon, accompany, accumulate, ambiguous, appendix,  appreciate,   arbitrary,   automate,  bias,  chart,  clarify,  commodity,  complement,  conform,  contemporary,  contradict, crucial, currency, denote,  detect,  deviate,  displace,  eventual,  exhibit,  exploit, fluctuate, guideline, implicit, induce, inevitable, infrastructure, inspect, intense,  manipulate, minimize, nuclear, offset, predominant,  prospect,  radical,  reinforce,  restore,  revise, tension,  terminate,  theme,  thereby,  uniform,  vehicle,  via,  virtual,   widespread </a:t>
            </a:r>
          </a:p>
        </p:txBody>
      </p:sp>
      <p:sp>
        <p:nvSpPr>
          <p:cNvPr id="729" name="Shape 135"/>
          <p:cNvSpPr txBox="1"/>
          <p:nvPr/>
        </p:nvSpPr>
        <p:spPr>
          <a:xfrm>
            <a:off x="4268884" y="5617617"/>
            <a:ext cx="7973322" cy="2131401"/>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9</a:t>
            </a:r>
          </a:p>
          <a:p>
            <a:pPr algn="just" defTabSz="457198">
              <a:lnSpc>
                <a:spcPct val="115000"/>
              </a:lnSpc>
              <a:defRPr spc="88" sz="1600">
                <a:uFill>
                  <a:solidFill>
                    <a:srgbClr val="000000"/>
                  </a:solidFill>
                </a:uFill>
                <a:latin typeface="Arial"/>
                <a:ea typeface="Arial"/>
                <a:cs typeface="Arial"/>
                <a:sym typeface="Arial"/>
              </a:defRPr>
            </a:pPr>
            <a:r>
              <a:t>accommodate, analogy, anticipate, assure, attain, behalf, cease, coherent,  coincide,  commence,  compatible,  concurrent,   confine, controversy, converse, device, devote diminish, distort, duration, erode, ethic, found, format, inherent,  insight, integral, intermediate, manual, mature, mediate, medium, military, minimal, mutual, norm, overlap, passive, portion, preliminary, protocol,  qualitative, refine, restrain, revolution, rigid, route, scenario, sphere, subordinate, supplement, suspend, trigger, unify, violate</a:t>
            </a:r>
          </a:p>
        </p:txBody>
      </p:sp>
      <p:sp>
        <p:nvSpPr>
          <p:cNvPr id="730" name="Shape 137"/>
          <p:cNvSpPr txBox="1"/>
          <p:nvPr/>
        </p:nvSpPr>
        <p:spPr>
          <a:xfrm>
            <a:off x="840269" y="7840042"/>
            <a:ext cx="7393786" cy="1345723"/>
          </a:xfrm>
          <a:prstGeom prst="rect">
            <a:avLst/>
          </a:prstGeom>
          <a:ln w="12700">
            <a:miter lim="400000"/>
          </a:ln>
          <a:extLst>
            <a:ext uri="{C572A759-6A51-4108-AA02-DFA0A04FC94B}">
              <ma14:wrappingTextBoxFlag xmlns:ma14="http://schemas.microsoft.com/office/mac/drawingml/2011/main" val="1"/>
            </a:ext>
          </a:extLst>
        </p:spPr>
        <p:txBody>
          <a:bodyPr lIns="38099" tIns="38099" rIns="38099" bIns="38099" anchor="ctr">
            <a:spAutoFit/>
          </a:bodyPr>
          <a:lstStyle/>
          <a:p>
            <a:pPr defTabSz="457198">
              <a:lnSpc>
                <a:spcPct val="115000"/>
              </a:lnSpc>
              <a:spcBef>
                <a:spcPts val="900"/>
              </a:spcBef>
              <a:defRPr b="1" spc="44" sz="1600">
                <a:uFill>
                  <a:solidFill>
                    <a:srgbClr val="000000"/>
                  </a:solidFill>
                </a:uFill>
                <a:latin typeface="Arial"/>
                <a:ea typeface="Arial"/>
                <a:cs typeface="Arial"/>
                <a:sym typeface="Arial"/>
              </a:defRPr>
            </a:pPr>
            <a:r>
              <a:t>Academic Word List: Subset 10</a:t>
            </a:r>
          </a:p>
          <a:p>
            <a:pPr algn="just" defTabSz="457198">
              <a:lnSpc>
                <a:spcPct val="115000"/>
              </a:lnSpc>
              <a:defRPr spc="88" sz="1600">
                <a:uFill>
                  <a:solidFill>
                    <a:srgbClr val="000000"/>
                  </a:solidFill>
                </a:uFill>
                <a:latin typeface="Arial"/>
                <a:ea typeface="Arial"/>
                <a:cs typeface="Arial"/>
                <a:sym typeface="Arial"/>
              </a:defRPr>
            </a:pPr>
            <a:r>
              <a:t>adjacent, albeit, assemble, collapse, colleague, compile, conceive, convince, depress, encounter, forthcoming, incline, integrity, intrinsic, invoke, levy, likewise, nonetheless, notwithstanding, ongoing, panel, persist, pose, reluctance, so-called, straightforward, undergo, whereby</a:t>
            </a:r>
          </a:p>
        </p:txBody>
      </p:sp>
      <p:pic>
        <p:nvPicPr>
          <p:cNvPr id="731" name="Image" descr="Image"/>
          <p:cNvPicPr>
            <a:picLocks noChangeAspect="1"/>
          </p:cNvPicPr>
          <p:nvPr/>
        </p:nvPicPr>
        <p:blipFill>
          <a:blip r:embed="rId2">
            <a:extLst/>
          </a:blip>
          <a:stretch>
            <a:fillRect/>
          </a:stretch>
        </p:blipFill>
        <p:spPr>
          <a:xfrm>
            <a:off x="269581" y="1305002"/>
            <a:ext cx="2671161" cy="1781669"/>
          </a:xfrm>
          <a:prstGeom prst="rect">
            <a:avLst/>
          </a:prstGeom>
          <a:ln w="12700">
            <a:miter lim="400000"/>
          </a:ln>
        </p:spPr>
      </p:pic>
      <p:pic>
        <p:nvPicPr>
          <p:cNvPr id="732" name="Image" descr="Image"/>
          <p:cNvPicPr>
            <a:picLocks noChangeAspect="1"/>
          </p:cNvPicPr>
          <p:nvPr/>
        </p:nvPicPr>
        <p:blipFill>
          <a:blip r:embed="rId3">
            <a:extLst/>
          </a:blip>
          <a:stretch>
            <a:fillRect/>
          </a:stretch>
        </p:blipFill>
        <p:spPr>
          <a:xfrm>
            <a:off x="7963616" y="3335651"/>
            <a:ext cx="1754305" cy="1320811"/>
          </a:xfrm>
          <a:prstGeom prst="rect">
            <a:avLst/>
          </a:prstGeom>
          <a:ln w="12700">
            <a:miter lim="400000"/>
          </a:ln>
        </p:spPr>
      </p:pic>
      <p:pic>
        <p:nvPicPr>
          <p:cNvPr id="733" name="Image" descr="Image"/>
          <p:cNvPicPr>
            <a:picLocks noChangeAspect="1"/>
          </p:cNvPicPr>
          <p:nvPr/>
        </p:nvPicPr>
        <p:blipFill>
          <a:blip r:embed="rId4">
            <a:extLst/>
          </a:blip>
          <a:stretch>
            <a:fillRect/>
          </a:stretch>
        </p:blipFill>
        <p:spPr>
          <a:xfrm>
            <a:off x="1408607" y="6104330"/>
            <a:ext cx="1754299" cy="131403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2" grpId="3"/>
      <p:bldP build="whole" bldLvl="1" animBg="1" rev="0" advAuto="0" spid="733" grpId="4"/>
      <p:bldP build="whole" bldLvl="1" animBg="1" rev="0" advAuto="0" spid="728" grpId="2"/>
      <p:bldP build="whole" bldLvl="1" animBg="1" rev="0" advAuto="0" spid="731"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5" name="teFzNze0xWYBOREtP7oxniGYS5fYLU0IoXKV6H8NrAW5fpLvC4yZh3DnBLP0Jbpny0QS6-P2Eqn_PU7G-JSP3_b1MOWti-rp6vToKaS3glg0vfKPXip1O4BY1oDxuR7WIRSuOAz1fmjCkLWbPw.png" descr="teFzNze0xWYBOREtP7oxniGYS5fYLU0IoXKV6H8NrAW5fpLvC4yZh3DnBLP0Jbpny0QS6-P2Eqn_PU7G-JSP3_b1MOWti-rp6vToKaS3glg0vfKPXip1O4BY1oDxuR7WIRSuOAz1fmjCkLWbPw.png"/>
          <p:cNvPicPr>
            <a:picLocks noChangeAspect="1"/>
          </p:cNvPicPr>
          <p:nvPr/>
        </p:nvPicPr>
        <p:blipFill>
          <a:blip r:embed="rId2">
            <a:extLst/>
          </a:blip>
          <a:stretch>
            <a:fillRect/>
          </a:stretch>
        </p:blipFill>
        <p:spPr>
          <a:xfrm>
            <a:off x="138599" y="1323681"/>
            <a:ext cx="12727603" cy="6506989"/>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7" name="1txiZC414X3cpzl6oDTmgWxze2socCVBy87oBsh9sEygNvHGwv3Aqhutwcy74YFfUYDySKe6qfiwl9izyiK_peoML7AkkMqh_TiZAgTXAe4FA6CCtGFghriC5AQzNnOp4029Q3mMf3CSNAPZfg.png" descr="1txiZC414X3cpzl6oDTmgWxze2socCVBy87oBsh9sEygNvHGwv3Aqhutwcy74YFfUYDySKe6qfiwl9izyiK_peoML7AkkMqh_TiZAgTXAe4FA6CCtGFghriC5AQzNnOp4029Q3mMf3CSNAPZfg.png"/>
          <p:cNvPicPr>
            <a:picLocks noChangeAspect="1"/>
          </p:cNvPicPr>
          <p:nvPr/>
        </p:nvPicPr>
        <p:blipFill>
          <a:blip r:embed="rId2">
            <a:extLst/>
          </a:blip>
          <a:stretch>
            <a:fillRect/>
          </a:stretch>
        </p:blipFill>
        <p:spPr>
          <a:xfrm>
            <a:off x="816407" y="1041240"/>
            <a:ext cx="12184786" cy="6282784"/>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9" name="kelJ3TkIBT50JzS3SQMNj7_jsnQ8eb5XCRYt0GD9FtbGdk-zp8vRJ-ZYk9WiEkVwESd_4iTia7Dj2NVYmwXBR2GvJtHYVUxPkJYZumb6LR-HK1rs3qtHl2oTI-Dw7IeC7duwx0WI-HzcKwLGog.png" descr="kelJ3TkIBT50JzS3SQMNj7_jsnQ8eb5XCRYt0GD9FtbGdk-zp8vRJ-ZYk9WiEkVwESd_4iTia7Dj2NVYmwXBR2GvJtHYVUxPkJYZumb6LR-HK1rs3qtHl2oTI-Dw7IeC7duwx0WI-HzcKwLGog.png"/>
          <p:cNvPicPr>
            <a:picLocks noChangeAspect="1"/>
          </p:cNvPicPr>
          <p:nvPr/>
        </p:nvPicPr>
        <p:blipFill>
          <a:blip r:embed="rId2">
            <a:extLst/>
          </a:blip>
          <a:stretch>
            <a:fillRect/>
          </a:stretch>
        </p:blipFill>
        <p:spPr>
          <a:xfrm>
            <a:off x="343363" y="1108137"/>
            <a:ext cx="12318073" cy="6551673"/>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Text"/>
          <p:cNvSpPr txBox="1"/>
          <p:nvPr/>
        </p:nvSpPr>
        <p:spPr>
          <a:xfrm>
            <a:off x="6426200" y="4664709"/>
            <a:ext cx="152400"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pPr/>
            <a:r>
              <a:t> </a:t>
            </a:r>
          </a:p>
        </p:txBody>
      </p:sp>
      <p:sp>
        <p:nvSpPr>
          <p:cNvPr id="742" name="Text"/>
          <p:cNvSpPr txBox="1"/>
          <p:nvPr/>
        </p:nvSpPr>
        <p:spPr>
          <a:xfrm>
            <a:off x="6553200" y="4791709"/>
            <a:ext cx="152400"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pPr/>
            <a:r>
              <a:t> </a:t>
            </a:r>
          </a:p>
        </p:txBody>
      </p:sp>
      <p:pic>
        <p:nvPicPr>
          <p:cNvPr id="743" name="dgKu6pLJlHJop-Z8O1AfR_t7s15dn7DKc-3dpRNqDVtNSb1p54vMfzX0e20qeVuttN6uLa_8sI-rt7jHVNougBUrE2P58FvftQ-QznIjLtai5iOmyAZDHQV358oFu5vmPsAbaecVBfPCu5rZFQ.png" descr="dgKu6pLJlHJop-Z8O1AfR_t7s15dn7DKc-3dpRNqDVtNSb1p54vMfzX0e20qeVuttN6uLa_8sI-rt7jHVNougBUrE2P58FvftQ-QznIjLtai5iOmyAZDHQV358oFu5vmPsAbaecVBfPCu5rZFQ.png"/>
          <p:cNvPicPr>
            <a:picLocks noChangeAspect="1"/>
          </p:cNvPicPr>
          <p:nvPr/>
        </p:nvPicPr>
        <p:blipFill>
          <a:blip r:embed="rId2">
            <a:extLst/>
          </a:blip>
          <a:stretch>
            <a:fillRect/>
          </a:stretch>
        </p:blipFill>
        <p:spPr>
          <a:xfrm>
            <a:off x="-546100" y="1349115"/>
            <a:ext cx="15447006" cy="8785485"/>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5" name="Q7qQ7SDMcPlofaOia71-Y5ALLTctZb7DhLLe2ncZS3g7CNmCmE30lTeWi1C9cXpVWrEPV7zyL187I1dehdtnTqoPH9MiubDDSPKLvXXuzVx7wdwXJX6cMTa8L8P4swsx9rJbKEuvXZmOoxOV7A.png" descr="Q7qQ7SDMcPlofaOia71-Y5ALLTctZb7DhLLe2ncZS3g7CNmCmE30lTeWi1C9cXpVWrEPV7zyL187I1dehdtnTqoPH9MiubDDSPKLvXXuzVx7wdwXJX6cMTa8L8P4swsx9rJbKEuvXZmOoxOV7A.png"/>
          <p:cNvPicPr>
            <a:picLocks noChangeAspect="1"/>
          </p:cNvPicPr>
          <p:nvPr/>
        </p:nvPicPr>
        <p:blipFill>
          <a:blip r:embed="rId2">
            <a:extLst/>
          </a:blip>
          <a:stretch>
            <a:fillRect/>
          </a:stretch>
        </p:blipFill>
        <p:spPr>
          <a:xfrm>
            <a:off x="139698" y="443503"/>
            <a:ext cx="13902612" cy="8636997"/>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277"/>
          <p:cNvSpPr txBox="1"/>
          <p:nvPr>
            <p:ph type="title" idx="4294967295"/>
          </p:nvPr>
        </p:nvSpPr>
        <p:spPr>
          <a:xfrm>
            <a:off x="650237" y="390594"/>
            <a:ext cx="11704326" cy="1625602"/>
          </a:xfrm>
          <a:prstGeom prst="rect">
            <a:avLst/>
          </a:prstGeom>
        </p:spPr>
        <p:txBody>
          <a:bodyPr lIns="0" tIns="0" rIns="0" bIns="0"/>
          <a:lstStyle>
            <a:lvl1pPr defTabSz="914400">
              <a:defRPr sz="6200">
                <a:latin typeface="Arial"/>
                <a:ea typeface="Arial"/>
                <a:cs typeface="Arial"/>
                <a:sym typeface="Arial"/>
              </a:defRPr>
            </a:lvl1pPr>
          </a:lstStyle>
          <a:p>
            <a:pPr/>
            <a:r>
              <a:t>Morphology Chart</a:t>
            </a:r>
          </a:p>
        </p:txBody>
      </p:sp>
      <p:graphicFrame>
        <p:nvGraphicFramePr>
          <p:cNvPr id="748" name="Table 278"/>
          <p:cNvGraphicFramePr/>
          <p:nvPr/>
        </p:nvGraphicFramePr>
        <p:xfrm>
          <a:off x="650238" y="1733973"/>
          <a:ext cx="11704326" cy="495130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26080"/>
                <a:gridCol w="2926080"/>
                <a:gridCol w="2926080"/>
                <a:gridCol w="2926080"/>
              </a:tblGrid>
              <a:tr h="1733973">
                <a:tc>
                  <a:txBody>
                    <a:bodyPr/>
                    <a:lstStyle/>
                    <a:p>
                      <a:pPr algn="l" defTabSz="914400">
                        <a:spcBef>
                          <a:spcPts val="300"/>
                        </a:spcBef>
                        <a:defRPr b="1">
                          <a:latin typeface="Arial"/>
                          <a:ea typeface="Arial"/>
                          <a:cs typeface="Arial"/>
                          <a:sym typeface="Arial"/>
                        </a:defRPr>
                      </a:pPr>
                      <a:r>
                        <a:t>NOUNS:</a:t>
                      </a:r>
                    </a:p>
                    <a:p>
                      <a:pPr algn="l" defTabSz="914400">
                        <a:spcBef>
                          <a:spcPts val="200"/>
                        </a:spcBef>
                        <a:defRPr sz="1200">
                          <a:latin typeface="Avenir Roman"/>
                          <a:ea typeface="Avenir Roman"/>
                          <a:cs typeface="Avenir Roman"/>
                          <a:sym typeface="Avenir Roman"/>
                        </a:defRPr>
                      </a:pPr>
                      <a:r>
                        <a:t>They will fit into this frame: The_____.</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300"/>
                        </a:spcBef>
                        <a:defRPr b="1">
                          <a:latin typeface="Arial"/>
                          <a:ea typeface="Arial"/>
                          <a:cs typeface="Arial"/>
                          <a:sym typeface="Arial"/>
                        </a:defRPr>
                      </a:pPr>
                      <a:r>
                        <a:t>VERBS:</a:t>
                      </a:r>
                    </a:p>
                    <a:p>
                      <a:pPr algn="l" defTabSz="914400">
                        <a:spcBef>
                          <a:spcPts val="200"/>
                        </a:spcBef>
                        <a:defRPr sz="1200">
                          <a:latin typeface="Avenir Roman"/>
                          <a:ea typeface="Avenir Roman"/>
                          <a:cs typeface="Avenir Roman"/>
                          <a:sym typeface="Avenir Roman"/>
                        </a:defRPr>
                      </a:pPr>
                      <a:r>
                        <a:t>They will fit into this  frame: To____ or</a:t>
                      </a:r>
                    </a:p>
                    <a:p>
                      <a:pPr algn="l" defTabSz="914400">
                        <a:spcBef>
                          <a:spcPts val="200"/>
                        </a:spcBef>
                        <a:defRPr sz="1200">
                          <a:latin typeface="Avenir Roman"/>
                          <a:ea typeface="Avenir Roman"/>
                          <a:cs typeface="Avenir Roman"/>
                          <a:sym typeface="Avenir Roman"/>
                        </a:defRPr>
                      </a:pPr>
                      <a:r>
                        <a:t>Can____or</a:t>
                      </a:r>
                    </a:p>
                    <a:p>
                      <a:pPr algn="l" defTabSz="914400">
                        <a:spcBef>
                          <a:spcPts val="200"/>
                        </a:spcBef>
                        <a:defRPr sz="1200">
                          <a:latin typeface="Avenir Roman"/>
                          <a:ea typeface="Avenir Roman"/>
                          <a:cs typeface="Avenir Roman"/>
                          <a:sym typeface="Avenir Roman"/>
                        </a:defRPr>
                      </a:pPr>
                      <a:r>
                        <a:t>Is____ing</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300"/>
                        </a:spcBef>
                        <a:defRPr b="1">
                          <a:latin typeface="Arial"/>
                          <a:ea typeface="Arial"/>
                          <a:cs typeface="Arial"/>
                          <a:sym typeface="Arial"/>
                        </a:defRPr>
                      </a:pPr>
                      <a:r>
                        <a:t>ADJECTIVES:</a:t>
                      </a:r>
                    </a:p>
                    <a:p>
                      <a:pPr algn="l" defTabSz="914400">
                        <a:spcBef>
                          <a:spcPts val="200"/>
                        </a:spcBef>
                        <a:defRPr sz="1200">
                          <a:latin typeface="Avenir Roman"/>
                          <a:ea typeface="Avenir Roman"/>
                          <a:cs typeface="Avenir Roman"/>
                          <a:sym typeface="Avenir Roman"/>
                        </a:defRPr>
                      </a:pPr>
                      <a:r>
                        <a:t>They  will fit into this frame:</a:t>
                      </a:r>
                    </a:p>
                    <a:p>
                      <a:pPr algn="l" defTabSz="914400">
                        <a:spcBef>
                          <a:spcPts val="600"/>
                        </a:spcBef>
                        <a:defRPr sz="1200">
                          <a:latin typeface="Avenir Roman"/>
                          <a:ea typeface="Avenir Roman"/>
                          <a:cs typeface="Avenir Roman"/>
                          <a:sym typeface="Avenir Roman"/>
                        </a:defRPr>
                      </a:pPr>
                    </a:p>
                    <a:p>
                      <a:pPr algn="l" defTabSz="914400">
                        <a:spcBef>
                          <a:spcPts val="200"/>
                        </a:spcBef>
                        <a:defRPr sz="1200">
                          <a:latin typeface="Avenir Roman"/>
                          <a:ea typeface="Avenir Roman"/>
                          <a:cs typeface="Avenir Roman"/>
                          <a:sym typeface="Avenir Roman"/>
                        </a:defRPr>
                      </a:pPr>
                      <a:r>
                        <a:t>The ________truck</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noFill/>
                  </a:tcPr>
                </a:tc>
                <a:tc>
                  <a:txBody>
                    <a:bodyPr/>
                    <a:lstStyle/>
                    <a:p>
                      <a:pPr algn="l" defTabSz="914400">
                        <a:spcBef>
                          <a:spcPts val="300"/>
                        </a:spcBef>
                        <a:defRPr b="1">
                          <a:latin typeface="Arial"/>
                          <a:ea typeface="Arial"/>
                          <a:cs typeface="Arial"/>
                          <a:sym typeface="Arial"/>
                        </a:defRPr>
                      </a:pPr>
                      <a:r>
                        <a:t>ADVERBS:</a:t>
                      </a:r>
                    </a:p>
                    <a:p>
                      <a:pPr algn="l" defTabSz="914400">
                        <a:spcBef>
                          <a:spcPts val="200"/>
                        </a:spcBef>
                        <a:defRPr sz="1200">
                          <a:latin typeface="Avenir Roman"/>
                          <a:ea typeface="Avenir Roman"/>
                          <a:cs typeface="Avenir Roman"/>
                          <a:sym typeface="Avenir Roman"/>
                        </a:defRPr>
                      </a:pPr>
                      <a:r>
                        <a:t>They will fit into this frame: </a:t>
                      </a:r>
                    </a:p>
                    <a:p>
                      <a:pPr algn="l" defTabSz="914400">
                        <a:spcBef>
                          <a:spcPts val="600"/>
                        </a:spcBef>
                        <a:defRPr sz="1200">
                          <a:latin typeface="Avenir Roman"/>
                          <a:ea typeface="Avenir Roman"/>
                          <a:cs typeface="Avenir Roman"/>
                          <a:sym typeface="Avenir Roman"/>
                        </a:defRPr>
                      </a:pPr>
                    </a:p>
                    <a:p>
                      <a:pPr algn="l" defTabSz="914400">
                        <a:spcBef>
                          <a:spcPts val="200"/>
                        </a:spcBef>
                        <a:defRPr sz="1200">
                          <a:latin typeface="Avenir Roman"/>
                          <a:ea typeface="Avenir Roman"/>
                          <a:cs typeface="Avenir Roman"/>
                          <a:sym typeface="Avenir Roman"/>
                        </a:defRPr>
                      </a:pPr>
                      <a:r>
                        <a:t>Do it ___________.</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noFill/>
                  </a:tcPr>
                </a:tc>
              </a:tr>
              <a:tr h="3217333">
                <a:tc>
                  <a:txBody>
                    <a:bodyPr/>
                    <a:lstStyle/>
                    <a:p>
                      <a:pPr algn="l" defTabSz="914400">
                        <a:defRPr sz="1800">
                          <a:latin typeface="+mj-lt"/>
                          <a:ea typeface="+mj-ea"/>
                          <a:cs typeface="+mj-cs"/>
                          <a:sym typeface="Helvetica"/>
                        </a:defRPr>
                      </a:pP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defRPr sz="1800">
                          <a:latin typeface="+mj-lt"/>
                          <a:ea typeface="+mj-ea"/>
                          <a:cs typeface="+mj-cs"/>
                          <a:sym typeface="Helvetica"/>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600"/>
                        </a:spcBef>
                        <a:defRPr sz="1800">
                          <a:latin typeface="Avenir Roman"/>
                          <a:ea typeface="Avenir Roman"/>
                          <a:cs typeface="Avenir Roman"/>
                          <a:sym typeface="Avenir Roman"/>
                        </a:defRPr>
                      </a:pP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600"/>
                        </a:spcBef>
                        <a:defRPr sz="1800">
                          <a:latin typeface="+mj-lt"/>
                          <a:ea typeface="+mj-ea"/>
                          <a:cs typeface="+mj-cs"/>
                          <a:sym typeface="Helvetica"/>
                        </a:defRPr>
                      </a:pP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749" name="Shape 279"/>
          <p:cNvSpPr txBox="1"/>
          <p:nvPr/>
        </p:nvSpPr>
        <p:spPr>
          <a:xfrm>
            <a:off x="1763321" y="6953955"/>
            <a:ext cx="9504827" cy="172359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914400">
              <a:defRPr sz="1600">
                <a:latin typeface="Arial"/>
                <a:ea typeface="Arial"/>
                <a:cs typeface="Arial"/>
                <a:sym typeface="Arial"/>
              </a:defRPr>
            </a:pPr>
            <a:r>
              <a:t>Nouns answer the question: </a:t>
            </a:r>
            <a:r>
              <a:rPr i="1"/>
              <a:t>What? or Who?</a:t>
            </a:r>
            <a:endParaRPr i="1"/>
          </a:p>
          <a:p>
            <a:pPr algn="l" defTabSz="914400">
              <a:defRPr sz="1600">
                <a:latin typeface="Arial"/>
                <a:ea typeface="Arial"/>
                <a:cs typeface="Arial"/>
                <a:sym typeface="Arial"/>
              </a:defRPr>
            </a:pPr>
            <a:r>
              <a:t>Verbs answer the question: </a:t>
            </a:r>
            <a:r>
              <a:rPr i="1"/>
              <a:t>What is it doing, having, feeling, or being?</a:t>
            </a:r>
            <a:r>
              <a:t> </a:t>
            </a:r>
          </a:p>
          <a:p>
            <a:pPr algn="l" defTabSz="914400">
              <a:defRPr sz="1600">
                <a:latin typeface="Arial"/>
                <a:ea typeface="Arial"/>
                <a:cs typeface="Arial"/>
                <a:sym typeface="Arial"/>
              </a:defRPr>
            </a:pPr>
            <a:r>
              <a:t>Adjectives answer the question: What kind?        (They may also answer the questions </a:t>
            </a:r>
            <a:r>
              <a:rPr i="1"/>
              <a:t>Which one?</a:t>
            </a:r>
            <a:r>
              <a:t> and </a:t>
            </a:r>
          </a:p>
          <a:p>
            <a:pPr algn="l" defTabSz="914400">
              <a:defRPr sz="1600">
                <a:latin typeface="Arial"/>
                <a:ea typeface="Arial"/>
                <a:cs typeface="Arial"/>
                <a:sym typeface="Arial"/>
              </a:defRPr>
            </a:pPr>
            <a:r>
              <a:t>                                                                               </a:t>
            </a:r>
            <a:r>
              <a:rPr i="1"/>
              <a:t>How many?</a:t>
            </a:r>
            <a:r>
              <a:t> but those kinds of adjectives do not fit into</a:t>
            </a:r>
          </a:p>
          <a:p>
            <a:pPr algn="l" defTabSz="914400">
              <a:defRPr sz="1600">
                <a:latin typeface="Arial"/>
                <a:ea typeface="Arial"/>
                <a:cs typeface="Arial"/>
                <a:sym typeface="Arial"/>
              </a:defRPr>
            </a:pPr>
            <a:r>
              <a:t>                                                                               the frame of </a:t>
            </a:r>
            <a:r>
              <a:rPr i="1"/>
              <a:t>The______truck</a:t>
            </a:r>
            <a:r>
              <a:t>.</a:t>
            </a:r>
          </a:p>
          <a:p>
            <a:pPr algn="l" defTabSz="914400">
              <a:defRPr sz="1600">
                <a:latin typeface="Arial"/>
                <a:ea typeface="Arial"/>
                <a:cs typeface="Arial"/>
                <a:sym typeface="Arial"/>
              </a:defRPr>
            </a:pPr>
          </a:p>
          <a:p>
            <a:pPr algn="l" defTabSz="914400">
              <a:defRPr sz="1600">
                <a:latin typeface="Arial"/>
                <a:ea typeface="Arial"/>
                <a:cs typeface="Arial"/>
                <a:sym typeface="Arial"/>
              </a:defRPr>
            </a:pPr>
            <a:r>
              <a:t>Adverbs answer any of these questions: </a:t>
            </a:r>
            <a:r>
              <a:rPr i="1"/>
              <a:t>Where? When? Why? To what extent? How? </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1" name="pasted-image.tiff" descr="pasted-image.tiff"/>
          <p:cNvPicPr>
            <a:picLocks noChangeAspect="1"/>
          </p:cNvPicPr>
          <p:nvPr/>
        </p:nvPicPr>
        <p:blipFill>
          <a:blip r:embed="rId2">
            <a:extLst/>
          </a:blip>
          <a:stretch>
            <a:fillRect/>
          </a:stretch>
        </p:blipFill>
        <p:spPr>
          <a:xfrm>
            <a:off x="2895599" y="86209"/>
            <a:ext cx="7213604" cy="4064006"/>
          </a:xfrm>
          <a:prstGeom prst="rect">
            <a:avLst/>
          </a:prstGeom>
          <a:ln w="12700">
            <a:miter lim="400000"/>
          </a:ln>
        </p:spPr>
      </p:pic>
      <p:sp>
        <p:nvSpPr>
          <p:cNvPr id="752" name="Boys and girls, today we are compiling—we are putting together— a list of…"/>
          <p:cNvSpPr txBox="1"/>
          <p:nvPr/>
        </p:nvSpPr>
        <p:spPr>
          <a:xfrm>
            <a:off x="881131" y="4423843"/>
            <a:ext cx="10172850"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Boys and girls, today we are compiling—we are putting together— a list of</a:t>
            </a:r>
          </a:p>
          <a:p>
            <a:pPr algn="l">
              <a:defRPr i="1"/>
            </a:pPr>
            <a:r>
              <a:t>rhyming words. So first—listen carefully—I need you to take the cap off</a:t>
            </a:r>
          </a:p>
          <a:p>
            <a:pPr algn="l">
              <a:defRPr i="1"/>
            </a:pPr>
            <a:r>
              <a:t>your markers. Put it on the end, to ensure it does not fall off.  If you do lose</a:t>
            </a:r>
          </a:p>
          <a:p>
            <a:pPr algn="l">
              <a:defRPr i="1"/>
            </a:pPr>
            <a:r>
              <a:t>your cap, I want you to seek it out—or look for it.</a:t>
            </a:r>
          </a:p>
        </p:txBody>
      </p:sp>
      <p:sp>
        <p:nvSpPr>
          <p:cNvPr id="753" name="I need everyone to focus, and the strategy we are going to use is tapping out."/>
          <p:cNvSpPr txBox="1"/>
          <p:nvPr/>
        </p:nvSpPr>
        <p:spPr>
          <a:xfrm>
            <a:off x="932586" y="6497268"/>
            <a:ext cx="1053509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lvl1pPr>
          </a:lstStyle>
          <a:p>
            <a:pPr/>
            <a:r>
              <a:t>I need everyone to focus, and the strategy we are going to use is tapping out.</a:t>
            </a:r>
          </a:p>
        </p:txBody>
      </p:sp>
      <p:sp>
        <p:nvSpPr>
          <p:cNvPr id="754" name="So, the first word—and we’ll take it right out of our Dr. Seuss book—is FOX.…"/>
          <p:cNvSpPr txBox="1"/>
          <p:nvPr/>
        </p:nvSpPr>
        <p:spPr>
          <a:xfrm>
            <a:off x="893998" y="7649940"/>
            <a:ext cx="10392371"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So, the first word—and we’ll take it right out of our Dr. Seuss book—is FOX.</a:t>
            </a:r>
          </a:p>
          <a:p>
            <a:pPr algn="l">
              <a:defRPr i="1"/>
            </a:pPr>
          </a:p>
          <a:p>
            <a:pPr algn="l">
              <a:defRPr i="1"/>
            </a:pPr>
            <a:r>
              <a:t>Elbows up, tappers ready: F—O—X. What’s the firs sound you hear? AAAH.</a:t>
            </a:r>
          </a:p>
          <a:p>
            <a:pPr algn="l">
              <a:defRPr i="1"/>
            </a:pPr>
            <a:r>
              <a:t>Tap it with me: AAAH.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4" grpId="2"/>
      <p:bldP build="whole" bldLvl="1" animBg="1" rev="0" advAuto="0" spid="753" grpId="1"/>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6" name="pasted-image.tiff" descr="pasted-image.tiff"/>
          <p:cNvPicPr>
            <a:picLocks noChangeAspect="1"/>
          </p:cNvPicPr>
          <p:nvPr/>
        </p:nvPicPr>
        <p:blipFill>
          <a:blip r:embed="rId2">
            <a:extLst/>
          </a:blip>
          <a:stretch>
            <a:fillRect/>
          </a:stretch>
        </p:blipFill>
        <p:spPr>
          <a:xfrm>
            <a:off x="43872" y="21894"/>
            <a:ext cx="7213604" cy="4064004"/>
          </a:xfrm>
          <a:prstGeom prst="rect">
            <a:avLst/>
          </a:prstGeom>
          <a:ln w="12700">
            <a:miter lim="400000"/>
          </a:ln>
        </p:spPr>
      </p:pic>
      <p:sp>
        <p:nvSpPr>
          <p:cNvPr id="757" name="All right—again— I need everyone to focus and really listen. We’re using the…"/>
          <p:cNvSpPr txBox="1"/>
          <p:nvPr/>
        </p:nvSpPr>
        <p:spPr>
          <a:xfrm>
            <a:off x="881132" y="4792143"/>
            <a:ext cx="1039296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All right—again— I need everyone to focus and really listen. We’re using the</a:t>
            </a:r>
          </a:p>
          <a:p>
            <a:pPr algn="l">
              <a:defRPr i="1"/>
            </a:pPr>
            <a:r>
              <a:t>strategy of tapping out.</a:t>
            </a:r>
          </a:p>
        </p:txBody>
      </p:sp>
      <p:sp>
        <p:nvSpPr>
          <p:cNvPr id="758" name="A word that would rhyme with FOX? (child responds: BOX)"/>
          <p:cNvSpPr txBox="1"/>
          <p:nvPr/>
        </p:nvSpPr>
        <p:spPr>
          <a:xfrm>
            <a:off x="932584" y="6497268"/>
            <a:ext cx="802555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lvl1pPr>
          </a:lstStyle>
          <a:p>
            <a:pPr/>
            <a:r>
              <a:t>A word that would rhyme with FOX? (child responds: BOX)</a:t>
            </a:r>
          </a:p>
        </p:txBody>
      </p:sp>
      <p:sp>
        <p:nvSpPr>
          <p:cNvPr id="759" name="Awesome.  Elbows up, tappers ready: B—AAAH—X:    BOX"/>
          <p:cNvSpPr txBox="1"/>
          <p:nvPr/>
        </p:nvSpPr>
        <p:spPr>
          <a:xfrm>
            <a:off x="833693" y="7559223"/>
            <a:ext cx="822335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lvl1pPr>
          </a:lstStyle>
          <a:p>
            <a:pPr/>
            <a:r>
              <a:t>Awesome.  Elbows up, tappers ready: B—AAAH—X:    BOX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9" grpId="2"/>
      <p:bldP build="whole" bldLvl="1" animBg="1" rev="0" advAuto="0" spid="758"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1" name="pasted-image.tiff" descr="pasted-image.tiff"/>
          <p:cNvPicPr>
            <a:picLocks noChangeAspect="1"/>
          </p:cNvPicPr>
          <p:nvPr/>
        </p:nvPicPr>
        <p:blipFill>
          <a:blip r:embed="rId2">
            <a:extLst/>
          </a:blip>
          <a:stretch>
            <a:fillRect/>
          </a:stretch>
        </p:blipFill>
        <p:spPr>
          <a:xfrm>
            <a:off x="5665134" y="111937"/>
            <a:ext cx="7213605" cy="4064004"/>
          </a:xfrm>
          <a:prstGeom prst="rect">
            <a:avLst/>
          </a:prstGeom>
          <a:ln w="12700">
            <a:miter lim="400000"/>
          </a:ln>
        </p:spPr>
      </p:pic>
      <p:sp>
        <p:nvSpPr>
          <p:cNvPr id="762" name="(She calls on a child to come to…"/>
          <p:cNvSpPr txBox="1"/>
          <p:nvPr/>
        </p:nvSpPr>
        <p:spPr>
          <a:xfrm>
            <a:off x="392325" y="723950"/>
            <a:ext cx="4349801" cy="231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(She calls on a child to come to</a:t>
            </a:r>
          </a:p>
          <a:p>
            <a:pPr algn="l">
              <a:defRPr i="1"/>
            </a:pPr>
            <a:r>
              <a:t>the board to write).</a:t>
            </a:r>
          </a:p>
          <a:p>
            <a:pPr algn="l">
              <a:defRPr i="1"/>
            </a:pPr>
          </a:p>
          <a:p>
            <a:pPr algn="l">
              <a:defRPr i="1"/>
            </a:pPr>
            <a:r>
              <a:t>And, notice, we are compiling,</a:t>
            </a:r>
          </a:p>
          <a:p>
            <a:pPr algn="l">
              <a:defRPr i="1"/>
            </a:pPr>
            <a:r>
              <a:t>we are putting together, a list</a:t>
            </a:r>
          </a:p>
          <a:p>
            <a:pPr algn="l">
              <a:defRPr i="1"/>
            </a:pPr>
            <a:r>
              <a:t>of rhyming words.</a:t>
            </a:r>
          </a:p>
        </p:txBody>
      </p:sp>
      <p:sp>
        <p:nvSpPr>
          <p:cNvPr id="763" name="(She guides the child as he writes on the board.)…"/>
          <p:cNvSpPr txBox="1"/>
          <p:nvPr/>
        </p:nvSpPr>
        <p:spPr>
          <a:xfrm>
            <a:off x="302282" y="4267851"/>
            <a:ext cx="11821419"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(She guides the child as he writes on the board.)</a:t>
            </a:r>
          </a:p>
          <a:p>
            <a:pPr algn="l">
              <a:defRPr i="1"/>
            </a:pPr>
            <a:r>
              <a:t>OK—put the marker back in the appropriate place—in the right spot—where it belongs.</a:t>
            </a:r>
          </a:p>
        </p:txBody>
      </p:sp>
      <p:sp>
        <p:nvSpPr>
          <p:cNvPr id="764" name="Another word that rhymes, so we can add it to the list that we are compiling?…"/>
          <p:cNvSpPr txBox="1"/>
          <p:nvPr/>
        </p:nvSpPr>
        <p:spPr>
          <a:xfrm>
            <a:off x="473518" y="6154406"/>
            <a:ext cx="1049967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Another word that rhymes, so we can add it to the list that we are compiling? </a:t>
            </a:r>
          </a:p>
          <a:p>
            <a:pPr algn="l">
              <a:defRPr i="1"/>
            </a:pPr>
            <a:r>
              <a:t>(She gestures toward the list.)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3" grpId="1"/>
      <p:bldP build="whole" bldLvl="1" animBg="1" rev="0" advAuto="0" spid="764" grpId="2"/>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