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 b="def" i="def"/>
      <a:tcStyle>
        <a:tcBdr/>
        <a:fill>
          <a:solidFill>
            <a:srgbClr val="E6F0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 b="def" i="def"/>
      <a:tcStyle>
        <a:tcBdr/>
        <a:fill>
          <a:solidFill>
            <a:srgbClr val="EAF8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F"/>
          </a:solidFill>
        </a:fill>
      </a:tcStyle>
    </a:wholeTbl>
    <a:band2H>
      <a:tcTxStyle b="def" i="def"/>
      <a:tcStyle>
        <a:tcBdr/>
        <a:fill>
          <a:solidFill>
            <a:srgbClr val="FFE8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ody Level One…"/>
          <p:cNvSpPr txBox="1"/>
          <p:nvPr>
            <p:ph type="body" sz="quarter" idx="1" hasCustomPrompt="1"/>
          </p:nvPr>
        </p:nvSpPr>
        <p:spPr>
          <a:xfrm>
            <a:off x="1201340" y="11859862"/>
            <a:ext cx="21971005" cy="636982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b="1" sz="3600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b="1" sz="3600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b="1" sz="3600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b="1" sz="3600"/>
            </a:lvl5pPr>
          </a:lstStyle>
          <a:p>
            <a:pPr/>
            <a:r>
              <a:t>Author and Date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5" cy="4648204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21" hasCustomPrompt="1"/>
          </p:nvPr>
        </p:nvSpPr>
        <p:spPr>
          <a:xfrm>
            <a:off x="1201342" y="7223190"/>
            <a:ext cx="21971002" cy="1905003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Presentation Subtitle</a:t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numCol="1" spcCol="38100"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5"/>
            <a:ext cx="21971000" cy="7241587"/>
          </a:xfrm>
          <a:prstGeom prst="rect">
            <a:avLst/>
          </a:prstGeom>
        </p:spPr>
        <p:txBody>
          <a:bodyPr numCol="1" spcCol="38100"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Body Level One…"/>
          <p:cNvSpPr txBox="1"/>
          <p:nvPr>
            <p:ph type="body" sz="quarter" idx="1" hasCustomPrompt="1"/>
          </p:nvPr>
        </p:nvSpPr>
        <p:spPr>
          <a:xfrm>
            <a:off x="2430022" y="10675453"/>
            <a:ext cx="20200057" cy="636982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b="1" sz="3600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b="1" sz="3600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b="1" sz="3600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b="1" sz="3600"/>
            </a:lvl5pPr>
          </a:lstStyle>
          <a:p>
            <a:pPr/>
            <a:r>
              <a:t>Attribution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6" name="Body Level One…"/>
          <p:cNvSpPr txBox="1"/>
          <p:nvPr>
            <p:ph type="body" sz="half" idx="21" hasCustomPrompt="1"/>
          </p:nvPr>
        </p:nvSpPr>
        <p:spPr>
          <a:xfrm>
            <a:off x="1753923" y="4939860"/>
            <a:ext cx="20876154" cy="3836283"/>
          </a:xfrm>
          <a:prstGeom prst="rect">
            <a:avLst/>
          </a:prstGeom>
        </p:spPr>
        <p:txBody>
          <a:bodyPr numCol="1" spcCol="38100"/>
          <a:lstStyle>
            <a:lvl1pPr marL="131850" indent="37172">
              <a:spcBef>
                <a:spcPts val="0"/>
              </a:spcBef>
              <a:buSzTx/>
              <a:buNone/>
              <a:defRPr spc="-20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“Notable Quote”</a:t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25" name="Image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26" name="Imag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Body Level One…"/>
          <p:cNvSpPr txBox="1"/>
          <p:nvPr>
            <p:ph type="body" sz="quarter" idx="1" hasCustomPrompt="1"/>
          </p:nvPr>
        </p:nvSpPr>
        <p:spPr>
          <a:xfrm>
            <a:off x="1207690" y="1106137"/>
            <a:ext cx="21968621" cy="636982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b="1" sz="3600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b="1" sz="3600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b="1" sz="3600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b="1" sz="3600"/>
            </a:lvl5pPr>
          </a:lstStyle>
          <a:p>
            <a:pPr/>
            <a:r>
              <a:t>Author and Date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Body Level One…"/>
          <p:cNvSpPr txBox="1"/>
          <p:nvPr>
            <p:ph type="body" sz="quarter" idx="22" hasCustomPrompt="1"/>
          </p:nvPr>
        </p:nvSpPr>
        <p:spPr>
          <a:xfrm>
            <a:off x="1206500" y="11609909"/>
            <a:ext cx="21971000" cy="1116955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Presentation Subtitle</a:t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4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500" y="13085233"/>
            <a:ext cx="368504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4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Body Level One…"/>
          <p:cNvSpPr txBox="1"/>
          <p:nvPr>
            <p:ph type="body" sz="quarter" idx="1" hasCustomPrompt="1"/>
          </p:nvPr>
        </p:nvSpPr>
        <p:spPr>
          <a:xfrm>
            <a:off x="1206500" y="2372960"/>
            <a:ext cx="21971000" cy="934782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4" name="Body Level One…"/>
          <p:cNvSpPr txBox="1"/>
          <p:nvPr>
            <p:ph type="body" idx="21" hasCustomPrompt="1"/>
          </p:nvPr>
        </p:nvSpPr>
        <p:spPr>
          <a:xfrm>
            <a:off x="1206500" y="4248503"/>
            <a:ext cx="21971000" cy="8256015"/>
          </a:xfrm>
          <a:prstGeom prst="rect">
            <a:avLst/>
          </a:prstGeom>
        </p:spPr>
        <p:txBody>
          <a:bodyPr numCol="1" spcCol="38100"/>
          <a:lstStyle/>
          <a:p>
            <a:pPr/>
            <a:r>
              <a:t>Slide bullet text</a:t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Body Level One…"/>
          <p:cNvSpPr txBox="1"/>
          <p:nvPr>
            <p:ph type="body" sz="quarter" idx="1" hasCustomPrompt="1"/>
          </p:nvPr>
        </p:nvSpPr>
        <p:spPr>
          <a:xfrm>
            <a:off x="1206500" y="2372960"/>
            <a:ext cx="9779000" cy="934782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1" name="Body Level One…"/>
          <p:cNvSpPr txBox="1"/>
          <p:nvPr>
            <p:ph type="body" sz="half" idx="21" hasCustomPrompt="1"/>
          </p:nvPr>
        </p:nvSpPr>
        <p:spPr>
          <a:xfrm>
            <a:off x="1206500" y="4248503"/>
            <a:ext cx="9779000" cy="8256632"/>
          </a:xfrm>
          <a:prstGeom prst="rect">
            <a:avLst/>
          </a:prstGeom>
        </p:spPr>
        <p:txBody>
          <a:bodyPr numCol="1" spcCol="38100"/>
          <a:lstStyle/>
          <a:p>
            <a:pPr/>
            <a:r>
              <a:t>Slide bullet text</a:t>
            </a:r>
          </a:p>
        </p:txBody>
      </p:sp>
      <p:sp>
        <p:nvSpPr>
          <p:cNvPr id="62" name="660384004_1290x1720.jpg"/>
          <p:cNvSpPr/>
          <p:nvPr>
            <p:ph type="pic" idx="22"/>
          </p:nvPr>
        </p:nvSpPr>
        <p:spPr>
          <a:xfrm>
            <a:off x="12192000" y="-407266"/>
            <a:ext cx="10916874" cy="14555833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5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500" y="13085233"/>
            <a:ext cx="368504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51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Body Level One…"/>
          <p:cNvSpPr txBox="1"/>
          <p:nvPr>
            <p:ph type="body" sz="quarter" idx="1" hasCustomPrompt="1"/>
          </p:nvPr>
        </p:nvSpPr>
        <p:spPr>
          <a:xfrm>
            <a:off x="1206500" y="2372960"/>
            <a:ext cx="21971000" cy="934782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Body Level One…"/>
          <p:cNvSpPr txBox="1"/>
          <p:nvPr>
            <p:ph type="body" sz="quarter" idx="1" hasCustomPrompt="1"/>
          </p:nvPr>
        </p:nvSpPr>
        <p:spPr>
          <a:xfrm>
            <a:off x="1206500" y="2372960"/>
            <a:ext cx="21971000" cy="934782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Agenda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0" name="Body Level One…"/>
          <p:cNvSpPr txBox="1"/>
          <p:nvPr>
            <p:ph type="body" idx="21" hasCustomPrompt="1"/>
          </p:nvPr>
        </p:nvSpPr>
        <p:spPr>
          <a:xfrm>
            <a:off x="1206500" y="4248503"/>
            <a:ext cx="21971000" cy="8256015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99" sz="5500"/>
            </a:lvl1pPr>
          </a:lstStyle>
          <a:p>
            <a:pPr/>
            <a:r>
              <a:t>Agenda Topics</a:t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numCol="2" spcCol="109855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3653366" y="2743200"/>
            <a:ext cx="19507201" cy="1505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500" y="13080999"/>
            <a:ext cx="368504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tif"/><Relationship Id="rId3" Type="http://schemas.openxmlformats.org/officeDocument/2006/relationships/image" Target="../media/image3.tif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tif"/><Relationship Id="rId3" Type="http://schemas.openxmlformats.org/officeDocument/2006/relationships/image" Target="../media/image7.tif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tif"/><Relationship Id="rId3" Type="http://schemas.openxmlformats.org/officeDocument/2006/relationships/image" Target="../media/image8.tif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tif"/><Relationship Id="rId3" Type="http://schemas.openxmlformats.org/officeDocument/2006/relationships/image" Target="../media/image9.tif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tif"/><Relationship Id="rId3" Type="http://schemas.openxmlformats.org/officeDocument/2006/relationships/image" Target="../media/image10.tif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tif"/><Relationship Id="rId3" Type="http://schemas.openxmlformats.org/officeDocument/2006/relationships/image" Target="../media/image10.tif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tif"/><Relationship Id="rId3" Type="http://schemas.openxmlformats.org/officeDocument/2006/relationships/image" Target="../media/image11.tif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tif"/><Relationship Id="rId3" Type="http://schemas.openxmlformats.org/officeDocument/2006/relationships/image" Target="../media/image12.tif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tif"/><Relationship Id="rId3" Type="http://schemas.openxmlformats.org/officeDocument/2006/relationships/image" Target="../media/image13.tif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4.tif"/><Relationship Id="rId3" Type="http://schemas.openxmlformats.org/officeDocument/2006/relationships/image" Target="../media/image3.tif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tif"/><Relationship Id="rId3" Type="http://schemas.openxmlformats.org/officeDocument/2006/relationships/image" Target="../media/image15.tif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tif"/><Relationship Id="rId3" Type="http://schemas.openxmlformats.org/officeDocument/2006/relationships/image" Target="../media/image16.tif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7.tif"/><Relationship Id="rId3" Type="http://schemas.openxmlformats.org/officeDocument/2006/relationships/image" Target="../media/image3.tif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Relationship Id="rId3" Type="http://schemas.openxmlformats.org/officeDocument/2006/relationships/image" Target="../media/image3.tif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tif"/><Relationship Id="rId3" Type="http://schemas.openxmlformats.org/officeDocument/2006/relationships/image" Target="../media/image18.tif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tif"/><Relationship Id="rId3" Type="http://schemas.openxmlformats.org/officeDocument/2006/relationships/image" Target="../media/image19.tif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tif"/><Relationship Id="rId3" Type="http://schemas.openxmlformats.org/officeDocument/2006/relationships/image" Target="../media/image20.tif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tif"/><Relationship Id="rId3" Type="http://schemas.openxmlformats.org/officeDocument/2006/relationships/image" Target="../media/image21.tif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tif"/><Relationship Id="rId3" Type="http://schemas.openxmlformats.org/officeDocument/2006/relationships/image" Target="../media/image22.tif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tif"/><Relationship Id="rId3" Type="http://schemas.openxmlformats.org/officeDocument/2006/relationships/image" Target="../media/image23.tif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tif"/><Relationship Id="rId3" Type="http://schemas.openxmlformats.org/officeDocument/2006/relationships/image" Target="../media/image24.tif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tif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tif"/><Relationship Id="rId3" Type="http://schemas.openxmlformats.org/officeDocument/2006/relationships/image" Target="../media/image3.tif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tif"/><Relationship Id="rId3" Type="http://schemas.openxmlformats.org/officeDocument/2006/relationships/image" Target="../media/image3.tif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tif"/><Relationship Id="rId3" Type="http://schemas.openxmlformats.org/officeDocument/2006/relationships/image" Target="../media/image3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pasted-image.jpeg" descr="pasted-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18631" y="7477493"/>
            <a:ext cx="3911206" cy="41255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pasted-image.jpeg" descr="pasted-image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212412" y="1958613"/>
            <a:ext cx="9304292" cy="50806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flu: to flow; to glide"/>
          <p:cNvSpPr txBox="1"/>
          <p:nvPr/>
        </p:nvSpPr>
        <p:spPr>
          <a:xfrm>
            <a:off x="10277709" y="11573738"/>
            <a:ext cx="5306873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flu: to flow; to glide</a:t>
            </a:r>
          </a:p>
        </p:txBody>
      </p:sp>
      <p:sp>
        <p:nvSpPr>
          <p:cNvPr id="194" name="fluid…"/>
          <p:cNvSpPr txBox="1"/>
          <p:nvPr/>
        </p:nvSpPr>
        <p:spPr>
          <a:xfrm>
            <a:off x="1370486" y="770580"/>
            <a:ext cx="3298241" cy="11830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fluid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affluent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fluent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influence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influenza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fluctuate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confluence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superfluous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effluence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flux</a:t>
            </a:r>
          </a:p>
        </p:txBody>
      </p:sp>
      <p:pic>
        <p:nvPicPr>
          <p:cNvPr id="19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27393" y="3377050"/>
            <a:ext cx="5715004" cy="59690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800676" y="105835"/>
            <a:ext cx="6444553" cy="3608950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Sp. Cognates:…"/>
          <p:cNvSpPr txBox="1"/>
          <p:nvPr/>
        </p:nvSpPr>
        <p:spPr>
          <a:xfrm>
            <a:off x="17455722" y="8165472"/>
            <a:ext cx="3834507" cy="13478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4" tIns="71434" rIns="71434" bIns="71434" anchor="ctr">
            <a:spAutoFit/>
          </a:bodyPr>
          <a:lstStyle/>
          <a:p>
            <a:pPr defTabSz="821529">
              <a:lnSpc>
                <a:spcPct val="100000"/>
              </a:lnSpc>
              <a:spcBef>
                <a:spcPts val="0"/>
              </a:spcBef>
              <a:defRPr sz="4000">
                <a:latin typeface="+mn-lt"/>
                <a:ea typeface="+mn-ea"/>
                <a:cs typeface="+mn-cs"/>
                <a:sym typeface="Helvetica Neue"/>
              </a:defRPr>
            </a:pPr>
            <a:r>
              <a:t>Sp. Cognates: </a:t>
            </a:r>
            <a:endParaRPr i="1"/>
          </a:p>
          <a:p>
            <a:pPr defTabSz="821529">
              <a:lnSpc>
                <a:spcPct val="100000"/>
              </a:lnSpc>
              <a:spcBef>
                <a:spcPts val="0"/>
              </a:spcBef>
              <a:defRPr i="1" sz="4000">
                <a:latin typeface="+mn-lt"/>
                <a:ea typeface="+mn-ea"/>
                <a:cs typeface="+mn-cs"/>
                <a:sym typeface="Helvetica Neue"/>
              </a:defRPr>
            </a:pPr>
            <a:r>
              <a:t>fluido, influencia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4" grpId="2"/>
      <p:bldP build="whole" bldLvl="1" animBg="1" rev="0" advAuto="0" spid="197" grpId="3"/>
      <p:bldP build="whole" bldLvl="1" animBg="1" rev="0" advAuto="0" spid="19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ject: to throw"/>
          <p:cNvSpPr txBox="1"/>
          <p:nvPr/>
        </p:nvSpPr>
        <p:spPr>
          <a:xfrm>
            <a:off x="10277709" y="11573738"/>
            <a:ext cx="3681680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ject: to throw</a:t>
            </a:r>
          </a:p>
        </p:txBody>
      </p:sp>
      <p:sp>
        <p:nvSpPr>
          <p:cNvPr id="200" name="eject…"/>
          <p:cNvSpPr txBox="1"/>
          <p:nvPr/>
        </p:nvSpPr>
        <p:spPr>
          <a:xfrm>
            <a:off x="976644" y="877412"/>
            <a:ext cx="2970887" cy="130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eject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reject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trajectory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inject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projectile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interject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adjective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object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abject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subject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conjecture</a:t>
            </a:r>
          </a:p>
        </p:txBody>
      </p:sp>
      <p:pic>
        <p:nvPicPr>
          <p:cNvPr id="20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016686" y="183964"/>
            <a:ext cx="6089475" cy="34101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403281" y="4737098"/>
            <a:ext cx="6350004" cy="4241802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Sp. Cognates:…"/>
          <p:cNvSpPr txBox="1"/>
          <p:nvPr/>
        </p:nvSpPr>
        <p:spPr>
          <a:xfrm>
            <a:off x="17455722" y="8165472"/>
            <a:ext cx="3542915" cy="13478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4" tIns="71434" rIns="71434" bIns="71434" anchor="ctr">
            <a:spAutoFit/>
          </a:bodyPr>
          <a:lstStyle/>
          <a:p>
            <a:pPr defTabSz="821529">
              <a:lnSpc>
                <a:spcPct val="100000"/>
              </a:lnSpc>
              <a:spcBef>
                <a:spcPts val="0"/>
              </a:spcBef>
              <a:defRPr sz="4000">
                <a:latin typeface="+mn-lt"/>
                <a:ea typeface="+mn-ea"/>
                <a:cs typeface="+mn-cs"/>
                <a:sym typeface="Helvetica Neue"/>
              </a:defRPr>
            </a:pPr>
            <a:r>
              <a:t>Sp. Cognates: </a:t>
            </a:r>
            <a:endParaRPr i="1"/>
          </a:p>
          <a:p>
            <a:pPr defTabSz="821529">
              <a:lnSpc>
                <a:spcPct val="100000"/>
              </a:lnSpc>
              <a:spcBef>
                <a:spcPts val="0"/>
              </a:spcBef>
              <a:defRPr i="1" sz="4000">
                <a:latin typeface="+mn-lt"/>
                <a:ea typeface="+mn-ea"/>
                <a:cs typeface="+mn-cs"/>
                <a:sym typeface="Helvetica Neue"/>
              </a:defRPr>
            </a:pPr>
            <a:r>
              <a:t>inyectar, sujeto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3" grpId="3"/>
      <p:bldP build="whole" bldLvl="1" animBg="1" rev="0" advAuto="0" spid="200" grpId="2"/>
      <p:bldP build="whole" bldLvl="1" animBg="1" rev="0" advAuto="0" spid="19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lig/leg: to tie; to bind together"/>
          <p:cNvSpPr txBox="1"/>
          <p:nvPr/>
        </p:nvSpPr>
        <p:spPr>
          <a:xfrm>
            <a:off x="9301666" y="11625108"/>
            <a:ext cx="8153096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lig/leg: to tie; to bind together</a:t>
            </a:r>
          </a:p>
        </p:txBody>
      </p:sp>
      <p:sp>
        <p:nvSpPr>
          <p:cNvPr id="206" name="ligature…"/>
          <p:cNvSpPr txBox="1"/>
          <p:nvPr/>
        </p:nvSpPr>
        <p:spPr>
          <a:xfrm>
            <a:off x="1370485" y="1382936"/>
            <a:ext cx="2845919" cy="106061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ligature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ligament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obligation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religion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allegiance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legal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legislate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league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legion</a:t>
            </a:r>
          </a:p>
        </p:txBody>
      </p:sp>
      <p:pic>
        <p:nvPicPr>
          <p:cNvPr id="20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923153" y="409601"/>
            <a:ext cx="4820871" cy="26996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37846" y="4396740"/>
            <a:ext cx="6350002" cy="4203705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Sp. Cognates:…"/>
          <p:cNvSpPr txBox="1"/>
          <p:nvPr/>
        </p:nvSpPr>
        <p:spPr>
          <a:xfrm>
            <a:off x="17455722" y="8165472"/>
            <a:ext cx="4445123" cy="13478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4" tIns="71434" rIns="71434" bIns="71434" anchor="ctr">
            <a:spAutoFit/>
          </a:bodyPr>
          <a:lstStyle/>
          <a:p>
            <a:pPr defTabSz="821529">
              <a:lnSpc>
                <a:spcPct val="100000"/>
              </a:lnSpc>
              <a:spcBef>
                <a:spcPts val="0"/>
              </a:spcBef>
              <a:defRPr sz="4000">
                <a:latin typeface="+mn-lt"/>
                <a:ea typeface="+mn-ea"/>
                <a:cs typeface="+mn-cs"/>
                <a:sym typeface="Helvetica Neue"/>
              </a:defRPr>
            </a:pPr>
            <a:r>
              <a:t>Sp. Cognates: </a:t>
            </a:r>
            <a:endParaRPr i="1"/>
          </a:p>
          <a:p>
            <a:pPr defTabSz="821529">
              <a:lnSpc>
                <a:spcPct val="100000"/>
              </a:lnSpc>
              <a:spcBef>
                <a:spcPts val="0"/>
              </a:spcBef>
              <a:defRPr i="1" sz="4000">
                <a:latin typeface="+mn-lt"/>
                <a:ea typeface="+mn-ea"/>
                <a:cs typeface="+mn-cs"/>
                <a:sym typeface="Helvetica Neue"/>
              </a:defRPr>
            </a:pPr>
            <a:r>
              <a:t>legal, liga, religioso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6" grpId="2"/>
      <p:bldP build="whole" bldLvl="1" animBg="1" rev="0" advAuto="0" spid="209" grpId="3"/>
      <p:bldP build="whole" bldLvl="1" animBg="1" rev="0" advAuto="0" spid="20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form: shape"/>
          <p:cNvSpPr txBox="1"/>
          <p:nvPr/>
        </p:nvSpPr>
        <p:spPr>
          <a:xfrm>
            <a:off x="9935239" y="11642231"/>
            <a:ext cx="3366517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form: shape</a:t>
            </a:r>
          </a:p>
        </p:txBody>
      </p:sp>
      <p:sp>
        <p:nvSpPr>
          <p:cNvPr id="212" name="formulate…"/>
          <p:cNvSpPr txBox="1"/>
          <p:nvPr/>
        </p:nvSpPr>
        <p:spPr>
          <a:xfrm>
            <a:off x="1250622" y="715116"/>
            <a:ext cx="3185465" cy="10606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formulate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reform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deform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formal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informal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conform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information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formula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format</a:t>
            </a:r>
          </a:p>
        </p:txBody>
      </p:sp>
      <p:pic>
        <p:nvPicPr>
          <p:cNvPr id="21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53256" y="189970"/>
            <a:ext cx="6466757" cy="3621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16999" y="4188169"/>
            <a:ext cx="6350004" cy="4229105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Sp. Cognates:…"/>
          <p:cNvSpPr txBox="1"/>
          <p:nvPr/>
        </p:nvSpPr>
        <p:spPr>
          <a:xfrm>
            <a:off x="17455722" y="8165472"/>
            <a:ext cx="3617591" cy="13478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4" tIns="71434" rIns="71434" bIns="71434" anchor="ctr">
            <a:spAutoFit/>
          </a:bodyPr>
          <a:lstStyle/>
          <a:p>
            <a:pPr defTabSz="821529">
              <a:lnSpc>
                <a:spcPct val="100000"/>
              </a:lnSpc>
              <a:spcBef>
                <a:spcPts val="0"/>
              </a:spcBef>
              <a:defRPr sz="4000">
                <a:latin typeface="+mn-lt"/>
                <a:ea typeface="+mn-ea"/>
                <a:cs typeface="+mn-cs"/>
                <a:sym typeface="Helvetica Neue"/>
              </a:defRPr>
            </a:pPr>
            <a:r>
              <a:t>Sp. Cognates: </a:t>
            </a:r>
            <a:endParaRPr i="1"/>
          </a:p>
          <a:p>
            <a:pPr defTabSz="821529">
              <a:lnSpc>
                <a:spcPct val="100000"/>
              </a:lnSpc>
              <a:spcBef>
                <a:spcPts val="0"/>
              </a:spcBef>
              <a:defRPr i="1" sz="4000">
                <a:latin typeface="+mn-lt"/>
                <a:ea typeface="+mn-ea"/>
                <a:cs typeface="+mn-cs"/>
                <a:sym typeface="Helvetica Neue"/>
              </a:defRPr>
            </a:pPr>
            <a:r>
              <a:t>forma, formular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1" grpId="1"/>
      <p:bldP build="whole" bldLvl="1" animBg="1" rev="0" advAuto="0" spid="212" grpId="2"/>
      <p:bldP build="whole" bldLvl="1" animBg="1" rev="0" advAuto="0" spid="215" grpId="3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ress: step"/>
          <p:cNvSpPr txBox="1"/>
          <p:nvPr/>
        </p:nvSpPr>
        <p:spPr>
          <a:xfrm>
            <a:off x="9935239" y="11642231"/>
            <a:ext cx="3117800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gress: step</a:t>
            </a:r>
          </a:p>
        </p:txBody>
      </p:sp>
      <p:sp>
        <p:nvSpPr>
          <p:cNvPr id="218" name="progress, progressive, progression…"/>
          <p:cNvSpPr txBox="1"/>
          <p:nvPr/>
        </p:nvSpPr>
        <p:spPr>
          <a:xfrm>
            <a:off x="1113631" y="1098256"/>
            <a:ext cx="6967425" cy="94631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progress, progressive,</a:t>
            </a:r>
            <a:br/>
            <a:r>
              <a:t>progression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regress, regressive,</a:t>
            </a:r>
            <a:br/>
            <a:r>
              <a:t>regression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congress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aggressive, aggression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transgress, transgression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digress, digression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egress</a:t>
            </a:r>
          </a:p>
        </p:txBody>
      </p:sp>
      <p:sp>
        <p:nvSpPr>
          <p:cNvPr id="219" name="Sp. Cognates:…"/>
          <p:cNvSpPr txBox="1"/>
          <p:nvPr/>
        </p:nvSpPr>
        <p:spPr>
          <a:xfrm>
            <a:off x="17455722" y="8165472"/>
            <a:ext cx="3542915" cy="13478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4" tIns="71434" rIns="71434" bIns="71434" anchor="ctr">
            <a:spAutoFit/>
          </a:bodyPr>
          <a:lstStyle/>
          <a:p>
            <a:pPr defTabSz="821529">
              <a:lnSpc>
                <a:spcPct val="100000"/>
              </a:lnSpc>
              <a:spcBef>
                <a:spcPts val="0"/>
              </a:spcBef>
              <a:defRPr sz="4000">
                <a:latin typeface="+mn-lt"/>
                <a:ea typeface="+mn-ea"/>
                <a:cs typeface="+mn-cs"/>
                <a:sym typeface="Helvetica Neue"/>
              </a:defRPr>
            </a:pPr>
            <a:r>
              <a:t>Sp. Cognates: </a:t>
            </a:r>
            <a:endParaRPr i="1"/>
          </a:p>
          <a:p>
            <a:pPr defTabSz="821529">
              <a:lnSpc>
                <a:spcPct val="100000"/>
              </a:lnSpc>
              <a:spcBef>
                <a:spcPts val="0"/>
              </a:spcBef>
              <a:defRPr i="1" sz="4000">
                <a:latin typeface="+mn-lt"/>
                <a:ea typeface="+mn-ea"/>
                <a:cs typeface="+mn-cs"/>
                <a:sym typeface="Helvetica Neue"/>
              </a:defRPr>
            </a:pPr>
            <a:r>
              <a:t>progreso</a:t>
            </a:r>
          </a:p>
        </p:txBody>
      </p:sp>
      <p:pic>
        <p:nvPicPr>
          <p:cNvPr id="22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387787" y="497043"/>
            <a:ext cx="5573521" cy="31211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86132" y="4502024"/>
            <a:ext cx="6350004" cy="42291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9" grpId="3"/>
      <p:bldP build="whole" bldLvl="1" animBg="1" rev="0" advAuto="0" spid="218" grpId="2"/>
      <p:bldP build="whole" bldLvl="1" animBg="1" rev="0" advAuto="0" spid="21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red: step"/>
          <p:cNvSpPr txBox="1"/>
          <p:nvPr/>
        </p:nvSpPr>
        <p:spPr>
          <a:xfrm>
            <a:off x="9935239" y="11642231"/>
            <a:ext cx="2880666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grad: step</a:t>
            </a:r>
          </a:p>
        </p:txBody>
      </p:sp>
      <p:sp>
        <p:nvSpPr>
          <p:cNvPr id="224" name="grade…"/>
          <p:cNvSpPr txBox="1"/>
          <p:nvPr/>
        </p:nvSpPr>
        <p:spPr>
          <a:xfrm>
            <a:off x="976646" y="1404911"/>
            <a:ext cx="5804917" cy="69320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grade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gradient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graduate, graduation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gradual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degrade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upgrade</a:t>
            </a:r>
          </a:p>
        </p:txBody>
      </p:sp>
      <p:sp>
        <p:nvSpPr>
          <p:cNvPr id="225" name="Sp. Cognates:…"/>
          <p:cNvSpPr txBox="1"/>
          <p:nvPr/>
        </p:nvSpPr>
        <p:spPr>
          <a:xfrm>
            <a:off x="18511110" y="5358155"/>
            <a:ext cx="5670419" cy="43958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4" tIns="71434" rIns="71434" bIns="71434" anchor="ctr">
            <a:spAutoFit/>
          </a:bodyPr>
          <a:lstStyle/>
          <a:p>
            <a:pPr defTabSz="821529">
              <a:lnSpc>
                <a:spcPct val="100000"/>
              </a:lnSpc>
              <a:spcBef>
                <a:spcPts val="0"/>
              </a:spcBef>
              <a:defRPr sz="4000">
                <a:latin typeface="+mn-lt"/>
                <a:ea typeface="+mn-ea"/>
                <a:cs typeface="+mn-cs"/>
                <a:sym typeface="Helvetica Neue"/>
              </a:defRPr>
            </a:pPr>
            <a:r>
              <a:t>Sp. Cognates: </a:t>
            </a:r>
            <a:endParaRPr i="1"/>
          </a:p>
          <a:p>
            <a:pPr defTabSz="821529">
              <a:lnSpc>
                <a:spcPct val="100000"/>
              </a:lnSpc>
              <a:spcBef>
                <a:spcPts val="0"/>
              </a:spcBef>
              <a:defRPr i="1" sz="4000">
                <a:latin typeface="+mn-lt"/>
                <a:ea typeface="+mn-ea"/>
                <a:cs typeface="+mn-cs"/>
                <a:sym typeface="Helvetica Neue"/>
              </a:defRPr>
            </a:pPr>
            <a:r>
              <a:t>el grado, graduarse, </a:t>
            </a:r>
          </a:p>
          <a:p>
            <a:pPr defTabSz="821529">
              <a:lnSpc>
                <a:spcPct val="100000"/>
              </a:lnSpc>
              <a:spcBef>
                <a:spcPts val="0"/>
              </a:spcBef>
              <a:defRPr i="1" sz="4000">
                <a:latin typeface="+mn-lt"/>
                <a:ea typeface="+mn-ea"/>
                <a:cs typeface="+mn-cs"/>
                <a:sym typeface="Helvetica Neue"/>
              </a:defRPr>
            </a:pPr>
            <a:r>
              <a:t>el graduado,</a:t>
            </a:r>
          </a:p>
          <a:p>
            <a:pPr defTabSz="821529">
              <a:lnSpc>
                <a:spcPct val="100000"/>
              </a:lnSpc>
              <a:spcBef>
                <a:spcPts val="0"/>
              </a:spcBef>
              <a:defRPr i="1" sz="4000">
                <a:latin typeface="+mn-lt"/>
                <a:ea typeface="+mn-ea"/>
                <a:cs typeface="+mn-cs"/>
                <a:sym typeface="Helvetica Neue"/>
              </a:defRPr>
            </a:pPr>
            <a:r>
              <a:t>la graduada gradual,</a:t>
            </a:r>
          </a:p>
          <a:p>
            <a:pPr defTabSz="821529">
              <a:lnSpc>
                <a:spcPct val="100000"/>
              </a:lnSpc>
              <a:spcBef>
                <a:spcPts val="0"/>
              </a:spcBef>
              <a:defRPr i="1" sz="4000">
                <a:latin typeface="+mn-lt"/>
                <a:ea typeface="+mn-ea"/>
                <a:cs typeface="+mn-cs"/>
                <a:sym typeface="Helvetica Neue"/>
              </a:defRPr>
            </a:pPr>
            <a:r>
              <a:t>gradualmente, degradar,</a:t>
            </a:r>
          </a:p>
          <a:p>
            <a:pPr defTabSz="821529">
              <a:lnSpc>
                <a:spcPct val="100000"/>
              </a:lnSpc>
              <a:spcBef>
                <a:spcPts val="0"/>
              </a:spcBef>
              <a:defRPr i="1" sz="4000">
                <a:latin typeface="+mn-lt"/>
                <a:ea typeface="+mn-ea"/>
                <a:cs typeface="+mn-cs"/>
                <a:sym typeface="Helvetica Neue"/>
              </a:defRPr>
            </a:pPr>
            <a:r>
              <a:t>el gradiente,</a:t>
            </a:r>
          </a:p>
          <a:p>
            <a:pPr defTabSz="821529">
              <a:lnSpc>
                <a:spcPct val="100000"/>
              </a:lnSpc>
              <a:spcBef>
                <a:spcPts val="0"/>
              </a:spcBef>
              <a:defRPr i="1" sz="4000">
                <a:latin typeface="+mn-lt"/>
                <a:ea typeface="+mn-ea"/>
                <a:cs typeface="+mn-cs"/>
                <a:sym typeface="Helvetica Neue"/>
              </a:defRPr>
            </a:pPr>
            <a:r>
              <a:t>el grado</a:t>
            </a:r>
          </a:p>
        </p:txBody>
      </p:sp>
      <p:pic>
        <p:nvPicPr>
          <p:cNvPr id="22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387307" y="487810"/>
            <a:ext cx="6407338" cy="35881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0812026">
            <a:off x="9017000" y="4381310"/>
            <a:ext cx="6350002" cy="42291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4" grpId="2"/>
      <p:bldP build="whole" bldLvl="1" animBg="1" rev="0" advAuto="0" spid="225" grpId="3"/>
      <p:bldP build="whole" bldLvl="1" animBg="1" rev="0" advAuto="0" spid="22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pel: to drive"/>
          <p:cNvSpPr txBox="1"/>
          <p:nvPr/>
        </p:nvSpPr>
        <p:spPr>
          <a:xfrm>
            <a:off x="10090867" y="11693603"/>
            <a:ext cx="3320797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pel: to drive</a:t>
            </a:r>
          </a:p>
        </p:txBody>
      </p:sp>
      <p:sp>
        <p:nvSpPr>
          <p:cNvPr id="230" name="propel, propeller…"/>
          <p:cNvSpPr txBox="1"/>
          <p:nvPr/>
        </p:nvSpPr>
        <p:spPr>
          <a:xfrm>
            <a:off x="1049927" y="1426126"/>
            <a:ext cx="5579975" cy="8156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propel, propeller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impel, impulsive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repel, repulsive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compel, compulsive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expel, expulsion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pulse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pulsate</a:t>
            </a:r>
          </a:p>
        </p:txBody>
      </p:sp>
      <p:sp>
        <p:nvSpPr>
          <p:cNvPr id="231" name="Sp. Cognates:…"/>
          <p:cNvSpPr txBox="1"/>
          <p:nvPr/>
        </p:nvSpPr>
        <p:spPr>
          <a:xfrm>
            <a:off x="19198719" y="8591525"/>
            <a:ext cx="4286627" cy="19574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4" tIns="71434" rIns="71434" bIns="71434" anchor="ctr">
            <a:spAutoFit/>
          </a:bodyPr>
          <a:lstStyle/>
          <a:p>
            <a:pPr defTabSz="821529">
              <a:lnSpc>
                <a:spcPct val="100000"/>
              </a:lnSpc>
              <a:spcBef>
                <a:spcPts val="0"/>
              </a:spcBef>
              <a:defRPr sz="4000">
                <a:latin typeface="+mn-lt"/>
                <a:ea typeface="+mn-ea"/>
                <a:cs typeface="+mn-cs"/>
                <a:sym typeface="Helvetica Neue"/>
              </a:defRPr>
            </a:pPr>
            <a:r>
              <a:t>Sp. Cognates: </a:t>
            </a:r>
            <a:endParaRPr i="1"/>
          </a:p>
          <a:p>
            <a:pPr defTabSz="821529">
              <a:lnSpc>
                <a:spcPct val="100000"/>
              </a:lnSpc>
              <a:spcBef>
                <a:spcPts val="0"/>
              </a:spcBef>
              <a:defRPr i="1" sz="4000">
                <a:latin typeface="+mn-lt"/>
                <a:ea typeface="+mn-ea"/>
                <a:cs typeface="+mn-cs"/>
                <a:sym typeface="Helvetica Neue"/>
              </a:defRPr>
            </a:pPr>
            <a:r>
              <a:t>el pulso, repeler,</a:t>
            </a:r>
          </a:p>
          <a:p>
            <a:pPr defTabSz="821529">
              <a:lnSpc>
                <a:spcPct val="100000"/>
              </a:lnSpc>
              <a:spcBef>
                <a:spcPts val="0"/>
              </a:spcBef>
              <a:defRPr i="1" sz="4000">
                <a:latin typeface="+mn-lt"/>
                <a:ea typeface="+mn-ea"/>
                <a:cs typeface="+mn-cs"/>
                <a:sym typeface="Helvetica Neue"/>
              </a:defRPr>
            </a:pPr>
            <a:r>
              <a:t>inpulsar, expulsar, </a:t>
            </a:r>
          </a:p>
        </p:txBody>
      </p:sp>
      <p:pic>
        <p:nvPicPr>
          <p:cNvPr id="23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357186" y="276143"/>
            <a:ext cx="5579978" cy="31247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85995" y="3873184"/>
            <a:ext cx="6350004" cy="47625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9" grpId="1"/>
      <p:bldP build="whole" bldLvl="1" animBg="1" rev="0" advAuto="0" spid="230" grpId="2"/>
      <p:bldP build="whole" bldLvl="1" animBg="1" rev="0" advAuto="0" spid="231" grpId="3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mit, miss: to send"/>
          <p:cNvSpPr txBox="1"/>
          <p:nvPr/>
        </p:nvSpPr>
        <p:spPr>
          <a:xfrm>
            <a:off x="9195117" y="9192879"/>
            <a:ext cx="494842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mit, miss: to send</a:t>
            </a:r>
          </a:p>
        </p:txBody>
      </p:sp>
      <p:sp>
        <p:nvSpPr>
          <p:cNvPr id="236" name="emit, emission…"/>
          <p:cNvSpPr txBox="1"/>
          <p:nvPr/>
        </p:nvSpPr>
        <p:spPr>
          <a:xfrm>
            <a:off x="822353" y="1375497"/>
            <a:ext cx="6121909" cy="8156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emit, emission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remit, remission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submit, submission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permit, permission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admit, admission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omit, omission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transmit, transmission</a:t>
            </a:r>
          </a:p>
        </p:txBody>
      </p:sp>
      <p:grpSp>
        <p:nvGrpSpPr>
          <p:cNvPr id="243" name="Group"/>
          <p:cNvGrpSpPr/>
          <p:nvPr/>
        </p:nvGrpSpPr>
        <p:grpSpPr>
          <a:xfrm>
            <a:off x="16775551" y="8707707"/>
            <a:ext cx="7578975" cy="4521636"/>
            <a:chOff x="0" y="0"/>
            <a:chExt cx="7578973" cy="4521635"/>
          </a:xfrm>
        </p:grpSpPr>
        <p:sp>
          <p:nvSpPr>
            <p:cNvPr id="237" name="Sp. Cognates:…"/>
            <p:cNvSpPr txBox="1"/>
            <p:nvPr/>
          </p:nvSpPr>
          <p:spPr>
            <a:xfrm>
              <a:off x="0" y="125789"/>
              <a:ext cx="7578975" cy="43958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4" tIns="71434" rIns="71434" bIns="71434" numCol="1" anchor="ctr">
              <a:spAutoFit/>
            </a:bodyPr>
            <a:lstStyle/>
            <a:p>
              <a:pPr defTabSz="821529">
                <a:lnSpc>
                  <a:spcPct val="100000"/>
                </a:lnSpc>
                <a:spcBef>
                  <a:spcPts val="0"/>
                </a:spcBef>
                <a:defRPr sz="4000"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Sp. Cognates: </a:t>
              </a:r>
              <a:endParaRPr i="1"/>
            </a:p>
            <a:p>
              <a:pPr defTabSz="821529">
                <a:lnSpc>
                  <a:spcPct val="100000"/>
                </a:lnSpc>
                <a:spcBef>
                  <a:spcPts val="0"/>
                </a:spcBef>
                <a:defRPr i="1" sz="4000"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admitir, admision, el permiso,</a:t>
              </a:r>
            </a:p>
            <a:p>
              <a:pPr defTabSz="821529">
                <a:lnSpc>
                  <a:spcPct val="100000"/>
                </a:lnSpc>
                <a:spcBef>
                  <a:spcPts val="0"/>
                </a:spcBef>
                <a:defRPr i="1" sz="4000"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permitir, cometir, encomendar,</a:t>
              </a:r>
            </a:p>
            <a:p>
              <a:pPr defTabSz="821529">
                <a:lnSpc>
                  <a:spcPct val="100000"/>
                </a:lnSpc>
                <a:spcBef>
                  <a:spcPts val="0"/>
                </a:spcBef>
                <a:defRPr i="1" sz="4000"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comite, transmitir, la transmision,</a:t>
              </a:r>
            </a:p>
            <a:p>
              <a:pPr defTabSz="821529">
                <a:lnSpc>
                  <a:spcPct val="100000"/>
                </a:lnSpc>
                <a:spcBef>
                  <a:spcPts val="0"/>
                </a:spcBef>
                <a:defRPr i="1" sz="4000"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la sumision, la mision,</a:t>
              </a:r>
            </a:p>
            <a:p>
              <a:pPr defTabSz="821529">
                <a:lnSpc>
                  <a:spcPct val="100000"/>
                </a:lnSpc>
                <a:spcBef>
                  <a:spcPts val="0"/>
                </a:spcBef>
                <a:defRPr i="1" sz="4000"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el misionero, la misionara,</a:t>
              </a:r>
            </a:p>
            <a:p>
              <a:pPr defTabSz="821529">
                <a:lnSpc>
                  <a:spcPct val="100000"/>
                </a:lnSpc>
                <a:spcBef>
                  <a:spcPts val="0"/>
                </a:spcBef>
                <a:defRPr i="1" sz="4000"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omitir, omsion</a:t>
              </a:r>
            </a:p>
          </p:txBody>
        </p:sp>
        <p:sp>
          <p:nvSpPr>
            <p:cNvPr id="238" name="Line"/>
            <p:cNvSpPr/>
            <p:nvPr/>
          </p:nvSpPr>
          <p:spPr>
            <a:xfrm flipV="1">
              <a:off x="2891046" y="3178979"/>
              <a:ext cx="304631" cy="304630"/>
            </a:xfrm>
            <a:prstGeom prst="line">
              <a:avLst/>
            </a:prstGeom>
            <a:noFill/>
            <a:ln w="25400" cap="flat">
              <a:solidFill>
                <a:srgbClr val="0365C0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239" name="Line"/>
            <p:cNvSpPr/>
            <p:nvPr/>
          </p:nvSpPr>
          <p:spPr>
            <a:xfrm flipV="1">
              <a:off x="4462676" y="1982399"/>
              <a:ext cx="304630" cy="304630"/>
            </a:xfrm>
            <a:prstGeom prst="line">
              <a:avLst/>
            </a:prstGeom>
            <a:noFill/>
            <a:ln w="25400" cap="flat">
              <a:solidFill>
                <a:srgbClr val="0365C0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240" name="Line"/>
            <p:cNvSpPr/>
            <p:nvPr/>
          </p:nvSpPr>
          <p:spPr>
            <a:xfrm flipV="1">
              <a:off x="6998709" y="1285877"/>
              <a:ext cx="304630" cy="304629"/>
            </a:xfrm>
            <a:prstGeom prst="line">
              <a:avLst/>
            </a:prstGeom>
            <a:noFill/>
            <a:ln w="25400" cap="flat">
              <a:solidFill>
                <a:srgbClr val="0365C0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241" name="Line"/>
            <p:cNvSpPr/>
            <p:nvPr/>
          </p:nvSpPr>
          <p:spPr>
            <a:xfrm flipV="1">
              <a:off x="2069515" y="1982399"/>
              <a:ext cx="304630" cy="304630"/>
            </a:xfrm>
            <a:prstGeom prst="line">
              <a:avLst/>
            </a:prstGeom>
            <a:noFill/>
            <a:ln w="25400" cap="flat">
              <a:solidFill>
                <a:srgbClr val="0365C0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242" name="Line"/>
            <p:cNvSpPr/>
            <p:nvPr/>
          </p:nvSpPr>
          <p:spPr>
            <a:xfrm flipV="1">
              <a:off x="3516126" y="0"/>
              <a:ext cx="304630" cy="304630"/>
            </a:xfrm>
            <a:prstGeom prst="line">
              <a:avLst/>
            </a:prstGeom>
            <a:noFill/>
            <a:ln w="25400" cap="flat">
              <a:solidFill>
                <a:srgbClr val="0365C0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  <p:pic>
        <p:nvPicPr>
          <p:cNvPr id="24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288398" y="113590"/>
            <a:ext cx="5827141" cy="32631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74910" y="2267565"/>
            <a:ext cx="3788846" cy="56832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5" grpId="1"/>
      <p:bldP build="whole" bldLvl="1" animBg="1" rev="0" advAuto="0" spid="236" grpId="2"/>
      <p:bldP build="whole" bldLvl="1" animBg="1" rev="0" advAuto="0" spid="243" grpId="3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crip, scribe: to write"/>
          <p:cNvSpPr txBox="1"/>
          <p:nvPr/>
        </p:nvSpPr>
        <p:spPr>
          <a:xfrm>
            <a:off x="10142238" y="11625109"/>
            <a:ext cx="5814670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scrip, scribe: to write</a:t>
            </a:r>
          </a:p>
        </p:txBody>
      </p:sp>
      <p:sp>
        <p:nvSpPr>
          <p:cNvPr id="248" name="script…"/>
          <p:cNvSpPr txBox="1"/>
          <p:nvPr/>
        </p:nvSpPr>
        <p:spPr>
          <a:xfrm>
            <a:off x="1044963" y="964531"/>
            <a:ext cx="6583376" cy="8156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script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manuscript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scribble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subscribe, subscription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transcribe, transcription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describe, description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inscribe, inscription</a:t>
            </a:r>
          </a:p>
        </p:txBody>
      </p:sp>
      <p:sp>
        <p:nvSpPr>
          <p:cNvPr id="249" name="Sp. Cognates:…"/>
          <p:cNvSpPr txBox="1"/>
          <p:nvPr/>
        </p:nvSpPr>
        <p:spPr>
          <a:xfrm>
            <a:off x="19476195" y="8275580"/>
            <a:ext cx="4097143" cy="19574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4" tIns="71434" rIns="71434" bIns="71434" anchor="ctr">
            <a:spAutoFit/>
          </a:bodyPr>
          <a:lstStyle/>
          <a:p>
            <a:pPr defTabSz="821529">
              <a:lnSpc>
                <a:spcPct val="100000"/>
              </a:lnSpc>
              <a:spcBef>
                <a:spcPts val="0"/>
              </a:spcBef>
              <a:defRPr sz="4000">
                <a:latin typeface="+mn-lt"/>
                <a:ea typeface="+mn-ea"/>
                <a:cs typeface="+mn-cs"/>
                <a:sym typeface="Helvetica Neue"/>
              </a:defRPr>
            </a:pPr>
            <a:r>
              <a:t>Sp. Cognates: </a:t>
            </a:r>
            <a:endParaRPr i="1"/>
          </a:p>
          <a:p>
            <a:pPr defTabSz="821529">
              <a:lnSpc>
                <a:spcPct val="100000"/>
              </a:lnSpc>
              <a:spcBef>
                <a:spcPts val="0"/>
              </a:spcBef>
              <a:defRPr i="1" sz="4000">
                <a:latin typeface="+mn-lt"/>
                <a:ea typeface="+mn-ea"/>
                <a:cs typeface="+mn-cs"/>
                <a:sym typeface="Helvetica Neue"/>
              </a:defRPr>
            </a:pPr>
            <a:r>
              <a:t>escribir, describir,</a:t>
            </a:r>
          </a:p>
          <a:p>
            <a:pPr defTabSz="821529">
              <a:lnSpc>
                <a:spcPct val="100000"/>
              </a:lnSpc>
              <a:spcBef>
                <a:spcPts val="0"/>
              </a:spcBef>
              <a:defRPr i="1" sz="4000">
                <a:latin typeface="+mn-lt"/>
                <a:ea typeface="+mn-ea"/>
                <a:cs typeface="+mn-cs"/>
                <a:sym typeface="Helvetica Neue"/>
              </a:defRPr>
            </a:pPr>
            <a:r>
              <a:t>prescribir</a:t>
            </a:r>
          </a:p>
        </p:txBody>
      </p:sp>
      <p:pic>
        <p:nvPicPr>
          <p:cNvPr id="25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517449" y="209295"/>
            <a:ext cx="5526905" cy="3095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74573" y="4476748"/>
            <a:ext cx="6350004" cy="47625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7" grpId="1"/>
      <p:bldP build="whole" bldLvl="1" animBg="1" rev="0" advAuto="0" spid="248" grpId="2"/>
      <p:bldP build="whole" bldLvl="1" animBg="1" rev="0" advAuto="0" spid="249" grpId="3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pec: to look at"/>
          <p:cNvSpPr txBox="1"/>
          <p:nvPr/>
        </p:nvSpPr>
        <p:spPr>
          <a:xfrm>
            <a:off x="9842151" y="11710727"/>
            <a:ext cx="4326027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spec: to look at</a:t>
            </a:r>
          </a:p>
        </p:txBody>
      </p:sp>
      <p:sp>
        <p:nvSpPr>
          <p:cNvPr id="254" name="spectator…"/>
          <p:cNvSpPr txBox="1"/>
          <p:nvPr/>
        </p:nvSpPr>
        <p:spPr>
          <a:xfrm>
            <a:off x="1455927" y="1293971"/>
            <a:ext cx="6053634" cy="938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spectator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spectacular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spectacle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prospect, prospective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inspect, inspection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respect, respectable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perspective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expect, expectation</a:t>
            </a:r>
          </a:p>
        </p:txBody>
      </p:sp>
      <p:sp>
        <p:nvSpPr>
          <p:cNvPr id="255" name="Sp. Cognates:…"/>
          <p:cNvSpPr txBox="1"/>
          <p:nvPr/>
        </p:nvSpPr>
        <p:spPr>
          <a:xfrm>
            <a:off x="20339251" y="7339589"/>
            <a:ext cx="3542915" cy="2567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4" tIns="71434" rIns="71434" bIns="71434" anchor="ctr">
            <a:spAutoFit/>
          </a:bodyPr>
          <a:lstStyle/>
          <a:p>
            <a:pPr defTabSz="821529">
              <a:lnSpc>
                <a:spcPct val="100000"/>
              </a:lnSpc>
              <a:spcBef>
                <a:spcPts val="0"/>
              </a:spcBef>
              <a:defRPr sz="4000">
                <a:latin typeface="+mn-lt"/>
                <a:ea typeface="+mn-ea"/>
                <a:cs typeface="+mn-cs"/>
                <a:sym typeface="Helvetica Neue"/>
              </a:defRPr>
            </a:pPr>
            <a:r>
              <a:t>Sp. Cognates: </a:t>
            </a:r>
            <a:endParaRPr i="1"/>
          </a:p>
          <a:p>
            <a:pPr defTabSz="821529">
              <a:lnSpc>
                <a:spcPct val="100000"/>
              </a:lnSpc>
              <a:spcBef>
                <a:spcPts val="0"/>
              </a:spcBef>
              <a:defRPr i="1" sz="4000">
                <a:latin typeface="+mn-lt"/>
                <a:ea typeface="+mn-ea"/>
                <a:cs typeface="+mn-cs"/>
                <a:sym typeface="Helvetica Neue"/>
              </a:defRPr>
            </a:pPr>
            <a:r>
              <a:t>espectador,</a:t>
            </a:r>
          </a:p>
          <a:p>
            <a:pPr defTabSz="821529">
              <a:lnSpc>
                <a:spcPct val="100000"/>
              </a:lnSpc>
              <a:spcBef>
                <a:spcPts val="0"/>
              </a:spcBef>
              <a:defRPr i="1" sz="4000">
                <a:latin typeface="+mn-lt"/>
                <a:ea typeface="+mn-ea"/>
                <a:cs typeface="+mn-cs"/>
                <a:sym typeface="Helvetica Neue"/>
              </a:defRPr>
            </a:pPr>
            <a:r>
              <a:t>inspeccionar,</a:t>
            </a:r>
          </a:p>
          <a:p>
            <a:pPr defTabSz="821529">
              <a:lnSpc>
                <a:spcPct val="100000"/>
              </a:lnSpc>
              <a:spcBef>
                <a:spcPts val="0"/>
              </a:spcBef>
              <a:defRPr i="1" sz="4000">
                <a:latin typeface="+mn-lt"/>
                <a:ea typeface="+mn-ea"/>
                <a:cs typeface="+mn-cs"/>
                <a:sym typeface="Helvetica Neue"/>
              </a:defRPr>
            </a:pPr>
            <a:r>
              <a:t>respeto</a:t>
            </a:r>
          </a:p>
        </p:txBody>
      </p:sp>
      <p:pic>
        <p:nvPicPr>
          <p:cNvPr id="25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19808" y="3937584"/>
            <a:ext cx="3170717" cy="47560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442175" y="387473"/>
            <a:ext cx="5639845" cy="31583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5" grpId="3"/>
      <p:bldP build="whole" bldLvl="1" animBg="1" rev="0" advAuto="0" spid="253" grpId="1"/>
      <p:bldP build="whole" bldLvl="1" animBg="1" rev="0" advAuto="0" spid="254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pasted-image.jpeg" descr="pasted-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80852" y="1805312"/>
            <a:ext cx="9907223" cy="77619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truct, stroy: to build"/>
          <p:cNvSpPr txBox="1"/>
          <p:nvPr/>
        </p:nvSpPr>
        <p:spPr>
          <a:xfrm>
            <a:off x="9651710" y="11590014"/>
            <a:ext cx="5737861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struct, stroy: to build</a:t>
            </a:r>
          </a:p>
        </p:txBody>
      </p:sp>
      <p:sp>
        <p:nvSpPr>
          <p:cNvPr id="260" name="construct, construction, constructive…"/>
          <p:cNvSpPr txBox="1"/>
          <p:nvPr/>
        </p:nvSpPr>
        <p:spPr>
          <a:xfrm>
            <a:off x="497008" y="1442732"/>
            <a:ext cx="6595568" cy="88099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construct, construction,</a:t>
            </a:r>
            <a:br/>
            <a:r>
              <a:t>constructive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destroy, destruction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instruct, instruction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infrastructure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obstruct, obstruction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instrument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structure</a:t>
            </a:r>
          </a:p>
        </p:txBody>
      </p:sp>
      <p:grpSp>
        <p:nvGrpSpPr>
          <p:cNvPr id="263" name="Group"/>
          <p:cNvGrpSpPr/>
          <p:nvPr/>
        </p:nvGrpSpPr>
        <p:grpSpPr>
          <a:xfrm>
            <a:off x="17423973" y="7526090"/>
            <a:ext cx="6857833" cy="154531"/>
            <a:chOff x="0" y="0"/>
            <a:chExt cx="6857831" cy="154530"/>
          </a:xfrm>
        </p:grpSpPr>
        <p:sp>
          <p:nvSpPr>
            <p:cNvPr id="261" name="Sp. Cognates: estructura, instruir, destruir, construir,…"/>
            <p:cNvSpPr/>
            <p:nvPr/>
          </p:nvSpPr>
          <p:spPr>
            <a:xfrm>
              <a:off x="0" y="77254"/>
              <a:ext cx="6857832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4" tIns="71434" rIns="71434" bIns="71434" numCol="1" anchor="ctr">
              <a:spAutoFit/>
            </a:bodyPr>
            <a:lstStyle/>
            <a:p>
              <a:pPr defTabSz="821529">
                <a:lnSpc>
                  <a:spcPct val="100000"/>
                </a:lnSpc>
                <a:spcBef>
                  <a:spcPts val="0"/>
                </a:spcBef>
                <a:defRPr sz="3800"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Sp. Cognates: </a:t>
              </a:r>
              <a:r>
                <a:rPr i="1"/>
                <a:t>estructura, instruir, destruir, construir, </a:t>
              </a:r>
              <a:endParaRPr i="1"/>
            </a:p>
            <a:p>
              <a:pPr defTabSz="821529">
                <a:lnSpc>
                  <a:spcPct val="100000"/>
                </a:lnSpc>
                <a:spcBef>
                  <a:spcPts val="0"/>
                </a:spcBef>
                <a:defRPr i="1" sz="3800"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la construccion, </a:t>
              </a:r>
            </a:p>
            <a:p>
              <a:pPr defTabSz="821529">
                <a:lnSpc>
                  <a:spcPct val="100000"/>
                </a:lnSpc>
                <a:spcBef>
                  <a:spcPts val="0"/>
                </a:spcBef>
                <a:defRPr i="1" sz="3800"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el instrumento</a:t>
              </a:r>
            </a:p>
          </p:txBody>
        </p:sp>
        <p:sp>
          <p:nvSpPr>
            <p:cNvPr id="262" name="Line"/>
            <p:cNvSpPr/>
            <p:nvPr/>
          </p:nvSpPr>
          <p:spPr>
            <a:xfrm flipV="1">
              <a:off x="3000383" y="0"/>
              <a:ext cx="154523" cy="154531"/>
            </a:xfrm>
            <a:prstGeom prst="line">
              <a:avLst/>
            </a:prstGeom>
            <a:noFill/>
            <a:ln w="25400" cap="flat">
              <a:solidFill>
                <a:srgbClr val="0365C0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  <p:pic>
        <p:nvPicPr>
          <p:cNvPr id="26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093524" y="280046"/>
            <a:ext cx="6478356" cy="36278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16999" y="4182202"/>
            <a:ext cx="6350004" cy="42291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3" grpId="3"/>
      <p:bldP build="whole" bldLvl="1" animBg="1" rev="0" advAuto="0" spid="259" grpId="1"/>
      <p:bldP build="whole" bldLvl="1" animBg="1" rev="0" advAuto="0" spid="260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ci: to know"/>
          <p:cNvSpPr txBox="1"/>
          <p:nvPr/>
        </p:nvSpPr>
        <p:spPr>
          <a:xfrm>
            <a:off x="10235100" y="11796345"/>
            <a:ext cx="3399435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sci: to know</a:t>
            </a:r>
          </a:p>
        </p:txBody>
      </p:sp>
      <p:sp>
        <p:nvSpPr>
          <p:cNvPr id="268" name="science…"/>
          <p:cNvSpPr txBox="1"/>
          <p:nvPr/>
        </p:nvSpPr>
        <p:spPr>
          <a:xfrm>
            <a:off x="719615" y="2223560"/>
            <a:ext cx="6685789" cy="5135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science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conscience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conscious, unconscious</a:t>
            </a:r>
            <a:br/>
            <a:r>
              <a:t>subconscious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omniscient</a:t>
            </a:r>
          </a:p>
        </p:txBody>
      </p:sp>
      <p:sp>
        <p:nvSpPr>
          <p:cNvPr id="269" name="Sp. Cognate: vocabulario"/>
          <p:cNvSpPr txBox="1"/>
          <p:nvPr/>
        </p:nvSpPr>
        <p:spPr>
          <a:xfrm>
            <a:off x="17528765" y="6809161"/>
            <a:ext cx="4428029" cy="2415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4" tIns="71434" rIns="71434" bIns="71434" anchor="ctr">
            <a:spAutoFit/>
          </a:bodyPr>
          <a:lstStyle/>
          <a:p>
            <a:pPr defTabSz="821529">
              <a:lnSpc>
                <a:spcPct val="100000"/>
              </a:lnSpc>
              <a:spcBef>
                <a:spcPts val="0"/>
              </a:spcBef>
              <a:defRPr sz="3800">
                <a:latin typeface="+mn-lt"/>
                <a:ea typeface="+mn-ea"/>
                <a:cs typeface="+mn-cs"/>
                <a:sym typeface="Helvetica Neue"/>
              </a:defRPr>
            </a:pPr>
            <a:r>
              <a:t>Sp. Cognate: </a:t>
            </a:r>
          </a:p>
          <a:p>
            <a:pPr defTabSz="821529">
              <a:lnSpc>
                <a:spcPct val="100000"/>
              </a:lnSpc>
              <a:spcBef>
                <a:spcPts val="0"/>
              </a:spcBef>
              <a:defRPr sz="3800">
                <a:latin typeface="+mn-lt"/>
                <a:ea typeface="+mn-ea"/>
                <a:cs typeface="+mn-cs"/>
                <a:sym typeface="Helvetica Neue"/>
              </a:defRPr>
            </a:pPr>
            <a:r>
              <a:t>ciencia, consciente,</a:t>
            </a:r>
          </a:p>
          <a:p>
            <a:pPr defTabSz="821529">
              <a:lnSpc>
                <a:spcPct val="100000"/>
              </a:lnSpc>
              <a:spcBef>
                <a:spcPts val="0"/>
              </a:spcBef>
              <a:defRPr sz="3800">
                <a:latin typeface="+mn-lt"/>
                <a:ea typeface="+mn-ea"/>
                <a:cs typeface="+mn-cs"/>
                <a:sym typeface="Helvetica Neue"/>
              </a:defRPr>
            </a:pPr>
            <a:r>
              <a:t>omnisciente,</a:t>
            </a:r>
          </a:p>
          <a:p>
            <a:pPr defTabSz="821529">
              <a:lnSpc>
                <a:spcPct val="100000"/>
              </a:lnSpc>
              <a:spcBef>
                <a:spcPts val="0"/>
              </a:spcBef>
              <a:defRPr sz="3800">
                <a:latin typeface="+mn-lt"/>
                <a:ea typeface="+mn-ea"/>
                <a:cs typeface="+mn-cs"/>
                <a:sym typeface="Helvetica Neue"/>
              </a:defRPr>
            </a:pPr>
            <a:r>
              <a:t>inconsciente</a:t>
            </a:r>
          </a:p>
        </p:txBody>
      </p:sp>
      <p:pic>
        <p:nvPicPr>
          <p:cNvPr id="27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465645" y="222908"/>
            <a:ext cx="5806250" cy="325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97107" y="4461917"/>
            <a:ext cx="6350002" cy="42418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8" grpId="2"/>
      <p:bldP build="whole" bldLvl="1" animBg="1" rev="0" advAuto="0" spid="267" grpId="1"/>
      <p:bldP build="whole" bldLvl="1" animBg="1" rev="0" advAuto="0" spid="269" grpId="3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val: weight, worth, measure"/>
          <p:cNvSpPr txBox="1"/>
          <p:nvPr/>
        </p:nvSpPr>
        <p:spPr>
          <a:xfrm>
            <a:off x="10235099" y="11796345"/>
            <a:ext cx="7587997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val: weight, worth, measure</a:t>
            </a:r>
          </a:p>
        </p:txBody>
      </p:sp>
      <p:sp>
        <p:nvSpPr>
          <p:cNvPr id="274" name="value, valuable…"/>
          <p:cNvSpPr txBox="1"/>
          <p:nvPr/>
        </p:nvSpPr>
        <p:spPr>
          <a:xfrm>
            <a:off x="1575794" y="1470624"/>
            <a:ext cx="5149597" cy="938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value, valuable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evaluate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valid, invalid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validate, invalidate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prevalent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equivalent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valiant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valor, valorous</a:t>
            </a:r>
          </a:p>
        </p:txBody>
      </p:sp>
      <p:sp>
        <p:nvSpPr>
          <p:cNvPr id="275" name="Sp. Cognate: vocabulario"/>
          <p:cNvSpPr txBox="1"/>
          <p:nvPr/>
        </p:nvSpPr>
        <p:spPr>
          <a:xfrm>
            <a:off x="15116015" y="9686352"/>
            <a:ext cx="8825962" cy="7008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4" tIns="71434" rIns="71434" bIns="71434" anchor="ctr">
            <a:spAutoFit/>
          </a:bodyPr>
          <a:lstStyle>
            <a:lvl1pPr defTabSz="821529">
              <a:lnSpc>
                <a:spcPct val="100000"/>
              </a:lnSpc>
              <a:spcBef>
                <a:spcPts val="0"/>
              </a:spcBef>
              <a:defRPr sz="38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Sp. Cognate: evaluar, equivalente, valor </a:t>
            </a:r>
          </a:p>
        </p:txBody>
      </p:sp>
      <p:pic>
        <p:nvPicPr>
          <p:cNvPr id="27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28346" y="3168042"/>
            <a:ext cx="3375448" cy="50612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706743" y="535633"/>
            <a:ext cx="5375275" cy="30101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4" grpId="2"/>
      <p:bldP build="whole" bldLvl="1" animBg="1" rev="0" advAuto="0" spid="273" grpId="1"/>
      <p:bldP build="whole" bldLvl="1" animBg="1" rev="0" advAuto="0" spid="275" grpId="3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nom, num: to name"/>
          <p:cNvSpPr txBox="1"/>
          <p:nvPr/>
        </p:nvSpPr>
        <p:spPr>
          <a:xfrm>
            <a:off x="9064390" y="11625109"/>
            <a:ext cx="5423917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nom, num: to name</a:t>
            </a:r>
          </a:p>
        </p:txBody>
      </p:sp>
      <p:grpSp>
        <p:nvGrpSpPr>
          <p:cNvPr id="283" name="Group"/>
          <p:cNvGrpSpPr/>
          <p:nvPr/>
        </p:nvGrpSpPr>
        <p:grpSpPr>
          <a:xfrm>
            <a:off x="17716221" y="8893494"/>
            <a:ext cx="4662572" cy="1843858"/>
            <a:chOff x="-1" y="0"/>
            <a:chExt cx="4662571" cy="1843857"/>
          </a:xfrm>
        </p:grpSpPr>
        <p:sp>
          <p:nvSpPr>
            <p:cNvPr id="280" name="Sp. Cognate: vocabulario"/>
            <p:cNvSpPr txBox="1"/>
            <p:nvPr/>
          </p:nvSpPr>
          <p:spPr>
            <a:xfrm>
              <a:off x="-2" y="-2"/>
              <a:ext cx="4662573" cy="18438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4" tIns="71434" rIns="71434" bIns="71434" numCol="1" anchor="ctr">
              <a:spAutoFit/>
            </a:bodyPr>
            <a:lstStyle/>
            <a:p>
              <a:pPr defTabSz="821529">
                <a:lnSpc>
                  <a:spcPct val="100000"/>
                </a:lnSpc>
                <a:spcBef>
                  <a:spcPts val="0"/>
                </a:spcBef>
                <a:defRPr sz="3800"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Sp. Cognate:</a:t>
              </a:r>
            </a:p>
            <a:p>
              <a:pPr defTabSz="821529">
                <a:lnSpc>
                  <a:spcPct val="100000"/>
                </a:lnSpc>
                <a:spcBef>
                  <a:spcPts val="0"/>
                </a:spcBef>
                <a:defRPr sz="3800"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     nombre, nombrar,</a:t>
              </a:r>
            </a:p>
            <a:p>
              <a:pPr defTabSz="821529">
                <a:lnSpc>
                  <a:spcPct val="100000"/>
                </a:lnSpc>
                <a:spcBef>
                  <a:spcPts val="0"/>
                </a:spcBef>
                <a:defRPr sz="3800"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     numero, anonimo</a:t>
              </a:r>
            </a:p>
          </p:txBody>
        </p:sp>
        <p:sp>
          <p:nvSpPr>
            <p:cNvPr id="281" name="Line"/>
            <p:cNvSpPr/>
            <p:nvPr/>
          </p:nvSpPr>
          <p:spPr>
            <a:xfrm flipV="1">
              <a:off x="1179793" y="506297"/>
              <a:ext cx="181808" cy="18180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282" name="Line"/>
            <p:cNvSpPr/>
            <p:nvPr/>
          </p:nvSpPr>
          <p:spPr>
            <a:xfrm flipV="1">
              <a:off x="3374899" y="506297"/>
              <a:ext cx="181806" cy="18180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  <p:pic>
        <p:nvPicPr>
          <p:cNvPr id="284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49272" y="5063470"/>
            <a:ext cx="5072068" cy="3161115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nominate…"/>
          <p:cNvSpPr txBox="1"/>
          <p:nvPr/>
        </p:nvSpPr>
        <p:spPr>
          <a:xfrm>
            <a:off x="651117" y="886351"/>
            <a:ext cx="3829813" cy="10606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nominate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denomination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synonym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antonym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homonym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anonymous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number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numeral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numerous</a:t>
            </a:r>
          </a:p>
        </p:txBody>
      </p:sp>
      <p:pic>
        <p:nvPicPr>
          <p:cNvPr id="28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773642" y="280493"/>
            <a:ext cx="6003330" cy="33618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5" grpId="2"/>
      <p:bldP build="whole" bldLvl="1" animBg="1" rev="0" advAuto="0" spid="279" grpId="1"/>
      <p:bldP build="whole" bldLvl="1" animBg="1" rev="0" advAuto="0" spid="283" grpId="3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pir: breathe"/>
          <p:cNvSpPr txBox="1"/>
          <p:nvPr/>
        </p:nvSpPr>
        <p:spPr>
          <a:xfrm>
            <a:off x="9989063" y="11659357"/>
            <a:ext cx="3524403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spir: breathe</a:t>
            </a:r>
          </a:p>
        </p:txBody>
      </p:sp>
      <p:sp>
        <p:nvSpPr>
          <p:cNvPr id="289" name="respire, respiration…"/>
          <p:cNvSpPr txBox="1"/>
          <p:nvPr/>
        </p:nvSpPr>
        <p:spPr>
          <a:xfrm>
            <a:off x="856600" y="2779633"/>
            <a:ext cx="5906111" cy="8156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respire, respiration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perspire, perspiration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inspire, inspiration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expire, expiration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aspire, aspiration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conspire, conspiracy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spirit</a:t>
            </a:r>
          </a:p>
        </p:txBody>
      </p:sp>
      <p:sp>
        <p:nvSpPr>
          <p:cNvPr id="290" name="Sp. Cognate: vocabulario"/>
          <p:cNvSpPr txBox="1"/>
          <p:nvPr/>
        </p:nvSpPr>
        <p:spPr>
          <a:xfrm>
            <a:off x="17860345" y="9701586"/>
            <a:ext cx="4079592" cy="18438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4" tIns="71434" rIns="71434" bIns="71434" anchor="ctr">
            <a:spAutoFit/>
          </a:bodyPr>
          <a:lstStyle/>
          <a:p>
            <a:pPr defTabSz="821529">
              <a:lnSpc>
                <a:spcPct val="100000"/>
              </a:lnSpc>
              <a:spcBef>
                <a:spcPts val="0"/>
              </a:spcBef>
              <a:defRPr sz="3800">
                <a:latin typeface="+mn-lt"/>
                <a:ea typeface="+mn-ea"/>
                <a:cs typeface="+mn-cs"/>
                <a:sym typeface="Helvetica Neue"/>
              </a:defRPr>
            </a:pPr>
            <a:r>
              <a:t>Sp. Cognate: </a:t>
            </a:r>
          </a:p>
          <a:p>
            <a:pPr defTabSz="821529">
              <a:lnSpc>
                <a:spcPct val="100000"/>
              </a:lnSpc>
              <a:spcBef>
                <a:spcPts val="0"/>
              </a:spcBef>
              <a:defRPr sz="3800">
                <a:latin typeface="+mn-lt"/>
                <a:ea typeface="+mn-ea"/>
                <a:cs typeface="+mn-cs"/>
                <a:sym typeface="Helvetica Neue"/>
              </a:defRPr>
            </a:pPr>
            <a:r>
              <a:t>conspirar, inspirar,</a:t>
            </a:r>
          </a:p>
          <a:p>
            <a:pPr defTabSz="821529">
              <a:lnSpc>
                <a:spcPct val="100000"/>
              </a:lnSpc>
              <a:spcBef>
                <a:spcPts val="0"/>
              </a:spcBef>
              <a:defRPr sz="3800">
                <a:latin typeface="+mn-lt"/>
                <a:ea typeface="+mn-ea"/>
                <a:cs typeface="+mn-cs"/>
                <a:sym typeface="Helvetica Neue"/>
              </a:defRPr>
            </a:pPr>
            <a:r>
              <a:t>expirar</a:t>
            </a:r>
          </a:p>
        </p:txBody>
      </p:sp>
      <p:pic>
        <p:nvPicPr>
          <p:cNvPr id="29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728249" y="727530"/>
            <a:ext cx="5291269" cy="296311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871823" y="3787145"/>
            <a:ext cx="4318004" cy="43180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0" grpId="3"/>
      <p:bldP build="whole" bldLvl="1" animBg="1" rev="0" advAuto="0" spid="289" grpId="2"/>
      <p:bldP build="whole" bldLvl="1" animBg="1" rev="0" advAuto="0" spid="288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voc, vok: to speak"/>
          <p:cNvSpPr txBox="1"/>
          <p:nvPr/>
        </p:nvSpPr>
        <p:spPr>
          <a:xfrm>
            <a:off x="9956454" y="10055842"/>
            <a:ext cx="5094124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voc, vok: to speak</a:t>
            </a:r>
          </a:p>
        </p:txBody>
      </p:sp>
      <p:sp>
        <p:nvSpPr>
          <p:cNvPr id="295" name="voice…"/>
          <p:cNvSpPr txBox="1"/>
          <p:nvPr/>
        </p:nvSpPr>
        <p:spPr>
          <a:xfrm>
            <a:off x="1570096" y="845778"/>
            <a:ext cx="5884165" cy="938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voice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vocal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vocabulary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provoke, provocation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evoke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invoke, invocation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advocate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vociferous</a:t>
            </a:r>
          </a:p>
        </p:txBody>
      </p:sp>
      <p:sp>
        <p:nvSpPr>
          <p:cNvPr id="296" name="Sp. Cognate: vocabulario"/>
          <p:cNvSpPr txBox="1"/>
          <p:nvPr/>
        </p:nvSpPr>
        <p:spPr>
          <a:xfrm>
            <a:off x="17552770" y="9762831"/>
            <a:ext cx="5607986" cy="7008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4" tIns="71434" rIns="71434" bIns="71434" anchor="ctr">
            <a:spAutoFit/>
          </a:bodyPr>
          <a:lstStyle/>
          <a:p>
            <a:pPr defTabSz="821529">
              <a:lnSpc>
                <a:spcPct val="100000"/>
              </a:lnSpc>
              <a:spcBef>
                <a:spcPts val="0"/>
              </a:spcBef>
              <a:defRPr sz="3800">
                <a:latin typeface="+mn-lt"/>
                <a:ea typeface="+mn-ea"/>
                <a:cs typeface="+mn-cs"/>
                <a:sym typeface="Helvetica Neue"/>
              </a:defRPr>
            </a:pPr>
            <a:r>
              <a:t>Sp. Cognate: </a:t>
            </a:r>
            <a:r>
              <a:rPr i="1"/>
              <a:t>vocabulario</a:t>
            </a:r>
          </a:p>
        </p:txBody>
      </p:sp>
      <p:pic>
        <p:nvPicPr>
          <p:cNvPr id="29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017960" y="143699"/>
            <a:ext cx="6333826" cy="35469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83549" y="3208502"/>
            <a:ext cx="6197604" cy="43180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5" grpId="2"/>
      <p:bldP build="whole" bldLvl="1" animBg="1" rev="0" advAuto="0" spid="296" grpId="3"/>
      <p:bldP build="whole" bldLvl="1" animBg="1" rev="0" advAuto="0" spid="294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eq, sec, see: to follow"/>
          <p:cNvSpPr txBox="1"/>
          <p:nvPr/>
        </p:nvSpPr>
        <p:spPr>
          <a:xfrm>
            <a:off x="7688263" y="9959271"/>
            <a:ext cx="6368187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seq, sec, see: to follow</a:t>
            </a:r>
          </a:p>
        </p:txBody>
      </p:sp>
      <p:sp>
        <p:nvSpPr>
          <p:cNvPr id="301" name="sequence…"/>
          <p:cNvSpPr txBox="1"/>
          <p:nvPr/>
        </p:nvSpPr>
        <p:spPr>
          <a:xfrm>
            <a:off x="376292" y="1795257"/>
            <a:ext cx="7928154" cy="75852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sequence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consequence, consequential</a:t>
            </a:r>
            <a:br/>
            <a:r>
              <a:t>inconsequential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subsequently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prosecute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segue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second</a:t>
            </a:r>
          </a:p>
        </p:txBody>
      </p:sp>
      <p:sp>
        <p:nvSpPr>
          <p:cNvPr id="302" name="Sp. Cognate: vocabulario"/>
          <p:cNvSpPr txBox="1"/>
          <p:nvPr/>
        </p:nvSpPr>
        <p:spPr>
          <a:xfrm>
            <a:off x="16903391" y="6399848"/>
            <a:ext cx="6689975" cy="1272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4" tIns="71434" rIns="71434" bIns="71434" anchor="ctr">
            <a:spAutoFit/>
          </a:bodyPr>
          <a:lstStyle/>
          <a:p>
            <a:pPr defTabSz="821529">
              <a:lnSpc>
                <a:spcPct val="100000"/>
              </a:lnSpc>
              <a:spcBef>
                <a:spcPts val="0"/>
              </a:spcBef>
              <a:defRPr sz="3800">
                <a:latin typeface="+mn-lt"/>
                <a:ea typeface="+mn-ea"/>
                <a:cs typeface="+mn-cs"/>
                <a:sym typeface="Helvetica Neue"/>
              </a:defRPr>
            </a:pPr>
            <a:r>
              <a:t>Sp. Cognate: secuencia,</a:t>
            </a:r>
          </a:p>
          <a:p>
            <a:pPr defTabSz="821529">
              <a:lnSpc>
                <a:spcPct val="100000"/>
              </a:lnSpc>
              <a:spcBef>
                <a:spcPts val="0"/>
              </a:spcBef>
              <a:defRPr sz="3800">
                <a:latin typeface="+mn-lt"/>
                <a:ea typeface="+mn-ea"/>
                <a:cs typeface="+mn-cs"/>
                <a:sym typeface="Helvetica Neue"/>
              </a:defRPr>
            </a:pPr>
            <a:r>
              <a:t>     consecuencia, consecutivo</a:t>
            </a:r>
          </a:p>
        </p:txBody>
      </p:sp>
      <p:pic>
        <p:nvPicPr>
          <p:cNvPr id="30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957842" y="440852"/>
            <a:ext cx="6581079" cy="3685405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32731" y="4850245"/>
            <a:ext cx="10484151" cy="34947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0" grpId="1"/>
      <p:bldP build="whole" bldLvl="1" animBg="1" rev="0" advAuto="0" spid="302" grpId="3"/>
      <p:bldP build="whole" bldLvl="1" animBg="1" rev="0" advAuto="0" spid="301" grpId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cata, cad, cas, cide: to fall"/>
          <p:cNvSpPr txBox="1"/>
          <p:nvPr/>
        </p:nvSpPr>
        <p:spPr>
          <a:xfrm>
            <a:off x="9064389" y="11625109"/>
            <a:ext cx="7261252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cata, cad, cas, cide: to fall</a:t>
            </a:r>
          </a:p>
        </p:txBody>
      </p:sp>
      <p:sp>
        <p:nvSpPr>
          <p:cNvPr id="307" name="catapult…"/>
          <p:cNvSpPr txBox="1"/>
          <p:nvPr/>
        </p:nvSpPr>
        <p:spPr>
          <a:xfrm>
            <a:off x="942218" y="1103607"/>
            <a:ext cx="6053025" cy="100346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catapult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catastrophe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accident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coincide, coincidence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incident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cascade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casualty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homicide, suicide,</a:t>
            </a:r>
            <a:br/>
            <a:r>
              <a:t>insecticide </a:t>
            </a:r>
          </a:p>
        </p:txBody>
      </p:sp>
      <p:sp>
        <p:nvSpPr>
          <p:cNvPr id="308" name="Shape 372"/>
          <p:cNvSpPr txBox="1"/>
          <p:nvPr/>
        </p:nvSpPr>
        <p:spPr>
          <a:xfrm>
            <a:off x="17368166" y="6998534"/>
            <a:ext cx="5754239" cy="2106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4" tIns="71434" rIns="71434" bIns="71434" anchor="ctr">
            <a:spAutoFit/>
          </a:bodyPr>
          <a:lstStyle/>
          <a:p>
            <a:pPr defTabSz="821529">
              <a:lnSpc>
                <a:spcPct val="100000"/>
              </a:lnSpc>
              <a:spcBef>
                <a:spcPts val="0"/>
              </a:spcBef>
              <a:defRPr sz="4000">
                <a:latin typeface="+mn-lt"/>
                <a:ea typeface="+mn-ea"/>
                <a:cs typeface="+mn-cs"/>
                <a:sym typeface="Helvetica Neue"/>
              </a:defRPr>
            </a:pPr>
            <a:r>
              <a:t>Sp. Cognates:</a:t>
            </a:r>
            <a:r>
              <a:rPr i="1"/>
              <a:t>accidente,</a:t>
            </a:r>
            <a:endParaRPr i="1"/>
          </a:p>
          <a:p>
            <a:pPr defTabSz="821529">
              <a:lnSpc>
                <a:spcPct val="100000"/>
              </a:lnSpc>
              <a:spcBef>
                <a:spcPts val="0"/>
              </a:spcBef>
              <a:defRPr i="1" sz="4000">
                <a:latin typeface="+mn-lt"/>
                <a:ea typeface="+mn-ea"/>
                <a:cs typeface="+mn-cs"/>
                <a:sym typeface="Helvetica Neue"/>
              </a:defRPr>
            </a:pPr>
            <a:r>
              <a:t>incidente, la catapulta, </a:t>
            </a:r>
          </a:p>
          <a:p>
            <a:pPr defTabSz="821529">
              <a:lnSpc>
                <a:spcPct val="100000"/>
              </a:lnSpc>
              <a:spcBef>
                <a:spcPts val="0"/>
              </a:spcBef>
              <a:defRPr i="1" sz="4000">
                <a:latin typeface="+mn-lt"/>
                <a:ea typeface="+mn-ea"/>
                <a:cs typeface="+mn-cs"/>
                <a:sym typeface="Helvetica Neue"/>
              </a:defRPr>
            </a:pPr>
            <a:r>
              <a:t>catapultar, categoria</a:t>
            </a:r>
            <a:r>
              <a:rPr sz="5000"/>
              <a:t> </a:t>
            </a:r>
          </a:p>
        </p:txBody>
      </p:sp>
      <p:pic>
        <p:nvPicPr>
          <p:cNvPr id="30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39081" y="201306"/>
            <a:ext cx="5853538" cy="32779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34557" y="4306225"/>
            <a:ext cx="6642101" cy="43180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8" grpId="3"/>
      <p:bldP build="whole" bldLvl="1" animBg="1" rev="0" advAuto="0" spid="307" grpId="2"/>
      <p:bldP build="whole" bldLvl="1" animBg="1" rev="0" advAuto="0" spid="306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port: to carry, doorway"/>
          <p:cNvSpPr txBox="1"/>
          <p:nvPr/>
        </p:nvSpPr>
        <p:spPr>
          <a:xfrm>
            <a:off x="9735432" y="10846375"/>
            <a:ext cx="628893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port: to carry, doorway</a:t>
            </a:r>
          </a:p>
        </p:txBody>
      </p:sp>
      <p:sp>
        <p:nvSpPr>
          <p:cNvPr id="313" name="portable…"/>
          <p:cNvSpPr txBox="1"/>
          <p:nvPr/>
        </p:nvSpPr>
        <p:spPr>
          <a:xfrm>
            <a:off x="1216199" y="1498712"/>
            <a:ext cx="5387341" cy="938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portable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import, export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important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portal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deport, deportation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porter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report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support</a:t>
            </a:r>
          </a:p>
        </p:txBody>
      </p:sp>
      <p:sp>
        <p:nvSpPr>
          <p:cNvPr id="314" name="Shape 372"/>
          <p:cNvSpPr txBox="1"/>
          <p:nvPr/>
        </p:nvSpPr>
        <p:spPr>
          <a:xfrm>
            <a:off x="18792995" y="8600561"/>
            <a:ext cx="5537831" cy="13478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4" tIns="71434" rIns="71434" bIns="71434" anchor="ctr">
            <a:spAutoFit/>
          </a:bodyPr>
          <a:lstStyle/>
          <a:p>
            <a:pPr defTabSz="821529">
              <a:lnSpc>
                <a:spcPct val="100000"/>
              </a:lnSpc>
              <a:spcBef>
                <a:spcPts val="0"/>
              </a:spcBef>
              <a:defRPr sz="4000">
                <a:latin typeface="+mn-lt"/>
                <a:ea typeface="+mn-ea"/>
                <a:cs typeface="+mn-cs"/>
                <a:sym typeface="Helvetica Neue"/>
              </a:defRPr>
            </a:pPr>
            <a:r>
              <a:t>Sp. Cognates: </a:t>
            </a:r>
            <a:r>
              <a:rPr i="1"/>
              <a:t>importar,</a:t>
            </a:r>
            <a:endParaRPr i="1"/>
          </a:p>
          <a:p>
            <a:pPr defTabSz="821529">
              <a:lnSpc>
                <a:spcPct val="100000"/>
              </a:lnSpc>
              <a:spcBef>
                <a:spcPts val="0"/>
              </a:spcBef>
              <a:defRPr i="1" sz="4000">
                <a:latin typeface="+mn-lt"/>
                <a:ea typeface="+mn-ea"/>
                <a:cs typeface="+mn-cs"/>
                <a:sym typeface="Helvetica Neue"/>
              </a:defRPr>
            </a:pPr>
            <a:r>
              <a:t>importante, exportar</a:t>
            </a:r>
          </a:p>
        </p:txBody>
      </p:sp>
      <p:pic>
        <p:nvPicPr>
          <p:cNvPr id="31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748428" y="553287"/>
            <a:ext cx="5947311" cy="333049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16382" y="4030436"/>
            <a:ext cx="4889504" cy="43180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4" grpId="3"/>
      <p:bldP build="whole" bldLvl="1" animBg="1" rev="0" advAuto="0" spid="313" grpId="2"/>
      <p:bldP build="whole" bldLvl="1" animBg="1" rev="0" advAuto="0" spid="312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vert, vers: to turn"/>
          <p:cNvSpPr txBox="1"/>
          <p:nvPr/>
        </p:nvSpPr>
        <p:spPr>
          <a:xfrm>
            <a:off x="9519807" y="11676480"/>
            <a:ext cx="4754576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vert, vers: to turn</a:t>
            </a:r>
          </a:p>
        </p:txBody>
      </p:sp>
      <p:sp>
        <p:nvSpPr>
          <p:cNvPr id="319" name="revert, reversion…"/>
          <p:cNvSpPr txBox="1"/>
          <p:nvPr/>
        </p:nvSpPr>
        <p:spPr>
          <a:xfrm>
            <a:off x="616872" y="1417182"/>
            <a:ext cx="6436462" cy="106061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revert, reversion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invert, inversion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convert, conversion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divert, diversion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averse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adversary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converse, conversation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anniversary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introvert, extrovert</a:t>
            </a:r>
          </a:p>
        </p:txBody>
      </p:sp>
      <p:sp>
        <p:nvSpPr>
          <p:cNvPr id="320" name="Sp. Cognate: vocabulario"/>
          <p:cNvSpPr txBox="1"/>
          <p:nvPr/>
        </p:nvSpPr>
        <p:spPr>
          <a:xfrm>
            <a:off x="16490776" y="8981022"/>
            <a:ext cx="7082811" cy="1272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4" tIns="71434" rIns="71434" bIns="71434" anchor="ctr">
            <a:spAutoFit/>
          </a:bodyPr>
          <a:lstStyle/>
          <a:p>
            <a:pPr defTabSz="821529">
              <a:lnSpc>
                <a:spcPct val="100000"/>
              </a:lnSpc>
              <a:spcBef>
                <a:spcPts val="0"/>
              </a:spcBef>
              <a:defRPr sz="3800">
                <a:latin typeface="+mn-lt"/>
                <a:ea typeface="+mn-ea"/>
                <a:cs typeface="+mn-cs"/>
                <a:sym typeface="Helvetica Neue"/>
              </a:defRPr>
            </a:pPr>
            <a:r>
              <a:t>Sp. Cognate: diverso, convertir, </a:t>
            </a:r>
          </a:p>
          <a:p>
            <a:pPr defTabSz="821529">
              <a:lnSpc>
                <a:spcPct val="100000"/>
              </a:lnSpc>
              <a:spcBef>
                <a:spcPts val="0"/>
              </a:spcBef>
              <a:defRPr sz="3800">
                <a:latin typeface="+mn-lt"/>
                <a:ea typeface="+mn-ea"/>
                <a:cs typeface="+mn-cs"/>
                <a:sym typeface="Helvetica Neue"/>
              </a:defRPr>
            </a:pPr>
            <a:r>
              <a:t>invertir</a:t>
            </a:r>
          </a:p>
        </p:txBody>
      </p:sp>
      <p:pic>
        <p:nvPicPr>
          <p:cNvPr id="32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280270" y="435725"/>
            <a:ext cx="5874177" cy="32895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53499" y="3259875"/>
            <a:ext cx="6477004" cy="43180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9" grpId="2"/>
      <p:bldP build="whole" bldLvl="1" animBg="1" rev="0" advAuto="0" spid="318" grpId="1"/>
      <p:bldP build="whole" bldLvl="1" animBg="1" rev="0" advAuto="0" spid="320" grpId="3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pasted-image.jpeg" descr="pasted-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32675" y="622299"/>
            <a:ext cx="7721607" cy="4216402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What percentage of English…"/>
          <p:cNvSpPr txBox="1"/>
          <p:nvPr/>
        </p:nvSpPr>
        <p:spPr>
          <a:xfrm>
            <a:off x="3423039" y="1362012"/>
            <a:ext cx="6281650" cy="3598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821531">
              <a:lnSpc>
                <a:spcPct val="100000"/>
              </a:lnSpc>
              <a:spcBef>
                <a:spcPts val="0"/>
              </a:spcBef>
              <a:defRPr b="1" sz="3200">
                <a:latin typeface="+mn-lt"/>
                <a:ea typeface="+mn-ea"/>
                <a:cs typeface="+mn-cs"/>
                <a:sym typeface="Helvetica Neue"/>
              </a:defRPr>
            </a:pPr>
            <a:r>
              <a:t>What percentage of English</a:t>
            </a:r>
          </a:p>
          <a:p>
            <a:pPr defTabSz="821531">
              <a:lnSpc>
                <a:spcPct val="100000"/>
              </a:lnSpc>
              <a:spcBef>
                <a:spcPts val="0"/>
              </a:spcBef>
              <a:defRPr b="1" sz="3200">
                <a:latin typeface="+mn-lt"/>
                <a:ea typeface="+mn-ea"/>
                <a:cs typeface="+mn-cs"/>
                <a:sym typeface="Helvetica Neue"/>
              </a:defRPr>
            </a:pPr>
            <a:r>
              <a:t>words derive from Latin/Greek?</a:t>
            </a:r>
          </a:p>
          <a:p>
            <a:pPr defTabSz="821531">
              <a:lnSpc>
                <a:spcPct val="100000"/>
              </a:lnSpc>
              <a:spcBef>
                <a:spcPts val="0"/>
              </a:spcBef>
              <a:defRPr b="1" sz="3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lvl="1" marL="1270000" indent="-635000" defTabSz="821531">
              <a:lnSpc>
                <a:spcPct val="100000"/>
              </a:lnSpc>
              <a:spcBef>
                <a:spcPts val="0"/>
              </a:spcBef>
              <a:buSzPct val="100000"/>
              <a:buAutoNum type="arabicPeriod" startAt="1"/>
              <a:defRPr b="1" sz="3200">
                <a:latin typeface="+mn-lt"/>
                <a:ea typeface="+mn-ea"/>
                <a:cs typeface="+mn-cs"/>
                <a:sym typeface="Helvetica Neue"/>
              </a:defRPr>
            </a:pPr>
            <a:r>
              <a:t>1%</a:t>
            </a:r>
          </a:p>
          <a:p>
            <a:pPr lvl="1" marL="1270000" indent="-635000" defTabSz="821531">
              <a:lnSpc>
                <a:spcPct val="100000"/>
              </a:lnSpc>
              <a:spcBef>
                <a:spcPts val="0"/>
              </a:spcBef>
              <a:buSzPct val="100000"/>
              <a:buAutoNum type="arabicPeriod" startAt="1"/>
              <a:defRPr b="1" sz="3200">
                <a:latin typeface="+mn-lt"/>
                <a:ea typeface="+mn-ea"/>
                <a:cs typeface="+mn-cs"/>
                <a:sym typeface="Helvetica Neue"/>
              </a:defRPr>
            </a:pPr>
            <a:r>
              <a:t>10%</a:t>
            </a:r>
          </a:p>
          <a:p>
            <a:pPr lvl="1" marL="1270000" indent="-635000" defTabSz="821531">
              <a:lnSpc>
                <a:spcPct val="100000"/>
              </a:lnSpc>
              <a:spcBef>
                <a:spcPts val="0"/>
              </a:spcBef>
              <a:buSzPct val="100000"/>
              <a:buAutoNum type="arabicPeriod" startAt="1"/>
              <a:defRPr b="1" sz="3200">
                <a:latin typeface="+mn-lt"/>
                <a:ea typeface="+mn-ea"/>
                <a:cs typeface="+mn-cs"/>
                <a:sym typeface="Helvetica Neue"/>
              </a:defRPr>
            </a:pPr>
            <a:r>
              <a:t>35%</a:t>
            </a:r>
          </a:p>
          <a:p>
            <a:pPr lvl="1" marL="1270000" indent="-635000" defTabSz="821531">
              <a:lnSpc>
                <a:spcPct val="100000"/>
              </a:lnSpc>
              <a:spcBef>
                <a:spcPts val="0"/>
              </a:spcBef>
              <a:buSzPct val="100000"/>
              <a:buAutoNum type="arabicPeriod" startAt="1"/>
              <a:defRPr b="1" sz="3200">
                <a:latin typeface="+mn-lt"/>
                <a:ea typeface="+mn-ea"/>
                <a:cs typeface="+mn-cs"/>
                <a:sym typeface="Helvetica Neue"/>
              </a:defRPr>
            </a:pPr>
            <a:r>
              <a:t>50%</a:t>
            </a:r>
          </a:p>
        </p:txBody>
      </p:sp>
      <p:sp>
        <p:nvSpPr>
          <p:cNvPr id="158" name="Words derived from Latin/Greek…"/>
          <p:cNvSpPr txBox="1"/>
          <p:nvPr/>
        </p:nvSpPr>
        <p:spPr>
          <a:xfrm>
            <a:off x="3798093" y="7880685"/>
            <a:ext cx="10074194" cy="3598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821531">
              <a:lnSpc>
                <a:spcPct val="100000"/>
              </a:lnSpc>
              <a:spcBef>
                <a:spcPts val="0"/>
              </a:spcBef>
              <a:defRPr b="1" sz="3200">
                <a:latin typeface="+mn-lt"/>
                <a:ea typeface="+mn-ea"/>
                <a:cs typeface="+mn-cs"/>
                <a:sym typeface="Helvetica Neue"/>
              </a:defRPr>
            </a:pPr>
            <a:r>
              <a:t>Words derived from Latin/Greek</a:t>
            </a:r>
          </a:p>
          <a:p>
            <a:pPr defTabSz="821531">
              <a:lnSpc>
                <a:spcPct val="100000"/>
              </a:lnSpc>
              <a:spcBef>
                <a:spcPts val="0"/>
              </a:spcBef>
              <a:defRPr b="1" sz="3200">
                <a:latin typeface="+mn-lt"/>
                <a:ea typeface="+mn-ea"/>
                <a:cs typeface="+mn-cs"/>
                <a:sym typeface="Helvetica Neue"/>
              </a:defRPr>
            </a:pPr>
            <a:r>
              <a:t>are most likely to be used in which context? </a:t>
            </a:r>
          </a:p>
          <a:p>
            <a:pPr defTabSz="821531">
              <a:lnSpc>
                <a:spcPct val="100000"/>
              </a:lnSpc>
              <a:spcBef>
                <a:spcPts val="0"/>
              </a:spcBef>
              <a:defRPr b="1" sz="3200"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lvl="2" indent="642937" defTabSz="821531">
              <a:lnSpc>
                <a:spcPct val="100000"/>
              </a:lnSpc>
              <a:spcBef>
                <a:spcPts val="0"/>
              </a:spcBef>
              <a:defRPr b="1" sz="3200">
                <a:latin typeface="+mn-lt"/>
                <a:ea typeface="+mn-ea"/>
                <a:cs typeface="+mn-cs"/>
                <a:sym typeface="Helvetica Neue"/>
              </a:defRPr>
            </a:pPr>
            <a:r>
              <a:t>   1.   casual conversation</a:t>
            </a:r>
          </a:p>
          <a:p>
            <a:pPr lvl="3" indent="964406" defTabSz="821531">
              <a:lnSpc>
                <a:spcPct val="100000"/>
              </a:lnSpc>
              <a:spcBef>
                <a:spcPts val="0"/>
              </a:spcBef>
              <a:defRPr b="1" sz="3200">
                <a:latin typeface="+mn-lt"/>
                <a:ea typeface="+mn-ea"/>
                <a:cs typeface="+mn-cs"/>
                <a:sym typeface="Helvetica Neue"/>
              </a:defRPr>
            </a:pPr>
            <a:r>
              <a:t> 2.  academics, business, religion, government</a:t>
            </a:r>
          </a:p>
          <a:p>
            <a:pPr lvl="3" indent="964406" defTabSz="821531">
              <a:lnSpc>
                <a:spcPct val="100000"/>
              </a:lnSpc>
              <a:spcBef>
                <a:spcPts val="0"/>
              </a:spcBef>
              <a:defRPr b="1" sz="3200">
                <a:latin typeface="+mn-lt"/>
                <a:ea typeface="+mn-ea"/>
                <a:cs typeface="+mn-cs"/>
                <a:sym typeface="Helvetica Neue"/>
              </a:defRPr>
            </a:pPr>
            <a:r>
              <a:t> 3.  emotionally charged situations</a:t>
            </a:r>
          </a:p>
          <a:p>
            <a:pPr lvl="3" indent="964406" defTabSz="821531">
              <a:lnSpc>
                <a:spcPct val="100000"/>
              </a:lnSpc>
              <a:spcBef>
                <a:spcPts val="0"/>
              </a:spcBef>
              <a:defRPr b="1" sz="3200">
                <a:latin typeface="+mn-lt"/>
                <a:ea typeface="+mn-ea"/>
                <a:cs typeface="+mn-cs"/>
                <a:sym typeface="Helvetica Neue"/>
              </a:defRPr>
            </a:pPr>
            <a:r>
              <a:t> 4.  the early stages of learning English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8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lit: letter"/>
          <p:cNvSpPr txBox="1"/>
          <p:nvPr/>
        </p:nvSpPr>
        <p:spPr>
          <a:xfrm>
            <a:off x="10841776" y="8773199"/>
            <a:ext cx="2293012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lit: letter</a:t>
            </a:r>
          </a:p>
        </p:txBody>
      </p:sp>
      <p:sp>
        <p:nvSpPr>
          <p:cNvPr id="325" name="literature…"/>
          <p:cNvSpPr txBox="1"/>
          <p:nvPr/>
        </p:nvSpPr>
        <p:spPr>
          <a:xfrm>
            <a:off x="972532" y="4616708"/>
            <a:ext cx="4403447" cy="4482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literature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literate, illiterate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literary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obliterate</a:t>
            </a:r>
          </a:p>
        </p:txBody>
      </p:sp>
      <p:sp>
        <p:nvSpPr>
          <p:cNvPr id="326" name="Sp. Cognate: vocabulario"/>
          <p:cNvSpPr txBox="1"/>
          <p:nvPr/>
        </p:nvSpPr>
        <p:spPr>
          <a:xfrm>
            <a:off x="17534162" y="9829007"/>
            <a:ext cx="5017766" cy="7008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4" tIns="71434" rIns="71434" bIns="71434" anchor="ctr">
            <a:spAutoFit/>
          </a:bodyPr>
          <a:lstStyle>
            <a:lvl1pPr defTabSz="821529">
              <a:lnSpc>
                <a:spcPct val="100000"/>
              </a:lnSpc>
              <a:spcBef>
                <a:spcPts val="0"/>
              </a:spcBef>
              <a:defRPr sz="38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Sp. Cognate: literatura</a:t>
            </a:r>
          </a:p>
        </p:txBody>
      </p:sp>
      <p:pic>
        <p:nvPicPr>
          <p:cNvPr id="32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534999" y="110257"/>
            <a:ext cx="5919314" cy="3314818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53500" y="3709153"/>
            <a:ext cx="6477002" cy="43180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6" grpId="3"/>
      <p:bldP build="whole" bldLvl="1" animBg="1" rev="0" advAuto="0" spid="324" grpId="1"/>
      <p:bldP build="whole" bldLvl="1" animBg="1" rev="0" advAuto="0" spid="325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pasted-image.jpg" descr="pasted-ima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95760" y="2267772"/>
            <a:ext cx="6494466" cy="676014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4" name="Group"/>
          <p:cNvGrpSpPr/>
          <p:nvPr/>
        </p:nvGrpSpPr>
        <p:grpSpPr>
          <a:xfrm>
            <a:off x="11944612" y="548539"/>
            <a:ext cx="5233652" cy="11338769"/>
            <a:chOff x="-1" y="-1"/>
            <a:chExt cx="5233650" cy="11338767"/>
          </a:xfrm>
        </p:grpSpPr>
        <p:pic>
          <p:nvPicPr>
            <p:cNvPr id="161" name="pasted-image.jpeg" descr="pasted-image.jpe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5715" y="-2"/>
              <a:ext cx="4625592" cy="34647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" name="pasted-image.jpeg" descr="pasted-image.jpe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5852" y="4043963"/>
              <a:ext cx="5107798" cy="31432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3" name="pasted-image.jpeg" descr="pasted-image.jpe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2" y="7927614"/>
              <a:ext cx="4697029" cy="3411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Etymology Illuminates Meaning"/>
          <p:cNvSpPr txBox="1"/>
          <p:nvPr/>
        </p:nvSpPr>
        <p:spPr>
          <a:xfrm>
            <a:off x="6823084" y="2374899"/>
            <a:ext cx="11845113" cy="1108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lnSpc>
                <a:spcPct val="100000"/>
              </a:lnSpc>
              <a:spcBef>
                <a:spcPts val="0"/>
              </a:spcBef>
              <a:defRPr b="1" sz="6600">
                <a:solidFill>
                  <a:srgbClr val="0E13D8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/>
            <a:r>
              <a:t>Etymology Illuminates Meaning</a:t>
            </a:r>
          </a:p>
        </p:txBody>
      </p:sp>
      <p:sp>
        <p:nvSpPr>
          <p:cNvPr id="167" name="cordial"/>
          <p:cNvSpPr txBox="1"/>
          <p:nvPr/>
        </p:nvSpPr>
        <p:spPr>
          <a:xfrm>
            <a:off x="5165890" y="6449288"/>
            <a:ext cx="1479220" cy="626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lnSpc>
                <a:spcPct val="100000"/>
              </a:lnSpc>
              <a:spcBef>
                <a:spcPts val="0"/>
              </a:spcBef>
              <a:defRPr b="1" sz="32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cordial</a:t>
            </a:r>
          </a:p>
        </p:txBody>
      </p:sp>
      <p:sp>
        <p:nvSpPr>
          <p:cNvPr id="168" name="instruct/ educate"/>
          <p:cNvSpPr txBox="1"/>
          <p:nvPr/>
        </p:nvSpPr>
        <p:spPr>
          <a:xfrm>
            <a:off x="5154100" y="8246871"/>
            <a:ext cx="3467329" cy="626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lnSpc>
                <a:spcPct val="100000"/>
              </a:lnSpc>
              <a:spcBef>
                <a:spcPts val="0"/>
              </a:spcBef>
              <a:defRPr b="1" sz="32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instruct/ educate</a:t>
            </a:r>
          </a:p>
        </p:txBody>
      </p:sp>
      <p:pic>
        <p:nvPicPr>
          <p:cNvPr id="169" name="pasted-image.jpeg" descr="pasted-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20002114">
            <a:off x="14916179" y="4179996"/>
            <a:ext cx="4911336" cy="32682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7" grpId="1"/>
      <p:bldP build="whole" bldLvl="1" animBg="1" rev="0" advAuto="0" spid="168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62043">
            <a:off x="6783923" y="-2303424"/>
            <a:ext cx="10733026" cy="164685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ract: to pull or drag"/>
          <p:cNvSpPr txBox="1"/>
          <p:nvPr/>
        </p:nvSpPr>
        <p:spPr>
          <a:xfrm>
            <a:off x="8995722" y="11727850"/>
            <a:ext cx="5511090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tract: to pull or drag</a:t>
            </a:r>
          </a:p>
        </p:txBody>
      </p:sp>
      <p:pic>
        <p:nvPicPr>
          <p:cNvPr id="17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93764" y="4134656"/>
            <a:ext cx="5715004" cy="4051304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attract…"/>
          <p:cNvSpPr txBox="1"/>
          <p:nvPr/>
        </p:nvSpPr>
        <p:spPr>
          <a:xfrm>
            <a:off x="1438981" y="2051499"/>
            <a:ext cx="2981860" cy="106061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attract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tractor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detract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subtract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traction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extract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distract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intractable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traction</a:t>
            </a:r>
          </a:p>
        </p:txBody>
      </p:sp>
      <p:pic>
        <p:nvPicPr>
          <p:cNvPr id="17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317826" y="340878"/>
            <a:ext cx="6887067" cy="3856759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Sp. Cognates:…"/>
          <p:cNvSpPr txBox="1"/>
          <p:nvPr/>
        </p:nvSpPr>
        <p:spPr>
          <a:xfrm>
            <a:off x="17455722" y="8165472"/>
            <a:ext cx="3542915" cy="13478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4" tIns="71434" rIns="71434" bIns="71434" anchor="ctr">
            <a:spAutoFit/>
          </a:bodyPr>
          <a:lstStyle/>
          <a:p>
            <a:pPr defTabSz="821529">
              <a:lnSpc>
                <a:spcPct val="100000"/>
              </a:lnSpc>
              <a:spcBef>
                <a:spcPts val="0"/>
              </a:spcBef>
              <a:defRPr sz="4000">
                <a:latin typeface="+mn-lt"/>
                <a:ea typeface="+mn-ea"/>
                <a:cs typeface="+mn-cs"/>
                <a:sym typeface="Helvetica Neue"/>
              </a:defRPr>
            </a:pPr>
            <a:r>
              <a:t>Sp. Cognates: </a:t>
            </a:r>
            <a:endParaRPr i="1"/>
          </a:p>
          <a:p>
            <a:pPr defTabSz="821529">
              <a:lnSpc>
                <a:spcPct val="100000"/>
              </a:lnSpc>
              <a:spcBef>
                <a:spcPts val="0"/>
              </a:spcBef>
              <a:defRPr i="1" sz="4000">
                <a:latin typeface="+mn-lt"/>
                <a:ea typeface="+mn-ea"/>
                <a:cs typeface="+mn-cs"/>
                <a:sym typeface="Helvetica Neue"/>
              </a:defRPr>
            </a:pPr>
            <a:r>
              <a:t>atraer, extraer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3" grpId="1"/>
      <p:bldP build="whole" bldLvl="1" animBg="1" rev="0" advAuto="0" spid="177" grpId="3"/>
      <p:bldP build="whole" bldLvl="1" animBg="1" rev="0" advAuto="0" spid="175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cred: to believe; to trust"/>
          <p:cNvSpPr txBox="1"/>
          <p:nvPr/>
        </p:nvSpPr>
        <p:spPr>
          <a:xfrm>
            <a:off x="9166958" y="11573738"/>
            <a:ext cx="6573013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cred: to believe; to trust</a:t>
            </a:r>
          </a:p>
        </p:txBody>
      </p:sp>
      <p:sp>
        <p:nvSpPr>
          <p:cNvPr id="180" name="credit…"/>
          <p:cNvSpPr txBox="1"/>
          <p:nvPr/>
        </p:nvSpPr>
        <p:spPr>
          <a:xfrm>
            <a:off x="1250620" y="526756"/>
            <a:ext cx="3083663" cy="106061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credit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credible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incredible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credulous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discredit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credentials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creditor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creed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accredited</a:t>
            </a:r>
          </a:p>
        </p:txBody>
      </p:sp>
      <p:pic>
        <p:nvPicPr>
          <p:cNvPr id="18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334500" y="5029200"/>
            <a:ext cx="5715002" cy="3657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680870" y="417813"/>
            <a:ext cx="5715004" cy="3200401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Sp. Cognates:…"/>
          <p:cNvSpPr txBox="1"/>
          <p:nvPr/>
        </p:nvSpPr>
        <p:spPr>
          <a:xfrm>
            <a:off x="17455722" y="8165472"/>
            <a:ext cx="4032119" cy="13478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4" tIns="71434" rIns="71434" bIns="71434" anchor="ctr">
            <a:spAutoFit/>
          </a:bodyPr>
          <a:lstStyle/>
          <a:p>
            <a:pPr defTabSz="821529">
              <a:lnSpc>
                <a:spcPct val="100000"/>
              </a:lnSpc>
              <a:spcBef>
                <a:spcPts val="0"/>
              </a:spcBef>
              <a:defRPr sz="4000">
                <a:latin typeface="+mn-lt"/>
                <a:ea typeface="+mn-ea"/>
                <a:cs typeface="+mn-cs"/>
                <a:sym typeface="Helvetica Neue"/>
              </a:defRPr>
            </a:pPr>
            <a:r>
              <a:t>Sp. Cognates: </a:t>
            </a:r>
            <a:endParaRPr i="1"/>
          </a:p>
          <a:p>
            <a:pPr defTabSz="821529">
              <a:lnSpc>
                <a:spcPct val="100000"/>
              </a:lnSpc>
              <a:spcBef>
                <a:spcPts val="0"/>
              </a:spcBef>
              <a:defRPr i="1" sz="4000">
                <a:latin typeface="+mn-lt"/>
                <a:ea typeface="+mn-ea"/>
                <a:cs typeface="+mn-cs"/>
                <a:sym typeface="Helvetica Neue"/>
              </a:defRPr>
            </a:pPr>
            <a:r>
              <a:t>creditor, increible</a:t>
            </a:r>
          </a:p>
        </p:txBody>
      </p:sp>
      <p:sp>
        <p:nvSpPr>
          <p:cNvPr id="184" name="Line"/>
          <p:cNvSpPr/>
          <p:nvPr/>
        </p:nvSpPr>
        <p:spPr>
          <a:xfrm flipV="1">
            <a:off x="18075495" y="8735534"/>
            <a:ext cx="207730" cy="20773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85" name="Line"/>
          <p:cNvSpPr/>
          <p:nvPr/>
        </p:nvSpPr>
        <p:spPr>
          <a:xfrm flipV="1">
            <a:off x="20399468" y="8735534"/>
            <a:ext cx="207731" cy="20773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3" grpId="3"/>
      <p:bldP build="whole" bldLvl="1" animBg="1" rev="0" advAuto="0" spid="179" grpId="1"/>
      <p:bldP build="whole" bldLvl="1" animBg="1" rev="0" advAuto="0" spid="180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ex;plic: to weave; to fold; double"/>
          <p:cNvSpPr txBox="1"/>
          <p:nvPr/>
        </p:nvSpPr>
        <p:spPr>
          <a:xfrm>
            <a:off x="8687496" y="11470995"/>
            <a:ext cx="947348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plex;plic: to weave; to fold; double</a:t>
            </a:r>
          </a:p>
        </p:txBody>
      </p:sp>
      <p:sp>
        <p:nvSpPr>
          <p:cNvPr id="188" name="complex…"/>
          <p:cNvSpPr txBox="1"/>
          <p:nvPr/>
        </p:nvSpPr>
        <p:spPr>
          <a:xfrm>
            <a:off x="1147880" y="633590"/>
            <a:ext cx="3117800" cy="11830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complex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complicate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duplicate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explicate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explicit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implicit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perplex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implicate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duplex</a:t>
            </a:r>
          </a:p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t>duplicity</a:t>
            </a:r>
          </a:p>
        </p:txBody>
      </p:sp>
      <p:pic>
        <p:nvPicPr>
          <p:cNvPr id="18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49838" y="4078882"/>
            <a:ext cx="5715004" cy="49403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790521" y="64261"/>
            <a:ext cx="5958336" cy="3336671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Sp. Cognates:…"/>
          <p:cNvSpPr txBox="1"/>
          <p:nvPr/>
        </p:nvSpPr>
        <p:spPr>
          <a:xfrm>
            <a:off x="17455722" y="7860672"/>
            <a:ext cx="4493383" cy="19574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4" tIns="71434" rIns="71434" bIns="71434" anchor="ctr">
            <a:spAutoFit/>
          </a:bodyPr>
          <a:lstStyle/>
          <a:p>
            <a:pPr defTabSz="821529">
              <a:lnSpc>
                <a:spcPct val="100000"/>
              </a:lnSpc>
              <a:spcBef>
                <a:spcPts val="0"/>
              </a:spcBef>
              <a:defRPr sz="4000">
                <a:latin typeface="+mn-lt"/>
                <a:ea typeface="+mn-ea"/>
                <a:cs typeface="+mn-cs"/>
                <a:sym typeface="Helvetica Neue"/>
              </a:defRPr>
            </a:pPr>
            <a:r>
              <a:t>Sp. Cognates: </a:t>
            </a:r>
            <a:endParaRPr i="1"/>
          </a:p>
          <a:p>
            <a:pPr defTabSz="821529">
              <a:lnSpc>
                <a:spcPct val="100000"/>
              </a:lnSpc>
              <a:spcBef>
                <a:spcPts val="0"/>
              </a:spcBef>
              <a:defRPr i="1" sz="4000">
                <a:latin typeface="+mn-lt"/>
                <a:ea typeface="+mn-ea"/>
                <a:cs typeface="+mn-cs"/>
                <a:sym typeface="Helvetica Neue"/>
              </a:defRPr>
            </a:pPr>
            <a:r>
              <a:t>complicar, implicar,</a:t>
            </a:r>
          </a:p>
          <a:p>
            <a:pPr defTabSz="821529">
              <a:lnSpc>
                <a:spcPct val="100000"/>
              </a:lnSpc>
              <a:spcBef>
                <a:spcPts val="0"/>
              </a:spcBef>
              <a:defRPr i="1" sz="4000">
                <a:latin typeface="+mn-lt"/>
                <a:ea typeface="+mn-ea"/>
                <a:cs typeface="+mn-cs"/>
                <a:sym typeface="Helvetica Neue"/>
              </a:defRPr>
            </a:pPr>
            <a:r>
              <a:t>duplicar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1" grpId="3"/>
      <p:bldP build="whole" bldLvl="1" animBg="1" rev="0" advAuto="0" spid="187" grpId="1"/>
      <p:bldP build="whole" bldLvl="1" animBg="1" rev="0" advAuto="0" spid="188" grpId="2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7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7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7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7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