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6BA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D80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Shape 18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  <a:lvl2pPr marL="777875" indent="-333375" algn="ctr">
              <a:spcBef>
                <a:spcPts val="0"/>
              </a:spcBef>
              <a:defRPr i="1" sz="2400"/>
            </a:lvl2pPr>
            <a:lvl3pPr marL="1222375" indent="-333375" algn="ctr">
              <a:spcBef>
                <a:spcPts val="0"/>
              </a:spcBef>
              <a:defRPr i="1" sz="2400"/>
            </a:lvl3pPr>
            <a:lvl4pPr marL="1666875" indent="-333375" algn="ctr">
              <a:spcBef>
                <a:spcPts val="0"/>
              </a:spcBef>
              <a:defRPr i="1" sz="2400"/>
            </a:lvl4pPr>
            <a:lvl5pPr marL="2111375" indent="-333375" algn="ctr">
              <a:spcBef>
                <a:spcPts val="0"/>
              </a:spcBef>
              <a:defRPr i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21"/>
          </p:nvPr>
        </p:nvSpPr>
        <p:spPr>
          <a:xfrm>
            <a:off x="1270000" y="4267112"/>
            <a:ext cx="10464800" cy="609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650237" y="130948"/>
            <a:ext cx="11704326" cy="2144898"/>
          </a:xfrm>
          <a:prstGeom prst="rect">
            <a:avLst/>
          </a:prstGeom>
        </p:spPr>
        <p:txBody>
          <a:bodyPr lIns="0" tIns="0" rIns="0" bIns="0"/>
          <a:lstStyle>
            <a:lvl1pPr defTabSz="1300480">
              <a:defRPr sz="5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650237" y="2275832"/>
            <a:ext cx="11704326" cy="7477777"/>
          </a:xfrm>
          <a:prstGeom prst="rect">
            <a:avLst/>
          </a:prstGeom>
        </p:spPr>
        <p:txBody>
          <a:bodyPr lIns="0" tIns="0" rIns="0" bIns="0" anchor="t"/>
          <a:lstStyle>
            <a:lvl1pPr marL="450053" indent="-450053" defTabSz="1300480">
              <a:spcBef>
                <a:spcPts val="900"/>
              </a:spcBef>
              <a:buSzPct val="100000"/>
              <a:buChar char="»"/>
              <a:defRPr sz="4200">
                <a:latin typeface="Arial"/>
                <a:ea typeface="Arial"/>
                <a:cs typeface="Arial"/>
                <a:sym typeface="Arial"/>
              </a:defRPr>
            </a:lvl1pPr>
            <a:lvl2pPr marL="885821" indent="-428620" defTabSz="1300480">
              <a:spcBef>
                <a:spcPts val="900"/>
              </a:spcBef>
              <a:buSzPct val="100000"/>
              <a:buChar char="–"/>
              <a:defRPr sz="4200">
                <a:latin typeface="Arial"/>
                <a:ea typeface="Arial"/>
                <a:cs typeface="Arial"/>
                <a:sym typeface="Arial"/>
              </a:defRPr>
            </a:lvl2pPr>
            <a:lvl3pPr marL="1314450" indent="-400050" defTabSz="1300480">
              <a:spcBef>
                <a:spcPts val="900"/>
              </a:spcBef>
              <a:buSzPct val="100000"/>
              <a:defRPr sz="4200">
                <a:latin typeface="Arial"/>
                <a:ea typeface="Arial"/>
                <a:cs typeface="Arial"/>
                <a:sym typeface="Arial"/>
              </a:defRPr>
            </a:lvl3pPr>
            <a:lvl4pPr marL="1851659" indent="-480058" defTabSz="1300480">
              <a:spcBef>
                <a:spcPts val="900"/>
              </a:spcBef>
              <a:buSzPct val="100000"/>
              <a:buChar char="–"/>
              <a:defRPr sz="4200">
                <a:latin typeface="Arial"/>
                <a:ea typeface="Arial"/>
                <a:cs typeface="Arial"/>
                <a:sym typeface="Arial"/>
              </a:defRPr>
            </a:lvl4pPr>
            <a:lvl5pPr marL="2362200" indent="-533400" defTabSz="1300480">
              <a:spcBef>
                <a:spcPts val="900"/>
              </a:spcBef>
              <a:buSzPct val="100000"/>
              <a:buChar char="»"/>
              <a:defRPr sz="4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2115846" y="8882098"/>
            <a:ext cx="238721" cy="221953"/>
          </a:xfrm>
          <a:prstGeom prst="rect">
            <a:avLst/>
          </a:prstGeom>
        </p:spPr>
        <p:txBody>
          <a:bodyPr lIns="0" tIns="0" rIns="0" bIns="0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650237" y="130948"/>
            <a:ext cx="11704326" cy="2144898"/>
          </a:xfrm>
          <a:prstGeom prst="rect">
            <a:avLst/>
          </a:prstGeom>
        </p:spPr>
        <p:txBody>
          <a:bodyPr lIns="0" tIns="0" rIns="0" bIns="0"/>
          <a:lstStyle>
            <a:lvl1pPr defTabSz="1300480">
              <a:defRPr sz="5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idx="1"/>
          </p:nvPr>
        </p:nvSpPr>
        <p:spPr>
          <a:xfrm>
            <a:off x="650237" y="2275832"/>
            <a:ext cx="11704326" cy="7477777"/>
          </a:xfrm>
          <a:prstGeom prst="rect">
            <a:avLst/>
          </a:prstGeom>
        </p:spPr>
        <p:txBody>
          <a:bodyPr lIns="0" tIns="0" rIns="0" bIns="0" anchor="t"/>
          <a:lstStyle>
            <a:lvl1pPr marL="450053" indent="-450053" defTabSz="1300480">
              <a:spcBef>
                <a:spcPts val="900"/>
              </a:spcBef>
              <a:buSzPct val="100000"/>
              <a:buChar char="»"/>
              <a:defRPr sz="4200">
                <a:latin typeface="Arial"/>
                <a:ea typeface="Arial"/>
                <a:cs typeface="Arial"/>
                <a:sym typeface="Arial"/>
              </a:defRPr>
            </a:lvl1pPr>
            <a:lvl2pPr marL="885821" indent="-428620" defTabSz="1300480">
              <a:spcBef>
                <a:spcPts val="900"/>
              </a:spcBef>
              <a:buSzPct val="100000"/>
              <a:buChar char="–"/>
              <a:defRPr sz="4200">
                <a:latin typeface="Arial"/>
                <a:ea typeface="Arial"/>
                <a:cs typeface="Arial"/>
                <a:sym typeface="Arial"/>
              </a:defRPr>
            </a:lvl2pPr>
            <a:lvl3pPr marL="1314450" indent="-400050" defTabSz="1300480">
              <a:spcBef>
                <a:spcPts val="900"/>
              </a:spcBef>
              <a:buSzPct val="100000"/>
              <a:defRPr sz="4200">
                <a:latin typeface="Arial"/>
                <a:ea typeface="Arial"/>
                <a:cs typeface="Arial"/>
                <a:sym typeface="Arial"/>
              </a:defRPr>
            </a:lvl3pPr>
            <a:lvl4pPr marL="1851659" indent="-480058" defTabSz="1300480">
              <a:spcBef>
                <a:spcPts val="900"/>
              </a:spcBef>
              <a:buSzPct val="100000"/>
              <a:buChar char="–"/>
              <a:defRPr sz="4200">
                <a:latin typeface="Arial"/>
                <a:ea typeface="Arial"/>
                <a:cs typeface="Arial"/>
                <a:sym typeface="Arial"/>
              </a:defRPr>
            </a:lvl4pPr>
            <a:lvl5pPr marL="2362200" indent="-533400" defTabSz="1300480">
              <a:spcBef>
                <a:spcPts val="900"/>
              </a:spcBef>
              <a:buSzPct val="100000"/>
              <a:buChar char="»"/>
              <a:defRPr sz="4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12115846" y="8882097"/>
            <a:ext cx="238721" cy="221953"/>
          </a:xfrm>
          <a:prstGeom prst="rect">
            <a:avLst/>
          </a:prstGeom>
        </p:spPr>
        <p:txBody>
          <a:bodyPr lIns="0" tIns="0" rIns="0" bIns="0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948264" y="2445173"/>
            <a:ext cx="11108271" cy="2479041"/>
          </a:xfrm>
          <a:prstGeom prst="rect">
            <a:avLst/>
          </a:prstGeom>
        </p:spPr>
        <p:txBody>
          <a:bodyPr lIns="27091" tIns="27091" rIns="27091" bIns="27091" anchor="b"/>
          <a:lstStyle>
            <a:lvl1pPr defTabSz="587022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quarter" idx="1"/>
          </p:nvPr>
        </p:nvSpPr>
        <p:spPr>
          <a:xfrm>
            <a:off x="948264" y="4991946"/>
            <a:ext cx="11108271" cy="846680"/>
          </a:xfrm>
          <a:prstGeom prst="rect">
            <a:avLst/>
          </a:prstGeom>
        </p:spPr>
        <p:txBody>
          <a:bodyPr lIns="27091" tIns="27091" rIns="27091" bIns="27091" anchor="t"/>
          <a:lstStyle>
            <a:lvl1pPr marL="0" indent="0" algn="ctr" defTabSz="587022">
              <a:spcBef>
                <a:spcPts val="0"/>
              </a:spcBef>
              <a:buSzTx/>
              <a:buNone/>
              <a:defRPr sz="3800"/>
            </a:lvl1pPr>
            <a:lvl2pPr marL="0" indent="0" algn="ctr" defTabSz="587022">
              <a:spcBef>
                <a:spcPts val="0"/>
              </a:spcBef>
              <a:buSzTx/>
              <a:buNone/>
              <a:defRPr sz="3800"/>
            </a:lvl2pPr>
            <a:lvl3pPr marL="0" indent="0" algn="ctr" defTabSz="587022">
              <a:spcBef>
                <a:spcPts val="0"/>
              </a:spcBef>
              <a:buSzTx/>
              <a:buNone/>
              <a:defRPr sz="3800"/>
            </a:lvl3pPr>
            <a:lvl4pPr marL="0" indent="0" algn="ctr" defTabSz="587022">
              <a:spcBef>
                <a:spcPts val="0"/>
              </a:spcBef>
              <a:buSzTx/>
              <a:buNone/>
              <a:defRPr sz="3800"/>
            </a:lvl4pPr>
            <a:lvl5pPr marL="0" indent="0" algn="ctr" defTabSz="587022">
              <a:spcBef>
                <a:spcPts val="0"/>
              </a:spcBef>
              <a:buSzTx/>
              <a:buNone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6352592" y="8195733"/>
            <a:ext cx="292842" cy="276888"/>
          </a:xfrm>
          <a:prstGeom prst="rect">
            <a:avLst/>
          </a:prstGeom>
        </p:spPr>
        <p:txBody>
          <a:bodyPr lIns="27091" tIns="27091" rIns="27091" bIns="27091"/>
          <a:lstStyle>
            <a:lvl1pPr defTabSz="587022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948264" y="2445173"/>
            <a:ext cx="11108271" cy="2479041"/>
          </a:xfrm>
          <a:prstGeom prst="rect">
            <a:avLst/>
          </a:prstGeom>
        </p:spPr>
        <p:txBody>
          <a:bodyPr lIns="27091" tIns="27091" rIns="27091" bIns="27091" anchor="b"/>
          <a:lstStyle>
            <a:lvl1pPr defTabSz="587022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145" name="Body Level One…"/>
          <p:cNvSpPr txBox="1"/>
          <p:nvPr>
            <p:ph type="body" sz="quarter" idx="1"/>
          </p:nvPr>
        </p:nvSpPr>
        <p:spPr>
          <a:xfrm>
            <a:off x="948264" y="4991946"/>
            <a:ext cx="11108271" cy="846673"/>
          </a:xfrm>
          <a:prstGeom prst="rect">
            <a:avLst/>
          </a:prstGeom>
        </p:spPr>
        <p:txBody>
          <a:bodyPr lIns="27091" tIns="27091" rIns="27091" bIns="27091" anchor="t"/>
          <a:lstStyle>
            <a:lvl1pPr marL="0" indent="0" algn="ctr" defTabSz="587022">
              <a:spcBef>
                <a:spcPts val="0"/>
              </a:spcBef>
              <a:buSzTx/>
              <a:buNone/>
              <a:defRPr sz="3800"/>
            </a:lvl1pPr>
            <a:lvl2pPr marL="0" indent="0" algn="ctr" defTabSz="587022">
              <a:spcBef>
                <a:spcPts val="0"/>
              </a:spcBef>
              <a:buSzTx/>
              <a:buNone/>
              <a:defRPr sz="3800"/>
            </a:lvl2pPr>
            <a:lvl3pPr marL="0" indent="0" algn="ctr" defTabSz="587022">
              <a:spcBef>
                <a:spcPts val="0"/>
              </a:spcBef>
              <a:buSzTx/>
              <a:buNone/>
              <a:defRPr sz="3800"/>
            </a:lvl3pPr>
            <a:lvl4pPr marL="0" indent="0" algn="ctr" defTabSz="587022">
              <a:spcBef>
                <a:spcPts val="0"/>
              </a:spcBef>
              <a:buSzTx/>
              <a:buNone/>
              <a:defRPr sz="3800"/>
            </a:lvl4pPr>
            <a:lvl5pPr marL="0" indent="0" algn="ctr" defTabSz="587022">
              <a:spcBef>
                <a:spcPts val="0"/>
              </a:spcBef>
              <a:buSzTx/>
              <a:buNone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6352592" y="8195733"/>
            <a:ext cx="292842" cy="276888"/>
          </a:xfrm>
          <a:prstGeom prst="rect">
            <a:avLst/>
          </a:prstGeom>
        </p:spPr>
        <p:txBody>
          <a:bodyPr lIns="27091" tIns="27091" rIns="27091" bIns="27091"/>
          <a:lstStyle>
            <a:lvl1pPr defTabSz="587022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</p:spPr>
        <p:txBody>
          <a:bodyPr lIns="27093" tIns="27093" rIns="27093" bIns="27093" anchor="b"/>
          <a:lstStyle>
            <a:lvl1pPr defTabSz="587022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sz="quarter" idx="1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</p:spPr>
        <p:txBody>
          <a:bodyPr lIns="27093" tIns="27093" rIns="27093" bIns="27093" anchor="t"/>
          <a:lstStyle>
            <a:lvl1pPr marL="0" indent="0" algn="ctr" defTabSz="587022">
              <a:spcBef>
                <a:spcPts val="0"/>
              </a:spcBef>
              <a:buSzTx/>
              <a:buNone/>
              <a:defRPr sz="3800"/>
            </a:lvl1pPr>
            <a:lvl2pPr marL="0" indent="0" algn="ctr" defTabSz="587022">
              <a:spcBef>
                <a:spcPts val="0"/>
              </a:spcBef>
              <a:buSzTx/>
              <a:buNone/>
              <a:defRPr sz="3800"/>
            </a:lvl2pPr>
            <a:lvl3pPr marL="0" indent="0" algn="ctr" defTabSz="587022">
              <a:spcBef>
                <a:spcPts val="0"/>
              </a:spcBef>
              <a:buSzTx/>
              <a:buNone/>
              <a:defRPr sz="3800"/>
            </a:lvl3pPr>
            <a:lvl4pPr marL="0" indent="0" algn="ctr" defTabSz="587022">
              <a:spcBef>
                <a:spcPts val="0"/>
              </a:spcBef>
              <a:buSzTx/>
              <a:buNone/>
              <a:defRPr sz="3800"/>
            </a:lvl4pPr>
            <a:lvl5pPr marL="0" indent="0" algn="ctr" defTabSz="587022">
              <a:spcBef>
                <a:spcPts val="0"/>
              </a:spcBef>
              <a:buSzTx/>
              <a:buNone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</p:spPr>
        <p:txBody>
          <a:bodyPr lIns="27093" tIns="27093" rIns="27093" bIns="27093" anchor="b"/>
          <a:lstStyle>
            <a:lvl1pPr defTabSz="587022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163" name="Body Level One…"/>
          <p:cNvSpPr txBox="1"/>
          <p:nvPr>
            <p:ph type="body" sz="quarter" idx="1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</p:spPr>
        <p:txBody>
          <a:bodyPr lIns="27093" tIns="27093" rIns="27093" bIns="27093" anchor="t"/>
          <a:lstStyle>
            <a:lvl1pPr marL="0" indent="0" algn="ctr" defTabSz="587022">
              <a:spcBef>
                <a:spcPts val="0"/>
              </a:spcBef>
              <a:buSzTx/>
              <a:buNone/>
              <a:defRPr sz="3800"/>
            </a:lvl1pPr>
            <a:lvl2pPr marL="0" indent="0" algn="ctr" defTabSz="587022">
              <a:spcBef>
                <a:spcPts val="0"/>
              </a:spcBef>
              <a:buSzTx/>
              <a:buNone/>
              <a:defRPr sz="3800"/>
            </a:lvl2pPr>
            <a:lvl3pPr marL="0" indent="0" algn="ctr" defTabSz="587022">
              <a:spcBef>
                <a:spcPts val="0"/>
              </a:spcBef>
              <a:buSzTx/>
              <a:buNone/>
              <a:defRPr sz="3800"/>
            </a:lvl3pPr>
            <a:lvl4pPr marL="0" indent="0" algn="ctr" defTabSz="587022">
              <a:spcBef>
                <a:spcPts val="0"/>
              </a:spcBef>
              <a:buSzTx/>
              <a:buNone/>
              <a:defRPr sz="3800"/>
            </a:lvl4pPr>
            <a:lvl5pPr marL="0" indent="0" algn="ctr" defTabSz="587022">
              <a:spcBef>
                <a:spcPts val="0"/>
              </a:spcBef>
              <a:buSzTx/>
              <a:buNone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/>
          <p:nvPr>
            <p:ph type="title"/>
          </p:nvPr>
        </p:nvSpPr>
        <p:spPr>
          <a:xfrm>
            <a:off x="2578099" y="2447924"/>
            <a:ext cx="7848603" cy="2476501"/>
          </a:xfrm>
          <a:prstGeom prst="rect">
            <a:avLst/>
          </a:prstGeom>
        </p:spPr>
        <p:txBody>
          <a:bodyPr lIns="38099" tIns="38099" rIns="38099" bIns="38099" anchor="b"/>
          <a:lstStyle>
            <a:lvl1pPr defTabSz="584199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172" name="Body Level One…"/>
          <p:cNvSpPr txBox="1"/>
          <p:nvPr>
            <p:ph type="body" sz="quarter" idx="1"/>
          </p:nvPr>
        </p:nvSpPr>
        <p:spPr>
          <a:xfrm>
            <a:off x="2578099" y="5000624"/>
            <a:ext cx="7848603" cy="847727"/>
          </a:xfrm>
          <a:prstGeom prst="rect">
            <a:avLst/>
          </a:prstGeom>
        </p:spPr>
        <p:txBody>
          <a:bodyPr lIns="38099" tIns="38099" rIns="38099" bIns="38099" anchor="t"/>
          <a:lstStyle>
            <a:lvl1pPr marL="0" indent="0" algn="ctr" defTabSz="584199">
              <a:spcBef>
                <a:spcPts val="0"/>
              </a:spcBef>
              <a:buSzTx/>
              <a:buNone/>
              <a:defRPr sz="3600"/>
            </a:lvl1pPr>
            <a:lvl2pPr marL="0" indent="0" algn="ctr" defTabSz="584199">
              <a:spcBef>
                <a:spcPts val="0"/>
              </a:spcBef>
              <a:buSzTx/>
              <a:buNone/>
              <a:defRPr sz="3600"/>
            </a:lvl2pPr>
            <a:lvl3pPr marL="0" indent="0" algn="ctr" defTabSz="584199">
              <a:spcBef>
                <a:spcPts val="0"/>
              </a:spcBef>
              <a:buSzTx/>
              <a:buNone/>
              <a:defRPr sz="3600"/>
            </a:lvl3pPr>
            <a:lvl4pPr marL="0" indent="0" algn="ctr" defTabSz="584199">
              <a:spcBef>
                <a:spcPts val="0"/>
              </a:spcBef>
              <a:buSzTx/>
              <a:buNone/>
              <a:defRPr sz="3600"/>
            </a:lvl4pPr>
            <a:lvl5pPr marL="0" indent="0" algn="ctr" defTabSz="584199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6356553" y="8191500"/>
            <a:ext cx="286614" cy="286943"/>
          </a:xfrm>
          <a:prstGeom prst="rect">
            <a:avLst/>
          </a:prstGeom>
        </p:spPr>
        <p:txBody>
          <a:bodyPr lIns="38099" tIns="38099" rIns="38099" bIns="38099"/>
          <a:lstStyle>
            <a:lvl1pPr defTabSz="584199">
              <a:defRPr sz="1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21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2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1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207"/>
          <p:cNvSpPr txBox="1"/>
          <p:nvPr>
            <p:ph type="sldNum" sz="quarter" idx="4294967295"/>
          </p:nvPr>
        </p:nvSpPr>
        <p:spPr>
          <a:xfrm>
            <a:off x="12214712" y="8882095"/>
            <a:ext cx="139838" cy="259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algn="r" defTabSz="1300480">
              <a:lnSpc>
                <a:spcPct val="90000"/>
              </a:lnSpc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83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9060" y="581444"/>
            <a:ext cx="4678125" cy="3504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4076" y="4165504"/>
            <a:ext cx="5828093" cy="4387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aragraph 2: Reasoning and…"/>
          <p:cNvSpPr txBox="1"/>
          <p:nvPr/>
        </p:nvSpPr>
        <p:spPr>
          <a:xfrm>
            <a:off x="586601" y="1421563"/>
            <a:ext cx="3566753" cy="681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b="1" sz="2000"/>
            </a:pPr>
            <a:r>
              <a:t>Paragraph 2: Reasoning and </a:t>
            </a:r>
          </a:p>
          <a:p>
            <a:pPr algn="l" defTabSz="587022">
              <a:defRPr b="1" sz="2000"/>
            </a:pPr>
            <a:r>
              <a:t>                       Support</a:t>
            </a:r>
          </a:p>
        </p:txBody>
      </p:sp>
      <p:grpSp>
        <p:nvGrpSpPr>
          <p:cNvPr id="290" name="Group"/>
          <p:cNvGrpSpPr/>
          <p:nvPr/>
        </p:nvGrpSpPr>
        <p:grpSpPr>
          <a:xfrm>
            <a:off x="476589" y="2978340"/>
            <a:ext cx="11814257" cy="4391439"/>
            <a:chOff x="0" y="228388"/>
            <a:chExt cx="11814256" cy="4391438"/>
          </a:xfrm>
        </p:grpSpPr>
        <p:sp>
          <p:nvSpPr>
            <p:cNvPr id="279" name="Sentence 1:"/>
            <p:cNvSpPr/>
            <p:nvPr/>
          </p:nvSpPr>
          <p:spPr>
            <a:xfrm>
              <a:off x="46031" y="2283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algn="l" defTabSz="587022">
                <a:defRPr b="1" sz="2000"/>
              </a:lvl1pPr>
            </a:lstStyle>
            <a:p>
              <a:pPr/>
              <a:r>
                <a:t>Sentence 1:</a:t>
              </a:r>
            </a:p>
          </p:txBody>
        </p:sp>
        <p:sp>
          <p:nvSpPr>
            <p:cNvPr id="280" name="Sentence 2:"/>
            <p:cNvSpPr/>
            <p:nvPr/>
          </p:nvSpPr>
          <p:spPr>
            <a:xfrm>
              <a:off x="0" y="85072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algn="l" defTabSz="587022">
                <a:defRPr b="1" sz="2000"/>
              </a:lvl1pPr>
            </a:lstStyle>
            <a:p>
              <a:pPr/>
              <a:r>
                <a:t>Sentence 2: </a:t>
              </a:r>
            </a:p>
          </p:txBody>
        </p:sp>
        <p:sp>
          <p:nvSpPr>
            <p:cNvPr id="281" name="There are several factors to be considered: First, as ______________asserts in Text 1, “quote___________.”"/>
            <p:cNvSpPr/>
            <p:nvPr/>
          </p:nvSpPr>
          <p:spPr>
            <a:xfrm>
              <a:off x="1944490" y="2283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algn="l" defTabSz="587022">
                <a:defRPr sz="2000"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There are several factors to be considered: First, as ______________asserts in Text 1, “quote___________.”</a:t>
              </a:r>
            </a:p>
          </p:txBody>
        </p:sp>
        <p:sp>
          <p:nvSpPr>
            <p:cNvPr id="282" name="Sentence 3:"/>
            <p:cNvSpPr/>
            <p:nvPr/>
          </p:nvSpPr>
          <p:spPr>
            <a:xfrm>
              <a:off x="14220" y="151174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algn="l" defTabSz="587022">
                <a:defRPr b="1" sz="2000"/>
              </a:lvl1pPr>
            </a:lstStyle>
            <a:p>
              <a:pPr/>
              <a:r>
                <a:t>Sentence 3:  </a:t>
              </a:r>
            </a:p>
          </p:txBody>
        </p:sp>
        <p:sp>
          <p:nvSpPr>
            <p:cNvPr id="283" name="Sentence 4:"/>
            <p:cNvSpPr/>
            <p:nvPr/>
          </p:nvSpPr>
          <p:spPr>
            <a:xfrm>
              <a:off x="14220" y="221143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algn="l" defTabSz="587022">
                <a:defRPr b="1" sz="2000"/>
              </a:lvl1pPr>
            </a:lstStyle>
            <a:p>
              <a:pPr/>
              <a:r>
                <a:t>Sentence 4: </a:t>
              </a:r>
            </a:p>
          </p:txBody>
        </p:sp>
        <p:sp>
          <p:nvSpPr>
            <p:cNvPr id="284" name="There are several factors to be considered: First, as ______________explains, “Quote………………..” (Text__)."/>
            <p:cNvSpPr/>
            <p:nvPr/>
          </p:nvSpPr>
          <p:spPr>
            <a:xfrm>
              <a:off x="1944491" y="9111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algn="l" defTabSz="587022">
                <a:defRPr sz="2000"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This fact is significant because____________________________________</a:t>
              </a:r>
            </a:p>
          </p:txBody>
        </p:sp>
        <p:sp>
          <p:nvSpPr>
            <p:cNvPr id="285" name="This fact is significant because__________________________________________________________."/>
            <p:cNvSpPr/>
            <p:nvPr/>
          </p:nvSpPr>
          <p:spPr>
            <a:xfrm>
              <a:off x="1806395" y="159394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 algn="l" defTabSz="587022">
                <a:defRPr sz="2000">
                  <a:latin typeface="Noteworthy Bold"/>
                  <a:ea typeface="Noteworthy Bold"/>
                  <a:cs typeface="Noteworthy Bold"/>
                  <a:sym typeface="Noteworthy Bold"/>
                </a:defRPr>
              </a:pPr>
              <a:r>
                <a:t>The numbers tell the story: &lt;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Quote a statistic from one of the texts, and insert a parenthetical citation after it.&gt;</a:t>
              </a:r>
            </a:p>
          </p:txBody>
        </p:sp>
        <p:sp>
          <p:nvSpPr>
            <p:cNvPr id="286" name="What if……? The results of such an action could seriously impact___________________ in a __________way."/>
            <p:cNvSpPr/>
            <p:nvPr/>
          </p:nvSpPr>
          <p:spPr>
            <a:xfrm>
              <a:off x="1844749" y="221143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algn="l" defTabSz="587022">
                <a:defRPr sz="2000"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What if……? The results of such an action could seriously impact___________________ in a __________way. </a:t>
              </a:r>
            </a:p>
          </p:txBody>
        </p:sp>
        <p:sp>
          <p:nvSpPr>
            <p:cNvPr id="287" name="positive or negative"/>
            <p:cNvSpPr/>
            <p:nvPr/>
          </p:nvSpPr>
          <p:spPr>
            <a:xfrm>
              <a:off x="10544256" y="249658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defTabSz="587022">
                <a:defRPr b="1" sz="1400"/>
              </a:lvl1pPr>
            </a:lstStyle>
            <a:p>
              <a:pPr/>
              <a:r>
                <a:t>positive or negative</a:t>
              </a:r>
            </a:p>
          </p:txBody>
        </p:sp>
        <p:sp>
          <p:nvSpPr>
            <p:cNvPr id="288" name="Line"/>
            <p:cNvSpPr/>
            <p:nvPr/>
          </p:nvSpPr>
          <p:spPr>
            <a:xfrm>
              <a:off x="2370000" y="2380191"/>
              <a:ext cx="1049076" cy="104907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4383" tIns="24383" rIns="24383" bIns="24383" numCol="1" anchor="t">
              <a:noAutofit/>
            </a:bodyPr>
            <a:lstStyle/>
            <a:p>
              <a:pPr defTabSz="587022">
                <a:defRPr sz="2000"/>
              </a:pPr>
            </a:p>
          </p:txBody>
        </p:sp>
        <p:sp>
          <p:nvSpPr>
            <p:cNvPr id="289" name="OR…"/>
            <p:cNvSpPr/>
            <p:nvPr/>
          </p:nvSpPr>
          <p:spPr>
            <a:xfrm>
              <a:off x="3391259" y="334982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 algn="l" defTabSz="587022">
                <a:defRPr b="1" sz="1400"/>
              </a:pPr>
              <a:r>
                <a:t>OR</a:t>
              </a:r>
            </a:p>
            <a:p>
              <a:pPr algn="l" defTabSz="587022">
                <a:defRPr b="1" sz="1400"/>
              </a:pPr>
              <a:r>
                <a:t>Suppose__________</a:t>
              </a:r>
            </a:p>
            <a:p>
              <a:pPr algn="l" defTabSz="587022">
                <a:defRPr b="1" sz="1400"/>
              </a:pPr>
              <a:r>
                <a:t>OR</a:t>
              </a:r>
            </a:p>
            <a:p>
              <a:pPr algn="l" defTabSz="587022">
                <a:defRPr b="1" sz="1400"/>
              </a:pPr>
              <a:r>
                <a:t>Imagine if_________</a:t>
              </a:r>
            </a:p>
          </p:txBody>
        </p:sp>
      </p:grpSp>
      <p:grpSp>
        <p:nvGrpSpPr>
          <p:cNvPr id="296" name="Group"/>
          <p:cNvGrpSpPr/>
          <p:nvPr/>
        </p:nvGrpSpPr>
        <p:grpSpPr>
          <a:xfrm>
            <a:off x="2337919" y="6824835"/>
            <a:ext cx="9939318" cy="1352322"/>
            <a:chOff x="0" y="0"/>
            <a:chExt cx="9939316" cy="1352321"/>
          </a:xfrm>
        </p:grpSpPr>
        <p:pic>
          <p:nvPicPr>
            <p:cNvPr id="29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822028" cy="1266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92621" y="264402"/>
              <a:ext cx="1252562" cy="737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29086" y="173759"/>
              <a:ext cx="2065869" cy="1117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569059" y="112799"/>
              <a:ext cx="1869443" cy="12395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988595" y="139892"/>
              <a:ext cx="1950722" cy="1185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aragraph 3: Reasoning and…"/>
          <p:cNvSpPr txBox="1"/>
          <p:nvPr/>
        </p:nvSpPr>
        <p:spPr>
          <a:xfrm>
            <a:off x="423990" y="2626751"/>
            <a:ext cx="3566753" cy="681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b="1" sz="2000"/>
            </a:pPr>
            <a:r>
              <a:t>Paragraph 3: Reasoning and </a:t>
            </a:r>
          </a:p>
          <a:p>
            <a:pPr algn="l" defTabSz="587022">
              <a:defRPr b="1" sz="2000"/>
            </a:pPr>
            <a:r>
              <a:t>                       Support</a:t>
            </a:r>
          </a:p>
        </p:txBody>
      </p:sp>
      <p:sp>
        <p:nvSpPr>
          <p:cNvPr id="299" name="Sentence 1:"/>
          <p:cNvSpPr txBox="1"/>
          <p:nvPr/>
        </p:nvSpPr>
        <p:spPr>
          <a:xfrm>
            <a:off x="558137" y="3720524"/>
            <a:ext cx="1488017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1:</a:t>
            </a:r>
          </a:p>
        </p:txBody>
      </p:sp>
      <p:sp>
        <p:nvSpPr>
          <p:cNvPr id="300" name="Sentence 2:"/>
          <p:cNvSpPr txBox="1"/>
          <p:nvPr/>
        </p:nvSpPr>
        <p:spPr>
          <a:xfrm>
            <a:off x="529893" y="5199106"/>
            <a:ext cx="1558629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2: </a:t>
            </a:r>
          </a:p>
        </p:txBody>
      </p:sp>
      <p:sp>
        <p:nvSpPr>
          <p:cNvPr id="301" name="Not only that, but ____________ would improve __________ ."/>
          <p:cNvSpPr txBox="1"/>
          <p:nvPr/>
        </p:nvSpPr>
        <p:spPr>
          <a:xfrm>
            <a:off x="2245728" y="3674295"/>
            <a:ext cx="6955050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 Not only that, but ____________ would improve __________ . </a:t>
            </a:r>
          </a:p>
        </p:txBody>
      </p:sp>
      <p:sp>
        <p:nvSpPr>
          <p:cNvPr id="302" name="Sentence 3:"/>
          <p:cNvSpPr txBox="1"/>
          <p:nvPr/>
        </p:nvSpPr>
        <p:spPr>
          <a:xfrm>
            <a:off x="380287" y="6619967"/>
            <a:ext cx="1629241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3:  </a:t>
            </a:r>
          </a:p>
        </p:txBody>
      </p:sp>
      <p:sp>
        <p:nvSpPr>
          <p:cNvPr id="303" name="Sentence 4:"/>
          <p:cNvSpPr txBox="1"/>
          <p:nvPr/>
        </p:nvSpPr>
        <p:spPr>
          <a:xfrm>
            <a:off x="415593" y="7458245"/>
            <a:ext cx="1558629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4: </a:t>
            </a:r>
          </a:p>
        </p:txBody>
      </p:sp>
      <p:sp>
        <p:nvSpPr>
          <p:cNvPr id="304" name="Paraphrase a quote from another text. When you paraphrase, you do not need quotation marks, but…"/>
          <p:cNvSpPr txBox="1"/>
          <p:nvPr/>
        </p:nvSpPr>
        <p:spPr>
          <a:xfrm>
            <a:off x="2019068" y="5189891"/>
            <a:ext cx="10910876" cy="630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i="1" sz="2000">
                <a:latin typeface="Arial"/>
                <a:ea typeface="Arial"/>
                <a:cs typeface="Arial"/>
                <a:sym typeface="Arial"/>
              </a:defRPr>
            </a:pPr>
            <a:r>
              <a:t>Paraphrase a quote from another text. When you paraphrase, you do not need quotation marks, </a:t>
            </a:r>
          </a:p>
          <a:p>
            <a:pPr algn="l" defTabSz="587022">
              <a:defRPr i="1" sz="2000">
                <a:latin typeface="Arial"/>
                <a:ea typeface="Arial"/>
                <a:cs typeface="Arial"/>
                <a:sym typeface="Arial"/>
              </a:defRPr>
            </a:pPr>
            <a:r>
              <a:t>but </a:t>
            </a:r>
            <a:r>
              <a:t>you do need the parenthetical citation.</a:t>
            </a:r>
          </a:p>
        </p:txBody>
      </p:sp>
      <p:sp>
        <p:nvSpPr>
          <p:cNvPr id="305" name="This fact is relevant because__________________________________________________________."/>
          <p:cNvSpPr txBox="1"/>
          <p:nvPr/>
        </p:nvSpPr>
        <p:spPr>
          <a:xfrm>
            <a:off x="2036741" y="6573739"/>
            <a:ext cx="11595948" cy="456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This fact is relevant because__________________________________________________________.</a:t>
            </a:r>
          </a:p>
        </p:txBody>
      </p:sp>
      <p:sp>
        <p:nvSpPr>
          <p:cNvPr id="306" name="What if……? Wouldn’t that lead to___________________?"/>
          <p:cNvSpPr txBox="1"/>
          <p:nvPr/>
        </p:nvSpPr>
        <p:spPr>
          <a:xfrm>
            <a:off x="2059969" y="7458245"/>
            <a:ext cx="6653426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What if……? Wouldn’t that lead to___________________? </a:t>
            </a:r>
          </a:p>
        </p:txBody>
      </p:sp>
      <p:sp>
        <p:nvSpPr>
          <p:cNvPr id="307" name="OR…"/>
          <p:cNvSpPr txBox="1"/>
          <p:nvPr/>
        </p:nvSpPr>
        <p:spPr>
          <a:xfrm>
            <a:off x="2543464" y="8342752"/>
            <a:ext cx="1700158" cy="91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b="1" sz="1400"/>
            </a:pPr>
            <a:r>
              <a:t>OR</a:t>
            </a:r>
          </a:p>
          <a:p>
            <a:pPr algn="l" defTabSz="587022">
              <a:defRPr b="1" sz="1400"/>
            </a:pPr>
            <a:r>
              <a:t>Suppose__________</a:t>
            </a:r>
          </a:p>
          <a:p>
            <a:pPr algn="l" defTabSz="587022">
              <a:defRPr b="1" sz="1400"/>
            </a:pPr>
            <a:r>
              <a:t>OR</a:t>
            </a:r>
          </a:p>
          <a:p>
            <a:pPr algn="l" defTabSz="587022">
              <a:defRPr b="1" sz="1400"/>
            </a:pPr>
            <a:r>
              <a:t>Imagine if_________</a:t>
            </a:r>
          </a:p>
        </p:txBody>
      </p:sp>
      <p:sp>
        <p:nvSpPr>
          <p:cNvPr id="308" name="Line"/>
          <p:cNvSpPr/>
          <p:nvPr/>
        </p:nvSpPr>
        <p:spPr>
          <a:xfrm>
            <a:off x="2507007" y="7897803"/>
            <a:ext cx="228233" cy="228233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4383" tIns="24383" rIns="24383" bIns="24383"/>
          <a:lstStyle/>
          <a:p>
            <a:pPr defTabSz="587022">
              <a:defRPr sz="2000"/>
            </a:pPr>
          </a:p>
        </p:txBody>
      </p:sp>
      <p:sp>
        <p:nvSpPr>
          <p:cNvPr id="309" name="Line"/>
          <p:cNvSpPr/>
          <p:nvPr/>
        </p:nvSpPr>
        <p:spPr>
          <a:xfrm>
            <a:off x="6387893" y="4135488"/>
            <a:ext cx="429507" cy="29540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4383" tIns="24383" rIns="24383" bIns="24383"/>
          <a:lstStyle/>
          <a:p>
            <a:pPr defTabSz="587022">
              <a:defRPr sz="2000"/>
            </a:pPr>
          </a:p>
        </p:txBody>
      </p:sp>
      <p:sp>
        <p:nvSpPr>
          <p:cNvPr id="310" name="OR…"/>
          <p:cNvSpPr txBox="1"/>
          <p:nvPr/>
        </p:nvSpPr>
        <p:spPr>
          <a:xfrm>
            <a:off x="6870913" y="4164294"/>
            <a:ext cx="1077680" cy="91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b="1" sz="1400"/>
            </a:pPr>
            <a:r>
              <a:t>OR</a:t>
            </a:r>
          </a:p>
          <a:p>
            <a:pPr algn="l" defTabSz="587022">
              <a:defRPr b="1" sz="1400"/>
            </a:pPr>
            <a:r>
              <a:t>not improve</a:t>
            </a:r>
          </a:p>
          <a:p>
            <a:pPr algn="l" defTabSz="587022">
              <a:defRPr b="1" sz="1400"/>
            </a:pPr>
            <a:r>
              <a:t>OR</a:t>
            </a:r>
          </a:p>
          <a:p>
            <a:pPr algn="l" defTabSz="587022">
              <a:defRPr b="1" sz="1400"/>
            </a:pPr>
            <a:r>
              <a:t>endanger</a:t>
            </a:r>
          </a:p>
        </p:txBody>
      </p:sp>
      <p:pic>
        <p:nvPicPr>
          <p:cNvPr id="3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9039" y="1584520"/>
            <a:ext cx="1822029" cy="1266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62662" y="2894141"/>
            <a:ext cx="1252561" cy="737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35762" y="3848717"/>
            <a:ext cx="2065870" cy="1117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31432" y="246054"/>
            <a:ext cx="1869442" cy="1239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26086" y="475972"/>
            <a:ext cx="1950722" cy="1185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aragraph 4: Develop the Counterclaim"/>
          <p:cNvSpPr txBox="1"/>
          <p:nvPr/>
        </p:nvSpPr>
        <p:spPr>
          <a:xfrm>
            <a:off x="4354870" y="1860874"/>
            <a:ext cx="4827102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b="1" sz="2000"/>
            </a:pPr>
            <a:r>
              <a:t>Paragraph 4: Develop the </a:t>
            </a:r>
            <a:r>
              <a:rPr u="sng"/>
              <a:t>Counterclaim</a:t>
            </a:r>
          </a:p>
        </p:txBody>
      </p:sp>
      <p:sp>
        <p:nvSpPr>
          <p:cNvPr id="318" name="Sentence 1:"/>
          <p:cNvSpPr txBox="1"/>
          <p:nvPr/>
        </p:nvSpPr>
        <p:spPr>
          <a:xfrm>
            <a:off x="2790039" y="2619382"/>
            <a:ext cx="1488018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1:</a:t>
            </a:r>
          </a:p>
        </p:txBody>
      </p:sp>
      <p:sp>
        <p:nvSpPr>
          <p:cNvPr id="319" name="Sentence 2:"/>
          <p:cNvSpPr txBox="1"/>
          <p:nvPr/>
        </p:nvSpPr>
        <p:spPr>
          <a:xfrm>
            <a:off x="3015498" y="5423084"/>
            <a:ext cx="1558630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2: </a:t>
            </a:r>
          </a:p>
        </p:txBody>
      </p:sp>
      <p:sp>
        <p:nvSpPr>
          <p:cNvPr id="320" name="But there are those who believe otherwise, claiming that__________________"/>
          <p:cNvSpPr txBox="1"/>
          <p:nvPr/>
        </p:nvSpPr>
        <p:spPr>
          <a:xfrm>
            <a:off x="3824434" y="2934407"/>
            <a:ext cx="8532708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 But there are those who believe otherwise, claiming that__________________</a:t>
            </a:r>
          </a:p>
        </p:txBody>
      </p:sp>
      <p:sp>
        <p:nvSpPr>
          <p:cNvPr id="321" name="Sentence 3:"/>
          <p:cNvSpPr txBox="1"/>
          <p:nvPr/>
        </p:nvSpPr>
        <p:spPr>
          <a:xfrm>
            <a:off x="2980192" y="6691000"/>
            <a:ext cx="1629242" cy="36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3:  </a:t>
            </a:r>
          </a:p>
        </p:txBody>
      </p:sp>
      <p:sp>
        <p:nvSpPr>
          <p:cNvPr id="322" name="Sentence 4:"/>
          <p:cNvSpPr txBox="1"/>
          <p:nvPr/>
        </p:nvSpPr>
        <p:spPr>
          <a:xfrm>
            <a:off x="3015498" y="8610060"/>
            <a:ext cx="1558630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4: </a:t>
            </a:r>
          </a:p>
        </p:txBody>
      </p:sp>
      <p:sp>
        <p:nvSpPr>
          <p:cNvPr id="323" name="In Text #____, &lt;author of text&gt; says: &lt;“Quote.”"/>
          <p:cNvSpPr txBox="1"/>
          <p:nvPr/>
        </p:nvSpPr>
        <p:spPr>
          <a:xfrm>
            <a:off x="4697483" y="5417627"/>
            <a:ext cx="7295568" cy="456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In Text #____, &lt;</a:t>
            </a:r>
            <a:r>
              <a:rPr>
                <a:latin typeface="Noteworthy Light"/>
                <a:ea typeface="Noteworthy Light"/>
                <a:cs typeface="Noteworthy Light"/>
                <a:sym typeface="Noteworthy Light"/>
              </a:rPr>
              <a:t>author of text</a:t>
            </a:r>
            <a:r>
              <a:t>&gt; says: &lt;“Quote.”</a:t>
            </a:r>
          </a:p>
        </p:txBody>
      </p:sp>
      <p:sp>
        <p:nvSpPr>
          <p:cNvPr id="324" name="This might be convincing if_________________________________,…"/>
          <p:cNvSpPr txBox="1"/>
          <p:nvPr/>
        </p:nvSpPr>
        <p:spPr>
          <a:xfrm>
            <a:off x="4726148" y="6691000"/>
            <a:ext cx="6246680" cy="1675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This might be convincing if_________________________________,</a:t>
            </a:r>
          </a:p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but ________________________is  more practical and advantageous. </a:t>
            </a:r>
          </a:p>
        </p:txBody>
      </p:sp>
      <p:sp>
        <p:nvSpPr>
          <p:cNvPr id="325" name="After all, who would want________________________________?"/>
          <p:cNvSpPr txBox="1"/>
          <p:nvPr/>
        </p:nvSpPr>
        <p:spPr>
          <a:xfrm>
            <a:off x="4698806" y="8563831"/>
            <a:ext cx="7646248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After all, who would want________________________________? </a:t>
            </a:r>
          </a:p>
        </p:txBody>
      </p:sp>
      <p:sp>
        <p:nvSpPr>
          <p:cNvPr id="326" name="Line"/>
          <p:cNvSpPr/>
          <p:nvPr/>
        </p:nvSpPr>
        <p:spPr>
          <a:xfrm>
            <a:off x="8782201" y="3223042"/>
            <a:ext cx="289328" cy="289329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4383" tIns="24383" rIns="24383" bIns="24383"/>
          <a:lstStyle/>
          <a:p>
            <a:pPr defTabSz="587022">
              <a:defRPr sz="2000"/>
            </a:pPr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239" y="1409726"/>
            <a:ext cx="1822030" cy="1266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2905" y="2883071"/>
            <a:ext cx="1252561" cy="737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6250" y="3784724"/>
            <a:ext cx="2065870" cy="1117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59432" y="78265"/>
            <a:ext cx="1869443" cy="1239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15622" y="355038"/>
            <a:ext cx="1950723" cy="1185335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OR               OR…"/>
          <p:cNvSpPr txBox="1"/>
          <p:nvPr/>
        </p:nvSpPr>
        <p:spPr>
          <a:xfrm>
            <a:off x="6613536" y="3472501"/>
            <a:ext cx="1561236" cy="1128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 defTabSz="587022">
              <a:defRPr b="1" sz="1400"/>
            </a:pPr>
            <a:r>
              <a:t>OR               OR</a:t>
            </a:r>
          </a:p>
          <a:p>
            <a:pPr algn="l" defTabSz="587022">
              <a:defRPr b="1" sz="1400"/>
            </a:pPr>
            <a:r>
              <a:t>claim           hold</a:t>
            </a:r>
          </a:p>
          <a:p>
            <a:pPr algn="l" defTabSz="587022">
              <a:defRPr b="1" sz="1400"/>
            </a:pPr>
            <a:r>
              <a:t>OR               OR</a:t>
            </a:r>
          </a:p>
          <a:p>
            <a:pPr algn="l" defTabSz="587022">
              <a:defRPr b="1" sz="1400"/>
            </a:pPr>
            <a:r>
              <a:t>insist           assert      </a:t>
            </a:r>
          </a:p>
        </p:txBody>
      </p:sp>
      <p:sp>
        <p:nvSpPr>
          <p:cNvPr id="333" name="OR               OR…"/>
          <p:cNvSpPr txBox="1"/>
          <p:nvPr/>
        </p:nvSpPr>
        <p:spPr>
          <a:xfrm>
            <a:off x="9281952" y="3580451"/>
            <a:ext cx="2065869" cy="91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 defTabSz="587022">
              <a:defRPr b="1" sz="1400"/>
            </a:pPr>
            <a:r>
              <a:t>OR               OR</a:t>
            </a:r>
          </a:p>
          <a:p>
            <a:pPr algn="l" defTabSz="587022">
              <a:defRPr b="1" sz="1400"/>
            </a:pPr>
            <a:r>
              <a:t>claiming      holding</a:t>
            </a:r>
          </a:p>
          <a:p>
            <a:pPr algn="l" defTabSz="587022">
              <a:defRPr b="1" sz="1400"/>
            </a:pPr>
            <a:r>
              <a:t>OR               OR</a:t>
            </a:r>
          </a:p>
          <a:p>
            <a:pPr algn="l" defTabSz="587022">
              <a:defRPr b="1" sz="1400"/>
            </a:pPr>
            <a:r>
              <a:t>insisting      asserting      </a:t>
            </a:r>
          </a:p>
        </p:txBody>
      </p:sp>
      <p:sp>
        <p:nvSpPr>
          <p:cNvPr id="334" name="Line"/>
          <p:cNvSpPr/>
          <p:nvPr/>
        </p:nvSpPr>
        <p:spPr>
          <a:xfrm>
            <a:off x="6623756" y="3223042"/>
            <a:ext cx="289329" cy="289329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4383" tIns="24383" rIns="24383" bIns="24383"/>
          <a:lstStyle/>
          <a:p>
            <a:pPr defTabSz="587022">
              <a:defRPr sz="2000"/>
            </a:pPr>
          </a:p>
        </p:txBody>
      </p:sp>
      <p:sp>
        <p:nvSpPr>
          <p:cNvPr id="335" name="is a better way to go."/>
          <p:cNvSpPr txBox="1"/>
          <p:nvPr/>
        </p:nvSpPr>
        <p:spPr>
          <a:xfrm>
            <a:off x="3862704" y="3431140"/>
            <a:ext cx="2287800" cy="456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is a better way to go.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aragraph 5: Conclusion:"/>
          <p:cNvSpPr txBox="1"/>
          <p:nvPr/>
        </p:nvSpPr>
        <p:spPr>
          <a:xfrm>
            <a:off x="792801" y="3023711"/>
            <a:ext cx="3331549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Paragraph 5: Conclusion:   </a:t>
            </a:r>
          </a:p>
        </p:txBody>
      </p:sp>
      <p:sp>
        <p:nvSpPr>
          <p:cNvPr id="338" name="Sentence 1: O"/>
          <p:cNvSpPr txBox="1"/>
          <p:nvPr/>
        </p:nvSpPr>
        <p:spPr>
          <a:xfrm>
            <a:off x="1141185" y="4324903"/>
            <a:ext cx="1756242" cy="36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1: O</a:t>
            </a:r>
          </a:p>
        </p:txBody>
      </p:sp>
      <p:sp>
        <p:nvSpPr>
          <p:cNvPr id="339" name="Sentence 2:  U"/>
          <p:cNvSpPr txBox="1"/>
          <p:nvPr/>
        </p:nvSpPr>
        <p:spPr>
          <a:xfrm>
            <a:off x="1070474" y="5316979"/>
            <a:ext cx="1888068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2:  U </a:t>
            </a:r>
          </a:p>
        </p:txBody>
      </p:sp>
      <p:sp>
        <p:nvSpPr>
          <p:cNvPr id="340" name="Overall, the debate about_____________continues."/>
          <p:cNvSpPr txBox="1"/>
          <p:nvPr/>
        </p:nvSpPr>
        <p:spPr>
          <a:xfrm>
            <a:off x="2832762" y="4234721"/>
            <a:ext cx="5733310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 Overall, the debate about_____________continues.</a:t>
            </a:r>
          </a:p>
        </p:txBody>
      </p:sp>
      <p:sp>
        <p:nvSpPr>
          <p:cNvPr id="341" name="Sentence 3:  T"/>
          <p:cNvSpPr txBox="1"/>
          <p:nvPr/>
        </p:nvSpPr>
        <p:spPr>
          <a:xfrm>
            <a:off x="1084695" y="5977995"/>
            <a:ext cx="1784435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3:  T</a:t>
            </a:r>
          </a:p>
        </p:txBody>
      </p:sp>
      <p:sp>
        <p:nvSpPr>
          <p:cNvPr id="342" name="Ultimately, what is at stake here is__________________________."/>
          <p:cNvSpPr txBox="1"/>
          <p:nvPr/>
        </p:nvSpPr>
        <p:spPr>
          <a:xfrm>
            <a:off x="2744772" y="5270750"/>
            <a:ext cx="7513553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i="1" sz="2000"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 i="0">
                <a:latin typeface="Noteworthy Light"/>
                <a:ea typeface="Noteworthy Light"/>
                <a:cs typeface="Noteworthy Light"/>
                <a:sym typeface="Noteworthy Light"/>
              </a:rPr>
              <a:t>Ultimately</a:t>
            </a:r>
            <a:r>
              <a:t>, </a:t>
            </a:r>
            <a:r>
              <a:rPr i="0">
                <a:latin typeface="Noteworthy Bold"/>
                <a:ea typeface="Noteworthy Bold"/>
                <a:cs typeface="Noteworthy Bold"/>
                <a:sym typeface="Noteworthy Bold"/>
              </a:rPr>
              <a:t>what is at stake here is</a:t>
            </a:r>
            <a:r>
              <a:rPr i="0">
                <a:latin typeface="Noteworthy Light"/>
                <a:ea typeface="Noteworthy Light"/>
                <a:cs typeface="Noteworthy Light"/>
                <a:sym typeface="Noteworthy Light"/>
              </a:rPr>
              <a:t>__________________________.</a:t>
            </a:r>
          </a:p>
        </p:txBody>
      </p:sp>
      <p:sp>
        <p:nvSpPr>
          <p:cNvPr id="343" name="Therefore, let’s ________-ing_______________so that we can all rest easy, knowing that___________________________________."/>
          <p:cNvSpPr txBox="1"/>
          <p:nvPr/>
        </p:nvSpPr>
        <p:spPr>
          <a:xfrm>
            <a:off x="2791546" y="5968896"/>
            <a:ext cx="9482853" cy="86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Therefore, let’s ________-ing_______________so that we can all rest easy, knowing that___________________________________.</a:t>
            </a:r>
          </a:p>
        </p:txBody>
      </p:sp>
      <p:pic>
        <p:nvPicPr>
          <p:cNvPr id="3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3734" y="1324885"/>
            <a:ext cx="1822029" cy="1266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2958" y="1958728"/>
            <a:ext cx="1252562" cy="737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0097" y="2775056"/>
            <a:ext cx="2065869" cy="1117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29100" y="2778838"/>
            <a:ext cx="1869442" cy="1239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36750" y="726695"/>
            <a:ext cx="1950723" cy="1185335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Line"/>
          <p:cNvSpPr/>
          <p:nvPr/>
        </p:nvSpPr>
        <p:spPr>
          <a:xfrm>
            <a:off x="4123067" y="6722856"/>
            <a:ext cx="417258" cy="41725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4383" tIns="24383" rIns="24383" bIns="24383"/>
          <a:lstStyle/>
          <a:p>
            <a:pPr defTabSz="587022">
              <a:defRPr sz="2000"/>
            </a:pPr>
          </a:p>
        </p:txBody>
      </p:sp>
      <p:sp>
        <p:nvSpPr>
          <p:cNvPr id="350" name="stop…"/>
          <p:cNvSpPr txBox="1"/>
          <p:nvPr/>
        </p:nvSpPr>
        <p:spPr>
          <a:xfrm>
            <a:off x="4617298" y="6926857"/>
            <a:ext cx="804402" cy="1128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b="1" sz="1400"/>
            </a:pPr>
            <a:r>
              <a:t>stop</a:t>
            </a:r>
          </a:p>
          <a:p>
            <a:pPr algn="l" defTabSz="587022">
              <a:defRPr b="1" sz="1400"/>
            </a:pPr>
            <a:r>
              <a:t>OR</a:t>
            </a:r>
          </a:p>
          <a:p>
            <a:pPr algn="l" defTabSz="587022">
              <a:defRPr b="1" sz="1400"/>
            </a:pPr>
            <a:r>
              <a:t>start</a:t>
            </a:r>
          </a:p>
          <a:p>
            <a:pPr algn="l" defTabSz="587022">
              <a:defRPr b="1" sz="1400"/>
            </a:pPr>
            <a:r>
              <a:t>OR</a:t>
            </a:r>
          </a:p>
          <a:p>
            <a:pPr algn="l" defTabSz="587022">
              <a:defRPr b="1" sz="1400"/>
            </a:pPr>
            <a:r>
              <a:t>continue</a:t>
            </a:r>
          </a:p>
        </p:txBody>
      </p:sp>
      <p:pic>
        <p:nvPicPr>
          <p:cNvPr id="35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78851" y="1464912"/>
            <a:ext cx="1551096" cy="14901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age21.jpeg" descr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25180" y="1647799"/>
            <a:ext cx="2893218" cy="2158771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33"/>
          <p:cNvSpPr/>
          <p:nvPr/>
        </p:nvSpPr>
        <p:spPr>
          <a:xfrm>
            <a:off x="720672" y="4920307"/>
            <a:ext cx="4700713" cy="333760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399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Should TikTok be banned in the U.S.?</a:t>
            </a:r>
          </a:p>
        </p:txBody>
      </p:sp>
      <p:sp>
        <p:nvSpPr>
          <p:cNvPr id="355" name="Shape 333"/>
          <p:cNvSpPr/>
          <p:nvPr/>
        </p:nvSpPr>
        <p:spPr>
          <a:xfrm>
            <a:off x="822272" y="5800768"/>
            <a:ext cx="10571387" cy="333760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399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Should schools set aside time during the day dedicated to social-emotional learning? </a:t>
            </a:r>
          </a:p>
        </p:txBody>
      </p:sp>
      <p:sp>
        <p:nvSpPr>
          <p:cNvPr id="356" name="Shape 333"/>
          <p:cNvSpPr/>
          <p:nvPr/>
        </p:nvSpPr>
        <p:spPr>
          <a:xfrm>
            <a:off x="784176" y="6648890"/>
            <a:ext cx="7785435" cy="333760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399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Should LBGT issues be discussed in high school classrooms? </a:t>
            </a:r>
          </a:p>
        </p:txBody>
      </p:sp>
      <p:sp>
        <p:nvSpPr>
          <p:cNvPr id="357" name="Shape 333"/>
          <p:cNvSpPr/>
          <p:nvPr/>
        </p:nvSpPr>
        <p:spPr>
          <a:xfrm>
            <a:off x="758935" y="7497012"/>
            <a:ext cx="9655152" cy="333760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399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Should transgender athletes be permitted to play on the team of their choice? </a:t>
            </a:r>
          </a:p>
        </p:txBody>
      </p:sp>
      <p:sp>
        <p:nvSpPr>
          <p:cNvPr id="358" name="Shape 333"/>
          <p:cNvSpPr/>
          <p:nvPr/>
        </p:nvSpPr>
        <p:spPr>
          <a:xfrm>
            <a:off x="720676" y="8345134"/>
            <a:ext cx="11325412" cy="994160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914399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In sports, women’s track uniforms become tighter and skimpier from high school, to college,</a:t>
            </a:r>
          </a:p>
          <a:p>
            <a:pPr algn="l" defTabSz="914399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to professional level. Men’s track uniforms remain loose-fitting throughout their years.</a:t>
            </a:r>
          </a:p>
          <a:p>
            <a:pPr algn="l" defTabSz="914399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Is this sexist?  </a:t>
            </a: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200" y="641350"/>
            <a:ext cx="3276600" cy="247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95900" y="421511"/>
            <a:ext cx="3429000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99550" y="561412"/>
            <a:ext cx="3594522" cy="35945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age21.jpeg" descr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25180" y="1647799"/>
            <a:ext cx="2893218" cy="2158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200" y="641350"/>
            <a:ext cx="3276600" cy="247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95900" y="421511"/>
            <a:ext cx="3429000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99550" y="561412"/>
            <a:ext cx="3594522" cy="3594523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How would you like it if……"/>
          <p:cNvSpPr txBox="1"/>
          <p:nvPr/>
        </p:nvSpPr>
        <p:spPr>
          <a:xfrm>
            <a:off x="1311846" y="3328820"/>
            <a:ext cx="8655368" cy="5534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How would you like it if…</a:t>
            </a: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How would you feel if…</a:t>
            </a: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What if…</a:t>
            </a: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Imagine a world where…</a:t>
            </a: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This is an urgent matter of…</a:t>
            </a: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This issue threatens to…</a:t>
            </a: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In a world where…, it is imperative that we…</a:t>
            </a: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It is deeply troubling that…</a:t>
            </a: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We must all do our utmost to see that…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21.jpeg" descr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25180" y="1647799"/>
            <a:ext cx="2893218" cy="215877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As a fervent advocate for…, I strongly believe that……"/>
          <p:cNvSpPr txBox="1"/>
          <p:nvPr/>
        </p:nvSpPr>
        <p:spPr>
          <a:xfrm>
            <a:off x="1197546" y="2202280"/>
            <a:ext cx="10138220" cy="6923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As a fervent advocate for…, I strongly believe that…</a:t>
            </a: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As someone who feels a personal connection to…</a:t>
            </a: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   because of my experience with…, I am a strong</a:t>
            </a: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   advocate of…</a:t>
            </a: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Ever since…, I have been committed to…</a:t>
            </a: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This issue weighs heavily on my heart, compelling</a:t>
            </a:r>
          </a:p>
          <a:p>
            <a:pPr algn="l">
              <a:defRPr sz="3500">
                <a:solidFill>
                  <a:srgbClr val="D94639"/>
                </a:solidFill>
                <a:latin typeface="CF Crayons Regular"/>
                <a:ea typeface="CF Crayons Regular"/>
                <a:cs typeface="CF Crayons Regular"/>
                <a:sym typeface="CF Crayons Regular"/>
              </a:defRPr>
            </a:pPr>
            <a:r>
              <a:t>me to speak out against the practice of…</a:t>
            </a:r>
          </a:p>
        </p:txBody>
      </p:sp>
      <p:pic>
        <p:nvPicPr>
          <p:cNvPr id="3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73650" y="-133350"/>
            <a:ext cx="2857500" cy="285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creen Shot 2024-01-30 at 7.33.30 AM.png" descr="Screen Shot 2024-01-30 at 7.33.3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5226" y="74414"/>
            <a:ext cx="7741348" cy="9604772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Grace took the scaffold…"/>
          <p:cNvSpPr txBox="1"/>
          <p:nvPr/>
        </p:nvSpPr>
        <p:spPr>
          <a:xfrm>
            <a:off x="775210" y="1934926"/>
            <a:ext cx="3448898" cy="999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b="1" sz="2000"/>
            </a:pPr>
            <a:r>
              <a:t>Grace took the scaffold</a:t>
            </a:r>
          </a:p>
          <a:p>
            <a:pPr algn="l" defTabSz="587022">
              <a:defRPr b="1" sz="2000"/>
            </a:pPr>
            <a:r>
              <a:t>to the next level, expressing</a:t>
            </a:r>
          </a:p>
          <a:p>
            <a:pPr algn="l" defTabSz="587022">
              <a:defRPr b="1" sz="2000"/>
            </a:pPr>
            <a:r>
              <a:t>her passion for the issue.</a:t>
            </a:r>
          </a:p>
        </p:txBody>
      </p:sp>
      <p:pic>
        <p:nvPicPr>
          <p:cNvPr id="3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0613" y="3152988"/>
            <a:ext cx="2489280" cy="165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Screen Shot 2024-01-30 at 7.34.37 AM.png" descr="Screen Shot 2024-01-30 at 7.34.3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9419" y="125415"/>
            <a:ext cx="7369700" cy="9502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983" y="1931697"/>
            <a:ext cx="2523988" cy="1673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Screen Shot 2024-02-28 at 10.38.21 AM.png" descr="Screen Shot 2024-02-28 at 10.38.2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5036" y="394009"/>
            <a:ext cx="6700885" cy="8546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126" y="1864410"/>
            <a:ext cx="2768453" cy="19849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211"/>
          <p:cNvSpPr txBox="1"/>
          <p:nvPr/>
        </p:nvSpPr>
        <p:spPr>
          <a:xfrm>
            <a:off x="4932088" y="521992"/>
            <a:ext cx="2481168" cy="54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Test Breakdown: </a:t>
            </a:r>
          </a:p>
        </p:txBody>
      </p:sp>
      <p:sp>
        <p:nvSpPr>
          <p:cNvPr id="187" name="Shape 212"/>
          <p:cNvSpPr txBox="1"/>
          <p:nvPr/>
        </p:nvSpPr>
        <p:spPr>
          <a:xfrm>
            <a:off x="2404900" y="2021157"/>
            <a:ext cx="7134855" cy="3901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40%: Multiple Choice Reading Comprehension: </a:t>
            </a:r>
          </a:p>
          <a:p>
            <a:pPr lvl="3"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                   Fiction</a:t>
            </a:r>
          </a:p>
          <a:p>
            <a:pPr lvl="3"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                   Poem</a:t>
            </a:r>
          </a:p>
          <a:p>
            <a:pPr lvl="3"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                   Literary non-fiction</a:t>
            </a:r>
          </a:p>
          <a:p>
            <a:pPr lvl="3"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</a:p>
          <a:p>
            <a:pPr lvl="3"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40%: Argumentation essay, based on a social issue;</a:t>
            </a:r>
          </a:p>
          <a:p>
            <a:pPr lvl="3"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         4 articles (pro/con/information)</a:t>
            </a:r>
          </a:p>
          <a:p>
            <a:pPr lvl="3"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</a:p>
          <a:p>
            <a:pPr lvl="3"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20%: Rhetorical analysis of a literary excerpt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41"/>
          <p:cNvSpPr txBox="1"/>
          <p:nvPr/>
        </p:nvSpPr>
        <p:spPr>
          <a:xfrm>
            <a:off x="4642025" y="387326"/>
            <a:ext cx="2730137" cy="62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6" tIns="50796" rIns="50796" bIns="50796" anchor="ctr">
            <a:spAutoFit/>
          </a:bodyPr>
          <a:lstStyle>
            <a:lvl1pPr defTabSz="584195">
              <a:defRPr sz="3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5 Minute Plan</a:t>
            </a:r>
          </a:p>
        </p:txBody>
      </p:sp>
      <p:sp>
        <p:nvSpPr>
          <p:cNvPr id="384" name="Shape 342"/>
          <p:cNvSpPr txBox="1"/>
          <p:nvPr/>
        </p:nvSpPr>
        <p:spPr>
          <a:xfrm>
            <a:off x="169285" y="1523993"/>
            <a:ext cx="2616169" cy="38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6" tIns="50796" rIns="50796" bIns="50796" anchor="ctr">
            <a:spAutoFit/>
          </a:bodyPr>
          <a:lstStyle>
            <a:lvl1pPr algn="l" defTabSz="584195">
              <a:defRPr b="1"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What is the question?  </a:t>
            </a:r>
          </a:p>
        </p:txBody>
      </p:sp>
      <p:sp>
        <p:nvSpPr>
          <p:cNvPr id="385" name="Shape 343"/>
          <p:cNvSpPr txBox="1"/>
          <p:nvPr/>
        </p:nvSpPr>
        <p:spPr>
          <a:xfrm>
            <a:off x="626490" y="2197098"/>
            <a:ext cx="3378651" cy="38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6" tIns="50796" rIns="50796" bIns="50796" anchor="ctr">
            <a:spAutoFit/>
          </a:bodyPr>
          <a:lstStyle>
            <a:lvl1pPr algn="l" defTabSz="584195">
              <a:defRPr b="1"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What is my viewpoint? (claim)</a:t>
            </a:r>
          </a:p>
        </p:txBody>
      </p:sp>
      <p:sp>
        <p:nvSpPr>
          <p:cNvPr id="386" name="Shape 344"/>
          <p:cNvSpPr txBox="1"/>
          <p:nvPr/>
        </p:nvSpPr>
        <p:spPr>
          <a:xfrm>
            <a:off x="601060" y="3778246"/>
            <a:ext cx="3086540" cy="38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6" tIns="50796" rIns="50796" bIns="50796" anchor="ctr">
            <a:spAutoFit/>
          </a:bodyPr>
          <a:lstStyle>
            <a:lvl1pPr algn="l" defTabSz="584195">
              <a:defRPr b="1"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What is the counterclaim?  </a:t>
            </a:r>
          </a:p>
        </p:txBody>
      </p:sp>
      <p:sp>
        <p:nvSpPr>
          <p:cNvPr id="387" name="Shape 345"/>
          <p:cNvSpPr txBox="1"/>
          <p:nvPr/>
        </p:nvSpPr>
        <p:spPr>
          <a:xfrm>
            <a:off x="620461" y="4718046"/>
            <a:ext cx="5347647" cy="38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6" tIns="50796" rIns="50796" bIns="50796" anchor="ctr">
            <a:spAutoFit/>
          </a:bodyPr>
          <a:lstStyle>
            <a:lvl1pPr algn="l" defTabSz="584195">
              <a:defRPr b="1"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What valid points does the counterclaim have?  </a:t>
            </a:r>
          </a:p>
        </p:txBody>
      </p:sp>
      <p:sp>
        <p:nvSpPr>
          <p:cNvPr id="388" name="Shape 346"/>
          <p:cNvSpPr txBox="1"/>
          <p:nvPr/>
        </p:nvSpPr>
        <p:spPr>
          <a:xfrm>
            <a:off x="676059" y="5657848"/>
            <a:ext cx="2756030" cy="38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6" tIns="50796" rIns="50796" bIns="50796" anchor="ctr">
            <a:spAutoFit/>
          </a:bodyPr>
          <a:lstStyle>
            <a:lvl1pPr algn="l" defTabSz="584195">
              <a:defRPr b="1"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But why am I still right? </a:t>
            </a:r>
          </a:p>
        </p:txBody>
      </p:sp>
      <p:sp>
        <p:nvSpPr>
          <p:cNvPr id="389" name="Shape 347"/>
          <p:cNvSpPr txBox="1"/>
          <p:nvPr/>
        </p:nvSpPr>
        <p:spPr>
          <a:xfrm>
            <a:off x="626494" y="2870193"/>
            <a:ext cx="3289689" cy="38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6" tIns="50796" rIns="50796" bIns="50796" anchor="ctr">
            <a:spAutoFit/>
          </a:bodyPr>
          <a:lstStyle>
            <a:lvl1pPr algn="l" defTabSz="584195">
              <a:defRPr b="1"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Why is this issue important? </a:t>
            </a:r>
          </a:p>
        </p:txBody>
      </p:sp>
      <p:sp>
        <p:nvSpPr>
          <p:cNvPr id="390" name="Shape 348"/>
          <p:cNvSpPr txBox="1"/>
          <p:nvPr/>
        </p:nvSpPr>
        <p:spPr>
          <a:xfrm>
            <a:off x="626481" y="6540481"/>
            <a:ext cx="5702380" cy="38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6" tIns="50796" rIns="50796" bIns="50796" anchor="ctr">
            <a:spAutoFit/>
          </a:bodyPr>
          <a:lstStyle/>
          <a:p>
            <a:pPr algn="l" defTabSz="584195">
              <a:defRPr b="1" sz="1800">
                <a:latin typeface="+mn-lt"/>
                <a:ea typeface="+mn-ea"/>
                <a:cs typeface="+mn-cs"/>
                <a:sym typeface="Helvetica"/>
              </a:defRPr>
            </a:pPr>
            <a:r>
              <a:t>What are my parting words of warning? </a:t>
            </a:r>
            <a:r>
              <a:rPr i="1"/>
              <a:t>(If…then…)</a:t>
            </a:r>
          </a:p>
        </p:txBody>
      </p:sp>
      <p:sp>
        <p:nvSpPr>
          <p:cNvPr id="391" name="Shape 349"/>
          <p:cNvSpPr txBox="1"/>
          <p:nvPr/>
        </p:nvSpPr>
        <p:spPr>
          <a:xfrm>
            <a:off x="396995" y="7912081"/>
            <a:ext cx="5982325" cy="939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6" tIns="50796" rIns="50796" bIns="50796" anchor="ctr">
            <a:spAutoFit/>
          </a:bodyPr>
          <a:lstStyle/>
          <a:p>
            <a:pPr algn="l" defTabSz="584195">
              <a:defRPr b="1" sz="18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Connectives: but, however</a:t>
            </a:r>
          </a:p>
          <a:p>
            <a:pPr lvl="8" indent="1828800" algn="l" defTabSz="584195">
              <a:defRPr b="1" sz="18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although, even though, nevertheless</a:t>
            </a:r>
          </a:p>
          <a:p>
            <a:pPr lvl="8" indent="1828800" algn="l" defTabSz="584195">
              <a:defRPr b="1" sz="18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therefore, so </a:t>
            </a:r>
          </a:p>
        </p:txBody>
      </p:sp>
      <p:sp>
        <p:nvSpPr>
          <p:cNvPr id="392" name="Shape 350"/>
          <p:cNvSpPr txBox="1"/>
          <p:nvPr/>
        </p:nvSpPr>
        <p:spPr>
          <a:xfrm>
            <a:off x="8597310" y="7912081"/>
            <a:ext cx="3455558" cy="939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6" tIns="50796" rIns="50796" bIns="50796" anchor="ctr">
            <a:spAutoFit/>
          </a:bodyPr>
          <a:lstStyle/>
          <a:p>
            <a:pPr defTabSz="584195">
              <a:defRPr b="1" sz="1800">
                <a:solidFill>
                  <a:srgbClr val="0433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Use your sentence frames.</a:t>
            </a:r>
          </a:p>
          <a:p>
            <a:pPr defTabSz="584195">
              <a:defRPr b="1" sz="1800">
                <a:solidFill>
                  <a:srgbClr val="0433FF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584195">
              <a:defRPr b="1" sz="1800">
                <a:solidFill>
                  <a:srgbClr val="0433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  Use your academic word list.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252908"/>
            <a:ext cx="5036642" cy="5036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9089" y="4112955"/>
            <a:ext cx="7335822" cy="52596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1151" y="2099879"/>
            <a:ext cx="1632375" cy="1415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0158" y="2677717"/>
            <a:ext cx="6087370" cy="4087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9391" y="4420931"/>
            <a:ext cx="1855895" cy="1246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Screen Shot 2024-03-23 at 4.08.11 PM.png" descr="Screen Shot 2024-03-23 at 4.08.1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3" y="-985739"/>
            <a:ext cx="12687015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-acy…"/>
          <p:cNvSpPr txBox="1"/>
          <p:nvPr/>
        </p:nvSpPr>
        <p:spPr>
          <a:xfrm>
            <a:off x="2763720" y="1213583"/>
            <a:ext cx="1486179" cy="349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099" tIns="38099" rIns="38099" bIns="38099" anchor="ctr">
            <a:spAutoFit/>
          </a:bodyPr>
          <a:lstStyle/>
          <a:p>
            <a:pPr algn="l" defTabSz="584199">
              <a:defRPr sz="2200"/>
            </a:pPr>
            <a:r>
              <a:t>-acy</a:t>
            </a:r>
          </a:p>
          <a:p>
            <a:pPr algn="l" defTabSz="584199">
              <a:defRPr sz="2200"/>
            </a:pPr>
            <a:r>
              <a:t>-al</a:t>
            </a:r>
          </a:p>
          <a:p>
            <a:pPr algn="l" defTabSz="584199">
              <a:defRPr sz="2200"/>
            </a:pPr>
            <a:r>
              <a:t>-ance,ence</a:t>
            </a:r>
          </a:p>
          <a:p>
            <a:pPr algn="l" defTabSz="584199">
              <a:defRPr sz="2200"/>
            </a:pPr>
            <a:r>
              <a:t>-dom</a:t>
            </a:r>
          </a:p>
          <a:p>
            <a:pPr algn="l" defTabSz="584199">
              <a:defRPr sz="2200"/>
            </a:pPr>
            <a:r>
              <a:t>-ism</a:t>
            </a:r>
          </a:p>
          <a:p>
            <a:pPr algn="l" defTabSz="584199">
              <a:defRPr sz="2200"/>
            </a:pPr>
            <a:r>
              <a:t>-ity, -ty</a:t>
            </a:r>
          </a:p>
          <a:p>
            <a:pPr algn="l" defTabSz="584199">
              <a:defRPr sz="2200"/>
            </a:pPr>
            <a:r>
              <a:t>-ment</a:t>
            </a:r>
          </a:p>
          <a:p>
            <a:pPr algn="l" defTabSz="584199">
              <a:defRPr sz="2200"/>
            </a:pPr>
            <a:r>
              <a:t>-ness</a:t>
            </a:r>
          </a:p>
          <a:p>
            <a:pPr algn="l" defTabSz="584199">
              <a:defRPr sz="2200"/>
            </a:pPr>
            <a:r>
              <a:t>-ship</a:t>
            </a:r>
          </a:p>
          <a:p>
            <a:pPr algn="l" defTabSz="584199">
              <a:defRPr sz="2200"/>
            </a:pPr>
            <a:r>
              <a:t>-tion, -sion</a:t>
            </a:r>
          </a:p>
        </p:txBody>
      </p:sp>
      <p:sp>
        <p:nvSpPr>
          <p:cNvPr id="404" name="rebellion, exploitation, education, redemption, determination, materialism,…"/>
          <p:cNvSpPr txBox="1"/>
          <p:nvPr/>
        </p:nvSpPr>
        <p:spPr>
          <a:xfrm>
            <a:off x="1219192" y="5245835"/>
            <a:ext cx="10160990" cy="315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099" tIns="38099" rIns="38099" bIns="38099" anchor="ctr">
            <a:spAutoFit/>
          </a:bodyPr>
          <a:lstStyle/>
          <a:p>
            <a:pPr algn="l" defTabSz="584199">
              <a:defRPr sz="2200"/>
            </a:pPr>
            <a:r>
              <a:t>rebellion, exploitation, education, redemption, determination, materialism, </a:t>
            </a:r>
          </a:p>
          <a:p>
            <a:pPr algn="l" defTabSz="584199">
              <a:defRPr sz="2200"/>
            </a:pPr>
            <a:r>
              <a:t>maturation, kinship, friendship, abandonment, betrayal, reversal, deception,</a:t>
            </a:r>
          </a:p>
          <a:p>
            <a:pPr algn="l" defTabSz="584199">
              <a:defRPr sz="2200"/>
            </a:pPr>
            <a:r>
              <a:t>bravery, compassion, uncertainty, ambiguity, unexpectedness, loyalty, denial, </a:t>
            </a:r>
          </a:p>
          <a:p>
            <a:pPr algn="l" defTabSz="584199">
              <a:defRPr sz="2200"/>
            </a:pPr>
            <a:r>
              <a:t>perseverance, patriotism, adventurousness, communication, miscommunication,</a:t>
            </a:r>
          </a:p>
          <a:p>
            <a:pPr algn="l" defTabSz="584199">
              <a:defRPr sz="2200"/>
            </a:pPr>
            <a:r>
              <a:t>disappointment, renaissance, forgiveness, homelessness, wisdom, foolishness,</a:t>
            </a:r>
          </a:p>
          <a:p>
            <a:pPr algn="l" defTabSz="584199">
              <a:defRPr sz="2200"/>
            </a:pPr>
            <a:r>
              <a:t>responsibility, disillusionment, opportunism, comeuppance, obsession, romance,</a:t>
            </a:r>
          </a:p>
          <a:p>
            <a:pPr algn="l" defTabSz="584199">
              <a:defRPr sz="2200"/>
            </a:pPr>
            <a:r>
              <a:t>resentment, acceptance, alienation, individuality, innocence (loss of), integrity,</a:t>
            </a:r>
          </a:p>
          <a:p>
            <a:pPr algn="l" defTabSz="584199">
              <a:defRPr sz="2200"/>
            </a:pPr>
            <a:r>
              <a:t>self-deception, parenthood, childhood, mistaken identity, disconnectedness,</a:t>
            </a:r>
          </a:p>
          <a:p>
            <a:pPr algn="l" defTabSz="584199">
              <a:defRPr sz="2200"/>
            </a:pPr>
            <a:r>
              <a:t>gratitude, illness, brutality…</a:t>
            </a:r>
          </a:p>
        </p:txBody>
      </p:sp>
      <p:pic>
        <p:nvPicPr>
          <p:cNvPr id="4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7929" y="1640272"/>
            <a:ext cx="2655804" cy="26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Theme Town"/>
          <p:cNvSpPr txBox="1"/>
          <p:nvPr/>
        </p:nvSpPr>
        <p:spPr>
          <a:xfrm>
            <a:off x="6493529" y="1715410"/>
            <a:ext cx="1604603" cy="364320"/>
          </a:xfrm>
          <a:prstGeom prst="rect">
            <a:avLst/>
          </a:prstGeom>
          <a:solidFill>
            <a:srgbClr val="FFAC2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defRPr b="1" sz="2000"/>
            </a:lvl1pPr>
          </a:lstStyle>
          <a:p>
            <a:pPr/>
            <a:r>
              <a:t>Theme Town</a:t>
            </a:r>
          </a:p>
        </p:txBody>
      </p:sp>
      <p:sp>
        <p:nvSpPr>
          <p:cNvPr id="407" name="Abstract Noun-Making…"/>
          <p:cNvSpPr txBox="1"/>
          <p:nvPr/>
        </p:nvSpPr>
        <p:spPr>
          <a:xfrm>
            <a:off x="9405255" y="1965690"/>
            <a:ext cx="2813644" cy="681820"/>
          </a:xfrm>
          <a:prstGeom prst="rect">
            <a:avLst/>
          </a:prstGeom>
          <a:solidFill>
            <a:srgbClr val="FFAC2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defTabSz="587022">
              <a:defRPr b="1" sz="2000"/>
            </a:pPr>
            <a:r>
              <a:t>Abstract Noun-Making</a:t>
            </a:r>
          </a:p>
          <a:p>
            <a:pPr defTabSz="587022">
              <a:defRPr b="1" sz="2000"/>
            </a:pPr>
            <a:r>
              <a:t>Suffixes</a:t>
            </a:r>
          </a:p>
        </p:txBody>
      </p:sp>
      <p:sp>
        <p:nvSpPr>
          <p:cNvPr id="408" name="Using an abstract noun to name a central idea (which you will later develop)."/>
          <p:cNvSpPr txBox="1"/>
          <p:nvPr/>
        </p:nvSpPr>
        <p:spPr>
          <a:xfrm>
            <a:off x="939800" y="417017"/>
            <a:ext cx="1047872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Using an abstract noun to name a central idea (which you will later develop).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4" grpId="2"/>
      <p:bldP build="whole" bldLvl="1" animBg="1" rev="0" advAuto="0" spid="40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In &lt;name of passage&gt;, the author &lt;name of author&gt; uses the writing strategy of diction* to…"/>
          <p:cNvSpPr txBox="1"/>
          <p:nvPr/>
        </p:nvSpPr>
        <p:spPr>
          <a:xfrm>
            <a:off x="2124319" y="3216982"/>
            <a:ext cx="9980745" cy="867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 In &lt;</a:t>
            </a:r>
            <a:r>
              <a:rPr>
                <a:latin typeface="Arial"/>
                <a:ea typeface="Arial"/>
                <a:cs typeface="Arial"/>
                <a:sym typeface="Arial"/>
              </a:rPr>
              <a:t>name of passage</a:t>
            </a:r>
            <a:r>
              <a:t>&gt;, the author &lt;</a:t>
            </a:r>
            <a:r>
              <a:rPr>
                <a:latin typeface="Arial"/>
                <a:ea typeface="Arial"/>
                <a:cs typeface="Arial"/>
                <a:sym typeface="Arial"/>
              </a:rPr>
              <a:t>name of author</a:t>
            </a:r>
            <a:r>
              <a:t>&gt; uses the writing strategy of </a:t>
            </a:r>
            <a:r>
              <a:rPr u="sng"/>
              <a:t>imagery*</a:t>
            </a:r>
            <a:r>
              <a:t> to</a:t>
            </a:r>
          </a:p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develop the central idea of ____________.</a:t>
            </a:r>
          </a:p>
        </p:txBody>
      </p:sp>
      <p:pic>
        <p:nvPicPr>
          <p:cNvPr id="4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033" y="1388284"/>
            <a:ext cx="759148" cy="527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4429" y="1468701"/>
            <a:ext cx="622877" cy="36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9554" y="873017"/>
            <a:ext cx="1855030" cy="1003542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entence 1:"/>
          <p:cNvSpPr txBox="1"/>
          <p:nvPr/>
        </p:nvSpPr>
        <p:spPr>
          <a:xfrm>
            <a:off x="508561" y="3326139"/>
            <a:ext cx="1558630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1: </a:t>
            </a:r>
          </a:p>
        </p:txBody>
      </p:sp>
      <p:sp>
        <p:nvSpPr>
          <p:cNvPr id="415" name="Sentence 2:"/>
          <p:cNvSpPr txBox="1"/>
          <p:nvPr/>
        </p:nvSpPr>
        <p:spPr>
          <a:xfrm>
            <a:off x="440352" y="4775720"/>
            <a:ext cx="1629242" cy="36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2:  </a:t>
            </a:r>
          </a:p>
        </p:txBody>
      </p:sp>
      <p:sp>
        <p:nvSpPr>
          <p:cNvPr id="416" name="Sentence 3:"/>
          <p:cNvSpPr txBox="1"/>
          <p:nvPr/>
        </p:nvSpPr>
        <p:spPr>
          <a:xfrm>
            <a:off x="475658" y="5740972"/>
            <a:ext cx="1558630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3: </a:t>
            </a:r>
          </a:p>
        </p:txBody>
      </p:sp>
      <p:sp>
        <p:nvSpPr>
          <p:cNvPr id="417" name="Sentence 4:"/>
          <p:cNvSpPr txBox="1"/>
          <p:nvPr/>
        </p:nvSpPr>
        <p:spPr>
          <a:xfrm>
            <a:off x="475658" y="6704189"/>
            <a:ext cx="1558630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4: </a:t>
            </a:r>
          </a:p>
        </p:txBody>
      </p:sp>
      <p:sp>
        <p:nvSpPr>
          <p:cNvPr id="418" name="Sentence 5:"/>
          <p:cNvSpPr txBox="1"/>
          <p:nvPr/>
        </p:nvSpPr>
        <p:spPr>
          <a:xfrm>
            <a:off x="440352" y="7455503"/>
            <a:ext cx="1629242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5:  </a:t>
            </a:r>
          </a:p>
        </p:txBody>
      </p:sp>
      <p:sp>
        <p:nvSpPr>
          <p:cNvPr id="419" name="Other writing strategies…"/>
          <p:cNvSpPr txBox="1"/>
          <p:nvPr/>
        </p:nvSpPr>
        <p:spPr>
          <a:xfrm>
            <a:off x="10348142" y="1560194"/>
            <a:ext cx="2256494" cy="1674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marL="185208" indent="-185208" algn="l" defTabSz="587022">
              <a:buSzPct val="125000"/>
              <a:buChar char="*"/>
              <a:defRPr sz="1400"/>
            </a:pPr>
            <a:r>
              <a:t>Other writing strategies</a:t>
            </a:r>
          </a:p>
          <a:p>
            <a:pPr algn="l" defTabSz="587022">
              <a:defRPr sz="1400"/>
            </a:pPr>
            <a:r>
              <a:t>that will probably work are: </a:t>
            </a:r>
          </a:p>
          <a:p>
            <a:pPr algn="l" defTabSz="587022">
              <a:defRPr sz="1400"/>
            </a:pPr>
          </a:p>
          <a:p>
            <a:pPr algn="l" defTabSz="587022">
              <a:defRPr sz="1400"/>
            </a:pPr>
            <a:r>
              <a:t>figurative language</a:t>
            </a:r>
          </a:p>
          <a:p>
            <a:pPr algn="l" defTabSz="587022">
              <a:defRPr sz="1400"/>
            </a:pPr>
            <a:r>
              <a:t>imagery</a:t>
            </a:r>
          </a:p>
          <a:p>
            <a:pPr algn="l" defTabSz="587022">
              <a:defRPr sz="1400"/>
            </a:pPr>
            <a:r>
              <a:t>multi-sensory detail</a:t>
            </a:r>
          </a:p>
          <a:p>
            <a:pPr algn="l" defTabSz="587022">
              <a:defRPr sz="1400"/>
            </a:pPr>
            <a:r>
              <a:t>contrast</a:t>
            </a:r>
          </a:p>
        </p:txBody>
      </p:sp>
      <p:sp>
        <p:nvSpPr>
          <p:cNvPr id="420" name="In literature, as in life, ______________ is a common experience."/>
          <p:cNvSpPr txBox="1"/>
          <p:nvPr/>
        </p:nvSpPr>
        <p:spPr>
          <a:xfrm>
            <a:off x="2252839" y="4765847"/>
            <a:ext cx="7006485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In literature, as in life, ______________ is a common </a:t>
            </a:r>
            <a:r>
              <a:rPr u="sng"/>
              <a:t>experience.</a:t>
            </a:r>
          </a:p>
        </p:txBody>
      </p:sp>
      <p:sp>
        <p:nvSpPr>
          <p:cNvPr id="421" name="Line"/>
          <p:cNvSpPr/>
          <p:nvPr/>
        </p:nvSpPr>
        <p:spPr>
          <a:xfrm>
            <a:off x="5446290" y="4006028"/>
            <a:ext cx="2" cy="52773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24383" tIns="24383" rIns="24383" bIns="24383"/>
          <a:lstStyle/>
          <a:p>
            <a:pPr defTabSz="587022">
              <a:defRPr sz="2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2" name="When &lt;name of author&gt; writes, &lt;quote&gt;, he/she uses the words “_______”, “______”. and “______”."/>
          <p:cNvSpPr txBox="1"/>
          <p:nvPr/>
        </p:nvSpPr>
        <p:spPr>
          <a:xfrm>
            <a:off x="2025760" y="5694743"/>
            <a:ext cx="11041022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When &lt;</a:t>
            </a:r>
            <a:r>
              <a:rPr>
                <a:latin typeface="Arial"/>
                <a:ea typeface="Arial"/>
                <a:cs typeface="Arial"/>
                <a:sym typeface="Arial"/>
              </a:rPr>
              <a:t>name of author</a:t>
            </a:r>
            <a:r>
              <a:t>&gt; writes, &lt;</a:t>
            </a:r>
            <a:r>
              <a:rPr>
                <a:latin typeface="Arial"/>
                <a:ea typeface="Arial"/>
                <a:cs typeface="Arial"/>
                <a:sym typeface="Arial"/>
              </a:rPr>
              <a:t>quote</a:t>
            </a:r>
            <a:r>
              <a:t>&gt;, he/she uses the words “_______”, “______”. and “______”.</a:t>
            </a:r>
          </a:p>
        </p:txBody>
      </p:sp>
      <p:sp>
        <p:nvSpPr>
          <p:cNvPr id="423" name="The impact of word choice is that brings about the reader’s emotional response."/>
          <p:cNvSpPr txBox="1"/>
          <p:nvPr/>
        </p:nvSpPr>
        <p:spPr>
          <a:xfrm>
            <a:off x="2321454" y="6625976"/>
            <a:ext cx="8266642" cy="456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The impact of  this word choice is to stimulate the reader’s </a:t>
            </a:r>
            <a:r>
              <a:rPr u="sng"/>
              <a:t>emotional response</a:t>
            </a:r>
            <a:r>
              <a:t>.</a:t>
            </a:r>
          </a:p>
        </p:txBody>
      </p:sp>
      <p:sp>
        <p:nvSpPr>
          <p:cNvPr id="424" name="The reader feels a sense of_____________, which is heightened because of the diction."/>
          <p:cNvSpPr txBox="1"/>
          <p:nvPr/>
        </p:nvSpPr>
        <p:spPr>
          <a:xfrm>
            <a:off x="2049639" y="7409274"/>
            <a:ext cx="9314075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The reader feels a sense of_____________, which is heightened because of the diction.</a:t>
            </a:r>
          </a:p>
        </p:txBody>
      </p:sp>
      <p:sp>
        <p:nvSpPr>
          <p:cNvPr id="425" name="Paragraph 1:"/>
          <p:cNvSpPr txBox="1"/>
          <p:nvPr/>
        </p:nvSpPr>
        <p:spPr>
          <a:xfrm>
            <a:off x="412285" y="2487365"/>
            <a:ext cx="1685376" cy="36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defRPr b="1" sz="2000"/>
            </a:lvl1pPr>
          </a:lstStyle>
          <a:p>
            <a:pPr/>
            <a:r>
              <a:t>Paragraph 1: </a:t>
            </a:r>
          </a:p>
        </p:txBody>
      </p:sp>
      <p:pic>
        <p:nvPicPr>
          <p:cNvPr id="42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27451" y="369451"/>
            <a:ext cx="3175001" cy="256540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Insert a word that ends with -ment, -ness, -ity, -hood, -ity, -ism, -ship,…"/>
          <p:cNvSpPr txBox="1"/>
          <p:nvPr/>
        </p:nvSpPr>
        <p:spPr>
          <a:xfrm>
            <a:off x="5600700" y="3993340"/>
            <a:ext cx="6403137" cy="5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/>
            </a:pPr>
            <a:r>
              <a:t>Insert a word that ends with -</a:t>
            </a:r>
            <a:r>
              <a:rPr i="1"/>
              <a:t>ment, -ness, -ity, -hood, -ity, -ism, -ship,</a:t>
            </a:r>
            <a:endParaRPr i="1"/>
          </a:p>
          <a:p>
            <a:pPr algn="l">
              <a:defRPr sz="1600"/>
            </a:pPr>
            <a:r>
              <a:rPr i="1"/>
              <a:t>-tion, -sion, -al, -ty, -dom, -ance, -ence, -acy</a:t>
            </a:r>
          </a:p>
        </p:txBody>
      </p:sp>
      <p:sp>
        <p:nvSpPr>
          <p:cNvPr id="428" name="or…problem, condition, issue, frustration, pursuit,…"/>
          <p:cNvSpPr txBox="1"/>
          <p:nvPr/>
        </p:nvSpPr>
        <p:spPr>
          <a:xfrm>
            <a:off x="7967878" y="5169224"/>
            <a:ext cx="4619652" cy="553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/>
            </a:pPr>
            <a:r>
              <a:t>or…problem, condition, issue, frustration, pursuit,</a:t>
            </a:r>
          </a:p>
          <a:p>
            <a:pPr algn="l">
              <a:defRPr sz="1600"/>
            </a:pPr>
            <a:r>
              <a:t>       goal, etc.</a:t>
            </a:r>
          </a:p>
        </p:txBody>
      </p:sp>
      <p:sp>
        <p:nvSpPr>
          <p:cNvPr id="429" name="or…imagination, understanding, interest, etc."/>
          <p:cNvSpPr txBox="1"/>
          <p:nvPr/>
        </p:nvSpPr>
        <p:spPr>
          <a:xfrm>
            <a:off x="8590178" y="7053621"/>
            <a:ext cx="420573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/>
            </a:lvl1pPr>
          </a:lstStyle>
          <a:p>
            <a:pPr/>
            <a:r>
              <a:t>or…imagination, understanding, interest, 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633" y="257984"/>
            <a:ext cx="759148" cy="527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5672" y="338401"/>
            <a:ext cx="622878" cy="36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7354" y="297443"/>
            <a:ext cx="829628" cy="448816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entence 7:"/>
          <p:cNvSpPr txBox="1"/>
          <p:nvPr/>
        </p:nvSpPr>
        <p:spPr>
          <a:xfrm>
            <a:off x="375103" y="2592746"/>
            <a:ext cx="1558630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7: </a:t>
            </a:r>
          </a:p>
        </p:txBody>
      </p:sp>
      <p:sp>
        <p:nvSpPr>
          <p:cNvPr id="435" name="Sentence 8:"/>
          <p:cNvSpPr txBox="1"/>
          <p:nvPr/>
        </p:nvSpPr>
        <p:spPr>
          <a:xfrm>
            <a:off x="218551" y="3979683"/>
            <a:ext cx="1629242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8:  </a:t>
            </a:r>
          </a:p>
        </p:txBody>
      </p:sp>
      <p:sp>
        <p:nvSpPr>
          <p:cNvPr id="436" name="Sentence 9:"/>
          <p:cNvSpPr txBox="1"/>
          <p:nvPr/>
        </p:nvSpPr>
        <p:spPr>
          <a:xfrm>
            <a:off x="253857" y="5370777"/>
            <a:ext cx="1558630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9: </a:t>
            </a:r>
          </a:p>
        </p:txBody>
      </p:sp>
      <p:sp>
        <p:nvSpPr>
          <p:cNvPr id="437" name="Sentence 10:"/>
          <p:cNvSpPr txBox="1"/>
          <p:nvPr/>
        </p:nvSpPr>
        <p:spPr>
          <a:xfrm>
            <a:off x="183245" y="6976919"/>
            <a:ext cx="1699854" cy="36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10: </a:t>
            </a:r>
          </a:p>
        </p:txBody>
      </p:sp>
      <p:sp>
        <p:nvSpPr>
          <p:cNvPr id="438" name="Sentence 6:"/>
          <p:cNvSpPr txBox="1"/>
          <p:nvPr/>
        </p:nvSpPr>
        <p:spPr>
          <a:xfrm>
            <a:off x="375103" y="1623913"/>
            <a:ext cx="1558630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6: </a:t>
            </a:r>
          </a:p>
        </p:txBody>
      </p:sp>
      <p:sp>
        <p:nvSpPr>
          <p:cNvPr id="439" name="Paragraph 2:"/>
          <p:cNvSpPr txBox="1"/>
          <p:nvPr/>
        </p:nvSpPr>
        <p:spPr>
          <a:xfrm>
            <a:off x="311730" y="982448"/>
            <a:ext cx="1685376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defRPr b="1" sz="2000"/>
            </a:lvl1pPr>
          </a:lstStyle>
          <a:p>
            <a:pPr/>
            <a:r>
              <a:t>Paragraph 2: </a:t>
            </a:r>
          </a:p>
        </p:txBody>
      </p:sp>
      <p:sp>
        <p:nvSpPr>
          <p:cNvPr id="440" name="Further into the passage, in lines __ through __,"/>
          <p:cNvSpPr txBox="1"/>
          <p:nvPr/>
        </p:nvSpPr>
        <p:spPr>
          <a:xfrm>
            <a:off x="2040529" y="1577684"/>
            <a:ext cx="5096087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Further into the passage, in lines __ through __, </a:t>
            </a:r>
          </a:p>
        </p:txBody>
      </p:sp>
      <p:sp>
        <p:nvSpPr>
          <p:cNvPr id="441" name="&lt;name of author&gt;,  uses the phrase “_____ “."/>
          <p:cNvSpPr txBox="1"/>
          <p:nvPr/>
        </p:nvSpPr>
        <p:spPr>
          <a:xfrm>
            <a:off x="7243412" y="1577684"/>
            <a:ext cx="4979644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&lt;</a:t>
            </a:r>
            <a:r>
              <a:rPr>
                <a:latin typeface="Arial"/>
                <a:ea typeface="Arial"/>
                <a:cs typeface="Arial"/>
                <a:sym typeface="Arial"/>
              </a:rPr>
              <a:t>name of author</a:t>
            </a:r>
            <a:r>
              <a:t>&gt;,  uses the phrase “_____ “. </a:t>
            </a:r>
          </a:p>
        </p:txBody>
      </p:sp>
      <p:sp>
        <p:nvSpPr>
          <p:cNvPr id="442" name="This word chose dramatically strengthens the central idea of_______________by emphasizing ___________."/>
          <p:cNvSpPr txBox="1"/>
          <p:nvPr/>
        </p:nvSpPr>
        <p:spPr>
          <a:xfrm>
            <a:off x="2172705" y="2589839"/>
            <a:ext cx="8659390" cy="86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This word choice dramatically strengthens the central idea of_______________</a:t>
            </a:r>
          </a:p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by emphasizing ___________.</a:t>
            </a:r>
          </a:p>
        </p:txBody>
      </p:sp>
      <p:sp>
        <p:nvSpPr>
          <p:cNvPr id="443" name="The effect of the contrast between ____ and _____ (lines __through__) creates tension that…"/>
          <p:cNvSpPr txBox="1"/>
          <p:nvPr/>
        </p:nvSpPr>
        <p:spPr>
          <a:xfrm>
            <a:off x="1882275" y="3922339"/>
            <a:ext cx="9863350" cy="86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The effect of the contrast between ____ and _____ (lines __through__) creates tension that</a:t>
            </a:r>
          </a:p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makes the passage interesting and memorable . </a:t>
            </a:r>
          </a:p>
        </p:txBody>
      </p:sp>
      <p:sp>
        <p:nvSpPr>
          <p:cNvPr id="444" name="Words have power, and &lt;name of author&gt; carefully uses words that unify the passage around  a clear, single idea."/>
          <p:cNvSpPr txBox="1"/>
          <p:nvPr/>
        </p:nvSpPr>
        <p:spPr>
          <a:xfrm>
            <a:off x="1849057" y="5296597"/>
            <a:ext cx="9929787" cy="86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Words have power, and &lt;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name of author</a:t>
            </a:r>
            <a:r>
              <a:t>&gt; carefully uses words that unify the passage around</a:t>
            </a:r>
          </a:p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 a clear, single idea.</a:t>
            </a:r>
          </a:p>
        </p:txBody>
      </p:sp>
      <p:sp>
        <p:nvSpPr>
          <p:cNvPr id="445" name="That single idea is _______________, a universal human experience that will always be compelling to read and write about."/>
          <p:cNvSpPr txBox="1"/>
          <p:nvPr/>
        </p:nvSpPr>
        <p:spPr>
          <a:xfrm>
            <a:off x="1818692" y="6777876"/>
            <a:ext cx="9367416" cy="126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That single idea is _______________, a universal human experience that will always be</a:t>
            </a:r>
          </a:p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 </a:t>
            </a:r>
          </a:p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compelling to read and write about. </a:t>
            </a:r>
          </a:p>
        </p:txBody>
      </p:sp>
      <p:sp>
        <p:nvSpPr>
          <p:cNvPr id="446" name="Sentence 11:"/>
          <p:cNvSpPr txBox="1"/>
          <p:nvPr/>
        </p:nvSpPr>
        <p:spPr>
          <a:xfrm>
            <a:off x="183245" y="8354842"/>
            <a:ext cx="1699854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11: </a:t>
            </a:r>
          </a:p>
        </p:txBody>
      </p:sp>
      <p:sp>
        <p:nvSpPr>
          <p:cNvPr id="447" name="After all, who has never, at one time or another in their lives, thought about_______________?."/>
          <p:cNvSpPr txBox="1"/>
          <p:nvPr/>
        </p:nvSpPr>
        <p:spPr>
          <a:xfrm>
            <a:off x="1975615" y="8300075"/>
            <a:ext cx="10292292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After all, who has never, at one time or another in their lives, thought about_______________?.</a:t>
            </a:r>
          </a:p>
        </p:txBody>
      </p:sp>
      <p:sp>
        <p:nvSpPr>
          <p:cNvPr id="448" name="(insert word that names the central idea in Sentences 1 and 2)"/>
          <p:cNvSpPr txBox="1"/>
          <p:nvPr/>
        </p:nvSpPr>
        <p:spPr>
          <a:xfrm>
            <a:off x="6545376" y="8804122"/>
            <a:ext cx="6137048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/>
            <a:r>
              <a:t>(insert word that names the central idea in Sentences 1 and 2) </a:t>
            </a:r>
          </a:p>
        </p:txBody>
      </p:sp>
      <p:sp>
        <p:nvSpPr>
          <p:cNvPr id="449" name="(insert word that names the central idea in Sentences 1 and 2)"/>
          <p:cNvSpPr txBox="1"/>
          <p:nvPr/>
        </p:nvSpPr>
        <p:spPr>
          <a:xfrm>
            <a:off x="6664710" y="2987522"/>
            <a:ext cx="6137047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/>
            <a:r>
              <a:t>(insert word that names the central idea in Sentences 1 and 2) </a:t>
            </a:r>
          </a:p>
        </p:txBody>
      </p:sp>
      <p:sp>
        <p:nvSpPr>
          <p:cNvPr id="450" name="(insert word that names the central idea in Sentences 1 and 2)"/>
          <p:cNvSpPr txBox="1"/>
          <p:nvPr/>
        </p:nvSpPr>
        <p:spPr>
          <a:xfrm>
            <a:off x="2646476" y="7237887"/>
            <a:ext cx="6137048" cy="349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/>
            <a:r>
              <a:t>(insert word that names the central idea in Sentences 1 and 2)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9621" y="430097"/>
            <a:ext cx="1855896" cy="124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61521" y="369137"/>
            <a:ext cx="1693336" cy="1368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Line Line" descr="Line L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2952045" y="4795519"/>
            <a:ext cx="7100710" cy="162562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The Three Little Pigs is about how three brothers…"/>
          <p:cNvSpPr txBox="1"/>
          <p:nvPr/>
        </p:nvSpPr>
        <p:spPr>
          <a:xfrm>
            <a:off x="276402" y="2776369"/>
            <a:ext cx="6179398" cy="3539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b="1" i="1" sz="2000"/>
            </a:pPr>
            <a:r>
              <a:t>The Three Little Pigs </a:t>
            </a:r>
            <a:r>
              <a:rPr i="0"/>
              <a:t>is about how three brothers</a:t>
            </a:r>
          </a:p>
          <a:p>
            <a:pPr algn="l" defTabSz="587022">
              <a:defRPr b="1" sz="2000"/>
            </a:pPr>
            <a:r>
              <a:t>went off into the world. Each little pig built his own</a:t>
            </a:r>
          </a:p>
          <a:p>
            <a:pPr algn="l" defTabSz="587022">
              <a:defRPr b="1" sz="2000"/>
            </a:pPr>
            <a:r>
              <a:t>house. The house of straw and the house of twigs</a:t>
            </a:r>
          </a:p>
          <a:p>
            <a:pPr algn="l" defTabSz="587022">
              <a:defRPr b="1" sz="2000"/>
            </a:pPr>
            <a:r>
              <a:t>were inexpensive and easy to build, but were not</a:t>
            </a:r>
          </a:p>
          <a:p>
            <a:pPr algn="l" defTabSz="587022">
              <a:defRPr b="1" sz="2000"/>
            </a:pPr>
            <a:r>
              <a:t>strong enough to resist the depredations of the</a:t>
            </a:r>
          </a:p>
          <a:p>
            <a:pPr algn="l" defTabSz="587022">
              <a:defRPr b="1" sz="2000"/>
            </a:pPr>
            <a:r>
              <a:t>big bad wolf. The only house that remained intact</a:t>
            </a:r>
          </a:p>
          <a:p>
            <a:pPr algn="l" defTabSz="587022">
              <a:defRPr b="1" sz="2000"/>
            </a:pPr>
            <a:r>
              <a:t>was the one that was made of bricks and was the</a:t>
            </a:r>
          </a:p>
          <a:p>
            <a:pPr algn="l" defTabSz="587022">
              <a:defRPr b="1" sz="2000"/>
            </a:pPr>
            <a:r>
              <a:t>most difficult and expensive to construct. In the</a:t>
            </a:r>
          </a:p>
          <a:p>
            <a:pPr algn="l" defTabSz="587022">
              <a:defRPr b="1" sz="2000"/>
            </a:pPr>
            <a:r>
              <a:t>end, the wolf was defeated because he could</a:t>
            </a:r>
          </a:p>
          <a:p>
            <a:pPr algn="l" defTabSz="587022">
              <a:defRPr b="1" sz="2000"/>
            </a:pPr>
            <a:r>
              <a:t>not huff and puff hard enough to blow down</a:t>
            </a:r>
          </a:p>
          <a:p>
            <a:pPr algn="l" defTabSz="587022">
              <a:defRPr b="1" sz="2000"/>
            </a:pPr>
            <a:r>
              <a:t> the house made of bricks.</a:t>
            </a:r>
          </a:p>
        </p:txBody>
      </p:sp>
      <p:sp>
        <p:nvSpPr>
          <p:cNvPr id="456" name="In The Three Little Pigs, the author uses the…"/>
          <p:cNvSpPr txBox="1"/>
          <p:nvPr/>
        </p:nvSpPr>
        <p:spPr>
          <a:xfrm>
            <a:off x="7063581" y="2386762"/>
            <a:ext cx="5345007" cy="1316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b="1" sz="2000"/>
            </a:pPr>
            <a:r>
              <a:t>In </a:t>
            </a:r>
            <a:r>
              <a:rPr i="1"/>
              <a:t>The Three Little Pigs, </a:t>
            </a:r>
            <a:r>
              <a:t>the author uses the</a:t>
            </a:r>
          </a:p>
          <a:p>
            <a:pPr algn="l" defTabSz="587022">
              <a:defRPr b="1" sz="2000"/>
            </a:pPr>
            <a:r>
              <a:t>writing strategy of </a:t>
            </a:r>
            <a:r>
              <a:rPr>
                <a:solidFill>
                  <a:srgbClr val="F9444F"/>
                </a:solidFill>
              </a:rPr>
              <a:t>contrast</a:t>
            </a:r>
            <a:r>
              <a:t> to </a:t>
            </a:r>
            <a:r>
              <a:rPr>
                <a:solidFill>
                  <a:srgbClr val="0B0303"/>
                </a:solidFill>
              </a:rPr>
              <a:t>express a </a:t>
            </a:r>
            <a:endParaRPr>
              <a:solidFill>
                <a:srgbClr val="0B0303"/>
              </a:solidFill>
            </a:endParaRPr>
          </a:p>
          <a:p>
            <a:pPr algn="l" defTabSz="587022">
              <a:defRPr b="1" sz="2000">
                <a:solidFill>
                  <a:srgbClr val="0B0303"/>
                </a:solidFill>
              </a:defRPr>
            </a:pPr>
            <a:r>
              <a:t>central idea</a:t>
            </a:r>
            <a:r>
              <a:rPr>
                <a:solidFill>
                  <a:srgbClr val="EC463F"/>
                </a:solidFill>
              </a:rPr>
              <a:t>:</a:t>
            </a:r>
            <a:r>
              <a:t> If you work hard now, it will</a:t>
            </a:r>
          </a:p>
          <a:p>
            <a:pPr algn="l" defTabSz="587022">
              <a:defRPr b="1" sz="2000">
                <a:solidFill>
                  <a:srgbClr val="0B0303"/>
                </a:solidFill>
              </a:defRPr>
            </a:pPr>
            <a:r>
              <a:t>pay off later.</a:t>
            </a:r>
          </a:p>
        </p:txBody>
      </p:sp>
      <p:pic>
        <p:nvPicPr>
          <p:cNvPr id="45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41055" y="73924"/>
            <a:ext cx="2766969" cy="19586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0" name="Group"/>
          <p:cNvGrpSpPr/>
          <p:nvPr/>
        </p:nvGrpSpPr>
        <p:grpSpPr>
          <a:xfrm>
            <a:off x="6865188" y="3368125"/>
            <a:ext cx="2613797" cy="2624610"/>
            <a:chOff x="0" y="0"/>
            <a:chExt cx="2613796" cy="2624609"/>
          </a:xfrm>
        </p:grpSpPr>
        <p:pic>
          <p:nvPicPr>
            <p:cNvPr id="45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08180" y="0"/>
              <a:ext cx="605617" cy="605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9" name="In The Three Little Pigs, the author uses the…"/>
            <p:cNvSpPr/>
            <p:nvPr/>
          </p:nvSpPr>
          <p:spPr>
            <a:xfrm>
              <a:off x="0" y="135460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 algn="l" defTabSz="587022">
                <a:defRPr b="1" sz="2000"/>
              </a:pPr>
              <a:r>
                <a:t>In </a:t>
              </a:r>
              <a:r>
                <a:rPr i="1"/>
                <a:t>The Three Little Pigs,</a:t>
              </a:r>
              <a:r>
                <a:t> the author uses the</a:t>
              </a:r>
            </a:p>
            <a:p>
              <a:pPr algn="l" defTabSz="587022">
                <a:defRPr b="1" sz="2000"/>
              </a:pPr>
              <a:r>
                <a:t>writing strategy of </a:t>
              </a:r>
              <a:r>
                <a:rPr>
                  <a:solidFill>
                    <a:srgbClr val="F81A4F"/>
                  </a:solidFill>
                </a:rPr>
                <a:t>conflict </a:t>
              </a:r>
              <a:r>
                <a:rPr>
                  <a:solidFill>
                    <a:srgbClr val="160207"/>
                  </a:solidFill>
                </a:rPr>
                <a:t>to</a:t>
              </a:r>
              <a:r>
                <a:t> express a</a:t>
              </a:r>
            </a:p>
            <a:p>
              <a:pPr algn="l" defTabSz="587022">
                <a:defRPr b="1" sz="2000"/>
              </a:pPr>
              <a:r>
                <a:t>central idea</a:t>
              </a:r>
              <a:r>
                <a:rPr>
                  <a:solidFill>
                    <a:srgbClr val="FF3446"/>
                  </a:solidFill>
                </a:rPr>
                <a:t>: </a:t>
              </a:r>
              <a:r>
                <a:t>The best offense is a good defense.</a:t>
              </a:r>
            </a:p>
          </p:txBody>
        </p:sp>
      </p:grpSp>
      <p:grpSp>
        <p:nvGrpSpPr>
          <p:cNvPr id="463" name="Group"/>
          <p:cNvGrpSpPr/>
          <p:nvPr/>
        </p:nvGrpSpPr>
        <p:grpSpPr>
          <a:xfrm>
            <a:off x="6803104" y="5401174"/>
            <a:ext cx="2613797" cy="2823238"/>
            <a:chOff x="0" y="0"/>
            <a:chExt cx="2613796" cy="2823236"/>
          </a:xfrm>
        </p:grpSpPr>
        <p:pic>
          <p:nvPicPr>
            <p:cNvPr id="46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08180" y="0"/>
              <a:ext cx="605617" cy="605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2" name="In The Three Little Pigs, the author uses the…"/>
            <p:cNvSpPr/>
            <p:nvPr/>
          </p:nvSpPr>
          <p:spPr>
            <a:xfrm>
              <a:off x="0" y="1553236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 algn="l" defTabSz="587022">
                <a:defRPr b="1" sz="2000"/>
              </a:pPr>
              <a:r>
                <a:t>In </a:t>
              </a:r>
              <a:r>
                <a:rPr i="1"/>
                <a:t>The Three Little Pigs,</a:t>
              </a:r>
              <a:r>
                <a:t> the author uses the</a:t>
              </a:r>
            </a:p>
            <a:p>
              <a:pPr algn="l" defTabSz="587022">
                <a:defRPr b="1" sz="2000"/>
              </a:pPr>
              <a:r>
                <a:t>writing strategy of </a:t>
              </a:r>
              <a:r>
                <a:rPr>
                  <a:solidFill>
                    <a:srgbClr val="E41722"/>
                  </a:solidFill>
                </a:rPr>
                <a:t>characterization</a:t>
              </a:r>
              <a:r>
                <a:rPr>
                  <a:solidFill>
                    <a:srgbClr val="F81A4F"/>
                  </a:solidFill>
                </a:rPr>
                <a:t> </a:t>
              </a:r>
              <a:r>
                <a:rPr>
                  <a:solidFill>
                    <a:srgbClr val="160207"/>
                  </a:solidFill>
                </a:rPr>
                <a:t>to</a:t>
              </a:r>
              <a:r>
                <a:t> express a</a:t>
              </a:r>
            </a:p>
            <a:p>
              <a:pPr algn="l" defTabSz="587022">
                <a:defRPr b="1" sz="2000"/>
              </a:pPr>
              <a:r>
                <a:t>central idea</a:t>
              </a:r>
              <a:r>
                <a:rPr>
                  <a:solidFill>
                    <a:srgbClr val="FF3446"/>
                  </a:solidFill>
                </a:rPr>
                <a:t>: </a:t>
              </a:r>
              <a:r>
                <a:rPr>
                  <a:solidFill>
                    <a:srgbClr val="3657FF"/>
                  </a:solidFill>
                </a:rPr>
                <a:t>brotherhood</a:t>
              </a:r>
              <a:r>
                <a:rPr>
                  <a:solidFill>
                    <a:srgbClr val="130406"/>
                  </a:solidFill>
                </a:rPr>
                <a:t>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5" grpId="1"/>
      <p:bldP build="whole" bldLvl="1" animBg="1" rev="0" advAuto="0" spid="460" grpId="3"/>
      <p:bldP build="whole" bldLvl="1" animBg="1" rev="0" advAuto="0" spid="456" grpId="2"/>
      <p:bldP build="whole" bldLvl="1" animBg="1" rev="0" advAuto="0" spid="463" grpId="4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6921" y="1693932"/>
            <a:ext cx="1855896" cy="1246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08623" y="1789400"/>
            <a:ext cx="1693336" cy="1368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Line Line" descr="Line L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3374184" y="4795519"/>
            <a:ext cx="7100711" cy="162562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Goldilocks and the Three Bears is about how a girl…"/>
          <p:cNvSpPr txBox="1"/>
          <p:nvPr/>
        </p:nvSpPr>
        <p:spPr>
          <a:xfrm>
            <a:off x="386936" y="3162015"/>
            <a:ext cx="6323924" cy="2269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b="1" i="1" sz="2000"/>
            </a:pPr>
            <a:r>
              <a:t>Goldilocks and the Three Bears </a:t>
            </a:r>
            <a:r>
              <a:rPr i="0"/>
              <a:t>is about how a girl</a:t>
            </a:r>
          </a:p>
          <a:p>
            <a:pPr algn="l" defTabSz="587022">
              <a:defRPr b="1" sz="2000"/>
            </a:pPr>
            <a:r>
              <a:t>named Goldilocks breaks into the home of a bear</a:t>
            </a:r>
          </a:p>
          <a:p>
            <a:pPr algn="l" defTabSz="587022">
              <a:defRPr b="1" sz="2000"/>
            </a:pPr>
            <a:r>
              <a:t>family and selfishly eats their food, breaks their</a:t>
            </a:r>
          </a:p>
          <a:p>
            <a:pPr algn="l" defTabSz="587022">
              <a:defRPr b="1" sz="2000"/>
            </a:pPr>
            <a:r>
              <a:t>furniture, and falls asleep in one of their beds. In</a:t>
            </a:r>
          </a:p>
          <a:p>
            <a:pPr algn="l" defTabSz="587022">
              <a:defRPr b="1" sz="2000"/>
            </a:pPr>
            <a:r>
              <a:t>the end, the bears return home, survey the damage,</a:t>
            </a:r>
          </a:p>
          <a:p>
            <a:pPr algn="l" defTabSz="587022">
              <a:defRPr b="1" sz="2000"/>
            </a:pPr>
            <a:r>
              <a:t>and Goldilocks runs off without suffering any </a:t>
            </a:r>
          </a:p>
          <a:p>
            <a:pPr algn="l" defTabSz="587022">
              <a:defRPr b="1" sz="2000"/>
            </a:pPr>
            <a:r>
              <a:t>consequences for her destructive acts.</a:t>
            </a:r>
          </a:p>
        </p:txBody>
      </p:sp>
      <p:sp>
        <p:nvSpPr>
          <p:cNvPr id="469" name="In Goldilocks and the Three Bears, the author uses the…"/>
          <p:cNvSpPr txBox="1"/>
          <p:nvPr/>
        </p:nvSpPr>
        <p:spPr>
          <a:xfrm>
            <a:off x="7138219" y="2668444"/>
            <a:ext cx="5592657" cy="163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b="1" sz="2000"/>
            </a:pPr>
            <a:r>
              <a:t>In </a:t>
            </a:r>
            <a:r>
              <a:rPr i="1"/>
              <a:t>Goldilocks and the Three Bears, </a:t>
            </a:r>
            <a:r>
              <a:t>the author</a:t>
            </a:r>
          </a:p>
          <a:p>
            <a:pPr algn="l" defTabSz="587022">
              <a:defRPr b="1" sz="2000"/>
            </a:pPr>
            <a:r>
              <a:t>uses the writing strategy of </a:t>
            </a:r>
            <a:r>
              <a:rPr>
                <a:solidFill>
                  <a:srgbClr val="F9444F"/>
                </a:solidFill>
              </a:rPr>
              <a:t>repetition</a:t>
            </a:r>
            <a:endParaRPr>
              <a:solidFill>
                <a:srgbClr val="F9444F"/>
              </a:solidFill>
            </a:endParaRPr>
          </a:p>
          <a:p>
            <a:pPr algn="l" defTabSz="587022">
              <a:defRPr b="1" sz="2000"/>
            </a:pPr>
            <a:r>
              <a:t>to </a:t>
            </a:r>
            <a:r>
              <a:rPr>
                <a:solidFill>
                  <a:srgbClr val="0B0303"/>
                </a:solidFill>
              </a:rPr>
              <a:t>express central idea</a:t>
            </a:r>
            <a:r>
              <a:rPr>
                <a:solidFill>
                  <a:srgbClr val="EC463F"/>
                </a:solidFill>
              </a:rPr>
              <a:t>:  </a:t>
            </a:r>
            <a:r>
              <a:t>Inconsiderate people</a:t>
            </a:r>
          </a:p>
          <a:p>
            <a:pPr algn="l" defTabSz="587022">
              <a:defRPr b="1" sz="2000"/>
            </a:pPr>
            <a:r>
              <a:t>do not care how their actions</a:t>
            </a:r>
          </a:p>
          <a:p>
            <a:pPr algn="l" defTabSz="587022">
              <a:defRPr b="1" sz="2000"/>
            </a:pPr>
            <a:r>
              <a:t>affect others.</a:t>
            </a:r>
          </a:p>
        </p:txBody>
      </p:sp>
      <p:grpSp>
        <p:nvGrpSpPr>
          <p:cNvPr id="472" name="Group"/>
          <p:cNvGrpSpPr/>
          <p:nvPr/>
        </p:nvGrpSpPr>
        <p:grpSpPr>
          <a:xfrm>
            <a:off x="7045784" y="4157441"/>
            <a:ext cx="2613798" cy="2624612"/>
            <a:chOff x="0" y="0"/>
            <a:chExt cx="2613796" cy="2624610"/>
          </a:xfrm>
        </p:grpSpPr>
        <p:pic>
          <p:nvPicPr>
            <p:cNvPr id="47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08180" y="-1"/>
              <a:ext cx="605617" cy="605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1" name="In Goldilocks and the Three Bears, the author uses the…"/>
            <p:cNvSpPr/>
            <p:nvPr/>
          </p:nvSpPr>
          <p:spPr>
            <a:xfrm>
              <a:off x="0" y="135461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 algn="l" defTabSz="587022">
                <a:defRPr b="1" sz="2000"/>
              </a:pPr>
              <a:r>
                <a:t>In </a:t>
              </a:r>
              <a:r>
                <a:rPr i="1"/>
                <a:t>Goldilocks and the Three Bears,</a:t>
              </a:r>
              <a:r>
                <a:t> the author</a:t>
              </a:r>
            </a:p>
            <a:p>
              <a:pPr algn="l" defTabSz="587022">
                <a:defRPr b="1" sz="2000"/>
              </a:pPr>
              <a:r>
                <a:t>uses the writing strategy of </a:t>
              </a:r>
              <a:r>
                <a:rPr>
                  <a:solidFill>
                    <a:srgbClr val="F63232"/>
                  </a:solidFill>
                </a:rPr>
                <a:t>contrast </a:t>
              </a:r>
              <a:r>
                <a:rPr>
                  <a:solidFill>
                    <a:srgbClr val="160207"/>
                  </a:solidFill>
                </a:rPr>
                <a:t>to</a:t>
              </a:r>
              <a:endParaRPr>
                <a:solidFill>
                  <a:srgbClr val="160207"/>
                </a:solidFill>
              </a:endParaRPr>
            </a:p>
            <a:p>
              <a:pPr algn="l" defTabSz="587022">
                <a:defRPr b="1" sz="2000"/>
              </a:pPr>
              <a:r>
                <a:t>express a central idea</a:t>
              </a:r>
              <a:r>
                <a:rPr>
                  <a:solidFill>
                    <a:srgbClr val="FF3446"/>
                  </a:solidFill>
                </a:rPr>
                <a:t>: </a:t>
              </a:r>
              <a:r>
                <a:rPr>
                  <a:solidFill>
                    <a:srgbClr val="0B0203"/>
                  </a:solidFill>
                </a:rPr>
                <a:t>Innocent creatures</a:t>
              </a:r>
              <a:endParaRPr>
                <a:solidFill>
                  <a:srgbClr val="0B0203"/>
                </a:solidFill>
              </a:endParaRPr>
            </a:p>
            <a:p>
              <a:pPr algn="l" defTabSz="587022">
                <a:defRPr b="1" sz="2000"/>
              </a:pPr>
              <a:r>
                <a:rPr>
                  <a:solidFill>
                    <a:srgbClr val="0B0203"/>
                  </a:solidFill>
                </a:rPr>
                <a:t>can suffer </a:t>
              </a:r>
              <a:r>
                <a:t>at the hands of opportunists</a:t>
              </a:r>
              <a:r>
                <a:t>.</a:t>
              </a:r>
            </a:p>
          </p:txBody>
        </p:sp>
      </p:grpSp>
      <p:grpSp>
        <p:nvGrpSpPr>
          <p:cNvPr id="475" name="Group"/>
          <p:cNvGrpSpPr/>
          <p:nvPr/>
        </p:nvGrpSpPr>
        <p:grpSpPr>
          <a:xfrm>
            <a:off x="7045784" y="6374390"/>
            <a:ext cx="2613798" cy="2823238"/>
            <a:chOff x="0" y="0"/>
            <a:chExt cx="2613796" cy="2823236"/>
          </a:xfrm>
        </p:grpSpPr>
        <p:pic>
          <p:nvPicPr>
            <p:cNvPr id="47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08180" y="0"/>
              <a:ext cx="605617" cy="605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4" name="In Goldilocks and the Three Bears, the author uses the…"/>
            <p:cNvSpPr/>
            <p:nvPr/>
          </p:nvSpPr>
          <p:spPr>
            <a:xfrm>
              <a:off x="0" y="1553236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 algn="l" defTabSz="587022">
                <a:defRPr b="1" sz="2000"/>
              </a:pPr>
              <a:r>
                <a:t>In </a:t>
              </a:r>
              <a:r>
                <a:rPr i="1"/>
                <a:t>Goldilocks and the Three Bears,</a:t>
              </a:r>
              <a:r>
                <a:t> the author</a:t>
              </a:r>
            </a:p>
            <a:p>
              <a:pPr algn="l" defTabSz="587022">
                <a:defRPr b="1" sz="2000"/>
              </a:pPr>
              <a:r>
                <a:t>uses the writing strategy of </a:t>
              </a:r>
              <a:r>
                <a:rPr>
                  <a:solidFill>
                    <a:srgbClr val="E41722"/>
                  </a:solidFill>
                </a:rPr>
                <a:t>characterization</a:t>
              </a:r>
              <a:endParaRPr>
                <a:solidFill>
                  <a:srgbClr val="E41722"/>
                </a:solidFill>
              </a:endParaRPr>
            </a:p>
            <a:p>
              <a:pPr algn="l" defTabSz="587022">
                <a:defRPr b="1" sz="2000"/>
              </a:pPr>
              <a:r>
                <a:rPr>
                  <a:solidFill>
                    <a:srgbClr val="160207"/>
                  </a:solidFill>
                </a:rPr>
                <a:t>to</a:t>
              </a:r>
              <a:r>
                <a:t> express a central idea</a:t>
              </a:r>
              <a:r>
                <a:rPr>
                  <a:solidFill>
                    <a:srgbClr val="FF3446"/>
                  </a:solidFill>
                </a:rPr>
                <a:t>: </a:t>
              </a:r>
              <a:r>
                <a:rPr>
                  <a:solidFill>
                    <a:srgbClr val="1F26FF"/>
                  </a:solidFill>
                </a:rPr>
                <a:t>entitlement</a:t>
              </a:r>
              <a:r>
                <a:rPr>
                  <a:solidFill>
                    <a:srgbClr val="040101"/>
                  </a:solidFill>
                </a:rPr>
                <a:t>.</a:t>
              </a:r>
            </a:p>
          </p:txBody>
        </p:sp>
      </p:grpSp>
      <p:pic>
        <p:nvPicPr>
          <p:cNvPr id="47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45605" y="-94343"/>
            <a:ext cx="1557869" cy="1483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5" grpId="4"/>
      <p:bldP build="whole" bldLvl="1" animBg="1" rev="0" advAuto="0" spid="472" grpId="3"/>
      <p:bldP build="whole" bldLvl="1" animBg="1" rev="0" advAuto="0" spid="469" grpId="2"/>
      <p:bldP build="whole" bldLvl="1" animBg="1" rev="0" advAuto="0" spid="46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6921" y="1693932"/>
            <a:ext cx="1855896" cy="1246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6523" y="608383"/>
            <a:ext cx="1693336" cy="1368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Line Line" descr="Line L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3374184" y="4795519"/>
            <a:ext cx="7100711" cy="162562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Little Red Riding Hood is about a girl who is traveling…"/>
          <p:cNvSpPr txBox="1"/>
          <p:nvPr/>
        </p:nvSpPr>
        <p:spPr>
          <a:xfrm>
            <a:off x="303899" y="3000675"/>
            <a:ext cx="6485976" cy="4491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b="1" i="1" sz="2000"/>
            </a:pPr>
            <a:r>
              <a:t>Little Red Riding Hood </a:t>
            </a:r>
            <a:r>
              <a:rPr i="0"/>
              <a:t>is about a girl who is traveling</a:t>
            </a:r>
          </a:p>
          <a:p>
            <a:pPr algn="l" defTabSz="587022">
              <a:defRPr b="1" sz="2000"/>
            </a:pPr>
            <a:r>
              <a:t>along in the woods, on her way to deliver a food</a:t>
            </a:r>
          </a:p>
          <a:p>
            <a:pPr algn="l" defTabSz="587022">
              <a:defRPr b="1" sz="2000"/>
            </a:pPr>
            <a:r>
              <a:t>basket to her ailing grandmother. On her way,</a:t>
            </a:r>
          </a:p>
          <a:p>
            <a:pPr algn="l" defTabSz="587022">
              <a:defRPr b="1" sz="2000"/>
            </a:pPr>
            <a:r>
              <a:t>she disregards her mother’s warning and strays</a:t>
            </a:r>
          </a:p>
          <a:p>
            <a:pPr algn="l" defTabSz="587022">
              <a:defRPr b="1" sz="2000"/>
            </a:pPr>
            <a:r>
              <a:t>from the path.  The Big Bad Wolf approaches her</a:t>
            </a:r>
          </a:p>
          <a:p>
            <a:pPr algn="l" defTabSz="587022">
              <a:defRPr b="1" sz="2000"/>
            </a:pPr>
            <a:r>
              <a:t>and sweet-talks her into picking some flowers</a:t>
            </a:r>
          </a:p>
          <a:p>
            <a:pPr algn="l" defTabSz="587022">
              <a:defRPr b="1" sz="2000"/>
            </a:pPr>
            <a:r>
              <a:t>while he steals her basket,  proceeds to the</a:t>
            </a:r>
          </a:p>
          <a:p>
            <a:pPr algn="l" defTabSz="587022">
              <a:defRPr b="1" sz="2000"/>
            </a:pPr>
            <a:r>
              <a:t>grandmother’s house, enters on a false pretext,</a:t>
            </a:r>
          </a:p>
          <a:p>
            <a:pPr algn="l" defTabSz="587022">
              <a:defRPr b="1" sz="2000"/>
            </a:pPr>
            <a:r>
              <a:t>and devours her. Later, when the little girl arrives,</a:t>
            </a:r>
          </a:p>
          <a:p>
            <a:pPr algn="l" defTabSz="587022">
              <a:defRPr b="1" sz="2000"/>
            </a:pPr>
            <a:r>
              <a:t>the wolf has assumed the identity of the</a:t>
            </a:r>
          </a:p>
          <a:p>
            <a:pPr algn="l" defTabSz="587022">
              <a:defRPr b="1" sz="2000"/>
            </a:pPr>
            <a:r>
              <a:t>grandmother. Little Red Riding Hood almost</a:t>
            </a:r>
          </a:p>
          <a:p>
            <a:pPr algn="l" defTabSz="587022">
              <a:defRPr b="1" sz="2000"/>
            </a:pPr>
            <a:r>
              <a:t>falls for the ruse, but is rescued at the last minute</a:t>
            </a:r>
          </a:p>
          <a:p>
            <a:pPr algn="l" defTabSz="587022">
              <a:defRPr b="1" sz="2000"/>
            </a:pPr>
            <a:r>
              <a:t>by a hunter, who slays the wolf in a grand gesture of</a:t>
            </a:r>
          </a:p>
          <a:p>
            <a:pPr algn="l" defTabSz="587022">
              <a:defRPr b="1" sz="2000"/>
            </a:pPr>
            <a:r>
              <a:t>heroism.</a:t>
            </a:r>
          </a:p>
        </p:txBody>
      </p:sp>
      <p:sp>
        <p:nvSpPr>
          <p:cNvPr id="482" name="In Little Red Riding Hood, the author uses the…"/>
          <p:cNvSpPr txBox="1"/>
          <p:nvPr/>
        </p:nvSpPr>
        <p:spPr>
          <a:xfrm>
            <a:off x="7138219" y="2985944"/>
            <a:ext cx="5579957" cy="999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b="1" sz="2000"/>
            </a:pPr>
            <a:r>
              <a:t>In </a:t>
            </a:r>
            <a:r>
              <a:rPr i="1"/>
              <a:t>Little Red Riding Hood, </a:t>
            </a:r>
            <a:r>
              <a:t>the author uses the</a:t>
            </a:r>
          </a:p>
          <a:p>
            <a:pPr algn="l" defTabSz="587022">
              <a:defRPr b="1" sz="2000"/>
            </a:pPr>
            <a:r>
              <a:t>writing strategy of </a:t>
            </a:r>
            <a:r>
              <a:rPr>
                <a:solidFill>
                  <a:srgbClr val="F9444F"/>
                </a:solidFill>
              </a:rPr>
              <a:t>imagery </a:t>
            </a:r>
            <a:r>
              <a:t>to </a:t>
            </a:r>
            <a:r>
              <a:rPr>
                <a:solidFill>
                  <a:srgbClr val="0B0303"/>
                </a:solidFill>
              </a:rPr>
              <a:t>express</a:t>
            </a:r>
            <a:endParaRPr>
              <a:solidFill>
                <a:srgbClr val="0B0303"/>
              </a:solidFill>
            </a:endParaRPr>
          </a:p>
          <a:p>
            <a:pPr algn="l" defTabSz="587022">
              <a:defRPr b="1" sz="2000"/>
            </a:pPr>
            <a:r>
              <a:rPr>
                <a:solidFill>
                  <a:srgbClr val="0B0303"/>
                </a:solidFill>
              </a:rPr>
              <a:t>central idea</a:t>
            </a:r>
            <a:r>
              <a:rPr>
                <a:solidFill>
                  <a:srgbClr val="EC463F"/>
                </a:solidFill>
              </a:rPr>
              <a:t>:  </a:t>
            </a:r>
            <a:r>
              <a:t>Danger lurks in the woods</a:t>
            </a:r>
            <a:r>
              <a:t>.</a:t>
            </a:r>
          </a:p>
        </p:txBody>
      </p:sp>
      <p:grpSp>
        <p:nvGrpSpPr>
          <p:cNvPr id="485" name="Group"/>
          <p:cNvGrpSpPr/>
          <p:nvPr/>
        </p:nvGrpSpPr>
        <p:grpSpPr>
          <a:xfrm>
            <a:off x="7077513" y="4240074"/>
            <a:ext cx="2613797" cy="2624612"/>
            <a:chOff x="0" y="0"/>
            <a:chExt cx="2613796" cy="2624610"/>
          </a:xfrm>
        </p:grpSpPr>
        <p:pic>
          <p:nvPicPr>
            <p:cNvPr id="48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08180" y="-1"/>
              <a:ext cx="605617" cy="605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4" name="In Little Red Riding Hood, the author uses the…"/>
            <p:cNvSpPr/>
            <p:nvPr/>
          </p:nvSpPr>
          <p:spPr>
            <a:xfrm>
              <a:off x="0" y="135461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 algn="l" defTabSz="587022">
                <a:defRPr b="1" sz="2000"/>
              </a:pPr>
              <a:r>
                <a:t>In </a:t>
              </a:r>
              <a:r>
                <a:rPr i="1"/>
                <a:t>Little Red Riding Hood,</a:t>
              </a:r>
              <a:r>
                <a:t> the author uses the</a:t>
              </a:r>
            </a:p>
            <a:p>
              <a:pPr algn="l" defTabSz="587022">
                <a:defRPr b="1" sz="2000"/>
              </a:pPr>
              <a:r>
                <a:t>writing strategy of </a:t>
              </a:r>
              <a:r>
                <a:rPr>
                  <a:solidFill>
                    <a:srgbClr val="E8312C"/>
                  </a:solidFill>
                </a:rPr>
                <a:t>dramatic irony</a:t>
              </a:r>
              <a:r>
                <a:rPr>
                  <a:solidFill>
                    <a:srgbClr val="F63232"/>
                  </a:solidFill>
                </a:rPr>
                <a:t> </a:t>
              </a:r>
              <a:r>
                <a:rPr>
                  <a:solidFill>
                    <a:srgbClr val="160207"/>
                  </a:solidFill>
                </a:rPr>
                <a:t>to</a:t>
              </a:r>
              <a:r>
                <a:t> express a</a:t>
              </a:r>
            </a:p>
            <a:p>
              <a:pPr algn="l" defTabSz="587022">
                <a:defRPr b="1" sz="2000"/>
              </a:pPr>
              <a:r>
                <a:t>central idea</a:t>
              </a:r>
              <a:r>
                <a:rPr>
                  <a:solidFill>
                    <a:srgbClr val="FF3446"/>
                  </a:solidFill>
                </a:rPr>
                <a:t>: </a:t>
              </a:r>
              <a:r>
                <a:rPr>
                  <a:solidFill>
                    <a:srgbClr val="180507"/>
                  </a:solidFill>
                </a:rPr>
                <a:t>The reader knows something that</a:t>
              </a:r>
              <a:endParaRPr>
                <a:solidFill>
                  <a:srgbClr val="180507"/>
                </a:solidFill>
              </a:endParaRPr>
            </a:p>
            <a:p>
              <a:pPr algn="l" defTabSz="587022">
                <a:defRPr b="1" sz="2000">
                  <a:solidFill>
                    <a:srgbClr val="180507"/>
                  </a:solidFill>
                </a:defRPr>
              </a:pPr>
              <a:r>
                <a:t>the character does not know</a:t>
              </a:r>
              <a:r>
                <a:rPr>
                  <a:solidFill>
                    <a:srgbClr val="000000"/>
                  </a:solidFill>
                </a:rPr>
                <a:t>.</a:t>
              </a:r>
            </a:p>
          </p:txBody>
        </p:sp>
      </p:grpSp>
      <p:grpSp>
        <p:nvGrpSpPr>
          <p:cNvPr id="488" name="Group"/>
          <p:cNvGrpSpPr/>
          <p:nvPr/>
        </p:nvGrpSpPr>
        <p:grpSpPr>
          <a:xfrm>
            <a:off x="7059203" y="6206596"/>
            <a:ext cx="2613798" cy="2823237"/>
            <a:chOff x="0" y="0"/>
            <a:chExt cx="2613796" cy="2823236"/>
          </a:xfrm>
        </p:grpSpPr>
        <p:pic>
          <p:nvPicPr>
            <p:cNvPr id="48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08180" y="0"/>
              <a:ext cx="605617" cy="605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7" name="In Little Red Riding Hood, the author uses the…"/>
            <p:cNvSpPr/>
            <p:nvPr/>
          </p:nvSpPr>
          <p:spPr>
            <a:xfrm>
              <a:off x="0" y="1553236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 algn="l" defTabSz="587022">
                <a:defRPr b="1" sz="2000"/>
              </a:pPr>
              <a:r>
                <a:t>In </a:t>
              </a:r>
              <a:r>
                <a:rPr i="1"/>
                <a:t>Little Red Riding Hood,</a:t>
              </a:r>
              <a:r>
                <a:t> the author uses the</a:t>
              </a:r>
            </a:p>
            <a:p>
              <a:pPr algn="l" defTabSz="587022">
                <a:defRPr b="1" sz="2000"/>
              </a:pPr>
              <a:r>
                <a:t>writing strategy of </a:t>
              </a:r>
              <a:r>
                <a:rPr>
                  <a:solidFill>
                    <a:srgbClr val="E41722"/>
                  </a:solidFill>
                </a:rPr>
                <a:t>symbolism </a:t>
              </a:r>
              <a:r>
                <a:rPr>
                  <a:solidFill>
                    <a:srgbClr val="160207"/>
                  </a:solidFill>
                </a:rPr>
                <a:t>to</a:t>
              </a:r>
              <a:r>
                <a:t> express a</a:t>
              </a:r>
            </a:p>
            <a:p>
              <a:pPr algn="l" defTabSz="587022">
                <a:defRPr b="1" sz="2000"/>
              </a:pPr>
              <a:r>
                <a:t>central idea</a:t>
              </a:r>
              <a:r>
                <a:rPr>
                  <a:solidFill>
                    <a:srgbClr val="FF3446"/>
                  </a:solidFill>
                </a:rPr>
                <a:t>: </a:t>
              </a:r>
              <a:r>
                <a:rPr>
                  <a:solidFill>
                    <a:srgbClr val="3E37FF"/>
                  </a:solidFill>
                </a:rPr>
                <a:t>deception</a:t>
              </a:r>
              <a:r>
                <a:rPr>
                  <a:solidFill>
                    <a:srgbClr val="040101"/>
                  </a:solidFill>
                </a:rPr>
                <a:t>.</a:t>
              </a:r>
            </a:p>
          </p:txBody>
        </p:sp>
      </p:grpSp>
      <p:pic>
        <p:nvPicPr>
          <p:cNvPr id="48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09952" y="483076"/>
            <a:ext cx="1429175" cy="1618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1" grpId="1"/>
      <p:bldP build="whole" bldLvl="1" animBg="1" rev="0" advAuto="0" spid="488" grpId="4"/>
      <p:bldP build="whole" bldLvl="1" animBg="1" rev="0" advAuto="0" spid="482" grpId="2"/>
      <p:bldP build="whole" bldLvl="1" animBg="1" rev="0" advAuto="0" spid="485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214"/>
          <p:cNvSpPr txBox="1"/>
          <p:nvPr/>
        </p:nvSpPr>
        <p:spPr>
          <a:xfrm>
            <a:off x="510312" y="549335"/>
            <a:ext cx="12833154" cy="9045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1" tIns="65021" rIns="65021" bIns="65021">
            <a:spAutoFit/>
          </a:bodyPr>
          <a:lstStyle/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January 2024: Should English curriculum focus on the classics?</a:t>
            </a: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August 2023: Should cities ban single-use Styrofoam products? </a:t>
            </a: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June 2023: Should solar geoengineering be used to reduce global warming?</a:t>
            </a: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January 2023: Should elementary-age children receive participation awards in sports?</a:t>
            </a: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August, 2022: Should U.S. Congressional lawmakers have term limits?</a:t>
            </a: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June, 2021: Should protective headgear be mandatory in soccer?</a:t>
            </a: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January, 2020: Does the Internet have a negative effect on our thinking process? </a:t>
            </a: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August, 2019: Should plastic shopping bags be banned? </a:t>
            </a: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June, 2019: Should pets be allowed in the workplace?</a:t>
            </a: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January, 2019: Should cash currency be eliminated? </a:t>
            </a: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August, 2018: Should shark netting be used on coastal beaches? </a:t>
            </a: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June, 2018: Is graffiti vandalism? </a:t>
            </a: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650240">
              <a:defRPr sz="2200">
                <a:solidFill>
                  <a:srgbClr val="030519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January, 2018: Could algae be the solution to our energy problems? </a:t>
            </a:r>
          </a:p>
          <a:p>
            <a:pPr algn="l" defTabSz="650240">
              <a:defRPr sz="2200">
                <a:solidFill>
                  <a:srgbClr val="1C31F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 algn="l" defTabSz="650240">
              <a:defRPr sz="2200">
                <a:solidFill>
                  <a:srgbClr val="02041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August, 2017: Should self-driving cars replace human drivers? </a:t>
            </a:r>
          </a:p>
        </p:txBody>
      </p:sp>
      <p:sp>
        <p:nvSpPr>
          <p:cNvPr id="190" name="Shape 215"/>
          <p:cNvSpPr txBox="1"/>
          <p:nvPr/>
        </p:nvSpPr>
        <p:spPr>
          <a:xfrm>
            <a:off x="6094090" y="7200"/>
            <a:ext cx="1938652" cy="498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Topic Archive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217"/>
          <p:cNvSpPr txBox="1"/>
          <p:nvPr/>
        </p:nvSpPr>
        <p:spPr>
          <a:xfrm>
            <a:off x="1270611" y="341350"/>
            <a:ext cx="9813438" cy="54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Evaluate: Do these topics meet the criteria for Part II (Argumentation): </a:t>
            </a:r>
          </a:p>
        </p:txBody>
      </p:sp>
      <p:sp>
        <p:nvSpPr>
          <p:cNvPr id="193" name="Shape 218"/>
          <p:cNvSpPr txBox="1"/>
          <p:nvPr/>
        </p:nvSpPr>
        <p:spPr>
          <a:xfrm>
            <a:off x="163634" y="1226423"/>
            <a:ext cx="10818249" cy="968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marL="320840" indent="-320840" algn="l" defTabSz="1300480">
              <a:buSzPct val="100000"/>
              <a:buAutoNum type="arabicPeriod" startAt="1"/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Who, if anyone other than themselves, bears responsibility for the deaths of</a:t>
            </a:r>
          </a:p>
          <a:p>
            <a:pPr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    Romeo and Juliet? </a:t>
            </a:r>
          </a:p>
        </p:txBody>
      </p:sp>
      <p:sp>
        <p:nvSpPr>
          <p:cNvPr id="194" name="Shape 219"/>
          <p:cNvSpPr txBox="1"/>
          <p:nvPr/>
        </p:nvSpPr>
        <p:spPr>
          <a:xfrm>
            <a:off x="416504" y="3393894"/>
            <a:ext cx="9907316" cy="968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2. Is Atticus Finch justified in his parenting decision when Jem destroys </a:t>
            </a:r>
          </a:p>
          <a:p>
            <a:pPr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    Mrs. Dubose’s camellias?  </a:t>
            </a:r>
          </a:p>
        </p:txBody>
      </p:sp>
      <p:sp>
        <p:nvSpPr>
          <p:cNvPr id="195" name="Shape 220"/>
          <p:cNvSpPr txBox="1"/>
          <p:nvPr/>
        </p:nvSpPr>
        <p:spPr>
          <a:xfrm>
            <a:off x="398463" y="5145928"/>
            <a:ext cx="7818826" cy="54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3. Is George in any way responsible for Lennie’s death?  </a:t>
            </a:r>
          </a:p>
        </p:txBody>
      </p:sp>
      <p:sp>
        <p:nvSpPr>
          <p:cNvPr id="196" name="Shape 221"/>
          <p:cNvSpPr txBox="1"/>
          <p:nvPr/>
        </p:nvSpPr>
        <p:spPr>
          <a:xfrm>
            <a:off x="300289" y="7494016"/>
            <a:ext cx="9574170" cy="968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4. Select a main character in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A Raisin in the Sun. </a:t>
            </a:r>
            <a:r>
              <a:t>Could that character</a:t>
            </a:r>
          </a:p>
          <a:p>
            <a:pPr algn="l" defTabSz="1300480">
              <a:defRPr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 achieve his or her dreams today? </a:t>
            </a:r>
          </a:p>
        </p:txBody>
      </p:sp>
      <p:sp>
        <p:nvSpPr>
          <p:cNvPr id="197" name="Shape 222"/>
          <p:cNvSpPr txBox="1"/>
          <p:nvPr/>
        </p:nvSpPr>
        <p:spPr>
          <a:xfrm>
            <a:off x="1364763" y="2382408"/>
            <a:ext cx="9755526" cy="54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>
                <a:solidFill>
                  <a:srgbClr val="B12224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1a. Should there be a legal age for marriage? If so, what should it be? </a:t>
            </a:r>
          </a:p>
        </p:txBody>
      </p:sp>
      <p:sp>
        <p:nvSpPr>
          <p:cNvPr id="198" name="Shape 223"/>
          <p:cNvSpPr txBox="1"/>
          <p:nvPr/>
        </p:nvSpPr>
        <p:spPr>
          <a:xfrm>
            <a:off x="1653781" y="4495689"/>
            <a:ext cx="8692687" cy="54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>
                <a:solidFill>
                  <a:srgbClr val="B8302B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2a. Does race play a role in America’s criminal justice system?  </a:t>
            </a:r>
          </a:p>
        </p:txBody>
      </p:sp>
      <p:sp>
        <p:nvSpPr>
          <p:cNvPr id="199" name="Shape 224"/>
          <p:cNvSpPr txBox="1"/>
          <p:nvPr/>
        </p:nvSpPr>
        <p:spPr>
          <a:xfrm>
            <a:off x="1168664" y="5778105"/>
            <a:ext cx="10806475" cy="138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>
                <a:solidFill>
                  <a:srgbClr val="DB2A45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3a. Public Law 111-256 (“Rosa’s Law”) replaced the term “mental retardation”</a:t>
            </a:r>
          </a:p>
          <a:p>
            <a:pPr algn="l" defTabSz="1300480">
              <a:defRPr>
                <a:solidFill>
                  <a:srgbClr val="DB2A45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with “intellectual disability.” Do you agree that this change serves a</a:t>
            </a:r>
          </a:p>
          <a:p>
            <a:pPr algn="l" defTabSz="1300480">
              <a:defRPr>
                <a:solidFill>
                  <a:srgbClr val="DB2A45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purpose?</a:t>
            </a:r>
          </a:p>
        </p:txBody>
      </p:sp>
      <p:sp>
        <p:nvSpPr>
          <p:cNvPr id="200" name="Shape 225"/>
          <p:cNvSpPr txBox="1"/>
          <p:nvPr/>
        </p:nvSpPr>
        <p:spPr>
          <a:xfrm>
            <a:off x="983369" y="8649999"/>
            <a:ext cx="9365991" cy="54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>
                <a:solidFill>
                  <a:srgbClr val="C71E14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4a. Should the government intervene in real estate sales practices?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3"/>
      <p:bldP build="whole" bldLvl="1" animBg="1" rev="0" advAuto="0" spid="193" grpId="1"/>
      <p:bldP build="whole" bldLvl="1" animBg="1" rev="0" advAuto="0" spid="196" grpId="4"/>
      <p:bldP build="whole" bldLvl="1" animBg="1" rev="0" advAuto="0" spid="199" grpId="7"/>
      <p:bldP build="whole" bldLvl="1" animBg="1" rev="0" advAuto="0" spid="194" grpId="2"/>
      <p:bldP build="whole" bldLvl="1" animBg="1" rev="0" advAuto="0" spid="197" grpId="5"/>
      <p:bldP build="whole" bldLvl="1" animBg="1" rev="0" advAuto="0" spid="200" grpId="8"/>
      <p:bldP build="whole" bldLvl="1" animBg="1" rev="0" advAuto="0" spid="198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27"/>
          <p:cNvSpPr txBox="1"/>
          <p:nvPr/>
        </p:nvSpPr>
        <p:spPr>
          <a:xfrm>
            <a:off x="4761650" y="-42"/>
            <a:ext cx="2169186" cy="475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Test Blueprint</a:t>
            </a:r>
          </a:p>
        </p:txBody>
      </p:sp>
      <p:graphicFrame>
        <p:nvGraphicFramePr>
          <p:cNvPr id="203" name="Table 228"/>
          <p:cNvGraphicFramePr/>
          <p:nvPr/>
        </p:nvGraphicFramePr>
        <p:xfrm>
          <a:off x="-3" y="677332"/>
          <a:ext cx="12619495" cy="384125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809086"/>
                <a:gridCol w="2239160"/>
                <a:gridCol w="2155811"/>
                <a:gridCol w="2450912"/>
                <a:gridCol w="2964522"/>
              </a:tblGrid>
              <a:tr h="1073490">
                <a:tc>
                  <a:txBody>
                    <a:bodyPr/>
                    <a:lstStyle/>
                    <a:p>
                      <a:pPr algn="l" defTabSz="1300480">
                        <a:spcBef>
                          <a:spcPts val="500"/>
                        </a:spcBef>
                        <a:defRPr sz="1800"/>
                      </a:pPr>
                      <a:r>
                        <a:rPr sz="2800">
                          <a:sym typeface="Helvetica"/>
                        </a:rPr>
                        <a:t>Test Part</a:t>
                      </a:r>
                    </a:p>
                  </a:txBody>
                  <a:tcPr marL="45720" marR="45720" marT="45720" marB="45720" anchor="t" anchorCtr="0" horzOverflow="overflow">
                    <a:lnL w="381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Suggested</a:t>
                      </a:r>
                      <a:endParaRPr sz="2400"/>
                    </a:p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Time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Standards</a:t>
                      </a:r>
                      <a:endParaRPr sz="2400"/>
                    </a:p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Addressed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Text</a:t>
                      </a:r>
                      <a:endParaRPr sz="2400"/>
                    </a:p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Description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Student</a:t>
                      </a:r>
                      <a:endParaRPr sz="2400"/>
                    </a:p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Task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381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767766">
                <a:tc>
                  <a:txBody>
                    <a:bodyPr/>
                    <a:lstStyle/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Part II:</a:t>
                      </a:r>
                      <a:endParaRPr sz="2400"/>
                    </a:p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Argumentation</a:t>
                      </a:r>
                      <a:endParaRPr sz="2400"/>
                    </a:p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Writing from</a:t>
                      </a:r>
                      <a:endParaRPr sz="2400"/>
                    </a:p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Sources</a:t>
                      </a:r>
                    </a:p>
                  </a:txBody>
                  <a:tcPr marL="45720" marR="45720" marT="45720" marB="45720" anchor="t" anchorCtr="0" horzOverflow="overflow">
                    <a:lnL w="381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spcBef>
                          <a:spcPts val="500"/>
                        </a:spcBef>
                        <a:defRPr sz="2400">
                          <a:sym typeface="Helvetica"/>
                        </a:defRPr>
                      </a:pPr>
                      <a:r>
                        <a:t>8</a:t>
                      </a:r>
                      <a:r>
                        <a:rPr sz="2800"/>
                        <a:t>0 minutes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RL 1-10</a:t>
                      </a:r>
                      <a:endParaRPr sz="2400"/>
                    </a:p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W 1,4,9</a:t>
                      </a:r>
                      <a:endParaRPr sz="2400"/>
                    </a:p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L 1-6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spcBef>
                          <a:spcPts val="500"/>
                        </a:spcBef>
                        <a:defRPr b="1"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4 information-</a:t>
                      </a:r>
                    </a:p>
                    <a:p>
                      <a:pPr algn="l" defTabSz="1300480">
                        <a:spcBef>
                          <a:spcPts val="500"/>
                        </a:spcBef>
                        <a:defRPr b="1"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based texts,</a:t>
                      </a:r>
                    </a:p>
                    <a:p>
                      <a:pPr algn="l" defTabSz="1300480">
                        <a:spcBef>
                          <a:spcPts val="500"/>
                        </a:spcBef>
                        <a:defRPr b="1"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probably inc.</a:t>
                      </a:r>
                    </a:p>
                    <a:p>
                      <a:pPr algn="l" defTabSz="1300480">
                        <a:spcBef>
                          <a:spcPts val="500"/>
                        </a:spcBef>
                        <a:defRPr b="1"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graphics</a:t>
                      </a:r>
                    </a:p>
                    <a:p>
                      <a:pPr algn="l" defTabSz="1300480">
                        <a:spcBef>
                          <a:spcPts val="500"/>
                        </a:spcBef>
                        <a:defRPr b="1" sz="2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up to 2,600 words, </a:t>
                      </a:r>
                      <a:r>
                        <a:rPr i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total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Write an</a:t>
                      </a:r>
                      <a:endParaRPr sz="2400"/>
                    </a:p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argumentative</a:t>
                      </a:r>
                      <a:endParaRPr sz="2400"/>
                    </a:p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essay, referring</a:t>
                      </a:r>
                      <a:endParaRPr sz="2400"/>
                    </a:p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to the sources</a:t>
                      </a:r>
                      <a:endParaRPr sz="2400"/>
                    </a:p>
                    <a:p>
                      <a:pPr algn="l" defTabSz="1300480">
                        <a:spcBef>
                          <a:spcPts val="500"/>
                        </a:spcBef>
                        <a:defRPr sz="2800">
                          <a:sym typeface="Helvetica"/>
                        </a:defRPr>
                      </a:pPr>
                      <a:r>
                        <a:t>given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381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381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4" name="Shape 229"/>
          <p:cNvSpPr txBox="1"/>
          <p:nvPr/>
        </p:nvSpPr>
        <p:spPr>
          <a:xfrm>
            <a:off x="738250" y="4903887"/>
            <a:ext cx="3372313" cy="260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Reading time: </a:t>
            </a:r>
          </a:p>
          <a:p>
            <a:pPr algn="l" defTabSz="130048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     Text 1: 3 minutes </a:t>
            </a:r>
          </a:p>
          <a:p>
            <a:pPr algn="l" defTabSz="130048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     Text 2: 3 minutes</a:t>
            </a:r>
          </a:p>
          <a:p>
            <a:pPr algn="l" defTabSz="130048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     Text 3: 4 ½ minutes</a:t>
            </a:r>
          </a:p>
          <a:p>
            <a:pPr algn="l" defTabSz="130048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     Text 4: 2 minutes</a:t>
            </a:r>
          </a:p>
          <a:p>
            <a:pPr algn="l" defTabSz="130048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     Text 5: 5 minutes</a:t>
            </a:r>
          </a:p>
          <a:p>
            <a:pPr algn="l" defTabSz="130048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Total: 18 minutes	</a:t>
            </a:r>
          </a:p>
        </p:txBody>
      </p:sp>
      <p:sp>
        <p:nvSpPr>
          <p:cNvPr id="205" name="Shape 230"/>
          <p:cNvSpPr txBox="1"/>
          <p:nvPr/>
        </p:nvSpPr>
        <p:spPr>
          <a:xfrm>
            <a:off x="6093740" y="5082256"/>
            <a:ext cx="4952868" cy="154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Writing Time: </a:t>
            </a:r>
          </a:p>
          <a:p>
            <a:pPr algn="l" defTabSz="130048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    3 minutes: Read the Directions</a:t>
            </a:r>
          </a:p>
          <a:p>
            <a:pPr algn="l" defTabSz="130048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    5 minutes: Written plan</a:t>
            </a:r>
          </a:p>
          <a:p>
            <a:pPr algn="l" defTabSz="1300480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 50 minutes: Write the essay</a:t>
            </a:r>
          </a:p>
        </p:txBody>
      </p:sp>
      <p:sp>
        <p:nvSpPr>
          <p:cNvPr id="206" name="Shape 231"/>
          <p:cNvSpPr txBox="1"/>
          <p:nvPr/>
        </p:nvSpPr>
        <p:spPr>
          <a:xfrm>
            <a:off x="6026008" y="7233663"/>
            <a:ext cx="6155994" cy="1542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b="1">
                <a:solidFill>
                  <a:srgbClr val="3399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Total: Approx. 80 minutes</a:t>
            </a:r>
          </a:p>
          <a:p>
            <a:pPr algn="l" defTabSz="1300480">
              <a:defRPr b="1">
                <a:solidFill>
                  <a:srgbClr val="3399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1300480">
              <a:defRPr b="1">
                <a:solidFill>
                  <a:srgbClr val="3399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(Combined with the 6 minutes left over</a:t>
            </a:r>
          </a:p>
          <a:p>
            <a:pPr algn="l" defTabSz="1300480">
              <a:defRPr b="1">
                <a:solidFill>
                  <a:srgbClr val="3399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from Part 1, I now have 16 extra minutes.)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44"/>
          <p:cNvSpPr txBox="1"/>
          <p:nvPr/>
        </p:nvSpPr>
        <p:spPr>
          <a:xfrm>
            <a:off x="185831" y="117478"/>
            <a:ext cx="7624630" cy="475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Writing Rubric: Common Core Standards, Grades 6-12:</a:t>
            </a:r>
          </a:p>
        </p:txBody>
      </p:sp>
      <p:sp>
        <p:nvSpPr>
          <p:cNvPr id="209" name="Shape 245"/>
          <p:cNvSpPr/>
          <p:nvPr/>
        </p:nvSpPr>
        <p:spPr>
          <a:xfrm>
            <a:off x="-8" y="1907819"/>
            <a:ext cx="13004816" cy="1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0" name="Shape 246"/>
          <p:cNvSpPr/>
          <p:nvPr/>
        </p:nvSpPr>
        <p:spPr>
          <a:xfrm>
            <a:off x="2201320" y="1291429"/>
            <a:ext cx="101628" cy="805126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1" name="Shape 247"/>
          <p:cNvSpPr/>
          <p:nvPr/>
        </p:nvSpPr>
        <p:spPr>
          <a:xfrm>
            <a:off x="-8" y="4262683"/>
            <a:ext cx="13004816" cy="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2" name="Shape 248"/>
          <p:cNvSpPr/>
          <p:nvPr/>
        </p:nvSpPr>
        <p:spPr>
          <a:xfrm>
            <a:off x="-8" y="5594773"/>
            <a:ext cx="13004816" cy="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3" name="Shape 249"/>
          <p:cNvSpPr/>
          <p:nvPr/>
        </p:nvSpPr>
        <p:spPr>
          <a:xfrm>
            <a:off x="-8" y="7028460"/>
            <a:ext cx="13004816" cy="15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4" name="Shape 250"/>
          <p:cNvSpPr/>
          <p:nvPr/>
        </p:nvSpPr>
        <p:spPr>
          <a:xfrm>
            <a:off x="-8" y="3136046"/>
            <a:ext cx="13004816" cy="1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5" name="Shape 251"/>
          <p:cNvSpPr/>
          <p:nvPr/>
        </p:nvSpPr>
        <p:spPr>
          <a:xfrm>
            <a:off x="4863238" y="1291429"/>
            <a:ext cx="101628" cy="805126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6" name="Shape 252"/>
          <p:cNvSpPr/>
          <p:nvPr/>
        </p:nvSpPr>
        <p:spPr>
          <a:xfrm>
            <a:off x="7629025" y="1291435"/>
            <a:ext cx="101614" cy="8051259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7" name="Shape 253"/>
          <p:cNvSpPr/>
          <p:nvPr/>
        </p:nvSpPr>
        <p:spPr>
          <a:xfrm>
            <a:off x="10189336" y="1395301"/>
            <a:ext cx="101628" cy="8051250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8" name="Shape 254"/>
          <p:cNvSpPr txBox="1"/>
          <p:nvPr/>
        </p:nvSpPr>
        <p:spPr>
          <a:xfrm>
            <a:off x="-32" y="9448796"/>
            <a:ext cx="12217516" cy="277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 i="1" sz="11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Developed by Amy Benjamin in accordance with the Common Core State Standards for Literacy in English Language Arts and Social Studies, Science, Technical Subjects, www.amybenjamin.com</a:t>
            </a:r>
          </a:p>
        </p:txBody>
      </p:sp>
      <p:sp>
        <p:nvSpPr>
          <p:cNvPr id="219" name="Shape 255"/>
          <p:cNvSpPr/>
          <p:nvPr/>
        </p:nvSpPr>
        <p:spPr>
          <a:xfrm flipH="1" flipV="1">
            <a:off x="-4" y="8462141"/>
            <a:ext cx="13004810" cy="26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0" name="Shape 256"/>
          <p:cNvSpPr txBox="1"/>
          <p:nvPr/>
        </p:nvSpPr>
        <p:spPr>
          <a:xfrm>
            <a:off x="8024769" y="1143664"/>
            <a:ext cx="1074407" cy="475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Novice</a:t>
            </a:r>
          </a:p>
        </p:txBody>
      </p:sp>
      <p:sp>
        <p:nvSpPr>
          <p:cNvPr id="221" name="Shape 257"/>
          <p:cNvSpPr txBox="1"/>
          <p:nvPr/>
        </p:nvSpPr>
        <p:spPr>
          <a:xfrm>
            <a:off x="3068827" y="1154951"/>
            <a:ext cx="617058" cy="475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</a:t>
            </a:r>
          </a:p>
        </p:txBody>
      </p:sp>
      <p:sp>
        <p:nvSpPr>
          <p:cNvPr id="222" name="Shape 258"/>
          <p:cNvSpPr txBox="1"/>
          <p:nvPr/>
        </p:nvSpPr>
        <p:spPr>
          <a:xfrm>
            <a:off x="5339334" y="1154951"/>
            <a:ext cx="1412991" cy="475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Semi-Pro</a:t>
            </a:r>
          </a:p>
        </p:txBody>
      </p:sp>
      <p:sp>
        <p:nvSpPr>
          <p:cNvPr id="223" name="Shape 259"/>
          <p:cNvSpPr txBox="1"/>
          <p:nvPr/>
        </p:nvSpPr>
        <p:spPr>
          <a:xfrm>
            <a:off x="10575959" y="1242038"/>
            <a:ext cx="1650223" cy="475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Pre-Novice</a:t>
            </a:r>
          </a:p>
        </p:txBody>
      </p:sp>
      <p:sp>
        <p:nvSpPr>
          <p:cNvPr id="224" name="Shape 260"/>
          <p:cNvSpPr txBox="1"/>
          <p:nvPr/>
        </p:nvSpPr>
        <p:spPr>
          <a:xfrm>
            <a:off x="564600" y="2122346"/>
            <a:ext cx="1664846" cy="781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Writing an</a:t>
            </a:r>
          </a:p>
          <a:p>
            <a:pPr algn="l" defTabSz="130048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 introduction</a:t>
            </a:r>
          </a:p>
        </p:txBody>
      </p:sp>
      <p:sp>
        <p:nvSpPr>
          <p:cNvPr id="225" name="Shape 261"/>
          <p:cNvSpPr txBox="1"/>
          <p:nvPr/>
        </p:nvSpPr>
        <p:spPr>
          <a:xfrm>
            <a:off x="513312" y="8413984"/>
            <a:ext cx="1540562" cy="781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Writing a</a:t>
            </a:r>
          </a:p>
          <a:p>
            <a:pPr algn="l" defTabSz="130048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 conclusion</a:t>
            </a:r>
          </a:p>
        </p:txBody>
      </p:sp>
      <p:sp>
        <p:nvSpPr>
          <p:cNvPr id="226" name="Shape 262"/>
          <p:cNvSpPr txBox="1"/>
          <p:nvPr/>
        </p:nvSpPr>
        <p:spPr>
          <a:xfrm>
            <a:off x="8412480" y="151378"/>
            <a:ext cx="2938479" cy="475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Type: Argumentation</a:t>
            </a:r>
          </a:p>
        </p:txBody>
      </p:sp>
      <p:sp>
        <p:nvSpPr>
          <p:cNvPr id="227" name="Shape 263"/>
          <p:cNvSpPr txBox="1"/>
          <p:nvPr/>
        </p:nvSpPr>
        <p:spPr>
          <a:xfrm>
            <a:off x="354053" y="3311673"/>
            <a:ext cx="1789129" cy="781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Developing</a:t>
            </a:r>
          </a:p>
          <a:p>
            <a:pPr algn="l" defTabSz="130048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 an argument</a:t>
            </a:r>
          </a:p>
        </p:txBody>
      </p:sp>
      <p:sp>
        <p:nvSpPr>
          <p:cNvPr id="228" name="Shape 264"/>
          <p:cNvSpPr txBox="1"/>
          <p:nvPr/>
        </p:nvSpPr>
        <p:spPr>
          <a:xfrm>
            <a:off x="553145" y="7054046"/>
            <a:ext cx="2099757" cy="111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1" tIns="65021" rIns="65021" bIns="65021">
            <a:spAutoFit/>
          </a:bodyPr>
          <a:lstStyle/>
          <a:p>
            <a:pPr algn="l" defTabSz="130048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Using formal writing</a:t>
            </a:r>
          </a:p>
          <a:p>
            <a:pPr algn="l" defTabSz="130048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tone</a:t>
            </a:r>
          </a:p>
        </p:txBody>
      </p:sp>
      <p:sp>
        <p:nvSpPr>
          <p:cNvPr id="229" name="Shape 265"/>
          <p:cNvSpPr txBox="1"/>
          <p:nvPr/>
        </p:nvSpPr>
        <p:spPr>
          <a:xfrm>
            <a:off x="531250" y="5601796"/>
            <a:ext cx="1525146" cy="111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Using Tier</a:t>
            </a:r>
          </a:p>
          <a:p>
            <a:pPr algn="l" defTabSz="130048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II and III</a:t>
            </a:r>
          </a:p>
          <a:p>
            <a:pPr algn="l" defTabSz="130048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Vocabulary</a:t>
            </a:r>
          </a:p>
        </p:txBody>
      </p:sp>
      <p:sp>
        <p:nvSpPr>
          <p:cNvPr id="230" name="Shape 266"/>
          <p:cNvSpPr txBox="1"/>
          <p:nvPr/>
        </p:nvSpPr>
        <p:spPr>
          <a:xfrm>
            <a:off x="275214" y="4365411"/>
            <a:ext cx="1944654" cy="111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Expressing</a:t>
            </a:r>
          </a:p>
          <a:p>
            <a:pPr algn="l" defTabSz="130048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relationships</a:t>
            </a:r>
          </a:p>
          <a:p>
            <a:pPr algn="l" defTabSz="130048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between ideas</a:t>
            </a:r>
          </a:p>
        </p:txBody>
      </p:sp>
      <p:sp>
        <p:nvSpPr>
          <p:cNvPr id="231" name="Shape 267"/>
          <p:cNvSpPr txBox="1"/>
          <p:nvPr/>
        </p:nvSpPr>
        <p:spPr>
          <a:xfrm>
            <a:off x="10338682" y="8527629"/>
            <a:ext cx="1230031" cy="32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>
            <a:lvl1pPr algn="l" defTabSz="1300480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 conclusion</a:t>
            </a:r>
          </a:p>
        </p:txBody>
      </p:sp>
      <p:sp>
        <p:nvSpPr>
          <p:cNvPr id="232" name="Shape 268"/>
          <p:cNvSpPr txBox="1"/>
          <p:nvPr/>
        </p:nvSpPr>
        <p:spPr>
          <a:xfrm>
            <a:off x="5107801" y="3250331"/>
            <a:ext cx="2238056" cy="937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Good start toward 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developing claims and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opposing claims; Includes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some substantial evidence</a:t>
            </a:r>
          </a:p>
        </p:txBody>
      </p:sp>
      <p:sp>
        <p:nvSpPr>
          <p:cNvPr id="233" name="Shape 269"/>
          <p:cNvSpPr txBox="1"/>
          <p:nvPr/>
        </p:nvSpPr>
        <p:spPr>
          <a:xfrm>
            <a:off x="2220671" y="4318020"/>
            <a:ext cx="2573862" cy="114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Establishes clear and effective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organization through: 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paragraphing, sectioning, 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complex sentences, transitions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and other linking devices</a:t>
            </a:r>
          </a:p>
        </p:txBody>
      </p:sp>
      <p:sp>
        <p:nvSpPr>
          <p:cNvPr id="234" name="Shape 270"/>
          <p:cNvSpPr txBox="1"/>
          <p:nvPr/>
        </p:nvSpPr>
        <p:spPr>
          <a:xfrm>
            <a:off x="2331932" y="7093935"/>
            <a:ext cx="2465429" cy="114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Formal writing tone used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throughout; Few or no glaring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errors in spelling, grammar,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punctuation, capitalization;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obvious care in presentation</a:t>
            </a:r>
          </a:p>
        </p:txBody>
      </p:sp>
      <p:sp>
        <p:nvSpPr>
          <p:cNvPr id="235" name="Shape 271"/>
          <p:cNvSpPr txBox="1"/>
          <p:nvPr/>
        </p:nvSpPr>
        <p:spPr>
          <a:xfrm>
            <a:off x="2277707" y="8462150"/>
            <a:ext cx="2148896" cy="937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Strong conclusion that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follows from the evidence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presented and makes an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impact on the reader</a:t>
            </a:r>
          </a:p>
        </p:txBody>
      </p:sp>
      <p:sp>
        <p:nvSpPr>
          <p:cNvPr id="236" name="Shape 272"/>
          <p:cNvSpPr txBox="1"/>
          <p:nvPr/>
        </p:nvSpPr>
        <p:spPr>
          <a:xfrm>
            <a:off x="5022253" y="4396968"/>
            <a:ext cx="2316886" cy="937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Transitions from paragraph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to paragraph, but needs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more internal transition and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linkage within paragraphs</a:t>
            </a:r>
          </a:p>
        </p:txBody>
      </p:sp>
      <p:sp>
        <p:nvSpPr>
          <p:cNvPr id="237" name="Shape 273"/>
          <p:cNvSpPr txBox="1"/>
          <p:nvPr/>
        </p:nvSpPr>
        <p:spPr>
          <a:xfrm>
            <a:off x="7686936" y="3119057"/>
            <a:ext cx="2373317" cy="114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Mentions, but does not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develop, sufficient evidence;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Does not attend to opposing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claim(s)</a:t>
            </a:r>
          </a:p>
        </p:txBody>
      </p:sp>
      <p:sp>
        <p:nvSpPr>
          <p:cNvPr id="238" name="Shape 274"/>
          <p:cNvSpPr txBox="1"/>
          <p:nvPr/>
        </p:nvSpPr>
        <p:spPr>
          <a:xfrm>
            <a:off x="7583529" y="1889691"/>
            <a:ext cx="2771544" cy="114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Effectively does ONE of the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following: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States importance of issue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Makes a claim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Acknowledges opposing claim(s)</a:t>
            </a:r>
          </a:p>
        </p:txBody>
      </p:sp>
      <p:sp>
        <p:nvSpPr>
          <p:cNvPr id="239" name="Shape 275"/>
          <p:cNvSpPr txBox="1"/>
          <p:nvPr/>
        </p:nvSpPr>
        <p:spPr>
          <a:xfrm>
            <a:off x="10338682" y="5760956"/>
            <a:ext cx="2178327" cy="530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No Tier II or III vocabulary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used</a:t>
            </a:r>
          </a:p>
        </p:txBody>
      </p:sp>
      <p:sp>
        <p:nvSpPr>
          <p:cNvPr id="240" name="Shape 276"/>
          <p:cNvSpPr txBox="1"/>
          <p:nvPr/>
        </p:nvSpPr>
        <p:spPr>
          <a:xfrm>
            <a:off x="10430426" y="4396968"/>
            <a:ext cx="2099237" cy="114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All or mostly simple 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sentences with no or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very few transition words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and conjunctions used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No paragraphing</a:t>
            </a:r>
          </a:p>
        </p:txBody>
      </p:sp>
      <p:sp>
        <p:nvSpPr>
          <p:cNvPr id="241" name="Shape 277"/>
          <p:cNvSpPr txBox="1"/>
          <p:nvPr/>
        </p:nvSpPr>
        <p:spPr>
          <a:xfrm>
            <a:off x="10338682" y="7127802"/>
            <a:ext cx="2465255" cy="114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Overall tone is too informal,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including some or all of: 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“texting” abbreviations, slang,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messiness, errors in spelling,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punctuation, grammar</a:t>
            </a:r>
          </a:p>
        </p:txBody>
      </p:sp>
      <p:sp>
        <p:nvSpPr>
          <p:cNvPr id="242" name="Shape 278"/>
          <p:cNvSpPr txBox="1"/>
          <p:nvPr/>
        </p:nvSpPr>
        <p:spPr>
          <a:xfrm>
            <a:off x="10526161" y="3633911"/>
            <a:ext cx="2306729" cy="530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No relevant facts, statistics,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reasons, or evidence. </a:t>
            </a:r>
          </a:p>
        </p:txBody>
      </p:sp>
      <p:sp>
        <p:nvSpPr>
          <p:cNvPr id="243" name="Shape 279"/>
          <p:cNvSpPr txBox="1"/>
          <p:nvPr/>
        </p:nvSpPr>
        <p:spPr>
          <a:xfrm>
            <a:off x="2286777" y="3222437"/>
            <a:ext cx="2554329" cy="937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Develops claims and opposing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claims thoroughly and fairly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with evidence: facts, stats,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reasons, examples, anecdotes</a:t>
            </a:r>
          </a:p>
        </p:txBody>
      </p:sp>
      <p:sp>
        <p:nvSpPr>
          <p:cNvPr id="244" name="Shape 280"/>
          <p:cNvSpPr txBox="1"/>
          <p:nvPr/>
        </p:nvSpPr>
        <p:spPr>
          <a:xfrm>
            <a:off x="2303090" y="5712414"/>
            <a:ext cx="2317667" cy="733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Sufficient, appropriate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use of Tier II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and III language throughout</a:t>
            </a:r>
          </a:p>
        </p:txBody>
      </p:sp>
      <p:sp>
        <p:nvSpPr>
          <p:cNvPr id="245" name="Shape 281"/>
          <p:cNvSpPr txBox="1"/>
          <p:nvPr/>
        </p:nvSpPr>
        <p:spPr>
          <a:xfrm>
            <a:off x="4965984" y="1889691"/>
            <a:ext cx="2339892" cy="1343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Effectively does TWO of the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following: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States importance of issue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Makes a claim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Acknowledges 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       opposing claim(s)</a:t>
            </a:r>
          </a:p>
        </p:txBody>
      </p:sp>
      <p:sp>
        <p:nvSpPr>
          <p:cNvPr id="246" name="Shape 282"/>
          <p:cNvSpPr txBox="1"/>
          <p:nvPr/>
        </p:nvSpPr>
        <p:spPr>
          <a:xfrm>
            <a:off x="10253753" y="1948981"/>
            <a:ext cx="2564226" cy="114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Effectively does NONE of the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following: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States importance of issue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Makes a claim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Acknowledges opposing claim</a:t>
            </a:r>
          </a:p>
        </p:txBody>
      </p:sp>
      <p:sp>
        <p:nvSpPr>
          <p:cNvPr id="247" name="Shape 283"/>
          <p:cNvSpPr txBox="1"/>
          <p:nvPr/>
        </p:nvSpPr>
        <p:spPr>
          <a:xfrm>
            <a:off x="2201540" y="1948981"/>
            <a:ext cx="2771543" cy="114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Effectively does ALL of the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following: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States importance of issue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Makes a claim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Acknowledges opposing claim(s)</a:t>
            </a:r>
          </a:p>
        </p:txBody>
      </p:sp>
      <p:sp>
        <p:nvSpPr>
          <p:cNvPr id="248" name="Shape 284"/>
          <p:cNvSpPr txBox="1"/>
          <p:nvPr/>
        </p:nvSpPr>
        <p:spPr>
          <a:xfrm>
            <a:off x="7782535" y="4496310"/>
            <a:ext cx="2178587" cy="733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 few organizational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structures and transitional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words</a:t>
            </a:r>
          </a:p>
        </p:txBody>
      </p:sp>
      <p:sp>
        <p:nvSpPr>
          <p:cNvPr id="249" name="Shape 285"/>
          <p:cNvSpPr txBox="1"/>
          <p:nvPr/>
        </p:nvSpPr>
        <p:spPr>
          <a:xfrm>
            <a:off x="7635250" y="5731311"/>
            <a:ext cx="2475065" cy="530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 few Tier II and II vocabulary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used</a:t>
            </a:r>
          </a:p>
        </p:txBody>
      </p:sp>
      <p:sp>
        <p:nvSpPr>
          <p:cNvPr id="250" name="Shape 286"/>
          <p:cNvSpPr txBox="1"/>
          <p:nvPr/>
        </p:nvSpPr>
        <p:spPr>
          <a:xfrm>
            <a:off x="4965984" y="5681698"/>
            <a:ext cx="2349789" cy="114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Tier II and III vocabulary are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evident, but there are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several instances where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Tier II vocabulary should be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used instead of Tier I</a:t>
            </a:r>
          </a:p>
        </p:txBody>
      </p:sp>
      <p:sp>
        <p:nvSpPr>
          <p:cNvPr id="251" name="Shape 287"/>
          <p:cNvSpPr txBox="1"/>
          <p:nvPr/>
        </p:nvSpPr>
        <p:spPr>
          <a:xfrm>
            <a:off x="7791560" y="8445241"/>
            <a:ext cx="2504843" cy="937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Sketchy conclusion that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just restates the claim 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and/or the issue; does not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make an impact on the reader</a:t>
            </a:r>
          </a:p>
        </p:txBody>
      </p:sp>
      <p:sp>
        <p:nvSpPr>
          <p:cNvPr id="252" name="Shape 288"/>
          <p:cNvSpPr txBox="1"/>
          <p:nvPr/>
        </p:nvSpPr>
        <p:spPr>
          <a:xfrm>
            <a:off x="4965984" y="8462150"/>
            <a:ext cx="2148896" cy="114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Good start toward a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strong conclusion that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follows from the evidence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and makes an impact on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the reader</a:t>
            </a:r>
          </a:p>
        </p:txBody>
      </p:sp>
      <p:sp>
        <p:nvSpPr>
          <p:cNvPr id="253" name="Shape 289"/>
          <p:cNvSpPr txBox="1"/>
          <p:nvPr/>
        </p:nvSpPr>
        <p:spPr>
          <a:xfrm>
            <a:off x="7709720" y="7127802"/>
            <a:ext cx="2149157" cy="937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Attempt at formal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writing style, but needs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more proofreading and/or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care in presentation</a:t>
            </a:r>
          </a:p>
        </p:txBody>
      </p:sp>
      <p:sp>
        <p:nvSpPr>
          <p:cNvPr id="254" name="Shape 290"/>
          <p:cNvSpPr txBox="1"/>
          <p:nvPr/>
        </p:nvSpPr>
        <p:spPr>
          <a:xfrm>
            <a:off x="4983086" y="7093935"/>
            <a:ext cx="2228073" cy="1343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1" tIns="65021" rIns="65021" bIns="65021">
            <a:spAutoFit/>
          </a:bodyPr>
          <a:lstStyle/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Good attempt at formal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writing style and 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proofreading, but a few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glaring errors indicate that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more careful proofreading</a:t>
            </a:r>
          </a:p>
          <a:p>
            <a:pPr algn="l" defTabSz="130048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 is needed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creen Shot 2024-01-30 at 7.31.53 AM.png" descr="Screen Shot 2024-01-30 at 7.31.5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5630" y="271553"/>
            <a:ext cx="6614126" cy="8612048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“Christopher” used…"/>
          <p:cNvSpPr txBox="1"/>
          <p:nvPr/>
        </p:nvSpPr>
        <p:spPr>
          <a:xfrm>
            <a:off x="437285" y="1606575"/>
            <a:ext cx="2460583" cy="163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b="1" sz="2000"/>
            </a:pPr>
            <a:r>
              <a:t>“Christopher” used</a:t>
            </a:r>
          </a:p>
          <a:p>
            <a:pPr algn="l" defTabSz="587022">
              <a:defRPr b="1" sz="2000"/>
            </a:pPr>
            <a:r>
              <a:t>a heavily scaffolded</a:t>
            </a:r>
          </a:p>
          <a:p>
            <a:pPr algn="l" defTabSz="587022">
              <a:defRPr b="1" sz="2000"/>
            </a:pPr>
            <a:r>
              <a:t>structure to write</a:t>
            </a:r>
          </a:p>
          <a:p>
            <a:pPr algn="l" defTabSz="587022">
              <a:defRPr b="1" sz="2000"/>
            </a:pPr>
            <a:r>
              <a:t>a well-organized </a:t>
            </a:r>
          </a:p>
          <a:p>
            <a:pPr algn="l" defTabSz="587022">
              <a:defRPr b="1" sz="2000"/>
            </a:pPr>
            <a:r>
              <a:t>argument. 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088" y="3213746"/>
            <a:ext cx="2522239" cy="1678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creen Shot 2024-01-30 at 7.32.30 AM.png" descr="Screen Shot 2024-01-30 at 7.32.3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5062" y="155559"/>
            <a:ext cx="7409361" cy="9442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aragraph 1: Introduction"/>
          <p:cNvSpPr txBox="1"/>
          <p:nvPr/>
        </p:nvSpPr>
        <p:spPr>
          <a:xfrm>
            <a:off x="538801" y="3023711"/>
            <a:ext cx="3162132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Paragraph 1: Introduction</a:t>
            </a:r>
          </a:p>
        </p:txBody>
      </p:sp>
      <p:sp>
        <p:nvSpPr>
          <p:cNvPr id="263" name="Sentence 1: Rewrite the topic question:"/>
          <p:cNvSpPr txBox="1"/>
          <p:nvPr/>
        </p:nvSpPr>
        <p:spPr>
          <a:xfrm>
            <a:off x="426134" y="4002500"/>
            <a:ext cx="4892888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1: Rewrite the topic question: </a:t>
            </a:r>
          </a:p>
        </p:txBody>
      </p:sp>
      <p:sp>
        <p:nvSpPr>
          <p:cNvPr id="264" name="Should……?"/>
          <p:cNvSpPr txBox="1"/>
          <p:nvPr/>
        </p:nvSpPr>
        <p:spPr>
          <a:xfrm>
            <a:off x="5669282" y="3910042"/>
            <a:ext cx="1383243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Should……?</a:t>
            </a:r>
          </a:p>
        </p:txBody>
      </p:sp>
      <p:sp>
        <p:nvSpPr>
          <p:cNvPr id="265" name="Sentence 2:"/>
          <p:cNvSpPr txBox="1"/>
          <p:nvPr/>
        </p:nvSpPr>
        <p:spPr>
          <a:xfrm>
            <a:off x="432208" y="4911945"/>
            <a:ext cx="1558630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2: </a:t>
            </a:r>
          </a:p>
        </p:txBody>
      </p:sp>
      <p:sp>
        <p:nvSpPr>
          <p:cNvPr id="266" name="Many people are divided on this controversial issue."/>
          <p:cNvSpPr txBox="1"/>
          <p:nvPr/>
        </p:nvSpPr>
        <p:spPr>
          <a:xfrm>
            <a:off x="2470243" y="4842602"/>
            <a:ext cx="5444067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Many people are divided on this controversial issue.</a:t>
            </a:r>
          </a:p>
        </p:txBody>
      </p:sp>
      <p:sp>
        <p:nvSpPr>
          <p:cNvPr id="267" name="Sentence 3:"/>
          <p:cNvSpPr txBox="1"/>
          <p:nvPr/>
        </p:nvSpPr>
        <p:spPr>
          <a:xfrm>
            <a:off x="485802" y="5821391"/>
            <a:ext cx="1629242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3:  </a:t>
            </a:r>
          </a:p>
        </p:txBody>
      </p:sp>
      <p:sp>
        <p:nvSpPr>
          <p:cNvPr id="268" name="The authors of Text #______, Text #_________, and Text #___________present both sides of this…"/>
          <p:cNvSpPr txBox="1"/>
          <p:nvPr/>
        </p:nvSpPr>
        <p:spPr>
          <a:xfrm>
            <a:off x="2016987" y="5606633"/>
            <a:ext cx="10757748" cy="86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The authors of Text #______, Text #_________, and Text #___________present both sides of this</a:t>
            </a:r>
          </a:p>
          <a:p>
            <a: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complicated situation.</a:t>
            </a:r>
          </a:p>
        </p:txBody>
      </p:sp>
      <p:sp>
        <p:nvSpPr>
          <p:cNvPr id="269" name="Sentence 4:"/>
          <p:cNvSpPr txBox="1"/>
          <p:nvPr/>
        </p:nvSpPr>
        <p:spPr>
          <a:xfrm>
            <a:off x="521108" y="6800180"/>
            <a:ext cx="1558630" cy="36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b="1" sz="2000"/>
            </a:lvl1pPr>
          </a:lstStyle>
          <a:p>
            <a:pPr/>
            <a:r>
              <a:t>Sentence 4: </a:t>
            </a:r>
          </a:p>
        </p:txBody>
      </p:sp>
      <p:sp>
        <p:nvSpPr>
          <p:cNvPr id="270" name="While both sides make valid claims, the benefits of ____________ outweigh the drawbacks."/>
          <p:cNvSpPr txBox="1"/>
          <p:nvPr/>
        </p:nvSpPr>
        <p:spPr>
          <a:xfrm>
            <a:off x="2305581" y="6753951"/>
            <a:ext cx="9690631" cy="45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587022">
              <a:defRPr sz="200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/>
            <a:r>
              <a:t>While both sides make valid claims, the benefits of ____________ outweigh the drawbacks.</a:t>
            </a:r>
          </a:p>
        </p:txBody>
      </p:sp>
      <p:grpSp>
        <p:nvGrpSpPr>
          <p:cNvPr id="276" name="Group"/>
          <p:cNvGrpSpPr/>
          <p:nvPr/>
        </p:nvGrpSpPr>
        <p:grpSpPr>
          <a:xfrm>
            <a:off x="2807201" y="1477864"/>
            <a:ext cx="9939319" cy="1352322"/>
            <a:chOff x="0" y="0"/>
            <a:chExt cx="9939318" cy="1352321"/>
          </a:xfrm>
        </p:grpSpPr>
        <p:pic>
          <p:nvPicPr>
            <p:cNvPr id="27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822029" cy="1266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92621" y="264402"/>
              <a:ext cx="1252562" cy="737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29086" y="173759"/>
              <a:ext cx="2065869" cy="1117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569060" y="112799"/>
              <a:ext cx="1869442" cy="12395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988596" y="139892"/>
              <a:ext cx="1950723" cy="1185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