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650237" y="130948"/>
            <a:ext cx="11704326" cy="2144898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5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650237" y="2275832"/>
            <a:ext cx="11704326" cy="7477777"/>
          </a:xfrm>
          <a:prstGeom prst="rect">
            <a:avLst/>
          </a:prstGeom>
        </p:spPr>
        <p:txBody>
          <a:bodyPr lIns="0" tIns="0" rIns="0" bIns="0" anchor="t"/>
          <a:lstStyle>
            <a:lvl1pPr marL="450053" indent="-450053" defTabSz="1300480">
              <a:spcBef>
                <a:spcPts val="900"/>
              </a:spcBef>
              <a:buSzPct val="100000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marL="885821" indent="-428620" defTabSz="1300480">
              <a:spcBef>
                <a:spcPts val="900"/>
              </a:spcBef>
              <a:buSzPct val="100000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2pPr>
            <a:lvl3pPr marL="1314450" indent="-400050" defTabSz="1300480">
              <a:spcBef>
                <a:spcPts val="9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lvl3pPr>
            <a:lvl4pPr marL="1851659" indent="-480058" defTabSz="1300480">
              <a:spcBef>
                <a:spcPts val="900"/>
              </a:spcBef>
              <a:buSzPct val="100000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1300480">
              <a:spcBef>
                <a:spcPts val="900"/>
              </a:spcBef>
              <a:buSzPct val="100000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115846" y="8882098"/>
            <a:ext cx="238721" cy="221953"/>
          </a:xfrm>
          <a:prstGeom prst="rect">
            <a:avLst/>
          </a:prstGeom>
        </p:spPr>
        <p:txBody>
          <a:bodyPr lIns="0" tIns="0" rIns="0" bIns="0"/>
          <a:lstStyle>
            <a:lvl1pPr algn="r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50237" y="130948"/>
            <a:ext cx="11704326" cy="2144898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5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650237" y="2275832"/>
            <a:ext cx="11704326" cy="7477777"/>
          </a:xfrm>
          <a:prstGeom prst="rect">
            <a:avLst/>
          </a:prstGeom>
        </p:spPr>
        <p:txBody>
          <a:bodyPr lIns="0" tIns="0" rIns="0" bIns="0" anchor="t"/>
          <a:lstStyle>
            <a:lvl1pPr marL="450053" indent="-450053" defTabSz="1300480">
              <a:spcBef>
                <a:spcPts val="900"/>
              </a:spcBef>
              <a:buSzPct val="100000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marL="885821" indent="-428620" defTabSz="1300480">
              <a:spcBef>
                <a:spcPts val="900"/>
              </a:spcBef>
              <a:buSzPct val="100000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2pPr>
            <a:lvl3pPr marL="1314450" indent="-400050" defTabSz="1300480">
              <a:spcBef>
                <a:spcPts val="9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lvl3pPr>
            <a:lvl4pPr marL="1851659" indent="-480058" defTabSz="1300480">
              <a:spcBef>
                <a:spcPts val="900"/>
              </a:spcBef>
              <a:buSzPct val="100000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1300480">
              <a:spcBef>
                <a:spcPts val="900"/>
              </a:spcBef>
              <a:buSzPct val="100000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2115846" y="8882097"/>
            <a:ext cx="238721" cy="221953"/>
          </a:xfrm>
          <a:prstGeom prst="rect">
            <a:avLst/>
          </a:prstGeom>
        </p:spPr>
        <p:txBody>
          <a:bodyPr lIns="0" tIns="0" rIns="0" bIns="0"/>
          <a:lstStyle>
            <a:lvl1pPr algn="r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948264" y="2445173"/>
            <a:ext cx="11108271" cy="2479041"/>
          </a:xfrm>
          <a:prstGeom prst="rect">
            <a:avLst/>
          </a:prstGeom>
        </p:spPr>
        <p:txBody>
          <a:bodyPr lIns="27091" tIns="27091" rIns="27091" bIns="27091" anchor="b"/>
          <a:lstStyle>
            <a:lvl1pPr defTabSz="587022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948264" y="4991946"/>
            <a:ext cx="11108271" cy="846680"/>
          </a:xfrm>
          <a:prstGeom prst="rect">
            <a:avLst/>
          </a:prstGeom>
        </p:spPr>
        <p:txBody>
          <a:bodyPr lIns="27091" tIns="27091" rIns="27091" bIns="27091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52592" y="8195733"/>
            <a:ext cx="292842" cy="276888"/>
          </a:xfrm>
          <a:prstGeom prst="rect">
            <a:avLst/>
          </a:prstGeom>
        </p:spPr>
        <p:txBody>
          <a:bodyPr lIns="27091" tIns="27091" rIns="27091" bIns="27091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948264" y="2445173"/>
            <a:ext cx="11108271" cy="2479041"/>
          </a:xfrm>
          <a:prstGeom prst="rect">
            <a:avLst/>
          </a:prstGeom>
        </p:spPr>
        <p:txBody>
          <a:bodyPr lIns="27091" tIns="27091" rIns="27091" bIns="27091" anchor="b"/>
          <a:lstStyle>
            <a:lvl1pPr defTabSz="587022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948264" y="4991946"/>
            <a:ext cx="11108271" cy="846673"/>
          </a:xfrm>
          <a:prstGeom prst="rect">
            <a:avLst/>
          </a:prstGeom>
        </p:spPr>
        <p:txBody>
          <a:bodyPr lIns="27091" tIns="27091" rIns="27091" bIns="27091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6352592" y="8195733"/>
            <a:ext cx="292842" cy="276888"/>
          </a:xfrm>
          <a:prstGeom prst="rect">
            <a:avLst/>
          </a:prstGeom>
        </p:spPr>
        <p:txBody>
          <a:bodyPr lIns="27091" tIns="27091" rIns="27091" bIns="27091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7022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7022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63" name="Body Level One…"/>
          <p:cNvSpPr txBox="1"/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2578099" y="2447924"/>
            <a:ext cx="7848603" cy="2476501"/>
          </a:xfrm>
          <a:prstGeom prst="rect">
            <a:avLst/>
          </a:prstGeom>
        </p:spPr>
        <p:txBody>
          <a:bodyPr lIns="38099" tIns="38099" rIns="38099" bIns="38099" anchor="b"/>
          <a:lstStyle>
            <a:lvl1pPr defTabSz="584199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2578099" y="5000624"/>
            <a:ext cx="7848603" cy="847727"/>
          </a:xfrm>
          <a:prstGeom prst="rect">
            <a:avLst/>
          </a:prstGeom>
        </p:spPr>
        <p:txBody>
          <a:bodyPr lIns="38099" tIns="38099" rIns="38099" bIns="38099" anchor="t"/>
          <a:lstStyle>
            <a:lvl1pPr marL="0" indent="0" algn="ctr" defTabSz="584199">
              <a:spcBef>
                <a:spcPts val="0"/>
              </a:spcBef>
              <a:buSzTx/>
              <a:buNone/>
              <a:defRPr sz="3600"/>
            </a:lvl1pPr>
            <a:lvl2pPr marL="0" indent="0" algn="ctr" defTabSz="584199">
              <a:spcBef>
                <a:spcPts val="0"/>
              </a:spcBef>
              <a:buSzTx/>
              <a:buNone/>
              <a:defRPr sz="3600"/>
            </a:lvl2pPr>
            <a:lvl3pPr marL="0" indent="0" algn="ctr" defTabSz="584199">
              <a:spcBef>
                <a:spcPts val="0"/>
              </a:spcBef>
              <a:buSzTx/>
              <a:buNone/>
              <a:defRPr sz="3600"/>
            </a:lvl3pPr>
            <a:lvl4pPr marL="0" indent="0" algn="ctr" defTabSz="584199">
              <a:spcBef>
                <a:spcPts val="0"/>
              </a:spcBef>
              <a:buSzTx/>
              <a:buNone/>
              <a:defRPr sz="3600"/>
            </a:lvl4pPr>
            <a:lvl5pPr marL="0" indent="0" algn="ctr" defTabSz="584199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</p:spPr>
        <p:txBody>
          <a:bodyPr lIns="38099" tIns="38099" rIns="38099" bIns="38099"/>
          <a:lstStyle>
            <a:lvl1pPr defTabSz="584199">
              <a:defRPr sz="1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http://www.amybenjamin.com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tif"/><Relationship Id="rId3" Type="http://schemas.openxmlformats.org/officeDocument/2006/relationships/image" Target="../media/image1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2079" y="268674"/>
            <a:ext cx="4917450" cy="222165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51"/>
          <p:cNvSpPr txBox="1"/>
          <p:nvPr/>
        </p:nvSpPr>
        <p:spPr>
          <a:xfrm>
            <a:off x="1280133" y="3443106"/>
            <a:ext cx="9418738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Preparing Students for the English Regents Exam, 2024</a:t>
            </a:r>
          </a:p>
        </p:txBody>
      </p:sp>
      <p:sp>
        <p:nvSpPr>
          <p:cNvPr id="184" name="Shape 52"/>
          <p:cNvSpPr txBox="1"/>
          <p:nvPr/>
        </p:nvSpPr>
        <p:spPr>
          <a:xfrm>
            <a:off x="270916" y="5700888"/>
            <a:ext cx="3711079" cy="7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Presenter: Amy Benjamin</a:t>
            </a:r>
          </a:p>
          <a:p>
            <a:pPr algn="l" defTabSz="1300480">
              <a:def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3" invalidUrl="" action="" tgtFrame="" tooltip="" history="1" highlightClick="0" endSnd="0"/>
              </a:rPr>
              <a:t>www.amybenjamin.com</a:t>
            </a:r>
          </a:p>
        </p:txBody>
      </p:sp>
      <p:pic>
        <p:nvPicPr>
          <p:cNvPr id="185" name="image1.jpeg" descr="image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51241" y="4437788"/>
            <a:ext cx="922180" cy="87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3.png" descr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93971" y="5969391"/>
            <a:ext cx="983600" cy="222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4.png" descr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69550" y="6423535"/>
            <a:ext cx="116784" cy="9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Line" descr="L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8900000">
            <a:off x="4816973" y="1485900"/>
            <a:ext cx="1872253" cy="7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"/>
          <p:cNvSpPr txBox="1"/>
          <p:nvPr/>
        </p:nvSpPr>
        <p:spPr>
          <a:xfrm rot="19370131">
            <a:off x="5353237" y="430670"/>
            <a:ext cx="494880" cy="88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E43635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4019" y="1870554"/>
            <a:ext cx="6905773" cy="3867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155"/>
          <p:cNvSpPr txBox="1"/>
          <p:nvPr>
            <p:ph type="sldNum" sz="quarter" idx="4294967295"/>
          </p:nvPr>
        </p:nvSpPr>
        <p:spPr>
          <a:xfrm>
            <a:off x="12104547" y="8882095"/>
            <a:ext cx="250007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5" name="Shape 156"/>
          <p:cNvSpPr txBox="1"/>
          <p:nvPr/>
        </p:nvSpPr>
        <p:spPr>
          <a:xfrm>
            <a:off x="538623" y="1223993"/>
            <a:ext cx="11699098" cy="6724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A:   Look over the passage and questions, note the lines in the text: 5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  Reading Time: approx 7-8 minutes (approx. 1,000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  Multiple Choice time: 5-7  minutes (10 questions)</a:t>
            </a:r>
          </a:p>
          <a:p>
            <a:pPr algn="l" defTabSz="1300480">
              <a:defRPr b="1" sz="2200">
                <a:solidFill>
                  <a:srgbClr val="C7C7C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22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B: Look over the poem and questions, note the lines in the text: 3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Reading Time: approx 2 minutes (approx 100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lvl="2"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Multiple Choice time:   4 minutes (4 questions)</a:t>
            </a:r>
          </a:p>
          <a:p>
            <a:pPr algn="l" defTabSz="1300480">
              <a:defRPr sz="2200">
                <a:solidFill>
                  <a:srgbClr val="C6C6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11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C: Look over the passage and questions, note the lines in the text: 5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Reading time: approx. 7-8 minutes (approx. 1,000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Multiple Choice time: 5-7 minutes (6 questions)</a:t>
            </a:r>
          </a:p>
          <a:p>
            <a:pPr algn="l" defTabSz="1300480">
              <a:defRPr sz="2200">
                <a:solidFill>
                  <a:srgbClr val="C1C1C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22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>
                <a:solidFill>
                  <a:srgbClr val="3399FF"/>
                </a:solidFill>
              </a:rPr>
              <a:t>Est. 55 minutes for Part 1, 24 questions</a:t>
            </a:r>
          </a:p>
          <a:p>
            <a:pPr algn="l" defTabSz="1300480">
              <a:defRPr b="1" sz="2200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   (5 minutes to spare)</a:t>
            </a:r>
          </a:p>
        </p:txBody>
      </p:sp>
      <p:pic>
        <p:nvPicPr>
          <p:cNvPr id="266" name="Oval Oval" descr="Oval Ov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838199"/>
            <a:ext cx="12674601" cy="2702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Words Used in Unexpected Ways"/>
          <p:cNvSpPr txBox="1"/>
          <p:nvPr/>
        </p:nvSpPr>
        <p:spPr>
          <a:xfrm>
            <a:off x="3740150" y="323839"/>
            <a:ext cx="46546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Words Used in Unexpected Ways</a:t>
            </a:r>
          </a:p>
        </p:txBody>
      </p:sp>
      <p:sp>
        <p:nvSpPr>
          <p:cNvPr id="269" name="flag"/>
          <p:cNvSpPr txBox="1"/>
          <p:nvPr/>
        </p:nvSpPr>
        <p:spPr>
          <a:xfrm>
            <a:off x="5739355" y="2038349"/>
            <a:ext cx="65618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flag</a:t>
            </a:r>
          </a:p>
        </p:txBody>
      </p:sp>
      <p:grpSp>
        <p:nvGrpSpPr>
          <p:cNvPr id="272" name="Group"/>
          <p:cNvGrpSpPr/>
          <p:nvPr/>
        </p:nvGrpSpPr>
        <p:grpSpPr>
          <a:xfrm>
            <a:off x="163643" y="2038334"/>
            <a:ext cx="10805629" cy="469901"/>
            <a:chOff x="-1" y="0"/>
            <a:chExt cx="10805627" cy="469900"/>
          </a:xfrm>
        </p:grpSpPr>
        <p:sp>
          <p:nvSpPr>
            <p:cNvPr id="270" name="Her enthusiasm for the project began to"/>
            <p:cNvSpPr txBox="1"/>
            <p:nvPr/>
          </p:nvSpPr>
          <p:spPr>
            <a:xfrm>
              <a:off x="-2" y="-1"/>
              <a:ext cx="5468244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Her enthusiasm for the project began to</a:t>
              </a:r>
            </a:p>
          </p:txBody>
        </p:sp>
        <p:sp>
          <p:nvSpPr>
            <p:cNvPr id="271" name="after three weeks with no offers."/>
            <p:cNvSpPr txBox="1"/>
            <p:nvPr/>
          </p:nvSpPr>
          <p:spPr>
            <a:xfrm>
              <a:off x="6291967" y="-1"/>
              <a:ext cx="451366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after three weeks with no offers. </a:t>
              </a:r>
            </a:p>
          </p:txBody>
        </p:sp>
      </p:grpSp>
      <p:sp>
        <p:nvSpPr>
          <p:cNvPr id="273" name="scores"/>
          <p:cNvSpPr txBox="1"/>
          <p:nvPr/>
        </p:nvSpPr>
        <p:spPr>
          <a:xfrm>
            <a:off x="4518712" y="3194049"/>
            <a:ext cx="109716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scores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307980" y="3194034"/>
            <a:ext cx="10516973" cy="469901"/>
            <a:chOff x="0" y="0"/>
            <a:chExt cx="10516972" cy="469900"/>
          </a:xfrm>
        </p:grpSpPr>
        <p:sp>
          <p:nvSpPr>
            <p:cNvPr id="274" name="When it comes to the best film"/>
            <p:cNvSpPr txBox="1"/>
            <p:nvPr/>
          </p:nvSpPr>
          <p:spPr>
            <a:xfrm>
              <a:off x="-1" y="-1"/>
              <a:ext cx="4306259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When it comes to the best film </a:t>
              </a:r>
            </a:p>
          </p:txBody>
        </p:sp>
        <p:sp>
          <p:nvSpPr>
            <p:cNvPr id="275" name="of all time, you can’t beat Star Wars."/>
            <p:cNvSpPr txBox="1"/>
            <p:nvPr/>
          </p:nvSpPr>
          <p:spPr>
            <a:xfrm>
              <a:off x="5384810" y="-1"/>
              <a:ext cx="513216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of all time, you can’t beat Star Wars. </a:t>
              </a:r>
            </a:p>
          </p:txBody>
        </p:sp>
      </p:grpSp>
      <p:sp>
        <p:nvSpPr>
          <p:cNvPr id="277" name="detail."/>
          <p:cNvSpPr txBox="1"/>
          <p:nvPr/>
        </p:nvSpPr>
        <p:spPr>
          <a:xfrm>
            <a:off x="9700565" y="4781546"/>
            <a:ext cx="9950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detail.</a:t>
            </a:r>
          </a:p>
        </p:txBody>
      </p:sp>
      <p:sp>
        <p:nvSpPr>
          <p:cNvPr id="278" name="As a presidential candidate, Joe Biden was provided with a security"/>
          <p:cNvSpPr txBox="1"/>
          <p:nvPr/>
        </p:nvSpPr>
        <p:spPr>
          <a:xfrm>
            <a:off x="374643" y="4781546"/>
            <a:ext cx="919564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As a presidential candidate, Joe Biden was provided with a security</a:t>
            </a:r>
          </a:p>
        </p:txBody>
      </p:sp>
      <p:sp>
        <p:nvSpPr>
          <p:cNvPr id="279" name="issue"/>
          <p:cNvSpPr txBox="1"/>
          <p:nvPr/>
        </p:nvSpPr>
        <p:spPr>
          <a:xfrm>
            <a:off x="8385991" y="6369046"/>
            <a:ext cx="8937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issue</a:t>
            </a:r>
          </a:p>
        </p:txBody>
      </p:sp>
      <p:grpSp>
        <p:nvGrpSpPr>
          <p:cNvPr id="282" name="Group"/>
          <p:cNvGrpSpPr/>
          <p:nvPr/>
        </p:nvGrpSpPr>
        <p:grpSpPr>
          <a:xfrm>
            <a:off x="323825" y="6369026"/>
            <a:ext cx="7952781" cy="1003315"/>
            <a:chOff x="-1" y="-1"/>
            <a:chExt cx="7952779" cy="1003314"/>
          </a:xfrm>
        </p:grpSpPr>
        <p:sp>
          <p:nvSpPr>
            <p:cNvPr id="280" name="And yet, my heart strives to know one thing: Will Banquo’s"/>
            <p:cNvSpPr txBox="1"/>
            <p:nvPr/>
          </p:nvSpPr>
          <p:spPr>
            <a:xfrm>
              <a:off x="-2" y="-2"/>
              <a:ext cx="795278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And yet, my heart strives to know one thing: Will Banquo’s</a:t>
              </a:r>
            </a:p>
          </p:txBody>
        </p:sp>
        <p:sp>
          <p:nvSpPr>
            <p:cNvPr id="281" name="ever reign in this kingdom?"/>
            <p:cNvSpPr txBox="1"/>
            <p:nvPr/>
          </p:nvSpPr>
          <p:spPr>
            <a:xfrm>
              <a:off x="342910" y="533413"/>
              <a:ext cx="3841552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ever reign in this kingdom? </a:t>
              </a:r>
            </a:p>
          </p:txBody>
        </p:sp>
      </p:grpSp>
      <p:sp>
        <p:nvSpPr>
          <p:cNvPr id="283" name="bank"/>
          <p:cNvSpPr txBox="1"/>
          <p:nvPr/>
        </p:nvSpPr>
        <p:spPr>
          <a:xfrm>
            <a:off x="1746143" y="8489949"/>
            <a:ext cx="8257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bank</a:t>
            </a:r>
          </a:p>
        </p:txBody>
      </p:sp>
      <p:grpSp>
        <p:nvGrpSpPr>
          <p:cNvPr id="286" name="Group"/>
          <p:cNvGrpSpPr/>
          <p:nvPr/>
        </p:nvGrpSpPr>
        <p:grpSpPr>
          <a:xfrm>
            <a:off x="400036" y="8489931"/>
            <a:ext cx="6253611" cy="469901"/>
            <a:chOff x="0" y="0"/>
            <a:chExt cx="6253610" cy="469900"/>
          </a:xfrm>
        </p:grpSpPr>
        <p:sp>
          <p:nvSpPr>
            <p:cNvPr id="284" name="I know a"/>
            <p:cNvSpPr txBox="1"/>
            <p:nvPr/>
          </p:nvSpPr>
          <p:spPr>
            <a:xfrm>
              <a:off x="-1" y="-1"/>
              <a:ext cx="124941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I know a</a:t>
              </a:r>
            </a:p>
          </p:txBody>
        </p:sp>
        <p:sp>
          <p:nvSpPr>
            <p:cNvPr id="285" name="where the wild thyme grows."/>
            <p:cNvSpPr txBox="1"/>
            <p:nvPr/>
          </p:nvSpPr>
          <p:spPr>
            <a:xfrm>
              <a:off x="2293888" y="-1"/>
              <a:ext cx="3959722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where the wild thyme grows.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9"/>
      <p:bldP build="whole" bldLvl="1" animBg="1" rev="0" advAuto="0" spid="278" grpId="6"/>
      <p:bldP build="whole" bldLvl="1" animBg="1" rev="0" advAuto="0" spid="272" grpId="2"/>
      <p:bldP build="whole" bldLvl="1" animBg="1" rev="0" advAuto="0" spid="286" grpId="10"/>
      <p:bldP build="whole" bldLvl="1" animBg="1" rev="0" advAuto="0" spid="277" grpId="5"/>
      <p:bldP build="whole" bldLvl="1" animBg="1" rev="0" advAuto="0" spid="276" grpId="4"/>
      <p:bldP build="whole" bldLvl="1" animBg="1" rev="0" advAuto="0" spid="279" grpId="7"/>
      <p:bldP build="whole" bldLvl="1" animBg="1" rev="0" advAuto="0" spid="273" grpId="3"/>
      <p:bldP build="whole" bldLvl="1" animBg="1" rev="0" advAuto="0" spid="269" grpId="1"/>
      <p:bldP build="whole" bldLvl="1" animBg="1" rev="0" advAuto="0" spid="282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162"/>
          <p:cNvSpPr txBox="1"/>
          <p:nvPr>
            <p:ph type="sldNum" sz="quarter" idx="4294967295"/>
          </p:nvPr>
        </p:nvSpPr>
        <p:spPr>
          <a:xfrm>
            <a:off x="12087575" y="8882095"/>
            <a:ext cx="266974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9" name="Passage A: Fiction"/>
          <p:cNvSpPr txBox="1"/>
          <p:nvPr/>
        </p:nvSpPr>
        <p:spPr>
          <a:xfrm>
            <a:off x="708487" y="595920"/>
            <a:ext cx="2644847" cy="54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Passage A: Fiction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0047" y="2074364"/>
            <a:ext cx="6244706" cy="4677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I. Write one sentence that explains the passage."/>
          <p:cNvSpPr txBox="1"/>
          <p:nvPr/>
        </p:nvSpPr>
        <p:spPr>
          <a:xfrm>
            <a:off x="3797294" y="658316"/>
            <a:ext cx="664067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I. Write one sentence that explains the passage.</a:t>
            </a:r>
          </a:p>
        </p:txBody>
      </p:sp>
      <p:grpSp>
        <p:nvGrpSpPr>
          <p:cNvPr id="296" name="Group"/>
          <p:cNvGrpSpPr/>
          <p:nvPr/>
        </p:nvGrpSpPr>
        <p:grpSpPr>
          <a:xfrm>
            <a:off x="1022178" y="4238699"/>
            <a:ext cx="10492442" cy="4796366"/>
            <a:chOff x="0" y="0"/>
            <a:chExt cx="10492441" cy="4796365"/>
          </a:xfrm>
        </p:grpSpPr>
        <p:pic>
          <p:nvPicPr>
            <p:cNvPr id="29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60910" y="2662746"/>
              <a:ext cx="3810020" cy="2133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4" name="-acy…"/>
            <p:cNvSpPr txBox="1"/>
            <p:nvPr/>
          </p:nvSpPr>
          <p:spPr>
            <a:xfrm>
              <a:off x="-1" y="-1"/>
              <a:ext cx="1638605" cy="3776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-acy</a:t>
              </a:r>
            </a:p>
            <a:p>
              <a:pPr algn="l"/>
              <a:r>
                <a:t>-al</a:t>
              </a:r>
            </a:p>
            <a:p>
              <a:pPr algn="l"/>
              <a:r>
                <a:t>-ance,ence</a:t>
              </a:r>
            </a:p>
            <a:p>
              <a:pPr algn="l"/>
              <a:r>
                <a:t>-dom</a:t>
              </a:r>
            </a:p>
            <a:p>
              <a:pPr algn="l"/>
              <a:r>
                <a:t>-ism</a:t>
              </a:r>
            </a:p>
            <a:p>
              <a:pPr algn="l"/>
              <a:r>
                <a:t>-ity, -ty</a:t>
              </a:r>
            </a:p>
            <a:p>
              <a:pPr algn="l"/>
              <a:r>
                <a:t>-ment</a:t>
              </a:r>
            </a:p>
            <a:p>
              <a:pPr algn="l"/>
              <a:r>
                <a:t>-ness</a:t>
              </a:r>
            </a:p>
            <a:p>
              <a:pPr algn="l"/>
              <a:r>
                <a:t>-ship</a:t>
              </a:r>
            </a:p>
            <a:p>
              <a:pPr algn="l"/>
              <a:r>
                <a:t>-tion, -sion</a:t>
              </a:r>
            </a:p>
          </p:txBody>
        </p:sp>
        <p:sp>
          <p:nvSpPr>
            <p:cNvPr id="295" name="II. Write one word (abstract noun) that uses one of the…"/>
            <p:cNvSpPr txBox="1"/>
            <p:nvPr/>
          </p:nvSpPr>
          <p:spPr>
            <a:xfrm>
              <a:off x="3067208" y="95251"/>
              <a:ext cx="7425233" cy="119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II. Write one word (abstract noun) that uses one of the</a:t>
              </a:r>
            </a:p>
            <a:p>
              <a:pPr algn="l"/>
              <a:r>
                <a:t>    suffixes on the left that expresses a central idea of</a:t>
              </a:r>
            </a:p>
            <a:p>
              <a:pPr algn="l"/>
              <a:r>
                <a:t>    the passage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-acy…"/>
          <p:cNvSpPr txBox="1"/>
          <p:nvPr/>
        </p:nvSpPr>
        <p:spPr>
          <a:xfrm>
            <a:off x="2763721" y="1213583"/>
            <a:ext cx="1486180" cy="349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099" tIns="38099" rIns="38099" bIns="38099" anchor="ctr">
            <a:spAutoFit/>
          </a:bodyPr>
          <a:lstStyle/>
          <a:p>
            <a:pPr algn="l" defTabSz="584199">
              <a:defRPr sz="2200"/>
            </a:pPr>
            <a:r>
              <a:t>-acy</a:t>
            </a:r>
          </a:p>
          <a:p>
            <a:pPr algn="l" defTabSz="584199">
              <a:defRPr sz="2200"/>
            </a:pPr>
            <a:r>
              <a:t>-al</a:t>
            </a:r>
          </a:p>
          <a:p>
            <a:pPr algn="l" defTabSz="584199">
              <a:defRPr sz="2200"/>
            </a:pPr>
            <a:r>
              <a:t>-ance,ence</a:t>
            </a:r>
          </a:p>
          <a:p>
            <a:pPr algn="l" defTabSz="584199">
              <a:defRPr sz="2200"/>
            </a:pPr>
            <a:r>
              <a:t>-dom</a:t>
            </a:r>
          </a:p>
          <a:p>
            <a:pPr algn="l" defTabSz="584199">
              <a:defRPr sz="2200"/>
            </a:pPr>
            <a:r>
              <a:t>-ism</a:t>
            </a:r>
          </a:p>
          <a:p>
            <a:pPr algn="l" defTabSz="584199">
              <a:defRPr sz="2200"/>
            </a:pPr>
            <a:r>
              <a:t>-ity, -ty</a:t>
            </a:r>
          </a:p>
          <a:p>
            <a:pPr algn="l" defTabSz="584199">
              <a:defRPr sz="2200"/>
            </a:pPr>
            <a:r>
              <a:t>-ment</a:t>
            </a:r>
          </a:p>
          <a:p>
            <a:pPr algn="l" defTabSz="584199">
              <a:defRPr sz="2200"/>
            </a:pPr>
            <a:r>
              <a:t>-ness</a:t>
            </a:r>
          </a:p>
          <a:p>
            <a:pPr algn="l" defTabSz="584199">
              <a:defRPr sz="2200"/>
            </a:pPr>
            <a:r>
              <a:t>-ship</a:t>
            </a:r>
          </a:p>
          <a:p>
            <a:pPr algn="l" defTabSz="584199">
              <a:defRPr sz="2200"/>
            </a:pPr>
            <a:r>
              <a:t>-tion, -sion</a:t>
            </a:r>
          </a:p>
        </p:txBody>
      </p:sp>
      <p:sp>
        <p:nvSpPr>
          <p:cNvPr id="299" name="rebellion, exploitation, education, redemption, determination, materialism,…"/>
          <p:cNvSpPr txBox="1"/>
          <p:nvPr/>
        </p:nvSpPr>
        <p:spPr>
          <a:xfrm>
            <a:off x="923136" y="5215737"/>
            <a:ext cx="10160991" cy="315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099" tIns="38099" rIns="38099" bIns="38099" anchor="ctr">
            <a:spAutoFit/>
          </a:bodyPr>
          <a:lstStyle/>
          <a:p>
            <a:pPr algn="l" defTabSz="584199">
              <a:defRPr sz="2200"/>
            </a:pPr>
            <a:r>
              <a:t>rebellion, exploitation, education, redemption, determination, materialism, </a:t>
            </a:r>
          </a:p>
          <a:p>
            <a:pPr algn="l" defTabSz="584199">
              <a:defRPr sz="2200"/>
            </a:pPr>
            <a:r>
              <a:t>maturation, kinship, friendship, abandonment, betrayal, reversal, deception,</a:t>
            </a:r>
          </a:p>
          <a:p>
            <a:pPr algn="l" defTabSz="584199">
              <a:defRPr sz="2200"/>
            </a:pPr>
            <a:r>
              <a:t>bravery, compassion, uncertainty, ambiguity, unexpectedness, loyalty, denial, </a:t>
            </a:r>
          </a:p>
          <a:p>
            <a:pPr algn="l" defTabSz="584199">
              <a:defRPr sz="2200"/>
            </a:pPr>
            <a:r>
              <a:t>perseverance, patriotism, adventurousness, communication, miscommunication,</a:t>
            </a:r>
          </a:p>
          <a:p>
            <a:pPr algn="l" defTabSz="584199">
              <a:defRPr sz="2200"/>
            </a:pPr>
            <a:r>
              <a:t>disappointment, renaissance, forgiveness, homelessness, wisdom, foolishness,</a:t>
            </a:r>
          </a:p>
          <a:p>
            <a:pPr algn="l" defTabSz="584199">
              <a:defRPr sz="2200"/>
            </a:pPr>
            <a:r>
              <a:t>responsibility, disillusionment, opportunism, comeuppance, obsession, romance,</a:t>
            </a:r>
          </a:p>
          <a:p>
            <a:pPr algn="l" defTabSz="584199">
              <a:defRPr sz="2200"/>
            </a:pPr>
            <a:r>
              <a:t>resentment, acceptance, alienation, individuality, innocence (loss of), integrity,</a:t>
            </a:r>
          </a:p>
          <a:p>
            <a:pPr algn="l" defTabSz="584199">
              <a:defRPr sz="2200"/>
            </a:pPr>
            <a:r>
              <a:t>self-deception, parenthood, childhood, mistaken identity, disconnectedness,</a:t>
            </a:r>
          </a:p>
          <a:p>
            <a:pPr algn="l" defTabSz="584199">
              <a:defRPr sz="2200"/>
            </a:pPr>
            <a:r>
              <a:t>gratitude, illness, brutality…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7930" y="1640272"/>
            <a:ext cx="2655802" cy="2643999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heme Town"/>
          <p:cNvSpPr txBox="1"/>
          <p:nvPr/>
        </p:nvSpPr>
        <p:spPr>
          <a:xfrm>
            <a:off x="6493529" y="1715410"/>
            <a:ext cx="1604603" cy="364320"/>
          </a:xfrm>
          <a:prstGeom prst="rect">
            <a:avLst/>
          </a:prstGeom>
          <a:solidFill>
            <a:srgbClr val="FFAC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defTabSz="587022">
              <a:defRPr b="1" sz="2000"/>
            </a:lvl1pPr>
          </a:lstStyle>
          <a:p>
            <a:pPr/>
            <a:r>
              <a:t>Theme Town</a:t>
            </a:r>
          </a:p>
        </p:txBody>
      </p:sp>
      <p:sp>
        <p:nvSpPr>
          <p:cNvPr id="302" name="Abstract Noun-Making…"/>
          <p:cNvSpPr txBox="1"/>
          <p:nvPr/>
        </p:nvSpPr>
        <p:spPr>
          <a:xfrm>
            <a:off x="9405255" y="1965690"/>
            <a:ext cx="2813644" cy="681820"/>
          </a:xfrm>
          <a:prstGeom prst="rect">
            <a:avLst/>
          </a:prstGeom>
          <a:solidFill>
            <a:srgbClr val="FFAC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defTabSz="587022">
              <a:defRPr b="1" sz="2000"/>
            </a:pPr>
            <a:r>
              <a:t>Abstract Noun-Making</a:t>
            </a:r>
          </a:p>
          <a:p>
            <a:pPr defTabSz="587022">
              <a:defRPr b="1" sz="2000"/>
            </a:pPr>
            <a:r>
              <a:t>Suffixes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2"/>
      <p:bldP build="whole" bldLvl="1" animBg="1" rev="0" advAuto="0" spid="29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162"/>
          <p:cNvSpPr txBox="1"/>
          <p:nvPr>
            <p:ph type="sldNum" sz="quarter" idx="4294967295"/>
          </p:nvPr>
        </p:nvSpPr>
        <p:spPr>
          <a:xfrm>
            <a:off x="12087575" y="8882095"/>
            <a:ext cx="266974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5" name="Shape 163"/>
          <p:cNvSpPr txBox="1"/>
          <p:nvPr/>
        </p:nvSpPr>
        <p:spPr>
          <a:xfrm>
            <a:off x="285561" y="261177"/>
            <a:ext cx="965963" cy="572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1. 4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2. 1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3. 3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4. 2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5. 4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6. 1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7. 2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8. 3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9. 1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10. 4 </a:t>
            </a:r>
          </a:p>
        </p:txBody>
      </p:sp>
      <p:sp>
        <p:nvSpPr>
          <p:cNvPr id="306" name="Passage A: Fiction"/>
          <p:cNvSpPr txBox="1"/>
          <p:nvPr/>
        </p:nvSpPr>
        <p:spPr>
          <a:xfrm>
            <a:off x="773120" y="104277"/>
            <a:ext cx="2644847" cy="54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Passage A: Fiction</a:t>
            </a:r>
          </a:p>
        </p:txBody>
      </p:sp>
      <p:sp>
        <p:nvSpPr>
          <p:cNvPr id="307" name="Rdg. Std. 2:  Determine central ideas and themes and…"/>
          <p:cNvSpPr txBox="1"/>
          <p:nvPr/>
        </p:nvSpPr>
        <p:spPr>
          <a:xfrm>
            <a:off x="4374007" y="695717"/>
            <a:ext cx="7426453" cy="156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Rdg. Std. 2:  Determine central ideas and themes and</a:t>
            </a:r>
          </a:p>
          <a:p>
            <a:pPr algn="l"/>
            <a:r>
              <a:t>                     analyze their development; Summarize</a:t>
            </a:r>
          </a:p>
          <a:p>
            <a:pPr algn="l"/>
            <a:r>
              <a:t>                     the key supporting details and ideas.</a:t>
            </a:r>
          </a:p>
          <a:p>
            <a:pPr algn="l"/>
            <a:r>
              <a:t>                    </a:t>
            </a:r>
            <a:r>
              <a:rPr>
                <a:solidFill>
                  <a:srgbClr val="3833B5"/>
                </a:solidFill>
              </a:rPr>
              <a:t> </a:t>
            </a:r>
            <a:r>
              <a:rPr b="1">
                <a:solidFill>
                  <a:srgbClr val="3833B5"/>
                </a:solidFill>
              </a:rPr>
              <a:t>(Questions 4, 9, 10)</a:t>
            </a:r>
          </a:p>
        </p:txBody>
      </p:sp>
      <p:sp>
        <p:nvSpPr>
          <p:cNvPr id="308" name="Rdg. Std. 3:  Analyze how and why individuals, events,…"/>
          <p:cNvSpPr txBox="1"/>
          <p:nvPr/>
        </p:nvSpPr>
        <p:spPr>
          <a:xfrm>
            <a:off x="4263316" y="2203691"/>
            <a:ext cx="7548982" cy="1199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Rdg. Std. 3:  Analyze how and why individuals, events,</a:t>
            </a:r>
          </a:p>
          <a:p>
            <a:pPr lvl="6" algn="l"/>
            <a:r>
              <a:t>                     or ideas develop and interact over the</a:t>
            </a:r>
          </a:p>
          <a:p>
            <a:pPr lvl="6" algn="l"/>
            <a:r>
              <a:t>                     course of a text. </a:t>
            </a:r>
            <a:r>
              <a:rPr b="1">
                <a:solidFill>
                  <a:srgbClr val="292CC9"/>
                </a:solidFill>
              </a:rPr>
              <a:t>(Questions 1, 7)</a:t>
            </a:r>
          </a:p>
        </p:txBody>
      </p:sp>
      <p:sp>
        <p:nvSpPr>
          <p:cNvPr id="309" name="Rdg. Std. 4:  Interpret words and phrases as they are…"/>
          <p:cNvSpPr txBox="1"/>
          <p:nvPr/>
        </p:nvSpPr>
        <p:spPr>
          <a:xfrm>
            <a:off x="4260115" y="3381460"/>
            <a:ext cx="7324040" cy="156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Rdg. Std. 4:  Interpret words and phrases as they are</a:t>
            </a:r>
          </a:p>
          <a:p>
            <a:pPr algn="l"/>
            <a:r>
              <a:t>                     used in a text, e.g., connotation,</a:t>
            </a:r>
          </a:p>
          <a:p>
            <a:pPr algn="l"/>
            <a:r>
              <a:t>                     figurative meanings); understand the</a:t>
            </a:r>
          </a:p>
          <a:p>
            <a:pPr algn="l"/>
            <a:r>
              <a:t>                     impact of diction. </a:t>
            </a:r>
            <a:r>
              <a:rPr b="1">
                <a:solidFill>
                  <a:srgbClr val="2022B7"/>
                </a:solidFill>
              </a:rPr>
              <a:t>(Questions 2, 3, 8)</a:t>
            </a:r>
          </a:p>
        </p:txBody>
      </p:sp>
      <p:sp>
        <p:nvSpPr>
          <p:cNvPr id="310" name="Rdg. Std. 5:  Analyze the structure of texts,…"/>
          <p:cNvSpPr txBox="1"/>
          <p:nvPr/>
        </p:nvSpPr>
        <p:spPr>
          <a:xfrm>
            <a:off x="4203422" y="5005253"/>
            <a:ext cx="7245097" cy="1567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Rdg. Std. 5:  Analyze the structure of texts,</a:t>
            </a:r>
          </a:p>
          <a:p>
            <a:pPr algn="l"/>
            <a:r>
              <a:t>                    including how specific sentences,</a:t>
            </a:r>
          </a:p>
          <a:p>
            <a:pPr algn="l"/>
            <a:r>
              <a:t>                    paragraphs, etc. relate to each other</a:t>
            </a:r>
          </a:p>
          <a:p>
            <a:pPr algn="l"/>
            <a:r>
              <a:t>                    and to the text as a whole </a:t>
            </a:r>
            <a:r>
              <a:rPr b="1">
                <a:solidFill>
                  <a:srgbClr val="2022B7"/>
                </a:solidFill>
              </a:rPr>
              <a:t>(Question 5 )</a:t>
            </a:r>
          </a:p>
        </p:txBody>
      </p:sp>
      <p:sp>
        <p:nvSpPr>
          <p:cNvPr id="311" name="Lang. Std. 5:  Demonstrate an understanding of…"/>
          <p:cNvSpPr txBox="1"/>
          <p:nvPr/>
        </p:nvSpPr>
        <p:spPr>
          <a:xfrm>
            <a:off x="4282061" y="6785040"/>
            <a:ext cx="7511492" cy="1199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Lang. Std. 4:  Figure out what unfamiliar words mean</a:t>
            </a:r>
          </a:p>
          <a:p>
            <a:pPr algn="l"/>
            <a:r>
              <a:t>                      based on context and word components</a:t>
            </a:r>
          </a:p>
          <a:p>
            <a:pPr algn="l"/>
            <a:r>
              <a:t>                     </a:t>
            </a:r>
            <a:r>
              <a:rPr b="1">
                <a:solidFill>
                  <a:srgbClr val="2944D8"/>
                </a:solidFill>
              </a:rPr>
              <a:t>(Question 6 )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5439" y="6571001"/>
            <a:ext cx="1969320" cy="1723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Why Was I Wrong?"/>
          <p:cNvSpPr txBox="1"/>
          <p:nvPr/>
        </p:nvSpPr>
        <p:spPr>
          <a:xfrm>
            <a:off x="5355335" y="163159"/>
            <a:ext cx="285292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Why Was I Wrong? </a:t>
            </a:r>
          </a:p>
        </p:txBody>
      </p:sp>
      <p:pic>
        <p:nvPicPr>
          <p:cNvPr id="31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948" y="504179"/>
            <a:ext cx="2463801" cy="328930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Comprehension Problem:…"/>
          <p:cNvSpPr txBox="1"/>
          <p:nvPr/>
        </p:nvSpPr>
        <p:spPr>
          <a:xfrm>
            <a:off x="4152898" y="905201"/>
            <a:ext cx="7053987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Comprehension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didn't understand the main idea of the text.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</a:p>
          <a:p>
            <a:pPr lvl="4" algn="l">
              <a:defRPr i="1"/>
            </a:pPr>
            <a:r>
              <a:t>         I didn’t understand relevant details in the text.</a:t>
            </a:r>
          </a:p>
        </p:txBody>
      </p:sp>
      <p:sp>
        <p:nvSpPr>
          <p:cNvPr id="317" name="Vocabulary Problem:…"/>
          <p:cNvSpPr txBox="1"/>
          <p:nvPr/>
        </p:nvSpPr>
        <p:spPr>
          <a:xfrm>
            <a:off x="4120739" y="3057854"/>
            <a:ext cx="7702906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Vocabulary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didn't understand key vocabulary in the text.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</a:p>
          <a:p>
            <a:pPr lvl="4" algn="l">
              <a:defRPr i="1"/>
            </a:pPr>
            <a:r>
              <a:t>         I didn’t understand key vocabulary in the question.</a:t>
            </a:r>
          </a:p>
        </p:txBody>
      </p:sp>
      <p:sp>
        <p:nvSpPr>
          <p:cNvPr id="318" name="Test-taking Problem:…"/>
          <p:cNvSpPr txBox="1"/>
          <p:nvPr/>
        </p:nvSpPr>
        <p:spPr>
          <a:xfrm>
            <a:off x="4045151" y="5045404"/>
            <a:ext cx="7262775" cy="119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Test-taking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didn’t read the text slowly and carefully.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4" algn="l">
              <a:defRPr i="1"/>
            </a:pPr>
            <a:r>
              <a:t>         I didn’t read the question and choices carefully.</a:t>
            </a:r>
          </a:p>
        </p:txBody>
      </p:sp>
      <p:sp>
        <p:nvSpPr>
          <p:cNvPr id="319" name="Personal Problem:…"/>
          <p:cNvSpPr txBox="1"/>
          <p:nvPr/>
        </p:nvSpPr>
        <p:spPr>
          <a:xfrm>
            <a:off x="4216394" y="6664652"/>
            <a:ext cx="5444948" cy="119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Personal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can’t concentrate today.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  <a:r>
              <a:t>         I don’t want to concentrate today.</a:t>
            </a:r>
          </a:p>
        </p:txBody>
      </p:sp>
      <p:sp>
        <p:nvSpPr>
          <p:cNvPr id="320" name="Other:…"/>
          <p:cNvSpPr txBox="1"/>
          <p:nvPr/>
        </p:nvSpPr>
        <p:spPr>
          <a:xfrm>
            <a:off x="267754" y="7909252"/>
            <a:ext cx="10942626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Other:</a:t>
            </a:r>
          </a:p>
          <a:p>
            <a:pPr lvl="4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     I blame the question and I refuse to stop doing that.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5" algn="l">
              <a:defRPr i="1"/>
            </a:pPr>
          </a:p>
          <a:p>
            <a:pPr lvl="5" algn="l">
              <a:defRPr i="1"/>
            </a:pPr>
            <a:r>
              <a:t>        I’m trying, but I still don’t understand why my answer is considered wrong.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4"/>
      <p:bldP build="whole" bldLvl="1" animBg="1" rev="0" advAuto="0" spid="320" grpId="5"/>
      <p:bldP build="whole" bldLvl="1" animBg="1" rev="0" advAuto="0" spid="317" grpId="2"/>
      <p:bldP build="whole" bldLvl="1" animBg="1" rev="0" advAuto="0" spid="318" grpId="3"/>
      <p:bldP build="whole" bldLvl="1" animBg="1" rev="0" advAuto="0" spid="3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155"/>
          <p:cNvSpPr txBox="1"/>
          <p:nvPr>
            <p:ph type="sldNum" sz="quarter" idx="4294967295"/>
          </p:nvPr>
        </p:nvSpPr>
        <p:spPr>
          <a:xfrm>
            <a:off x="12087575" y="8882095"/>
            <a:ext cx="266973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3" name="Shape 156"/>
          <p:cNvSpPr txBox="1"/>
          <p:nvPr/>
        </p:nvSpPr>
        <p:spPr>
          <a:xfrm>
            <a:off x="437023" y="576295"/>
            <a:ext cx="11699098" cy="6724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A:   Look over the passage and questions, note the lines in the text: 5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  Reading Time: approx 7-8 minutes (approx. 1,000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  Multiple Choice time: 5-7  minutes (10 questions)</a:t>
            </a:r>
          </a:p>
          <a:p>
            <a:pPr algn="l" defTabSz="1300480">
              <a:defRPr b="1" sz="2200">
                <a:solidFill>
                  <a:srgbClr val="C7C7C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22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B: Look over the poem and questions, note the lines in the text: 3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Reading Time: approx 2 minutes (approx 100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lvl="2"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Multiple Choice time:   4 minutes (4 questions)</a:t>
            </a:r>
          </a:p>
          <a:p>
            <a:pPr algn="l" defTabSz="1300480">
              <a:defRPr sz="2200">
                <a:solidFill>
                  <a:srgbClr val="C6C6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11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C: Look over the passage and questions, note the lines in the text: 5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Reading time: approx. 7-8 minutes (approx. 1,000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Multiple Choice time: 5-7 minutes (6 questions)</a:t>
            </a:r>
          </a:p>
          <a:p>
            <a:pPr algn="l" defTabSz="1300480">
              <a:defRPr sz="2200">
                <a:solidFill>
                  <a:srgbClr val="C1C1C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22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>
                <a:solidFill>
                  <a:srgbClr val="3399FF"/>
                </a:solidFill>
              </a:rPr>
              <a:t>Est. 55 minutes for Part 1, 24 questions</a:t>
            </a:r>
          </a:p>
          <a:p>
            <a:pPr algn="l" defTabSz="1300480">
              <a:defRPr b="1" sz="2200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   (5 minutes to spare)</a:t>
            </a:r>
          </a:p>
        </p:txBody>
      </p:sp>
      <p:pic>
        <p:nvPicPr>
          <p:cNvPr id="324" name="Oval Oval" descr="Oval Ov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2019300"/>
            <a:ext cx="12431963" cy="2968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168"/>
          <p:cNvSpPr txBox="1"/>
          <p:nvPr>
            <p:ph type="sldNum" sz="quarter" idx="4294967295"/>
          </p:nvPr>
        </p:nvSpPr>
        <p:spPr>
          <a:xfrm>
            <a:off x="12087575" y="8882095"/>
            <a:ext cx="266973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7" name="Shape 170"/>
          <p:cNvSpPr txBox="1"/>
          <p:nvPr/>
        </p:nvSpPr>
        <p:spPr>
          <a:xfrm>
            <a:off x="235901" y="251047"/>
            <a:ext cx="2949830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Passage B: Poem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  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3242" y="2479006"/>
            <a:ext cx="4919289" cy="3591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60"/>
          <p:cNvSpPr txBox="1"/>
          <p:nvPr/>
        </p:nvSpPr>
        <p:spPr>
          <a:xfrm>
            <a:off x="47921" y="22551"/>
            <a:ext cx="12648027" cy="47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At-A-Glance: NYSED Next Generation Anchor Standards for Literacy (grades PreK-12)</a:t>
            </a:r>
            <a:r>
              <a:rPr b="0"/>
              <a:t> </a:t>
            </a:r>
          </a:p>
        </p:txBody>
      </p:sp>
      <p:sp>
        <p:nvSpPr>
          <p:cNvPr id="192" name="Shape 61"/>
          <p:cNvSpPr/>
          <p:nvPr/>
        </p:nvSpPr>
        <p:spPr>
          <a:xfrm flipH="1">
            <a:off x="3429546" y="1395300"/>
            <a:ext cx="42" cy="835830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Shape 62"/>
          <p:cNvSpPr/>
          <p:nvPr/>
        </p:nvSpPr>
        <p:spPr>
          <a:xfrm flipH="1">
            <a:off x="6911043" y="1395300"/>
            <a:ext cx="45" cy="835830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Shape 63"/>
          <p:cNvSpPr/>
          <p:nvPr/>
        </p:nvSpPr>
        <p:spPr>
          <a:xfrm flipH="1">
            <a:off x="9882276" y="1395300"/>
            <a:ext cx="41" cy="835830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5" name="Shape 64"/>
          <p:cNvSpPr/>
          <p:nvPr/>
        </p:nvSpPr>
        <p:spPr>
          <a:xfrm>
            <a:off x="-8" y="1395306"/>
            <a:ext cx="130048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Shape 65"/>
          <p:cNvSpPr txBox="1"/>
          <p:nvPr/>
        </p:nvSpPr>
        <p:spPr>
          <a:xfrm>
            <a:off x="-38" y="781187"/>
            <a:ext cx="1362836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Reading:</a:t>
            </a:r>
          </a:p>
        </p:txBody>
      </p:sp>
      <p:sp>
        <p:nvSpPr>
          <p:cNvPr id="197" name="Shape 66"/>
          <p:cNvSpPr txBox="1"/>
          <p:nvPr/>
        </p:nvSpPr>
        <p:spPr>
          <a:xfrm>
            <a:off x="3429558" y="781187"/>
            <a:ext cx="1254935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Writing: </a:t>
            </a:r>
          </a:p>
        </p:txBody>
      </p:sp>
      <p:sp>
        <p:nvSpPr>
          <p:cNvPr id="198" name="Shape 67"/>
          <p:cNvSpPr txBox="1"/>
          <p:nvPr/>
        </p:nvSpPr>
        <p:spPr>
          <a:xfrm>
            <a:off x="6707857" y="781187"/>
            <a:ext cx="2718511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Speaking/Listening</a:t>
            </a:r>
          </a:p>
        </p:txBody>
      </p:sp>
      <p:sp>
        <p:nvSpPr>
          <p:cNvPr id="199" name="Shape 68"/>
          <p:cNvSpPr txBox="1"/>
          <p:nvPr/>
        </p:nvSpPr>
        <p:spPr>
          <a:xfrm>
            <a:off x="9983892" y="781187"/>
            <a:ext cx="1498865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Language</a:t>
            </a:r>
          </a:p>
        </p:txBody>
      </p:sp>
      <p:sp>
        <p:nvSpPr>
          <p:cNvPr id="200" name="Shape 69"/>
          <p:cNvSpPr txBox="1"/>
          <p:nvPr/>
        </p:nvSpPr>
        <p:spPr>
          <a:xfrm>
            <a:off x="-22" y="1395305"/>
            <a:ext cx="2264660" cy="38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Ideas &amp; Details: </a:t>
            </a:r>
          </a:p>
        </p:txBody>
      </p:sp>
      <p:sp>
        <p:nvSpPr>
          <p:cNvPr id="201" name="Shape 70"/>
          <p:cNvSpPr txBox="1"/>
          <p:nvPr/>
        </p:nvSpPr>
        <p:spPr>
          <a:xfrm>
            <a:off x="255125" y="1702361"/>
            <a:ext cx="1938503" cy="149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11878" indent="-11878" algn="l" defTabSz="1300480">
              <a:buSzPct val="100000"/>
              <a:buAutoNum type="arabicPeriod" startAt="1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Read closely.</a:t>
            </a:r>
          </a:p>
          <a:p>
            <a:pPr marL="11878" indent="-11878" algn="l" defTabSz="1300480">
              <a:buSzPct val="100000"/>
              <a:buAutoNum type="arabicPeriod" startAt="1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Track themes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&amp; summarize main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ideas.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3. Understand and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follow progressions.</a:t>
            </a:r>
          </a:p>
        </p:txBody>
      </p:sp>
      <p:sp>
        <p:nvSpPr>
          <p:cNvPr id="202" name="Shape 71"/>
          <p:cNvSpPr txBox="1"/>
          <p:nvPr/>
        </p:nvSpPr>
        <p:spPr>
          <a:xfrm>
            <a:off x="-39" y="3341508"/>
            <a:ext cx="2201036" cy="38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Craft and Structure: </a:t>
            </a:r>
          </a:p>
        </p:txBody>
      </p:sp>
      <p:sp>
        <p:nvSpPr>
          <p:cNvPr id="203" name="Shape 72"/>
          <p:cNvSpPr txBox="1"/>
          <p:nvPr/>
        </p:nvSpPr>
        <p:spPr>
          <a:xfrm>
            <a:off x="356682" y="3648566"/>
            <a:ext cx="2673019" cy="218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4. Know what words &amp;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phrases mean in context.</a:t>
            </a:r>
          </a:p>
          <a:p>
            <a:pPr marL="11878" indent="-11878" algn="l" defTabSz="1300480">
              <a:buSzPct val="100000"/>
              <a:buAutoNum type="arabicPeriod" startAt="5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Analyze the structure of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 text (how the author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decided to arrange the story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or information)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6.   Assess how point of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view or purpose affects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meaning.</a:t>
            </a:r>
          </a:p>
        </p:txBody>
      </p:sp>
      <p:sp>
        <p:nvSpPr>
          <p:cNvPr id="204" name="Shape 73"/>
          <p:cNvSpPr txBox="1"/>
          <p:nvPr/>
        </p:nvSpPr>
        <p:spPr>
          <a:xfrm>
            <a:off x="-5" y="6143411"/>
            <a:ext cx="2671853" cy="74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Integration of Knowledge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&amp; Ideas</a:t>
            </a:r>
            <a:r>
              <a:rPr sz="2200"/>
              <a:t> :</a:t>
            </a:r>
            <a:r>
              <a:rPr sz="2400"/>
              <a:t> </a:t>
            </a:r>
          </a:p>
        </p:txBody>
      </p:sp>
      <p:sp>
        <p:nvSpPr>
          <p:cNvPr id="205" name="Shape 74"/>
          <p:cNvSpPr txBox="1"/>
          <p:nvPr/>
        </p:nvSpPr>
        <p:spPr>
          <a:xfrm>
            <a:off x="460542" y="6719144"/>
            <a:ext cx="2176133" cy="218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7. Understand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charts, graphs,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and other numerical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representations.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8. Judge the validity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of an argument, based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on the language used.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9. Compare texts on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 same subject.</a:t>
            </a:r>
          </a:p>
        </p:txBody>
      </p:sp>
      <p:sp>
        <p:nvSpPr>
          <p:cNvPr id="206" name="Shape 76"/>
          <p:cNvSpPr txBox="1"/>
          <p:nvPr/>
        </p:nvSpPr>
        <p:spPr>
          <a:xfrm>
            <a:off x="3429558" y="1496905"/>
            <a:ext cx="2124910" cy="38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Types &amp; Purposes: </a:t>
            </a:r>
          </a:p>
        </p:txBody>
      </p:sp>
      <p:sp>
        <p:nvSpPr>
          <p:cNvPr id="207" name="Shape 77"/>
          <p:cNvSpPr txBox="1"/>
          <p:nvPr/>
        </p:nvSpPr>
        <p:spPr>
          <a:xfrm>
            <a:off x="3684689" y="1864922"/>
            <a:ext cx="2600986" cy="1723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11878" indent="-11878" algn="l" defTabSz="1300480">
              <a:buSzPct val="100000"/>
              <a:buAutoNum type="arabicPeriod" startAt="1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Write arguments.</a:t>
            </a:r>
          </a:p>
          <a:p>
            <a:pPr marL="11878" indent="-11878" algn="l" defTabSz="1300480">
              <a:buSzPct val="100000"/>
              <a:buAutoNum type="arabicPeriod" startAt="1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Write informative/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explanatory texts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3. Write narratives.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4. Write responses to texts,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the larger world, and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personal experiences</a:t>
            </a:r>
          </a:p>
        </p:txBody>
      </p:sp>
      <p:sp>
        <p:nvSpPr>
          <p:cNvPr id="208" name="Shape 80"/>
          <p:cNvSpPr txBox="1"/>
          <p:nvPr/>
        </p:nvSpPr>
        <p:spPr>
          <a:xfrm>
            <a:off x="3580183" y="3760608"/>
            <a:ext cx="3332204" cy="4389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Research: 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5. Conduct and report on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both short and sustained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research, based on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focused questions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6. Gather relevant information;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evaluate the validity of sources;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integrate source-based 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information; avoid plagiarism;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collaborate with others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7. Draw evidence from texts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to support analysis, reflection,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and research</a:t>
            </a:r>
          </a:p>
        </p:txBody>
      </p:sp>
      <p:sp>
        <p:nvSpPr>
          <p:cNvPr id="209" name="Shape 83"/>
          <p:cNvSpPr txBox="1"/>
          <p:nvPr/>
        </p:nvSpPr>
        <p:spPr>
          <a:xfrm>
            <a:off x="6911057" y="1496905"/>
            <a:ext cx="1972547" cy="65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Comprehension &amp;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Collaboration: </a:t>
            </a:r>
          </a:p>
        </p:txBody>
      </p:sp>
      <p:sp>
        <p:nvSpPr>
          <p:cNvPr id="210" name="Shape 84"/>
          <p:cNvSpPr txBox="1"/>
          <p:nvPr/>
        </p:nvSpPr>
        <p:spPr>
          <a:xfrm>
            <a:off x="7116515" y="2214877"/>
            <a:ext cx="2548996" cy="240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1.Develop socially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appropriate conversational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skills.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2. Verbally summarize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information that you’ve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heard, read, or seen.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3. Assess the credibility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of what you read and hear,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based on the language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used.</a:t>
            </a:r>
          </a:p>
        </p:txBody>
      </p:sp>
      <p:sp>
        <p:nvSpPr>
          <p:cNvPr id="211" name="Shape 85"/>
          <p:cNvSpPr txBox="1"/>
          <p:nvPr/>
        </p:nvSpPr>
        <p:spPr>
          <a:xfrm>
            <a:off x="6911057" y="5696372"/>
            <a:ext cx="2786029" cy="240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4. Present meaningful ideas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and information coherently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and courteously.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5. Enhance formal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presentations with visuals,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including digital media.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6. Know the rules of formal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spoken English and apply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them when appropriate to the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audience.</a:t>
            </a:r>
          </a:p>
        </p:txBody>
      </p:sp>
      <p:sp>
        <p:nvSpPr>
          <p:cNvPr id="212" name="Shape 86"/>
          <p:cNvSpPr txBox="1"/>
          <p:nvPr/>
        </p:nvSpPr>
        <p:spPr>
          <a:xfrm>
            <a:off x="6809454" y="4978398"/>
            <a:ext cx="2303169" cy="65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Presentation of Ideas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and Knowledge:  </a:t>
            </a:r>
          </a:p>
        </p:txBody>
      </p:sp>
      <p:sp>
        <p:nvSpPr>
          <p:cNvPr id="213" name="Shape 87"/>
          <p:cNvSpPr txBox="1"/>
          <p:nvPr/>
        </p:nvSpPr>
        <p:spPr>
          <a:xfrm>
            <a:off x="7014915" y="3955624"/>
            <a:ext cx="227426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14" name="Shape 88"/>
          <p:cNvSpPr txBox="1"/>
          <p:nvPr/>
        </p:nvSpPr>
        <p:spPr>
          <a:xfrm>
            <a:off x="9825845" y="1539802"/>
            <a:ext cx="2735701" cy="38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Knowledge of Language: </a:t>
            </a:r>
          </a:p>
        </p:txBody>
      </p:sp>
      <p:sp>
        <p:nvSpPr>
          <p:cNvPr id="215" name="Shape 89"/>
          <p:cNvSpPr txBox="1"/>
          <p:nvPr/>
        </p:nvSpPr>
        <p:spPr>
          <a:xfrm>
            <a:off x="9861970" y="1907812"/>
            <a:ext cx="2853994" cy="423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11878" indent="-11878" algn="l" defTabSz="1300480">
              <a:buSzPct val="100000"/>
              <a:buAutoNum type="arabicPeriod" startAt="1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Know the rules of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formal standard written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and spoken English and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apply them when your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audience expects you to do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so. Accurately perceive the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circumstances when your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audience expects you to use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 formal language tone.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2. The above includes the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visuals of writing: spelling,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capitalization, punctuation.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3. Understand that language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a changing social contract.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Make effective choices. 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Expand your understanding of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 language choices of 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others.</a:t>
            </a:r>
          </a:p>
        </p:txBody>
      </p:sp>
      <p:sp>
        <p:nvSpPr>
          <p:cNvPr id="216" name="Shape 90"/>
          <p:cNvSpPr txBox="1"/>
          <p:nvPr/>
        </p:nvSpPr>
        <p:spPr>
          <a:xfrm>
            <a:off x="10022271" y="7210366"/>
            <a:ext cx="2932675" cy="218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4. Figure out what new words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&amp; phrases mean using context,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word parts, dictionaries, a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5. Understand that words can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be nuanced and can have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multiple meanings.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6. Understand and use an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academic/businesslike level</a:t>
            </a:r>
          </a:p>
          <a:p>
            <a:pPr marL="487680" indent="-487680"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of language.</a:t>
            </a:r>
          </a:p>
        </p:txBody>
      </p:sp>
      <p:sp>
        <p:nvSpPr>
          <p:cNvPr id="217" name="Shape 91"/>
          <p:cNvSpPr txBox="1"/>
          <p:nvPr/>
        </p:nvSpPr>
        <p:spPr>
          <a:xfrm>
            <a:off x="10022271" y="6554327"/>
            <a:ext cx="2311392" cy="74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Vocabulary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Acquisition and Use:</a:t>
            </a:r>
            <a:r>
              <a:rPr sz="2400"/>
              <a:t> </a:t>
            </a:r>
          </a:p>
        </p:txBody>
      </p:sp>
      <p:sp>
        <p:nvSpPr>
          <p:cNvPr id="218" name="Shape 92"/>
          <p:cNvSpPr txBox="1"/>
          <p:nvPr/>
        </p:nvSpPr>
        <p:spPr>
          <a:xfrm>
            <a:off x="4761648" y="474130"/>
            <a:ext cx="3384120" cy="32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Amy Benjamin Educational Services, Inc.</a:t>
            </a:r>
          </a:p>
        </p:txBody>
      </p:sp>
      <p:pic>
        <p:nvPicPr>
          <p:cNvPr id="219" name="Oval" descr="Ov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153" y="1369906"/>
            <a:ext cx="3505830" cy="4947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0784" y="6652176"/>
            <a:ext cx="3505845" cy="2915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168"/>
          <p:cNvSpPr txBox="1"/>
          <p:nvPr>
            <p:ph type="sldNum" sz="quarter" idx="4294967295"/>
          </p:nvPr>
        </p:nvSpPr>
        <p:spPr>
          <a:xfrm>
            <a:off x="12087575" y="8882095"/>
            <a:ext cx="266973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1" name="Shape 170"/>
          <p:cNvSpPr txBox="1"/>
          <p:nvPr/>
        </p:nvSpPr>
        <p:spPr>
          <a:xfrm>
            <a:off x="248601" y="212947"/>
            <a:ext cx="2949830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Passage B: Poem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11. 4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12. 1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13. 3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14. 1</a:t>
            </a:r>
          </a:p>
          <a:p>
            <a: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     </a:t>
            </a:r>
          </a:p>
        </p:txBody>
      </p:sp>
      <p:sp>
        <p:nvSpPr>
          <p:cNvPr id="332" name="Lang. Std. 5:  Demonstrate an understanding of…"/>
          <p:cNvSpPr txBox="1"/>
          <p:nvPr/>
        </p:nvSpPr>
        <p:spPr>
          <a:xfrm>
            <a:off x="4394122" y="7711709"/>
            <a:ext cx="7301485" cy="119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Lang. Std. 5:  Demonstrate an understanding of </a:t>
            </a:r>
          </a:p>
          <a:p>
            <a:pPr algn="l"/>
            <a:r>
              <a:t>                       figurative language, word relationships</a:t>
            </a:r>
          </a:p>
          <a:p>
            <a:pPr algn="l"/>
            <a:r>
              <a:t>                       and nuances. </a:t>
            </a:r>
            <a:r>
              <a:rPr b="1">
                <a:solidFill>
                  <a:srgbClr val="2944D8"/>
                </a:solidFill>
              </a:rPr>
              <a:t>(Question 12, 13 )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562" y="5870088"/>
            <a:ext cx="3340101" cy="2438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Rdg. Std. 3:  Analyze how and why individuals, events,…"/>
          <p:cNvSpPr txBox="1"/>
          <p:nvPr/>
        </p:nvSpPr>
        <p:spPr>
          <a:xfrm>
            <a:off x="4270374" y="836213"/>
            <a:ext cx="7548983" cy="119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Rdg. Std. 3:  Analyze how and why individuals, events,</a:t>
            </a:r>
          </a:p>
          <a:p>
            <a:pPr lvl="6" algn="l"/>
            <a:r>
              <a:t>                     or ideas develop and interact over the</a:t>
            </a:r>
          </a:p>
          <a:p>
            <a:pPr lvl="6" algn="l"/>
            <a:r>
              <a:t>                     course of a text. </a:t>
            </a:r>
            <a:r>
              <a:rPr b="1">
                <a:solidFill>
                  <a:srgbClr val="292CC9"/>
                </a:solidFill>
              </a:rPr>
              <a:t>(Question 11)</a:t>
            </a:r>
          </a:p>
        </p:txBody>
      </p:sp>
      <p:sp>
        <p:nvSpPr>
          <p:cNvPr id="335" name="Rdg. Std. 3:  Analyze how and why individuals, events,…"/>
          <p:cNvSpPr txBox="1"/>
          <p:nvPr/>
        </p:nvSpPr>
        <p:spPr>
          <a:xfrm>
            <a:off x="4127245" y="4286010"/>
            <a:ext cx="6854343" cy="8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Rdg. Std. 6: Assess how point of view or purpose</a:t>
            </a:r>
          </a:p>
          <a:p>
            <a:pPr algn="l"/>
            <a:r>
              <a:t>                    affects meaning . </a:t>
            </a:r>
            <a:r>
              <a:rPr b="1">
                <a:solidFill>
                  <a:srgbClr val="292CC9"/>
                </a:solidFill>
              </a:rPr>
              <a:t>(Question 14)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Why Was I Wrong?"/>
          <p:cNvSpPr txBox="1"/>
          <p:nvPr/>
        </p:nvSpPr>
        <p:spPr>
          <a:xfrm>
            <a:off x="5355335" y="163159"/>
            <a:ext cx="285292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Why Was I Wrong? </a:t>
            </a:r>
          </a:p>
        </p:txBody>
      </p:sp>
      <p:pic>
        <p:nvPicPr>
          <p:cNvPr id="33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948" y="504179"/>
            <a:ext cx="2463801" cy="3289304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Comprehension Problem:…"/>
          <p:cNvSpPr txBox="1"/>
          <p:nvPr/>
        </p:nvSpPr>
        <p:spPr>
          <a:xfrm>
            <a:off x="4152898" y="905201"/>
            <a:ext cx="7053987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Comprehension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didn't understand the main idea of the text.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</a:p>
          <a:p>
            <a:pPr lvl="4" algn="l">
              <a:defRPr i="1"/>
            </a:pPr>
            <a:r>
              <a:t>         I didn’t understand relevant details in the text.</a:t>
            </a:r>
          </a:p>
        </p:txBody>
      </p:sp>
      <p:sp>
        <p:nvSpPr>
          <p:cNvPr id="340" name="Vocabulary Problem:…"/>
          <p:cNvSpPr txBox="1"/>
          <p:nvPr/>
        </p:nvSpPr>
        <p:spPr>
          <a:xfrm>
            <a:off x="4120739" y="3057854"/>
            <a:ext cx="7702906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Vocabulary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didn't understand key vocabulary in the text.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</a:p>
          <a:p>
            <a:pPr lvl="4" algn="l">
              <a:defRPr i="1"/>
            </a:pPr>
            <a:r>
              <a:t>         I didn’t understand key vocabulary in the question.</a:t>
            </a:r>
          </a:p>
        </p:txBody>
      </p:sp>
      <p:sp>
        <p:nvSpPr>
          <p:cNvPr id="341" name="Test-taking Problem:…"/>
          <p:cNvSpPr txBox="1"/>
          <p:nvPr/>
        </p:nvSpPr>
        <p:spPr>
          <a:xfrm>
            <a:off x="4045151" y="5045404"/>
            <a:ext cx="7262775" cy="119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Test-taking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didn’t read the text slowly and carefully.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4" algn="l">
              <a:defRPr i="1"/>
            </a:pPr>
            <a:r>
              <a:t>         I didn’t read the question and choices carefully.</a:t>
            </a:r>
          </a:p>
        </p:txBody>
      </p:sp>
      <p:sp>
        <p:nvSpPr>
          <p:cNvPr id="342" name="Personal Problem:…"/>
          <p:cNvSpPr txBox="1"/>
          <p:nvPr/>
        </p:nvSpPr>
        <p:spPr>
          <a:xfrm>
            <a:off x="4216394" y="6664652"/>
            <a:ext cx="5444948" cy="119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Personal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can’t concentrate today.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  <a:r>
              <a:t>         I don’t want to concentrate today.</a:t>
            </a:r>
          </a:p>
        </p:txBody>
      </p:sp>
      <p:sp>
        <p:nvSpPr>
          <p:cNvPr id="343" name="Other:…"/>
          <p:cNvSpPr txBox="1"/>
          <p:nvPr/>
        </p:nvSpPr>
        <p:spPr>
          <a:xfrm>
            <a:off x="267754" y="7909252"/>
            <a:ext cx="10942626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Other:</a:t>
            </a:r>
          </a:p>
          <a:p>
            <a:pPr lvl="4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     I blame the question and I refuse to stop doing that.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5" algn="l">
              <a:defRPr i="1"/>
            </a:pPr>
          </a:p>
          <a:p>
            <a:pPr lvl="5" algn="l">
              <a:defRPr i="1"/>
            </a:pPr>
            <a:r>
              <a:t>        I’m trying, but I still don’t understand why my answer is considered wrong.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1"/>
      <p:bldP build="whole" bldLvl="1" animBg="1" rev="0" advAuto="0" spid="343" grpId="5"/>
      <p:bldP build="whole" bldLvl="1" animBg="1" rev="0" advAuto="0" spid="340" grpId="2"/>
      <p:bldP build="whole" bldLvl="1" animBg="1" rev="0" advAuto="0" spid="342" grpId="4"/>
      <p:bldP build="whole" bldLvl="1" animBg="1" rev="0" advAuto="0" spid="341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155"/>
          <p:cNvSpPr txBox="1"/>
          <p:nvPr>
            <p:ph type="sldNum" sz="quarter" idx="4294967295"/>
          </p:nvPr>
        </p:nvSpPr>
        <p:spPr>
          <a:xfrm>
            <a:off x="12087575" y="8882095"/>
            <a:ext cx="266973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6" name="Shape 156"/>
          <p:cNvSpPr txBox="1"/>
          <p:nvPr/>
        </p:nvSpPr>
        <p:spPr>
          <a:xfrm>
            <a:off x="437023" y="576295"/>
            <a:ext cx="11699098" cy="6724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A:   Look over the passage and questions, note the lines in the text: 5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  Reading Time: approx 7-8 minutes (approx. 1,000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  Multiple Choice time: 5-7  minutes (10 questions)</a:t>
            </a:r>
          </a:p>
          <a:p>
            <a:pPr algn="l" defTabSz="1300480">
              <a:defRPr b="1" sz="2200">
                <a:solidFill>
                  <a:srgbClr val="C7C7C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22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B: Look over the poem and questions, note the lines in the text: 3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Reading Time: approx 2 minutes (approx 100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lvl="2"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Multiple Choice time:   4 minutes (4 questions)</a:t>
            </a:r>
          </a:p>
          <a:p>
            <a:pPr algn="l" defTabSz="1300480">
              <a:defRPr sz="2200">
                <a:solidFill>
                  <a:srgbClr val="C6C6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11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Passage C: Look over the passage and questions, note the lines in the text: 5 minutes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    Reading time: approx. 7-8 minutes (approx. 1,000 words)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	Write a quick main idea sentence: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Write one abstract noun: 1 minute</a:t>
            </a: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Multiple Choice time: 5-7 minutes (6 questions)</a:t>
            </a:r>
          </a:p>
          <a:p>
            <a:pPr algn="l" defTabSz="1300480">
              <a:defRPr sz="2200">
                <a:solidFill>
                  <a:srgbClr val="C1C1C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22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>
                <a:solidFill>
                  <a:srgbClr val="3399FF"/>
                </a:solidFill>
              </a:rPr>
              <a:t>Est. 55 minutes for Part 1, 24 questions</a:t>
            </a:r>
          </a:p>
          <a:p>
            <a:pPr algn="l" defTabSz="1300480">
              <a:defRPr b="1" sz="2200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   (5 minutes to spare)</a:t>
            </a:r>
          </a:p>
        </p:txBody>
      </p:sp>
      <p:pic>
        <p:nvPicPr>
          <p:cNvPr id="347" name="Oval Oval" descr="Oval Ov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96" y="4191000"/>
            <a:ext cx="12039105" cy="2697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174"/>
          <p:cNvSpPr txBox="1"/>
          <p:nvPr>
            <p:ph type="sldNum" sz="quarter" idx="4294967295"/>
          </p:nvPr>
        </p:nvSpPr>
        <p:spPr>
          <a:xfrm>
            <a:off x="12087575" y="8882095"/>
            <a:ext cx="266973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0" name="Shape 176"/>
          <p:cNvSpPr txBox="1"/>
          <p:nvPr/>
        </p:nvSpPr>
        <p:spPr>
          <a:xfrm>
            <a:off x="344246" y="209467"/>
            <a:ext cx="538518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30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Passage C: Literary Non-Fiction</a:t>
            </a:r>
          </a:p>
        </p:txBody>
      </p:sp>
      <p:pic>
        <p:nvPicPr>
          <p:cNvPr id="351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9904" y="5837039"/>
            <a:ext cx="3530619" cy="229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1655" y="2194859"/>
            <a:ext cx="6032567" cy="4178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174"/>
          <p:cNvSpPr txBox="1"/>
          <p:nvPr>
            <p:ph type="sldNum" sz="quarter" idx="4294967295"/>
          </p:nvPr>
        </p:nvSpPr>
        <p:spPr>
          <a:xfrm>
            <a:off x="12087575" y="8882095"/>
            <a:ext cx="266973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1300480">
              <a:lnSpc>
                <a:spcPct val="9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9904" y="5837039"/>
            <a:ext cx="3530619" cy="2298703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Rdg. Std. 2:  Determine central ideas and themes and…"/>
          <p:cNvSpPr txBox="1"/>
          <p:nvPr/>
        </p:nvSpPr>
        <p:spPr>
          <a:xfrm>
            <a:off x="6079769" y="629974"/>
            <a:ext cx="5632248" cy="123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800"/>
            </a:pPr>
            <a:r>
              <a:t>Rdg. Std. 2: </a:t>
            </a:r>
            <a:r>
              <a:rPr b="0"/>
              <a:t> Determine central ideas and themes and</a:t>
            </a:r>
          </a:p>
          <a:p>
            <a:pPr algn="l">
              <a:defRPr sz="1800"/>
            </a:pPr>
            <a:r>
              <a:t>                     analyze their development; Summarize</a:t>
            </a:r>
          </a:p>
          <a:p>
            <a:pPr algn="l">
              <a:defRPr sz="1800"/>
            </a:pPr>
            <a:r>
              <a:t>                     the key supporting details and ideas.</a:t>
            </a:r>
          </a:p>
          <a:p>
            <a:pPr algn="l">
              <a:defRPr sz="1800"/>
            </a:pPr>
            <a:r>
              <a:t>                    </a:t>
            </a:r>
            <a:r>
              <a:rPr>
                <a:solidFill>
                  <a:srgbClr val="3833B5"/>
                </a:solidFill>
              </a:rPr>
              <a:t> </a:t>
            </a:r>
            <a:r>
              <a:rPr b="1">
                <a:solidFill>
                  <a:srgbClr val="3833B5"/>
                </a:solidFill>
              </a:rPr>
              <a:t>(Question 23, 24)</a:t>
            </a:r>
          </a:p>
        </p:txBody>
      </p:sp>
      <p:sp>
        <p:nvSpPr>
          <p:cNvPr id="357" name="Rdg. Std. 4:  Interpret words and phrases as they are…"/>
          <p:cNvSpPr txBox="1"/>
          <p:nvPr/>
        </p:nvSpPr>
        <p:spPr>
          <a:xfrm>
            <a:off x="6118173" y="3141668"/>
            <a:ext cx="5555438" cy="123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800"/>
            </a:pPr>
            <a:r>
              <a:t>Rdg. Std. 4: </a:t>
            </a:r>
            <a:r>
              <a:rPr b="0"/>
              <a:t> Interpret words and phrases as they are</a:t>
            </a:r>
          </a:p>
          <a:p>
            <a:pPr algn="l">
              <a:defRPr sz="1800"/>
            </a:pPr>
            <a:r>
              <a:t>                     used in a text, e.g., connotation,</a:t>
            </a:r>
          </a:p>
          <a:p>
            <a:pPr algn="l">
              <a:defRPr sz="1800"/>
            </a:pPr>
            <a:r>
              <a:t>                     figurative meanings); understand the</a:t>
            </a:r>
          </a:p>
          <a:p>
            <a:pPr algn="l">
              <a:defRPr sz="1800"/>
            </a:pPr>
            <a:r>
              <a:t>                     impact of diction. </a:t>
            </a:r>
            <a:r>
              <a:rPr b="1">
                <a:solidFill>
                  <a:srgbClr val="2022B7"/>
                </a:solidFill>
              </a:rPr>
              <a:t>(Questions 18)</a:t>
            </a:r>
          </a:p>
        </p:txBody>
      </p:sp>
      <p:sp>
        <p:nvSpPr>
          <p:cNvPr id="358" name="Lang. Std. 4: Determine or clarify the meaning of…"/>
          <p:cNvSpPr txBox="1"/>
          <p:nvPr/>
        </p:nvSpPr>
        <p:spPr>
          <a:xfrm>
            <a:off x="6219328" y="5766591"/>
            <a:ext cx="5353128" cy="207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800"/>
            </a:pPr>
            <a:r>
              <a:t>Lang. Std. 4: </a:t>
            </a:r>
            <a:r>
              <a:rPr b="0"/>
              <a:t>Determine or clarify the meaning of </a:t>
            </a:r>
          </a:p>
          <a:p>
            <a:pPr algn="l">
              <a:defRPr sz="1800"/>
            </a:pPr>
            <a:r>
              <a:t>                     unknown and multiple-meaning words</a:t>
            </a:r>
          </a:p>
          <a:p>
            <a:pPr algn="l">
              <a:defRPr sz="1800"/>
            </a:pPr>
            <a:r>
              <a:t>                     and phrases by using context clues,</a:t>
            </a:r>
          </a:p>
          <a:p>
            <a:pPr algn="l">
              <a:defRPr sz="1800"/>
            </a:pPr>
            <a:r>
              <a:t>                     analyzing meaningful word parts, and</a:t>
            </a:r>
          </a:p>
          <a:p>
            <a:pPr algn="l">
              <a:defRPr sz="1800"/>
            </a:pPr>
            <a:r>
              <a:t>                     consulting general and specialized</a:t>
            </a:r>
          </a:p>
          <a:p>
            <a:pPr algn="l">
              <a:defRPr sz="1800"/>
            </a:pPr>
            <a:r>
              <a:t>                     reference materials, as appropriate</a:t>
            </a:r>
          </a:p>
          <a:p>
            <a:pPr algn="l">
              <a:defRPr sz="1800"/>
            </a:pPr>
            <a:r>
              <a:t>                     </a:t>
            </a:r>
            <a:r>
              <a:rPr b="1">
                <a:solidFill>
                  <a:srgbClr val="2B53CC"/>
                </a:solidFill>
              </a:rPr>
              <a:t>(Question 17, 21)</a:t>
            </a:r>
          </a:p>
        </p:txBody>
      </p:sp>
      <p:sp>
        <p:nvSpPr>
          <p:cNvPr id="359" name="Rdg. Std. 3:  Analyze how and why individuals, events,…"/>
          <p:cNvSpPr txBox="1"/>
          <p:nvPr/>
        </p:nvSpPr>
        <p:spPr>
          <a:xfrm>
            <a:off x="6116885" y="2025521"/>
            <a:ext cx="5869535" cy="95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800"/>
            </a:pPr>
            <a:r>
              <a:t>Rdg. Std. 3: </a:t>
            </a:r>
            <a:r>
              <a:rPr b="0"/>
              <a:t> Analyze how and why individuals, events,</a:t>
            </a:r>
          </a:p>
          <a:p>
            <a:pPr lvl="6" algn="l">
              <a:defRPr sz="1800"/>
            </a:pPr>
            <a:r>
              <a:t>                     or ideas develop and interact over the</a:t>
            </a:r>
          </a:p>
          <a:p>
            <a:pPr lvl="6" algn="l">
              <a:defRPr sz="1800"/>
            </a:pPr>
            <a:r>
              <a:t>                     course of a text. </a:t>
            </a:r>
            <a:r>
              <a:rPr b="1">
                <a:solidFill>
                  <a:srgbClr val="292CC9"/>
                </a:solidFill>
              </a:rPr>
              <a:t>(Questions 15, 16, 19, 20)</a:t>
            </a:r>
          </a:p>
        </p:txBody>
      </p:sp>
      <p:sp>
        <p:nvSpPr>
          <p:cNvPr id="360" name="15. 2…"/>
          <p:cNvSpPr txBox="1"/>
          <p:nvPr/>
        </p:nvSpPr>
        <p:spPr>
          <a:xfrm>
            <a:off x="914399" y="410666"/>
            <a:ext cx="792176" cy="377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15. 2</a:t>
            </a:r>
          </a:p>
          <a:p>
            <a:pPr algn="l"/>
            <a:r>
              <a:t>16. 1</a:t>
            </a:r>
          </a:p>
          <a:p>
            <a:pPr algn="l"/>
            <a:r>
              <a:t>17. 2</a:t>
            </a:r>
          </a:p>
          <a:p>
            <a:pPr algn="l"/>
            <a:r>
              <a:t>18. 3</a:t>
            </a:r>
          </a:p>
          <a:p>
            <a:pPr algn="l"/>
            <a:r>
              <a:t>19. 3</a:t>
            </a:r>
          </a:p>
          <a:p>
            <a:pPr algn="l"/>
            <a:r>
              <a:t>20. 4</a:t>
            </a:r>
          </a:p>
          <a:p>
            <a:pPr algn="l"/>
            <a:r>
              <a:t>21. 3</a:t>
            </a:r>
          </a:p>
          <a:p>
            <a:pPr algn="l"/>
            <a:r>
              <a:t>22. 2</a:t>
            </a:r>
          </a:p>
          <a:p>
            <a:pPr algn="l"/>
            <a:r>
              <a:t>23. 1</a:t>
            </a:r>
          </a:p>
          <a:p>
            <a:pPr algn="l"/>
            <a:r>
              <a:t>24. 3</a:t>
            </a:r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556" y="5617226"/>
            <a:ext cx="3429001" cy="237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Rdg. Std. 3:  Analyze how and why individuals, events,…"/>
          <p:cNvSpPr txBox="1"/>
          <p:nvPr/>
        </p:nvSpPr>
        <p:spPr>
          <a:xfrm>
            <a:off x="6172510" y="4733529"/>
            <a:ext cx="5203166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b="1"/>
              <a:t>Rdg. Std. 6</a:t>
            </a:r>
            <a:r>
              <a:t>: Assess how point of view or purpose</a:t>
            </a:r>
          </a:p>
          <a:p>
            <a:pPr algn="l">
              <a:defRPr sz="1800"/>
            </a:pPr>
            <a:r>
              <a:t>                    affects meaning . </a:t>
            </a:r>
            <a:r>
              <a:rPr b="1">
                <a:solidFill>
                  <a:srgbClr val="292CC9"/>
                </a:solidFill>
              </a:rPr>
              <a:t>(Question 22)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Why Was I Wrong?"/>
          <p:cNvSpPr txBox="1"/>
          <p:nvPr/>
        </p:nvSpPr>
        <p:spPr>
          <a:xfrm>
            <a:off x="5355335" y="163159"/>
            <a:ext cx="285292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Why Was I Wrong? </a:t>
            </a:r>
          </a:p>
        </p:txBody>
      </p:sp>
      <p:pic>
        <p:nvPicPr>
          <p:cNvPr id="36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948" y="504179"/>
            <a:ext cx="2463801" cy="3289304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Comprehension Problem:…"/>
          <p:cNvSpPr txBox="1"/>
          <p:nvPr/>
        </p:nvSpPr>
        <p:spPr>
          <a:xfrm>
            <a:off x="4152898" y="905201"/>
            <a:ext cx="7053987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Comprehension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didn't understand the main idea of the text.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</a:p>
          <a:p>
            <a:pPr lvl="4" algn="l">
              <a:defRPr i="1"/>
            </a:pPr>
            <a:r>
              <a:t>         I didn’t understand relevant details in the text.</a:t>
            </a:r>
          </a:p>
        </p:txBody>
      </p:sp>
      <p:sp>
        <p:nvSpPr>
          <p:cNvPr id="367" name="Vocabulary Problem:…"/>
          <p:cNvSpPr txBox="1"/>
          <p:nvPr/>
        </p:nvSpPr>
        <p:spPr>
          <a:xfrm>
            <a:off x="4120739" y="3057854"/>
            <a:ext cx="7702906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Vocabulary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didn't understand key vocabulary in the text.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</a:p>
          <a:p>
            <a:pPr lvl="4" algn="l">
              <a:defRPr i="1"/>
            </a:pPr>
            <a:r>
              <a:t>         I didn’t understand key vocabulary in the question.</a:t>
            </a:r>
          </a:p>
        </p:txBody>
      </p:sp>
      <p:sp>
        <p:nvSpPr>
          <p:cNvPr id="368" name="Test-taking Problem:…"/>
          <p:cNvSpPr txBox="1"/>
          <p:nvPr/>
        </p:nvSpPr>
        <p:spPr>
          <a:xfrm>
            <a:off x="4045151" y="5045404"/>
            <a:ext cx="7262775" cy="119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Test-taking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didn’t read the text slowly and carefully.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4" algn="l">
              <a:defRPr i="1"/>
            </a:pPr>
            <a:r>
              <a:t>         I didn’t read the question and choices carefully.</a:t>
            </a:r>
          </a:p>
        </p:txBody>
      </p:sp>
      <p:sp>
        <p:nvSpPr>
          <p:cNvPr id="369" name="Personal Problem:…"/>
          <p:cNvSpPr txBox="1"/>
          <p:nvPr/>
        </p:nvSpPr>
        <p:spPr>
          <a:xfrm>
            <a:off x="4216394" y="6664652"/>
            <a:ext cx="5444948" cy="119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Personal Problem: </a:t>
            </a:r>
          </a:p>
          <a:p>
            <a:pPr lvl="3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I can’t concentrate today.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3" algn="l">
              <a:defRPr i="1"/>
            </a:pPr>
            <a:r>
              <a:t>         I don’t want to concentrate today.</a:t>
            </a:r>
          </a:p>
        </p:txBody>
      </p:sp>
      <p:sp>
        <p:nvSpPr>
          <p:cNvPr id="370" name="Other:…"/>
          <p:cNvSpPr txBox="1"/>
          <p:nvPr/>
        </p:nvSpPr>
        <p:spPr>
          <a:xfrm>
            <a:off x="267754" y="7909252"/>
            <a:ext cx="10942626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Other:</a:t>
            </a:r>
          </a:p>
          <a:p>
            <a:pPr lvl="4"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     I blame the question and I refuse to stop doing that.</a:t>
            </a:r>
            <a:endParaRPr i="1">
              <a:latin typeface="+mj-lt"/>
              <a:ea typeface="+mj-ea"/>
              <a:cs typeface="+mj-cs"/>
              <a:sym typeface="Helvetica Neue"/>
            </a:endParaRPr>
          </a:p>
          <a:p>
            <a:pPr lvl="5" algn="l">
              <a:defRPr i="1"/>
            </a:pPr>
          </a:p>
          <a:p>
            <a:pPr lvl="5" algn="l">
              <a:defRPr i="1"/>
            </a:pPr>
            <a:r>
              <a:t>        I’m trying, but I still don’t understand why my answer is considered wrong.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  <p:bldP build="whole" bldLvl="1" animBg="1" rev="0" advAuto="0" spid="367" grpId="2"/>
      <p:bldP build="whole" bldLvl="1" animBg="1" rev="0" advAuto="0" spid="370" grpId="5"/>
      <p:bldP build="whole" bldLvl="1" animBg="1" rev="0" advAuto="0" spid="369" grpId="4"/>
      <p:bldP build="whole" bldLvl="1" animBg="1" rev="0" advAuto="0" spid="368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Let’s Review the Strategies:"/>
          <p:cNvSpPr txBox="1"/>
          <p:nvPr/>
        </p:nvSpPr>
        <p:spPr>
          <a:xfrm>
            <a:off x="4514798" y="302717"/>
            <a:ext cx="397520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Let’s Review the Strategies: </a:t>
            </a:r>
          </a:p>
        </p:txBody>
      </p:sp>
      <p:pic>
        <p:nvPicPr>
          <p:cNvPr id="37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418" y="212377"/>
            <a:ext cx="3505202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Teach the Four-part Procedure:…"/>
          <p:cNvSpPr txBox="1"/>
          <p:nvPr/>
        </p:nvSpPr>
        <p:spPr>
          <a:xfrm>
            <a:off x="4584698" y="931366"/>
            <a:ext cx="6387085" cy="23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20840" indent="-320840" algn="l">
              <a:buSzPct val="100000"/>
              <a:buAutoNum type="arabicPeriod" startAt="1"/>
            </a:pPr>
            <a:r>
              <a:t>Teach the Four-part Procedure: </a:t>
            </a:r>
          </a:p>
          <a:p>
            <a:pPr algn="l"/>
            <a:r>
              <a:t>          a. Get acquainted with the passage and</a:t>
            </a:r>
          </a:p>
          <a:p>
            <a:pPr lvl="7" algn="l"/>
            <a:r>
              <a:t>              questions. Annotate the text</a:t>
            </a:r>
          </a:p>
          <a:p>
            <a:pPr algn="l"/>
            <a:r>
              <a:t>          b. Read at a “literary pace”</a:t>
            </a:r>
          </a:p>
          <a:p>
            <a:pPr algn="l"/>
            <a:r>
              <a:t>          c. Write the main idea in one sentence</a:t>
            </a:r>
          </a:p>
          <a:p>
            <a:pPr algn="l"/>
            <a:r>
              <a:t>          d. Answer the questions</a:t>
            </a:r>
          </a:p>
        </p:txBody>
      </p:sp>
      <p:sp>
        <p:nvSpPr>
          <p:cNvPr id="375" name="2. Provide the “Metacognition” questions to analyze why you got questions wrong."/>
          <p:cNvSpPr txBox="1"/>
          <p:nvPr/>
        </p:nvSpPr>
        <p:spPr>
          <a:xfrm>
            <a:off x="749282" y="3452317"/>
            <a:ext cx="1134831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2. Provide the “Metacognition” questions to analyze why you got questions wrong.</a:t>
            </a:r>
          </a:p>
        </p:txBody>
      </p:sp>
      <p:sp>
        <p:nvSpPr>
          <p:cNvPr id="376" name="3. Provide class time to practice slow reading: Visualize,…"/>
          <p:cNvSpPr txBox="1"/>
          <p:nvPr/>
        </p:nvSpPr>
        <p:spPr>
          <a:xfrm>
            <a:off x="1003285" y="4271459"/>
            <a:ext cx="7813854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3. Provide class time to practice slow reading: Visualize, </a:t>
            </a:r>
          </a:p>
          <a:p>
            <a:pPr algn="l"/>
            <a:r>
              <a:t>Activate the Internal Narrative Voice</a:t>
            </a:r>
          </a:p>
        </p:txBody>
      </p:sp>
      <p:sp>
        <p:nvSpPr>
          <p:cNvPr id="377" name="4. Help students use the “abstract noun-making suffixes” to capture the theme."/>
          <p:cNvSpPr txBox="1"/>
          <p:nvPr/>
        </p:nvSpPr>
        <p:spPr>
          <a:xfrm>
            <a:off x="800098" y="5458917"/>
            <a:ext cx="109103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4. Help students use the “abstract noun-making suffixes” to capture the theme.</a:t>
            </a:r>
          </a:p>
        </p:txBody>
      </p:sp>
      <p:sp>
        <p:nvSpPr>
          <p:cNvPr id="378" name="5. Build awareness of the Standards on which the questions are based by:…"/>
          <p:cNvSpPr txBox="1"/>
          <p:nvPr/>
        </p:nvSpPr>
        <p:spPr>
          <a:xfrm>
            <a:off x="570368" y="6138362"/>
            <a:ext cx="11124592" cy="23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5. Build awareness of the Standards on which the questions are based by: </a:t>
            </a:r>
          </a:p>
          <a:p>
            <a:pPr lvl="8" algn="l"/>
            <a:r>
              <a:t>              a.  Using the two-column Question Menu to engage the text, addressing</a:t>
            </a:r>
          </a:p>
          <a:p>
            <a:pPr lvl="8" algn="l"/>
            <a:r>
              <a:t>                   questions that are appropriate for the text</a:t>
            </a:r>
          </a:p>
          <a:p>
            <a:pPr lvl="8" algn="l"/>
            <a:r>
              <a:t>          </a:t>
            </a:r>
          </a:p>
          <a:p>
            <a:pPr lvl="8" algn="l"/>
            <a:r>
              <a:t>              b.  Using the collection of question frames from previous exams, create</a:t>
            </a:r>
          </a:p>
          <a:p>
            <a:pPr lvl="8" algn="l"/>
            <a:r>
              <a:t>                   questions and exchange with peers </a:t>
            </a:r>
          </a:p>
        </p:txBody>
      </p:sp>
      <p:sp>
        <p:nvSpPr>
          <p:cNvPr id="379" name="6. Acclimate students to the words and phrases in the question stems: creates…"/>
          <p:cNvSpPr txBox="1"/>
          <p:nvPr/>
        </p:nvSpPr>
        <p:spPr>
          <a:xfrm>
            <a:off x="914386" y="8671272"/>
            <a:ext cx="10779862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6. Acclimate students to the words and phrases in the question stems: </a:t>
            </a:r>
            <a:r>
              <a:rPr i="1"/>
              <a:t>creates</a:t>
            </a:r>
            <a:endParaRPr i="1"/>
          </a:p>
          <a:p>
            <a:pPr algn="l">
              <a:defRPr i="1"/>
            </a:pPr>
            <a:r>
              <a:t>    a sense of, best reflects, convey a sense of, reveal, infers that….)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4"/>
      <p:bldP build="whole" bldLvl="1" animBg="1" rev="0" advAuto="0" spid="376" grpId="3"/>
      <p:bldP build="whole" bldLvl="1" animBg="1" rev="0" advAuto="0" spid="375" grpId="2"/>
      <p:bldP build="whole" bldLvl="1" animBg="1" rev="0" advAuto="0" spid="374" grpId="1"/>
      <p:bldP build="whole" bldLvl="1" animBg="1" rev="0" advAuto="0" spid="378" grpId="5"/>
      <p:bldP build="whole" bldLvl="1" animBg="1" rev="0" advAuto="0" spid="379" grpId="6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Let’s Review the Strategies:"/>
          <p:cNvSpPr txBox="1"/>
          <p:nvPr/>
        </p:nvSpPr>
        <p:spPr>
          <a:xfrm>
            <a:off x="4514798" y="302717"/>
            <a:ext cx="397520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Let’s Review the Strategies: </a:t>
            </a:r>
          </a:p>
        </p:txBody>
      </p:sp>
      <p:pic>
        <p:nvPicPr>
          <p:cNvPr id="38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418" y="212377"/>
            <a:ext cx="3505202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Text"/>
          <p:cNvSpPr txBox="1"/>
          <p:nvPr/>
        </p:nvSpPr>
        <p:spPr>
          <a:xfrm>
            <a:off x="4584698" y="1852114"/>
            <a:ext cx="62270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      </a:t>
            </a:r>
          </a:p>
        </p:txBody>
      </p:sp>
      <p:sp>
        <p:nvSpPr>
          <p:cNvPr id="384" name="6. Act out  the Editor-to-Author skit, where the author has…"/>
          <p:cNvSpPr txBox="1"/>
          <p:nvPr/>
        </p:nvSpPr>
        <p:spPr>
          <a:xfrm>
            <a:off x="4150052" y="1378691"/>
            <a:ext cx="7922667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6. Act out  the Editor-to-Author skit, where the author has</a:t>
            </a:r>
          </a:p>
          <a:p>
            <a:pPr algn="l"/>
            <a:r>
              <a:t>    to justify specific details that the editor thinks are </a:t>
            </a:r>
          </a:p>
          <a:p>
            <a:pPr algn="l"/>
            <a:r>
              <a:t>    unnecessary  </a:t>
            </a:r>
          </a:p>
        </p:txBody>
      </p:sp>
      <p:sp>
        <p:nvSpPr>
          <p:cNvPr id="385" name="7. Help students restate/summarize very small segments of the text as you read."/>
          <p:cNvSpPr txBox="1"/>
          <p:nvPr/>
        </p:nvSpPr>
        <p:spPr>
          <a:xfrm>
            <a:off x="412224" y="2969714"/>
            <a:ext cx="1103894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7. Help students restate/summarize very small segments of the text as you read.</a:t>
            </a:r>
          </a:p>
        </p:txBody>
      </p:sp>
      <p:sp>
        <p:nvSpPr>
          <p:cNvPr id="386" name="8. Help students remember to read ALL of the choices. Remember that more than\…"/>
          <p:cNvSpPr txBox="1"/>
          <p:nvPr/>
        </p:nvSpPr>
        <p:spPr>
          <a:xfrm>
            <a:off x="407206" y="3911591"/>
            <a:ext cx="11339780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8. Help students remember to read ALL of the choices. Remember that more than\</a:t>
            </a:r>
          </a:p>
          <a:p>
            <a:pPr algn="l"/>
            <a:r>
              <a:t> one answer is possible.</a:t>
            </a:r>
          </a:p>
        </p:txBody>
      </p:sp>
      <p:sp>
        <p:nvSpPr>
          <p:cNvPr id="387" name="10. Help students locate sentences from that text that encapsulate its central idea:…"/>
          <p:cNvSpPr txBox="1"/>
          <p:nvPr/>
        </p:nvSpPr>
        <p:spPr>
          <a:xfrm>
            <a:off x="118919" y="5926725"/>
            <a:ext cx="11417504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10. Help students locate sentences from that text that encapsulate its central idea: </a:t>
            </a:r>
          </a:p>
          <a:p>
            <a:pPr algn="l">
              <a:defRPr i="1"/>
            </a:pPr>
            <a:r>
              <a:t>Which of the following quotations </a:t>
            </a:r>
            <a:r>
              <a:rPr i="0"/>
              <a:t>best reflects the main idea of the text? </a:t>
            </a:r>
          </a:p>
        </p:txBody>
      </p:sp>
      <p:sp>
        <p:nvSpPr>
          <p:cNvPr id="388" name="9. Help students remember that MOST of the questions will relate back to the main idea."/>
          <p:cNvSpPr txBox="1"/>
          <p:nvPr/>
        </p:nvSpPr>
        <p:spPr>
          <a:xfrm>
            <a:off x="406501" y="5103317"/>
            <a:ext cx="121295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9. Help students remember that MOST of the questions will relate back to the main idea.</a:t>
            </a:r>
          </a:p>
        </p:txBody>
      </p:sp>
      <p:sp>
        <p:nvSpPr>
          <p:cNvPr id="389" name="11. If you know how, use Socratic Seminar techniques to engage with the text."/>
          <p:cNvSpPr txBox="1"/>
          <p:nvPr/>
        </p:nvSpPr>
        <p:spPr>
          <a:xfrm>
            <a:off x="419098" y="7236917"/>
            <a:ext cx="1078961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11. If you know how, use Socratic Seminar techniques to engage with the text.</a:t>
            </a:r>
          </a:p>
        </p:txBody>
      </p:sp>
      <p:sp>
        <p:nvSpPr>
          <p:cNvPr id="390" name="12. Provide students with VARIOUS reading experiences: required reading and…"/>
          <p:cNvSpPr txBox="1"/>
          <p:nvPr/>
        </p:nvSpPr>
        <p:spPr>
          <a:xfrm>
            <a:off x="761985" y="8310063"/>
            <a:ext cx="10781692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12. Provide students with VARIOUS reading experiences: required reading and</a:t>
            </a:r>
          </a:p>
          <a:p>
            <a:pPr algn="l"/>
            <a:r>
              <a:t>books of choice; whole class, small group, pairs, individuals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7"/>
      <p:bldP build="whole" bldLvl="1" animBg="1" rev="0" advAuto="0" spid="386" grpId="3"/>
      <p:bldP build="whole" bldLvl="1" animBg="1" rev="0" advAuto="0" spid="388" grpId="4"/>
      <p:bldP build="whole" bldLvl="1" animBg="1" rev="0" advAuto="0" spid="385" grpId="2"/>
      <p:bldP build="whole" bldLvl="1" animBg="1" rev="0" advAuto="0" spid="387" grpId="5"/>
      <p:bldP build="whole" bldLvl="1" animBg="1" rev="0" advAuto="0" spid="384" grpId="1"/>
      <p:bldP build="whole" bldLvl="1" animBg="1" rev="0" advAuto="0" spid="389" grpId="6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"/>
          <p:cNvSpPr txBox="1"/>
          <p:nvPr/>
        </p:nvSpPr>
        <p:spPr>
          <a:xfrm>
            <a:off x="4584698" y="1852114"/>
            <a:ext cx="62270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      </a:t>
            </a:r>
          </a:p>
        </p:txBody>
      </p:sp>
      <p:pic>
        <p:nvPicPr>
          <p:cNvPr id="39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196" y="110429"/>
            <a:ext cx="2857502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2473" y="-571798"/>
            <a:ext cx="3302002" cy="24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…that moment when the students can read a text…"/>
          <p:cNvSpPr txBox="1"/>
          <p:nvPr/>
        </p:nvSpPr>
        <p:spPr>
          <a:xfrm>
            <a:off x="1416629" y="2508528"/>
            <a:ext cx="10984231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600">
                <a:solidFill>
                  <a:srgbClr val="C3201C"/>
                </a:solidFill>
              </a:defRPr>
            </a:pPr>
            <a:r>
              <a:t>…that moment when the students can read a text</a:t>
            </a:r>
          </a:p>
          <a:p>
            <a:pPr algn="l">
              <a:defRPr b="1" sz="3600">
                <a:solidFill>
                  <a:srgbClr val="C3201C"/>
                </a:solidFill>
              </a:defRPr>
            </a:pPr>
            <a:r>
              <a:t>and compose questions that simulate the ones on</a:t>
            </a:r>
          </a:p>
          <a:p>
            <a:pPr algn="l">
              <a:defRPr b="1" sz="3600">
                <a:solidFill>
                  <a:srgbClr val="C3201C"/>
                </a:solidFill>
              </a:defRPr>
            </a:pPr>
            <a:r>
              <a:t>the test. </a:t>
            </a:r>
          </a:p>
        </p:txBody>
      </p:sp>
      <p:pic>
        <p:nvPicPr>
          <p:cNvPr id="396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8175" y="6749801"/>
            <a:ext cx="4584702" cy="1765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"/>
          <p:cNvSpPr txBox="1"/>
          <p:nvPr/>
        </p:nvSpPr>
        <p:spPr>
          <a:xfrm>
            <a:off x="4584698" y="1852114"/>
            <a:ext cx="62270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      </a:t>
            </a:r>
          </a:p>
        </p:txBody>
      </p:sp>
      <p:sp>
        <p:nvSpPr>
          <p:cNvPr id="399" name="establishes a tone of……"/>
          <p:cNvSpPr txBox="1"/>
          <p:nvPr/>
        </p:nvSpPr>
        <p:spPr>
          <a:xfrm>
            <a:off x="1352541" y="869949"/>
            <a:ext cx="6450361" cy="709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establishes a tone of…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contributes to a central idea by exposing…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convey a feeling of…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best serves to..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The comparison drawn between…expresses…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highlights…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reveal that…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emphasizes..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suggest…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clarifies…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stresses…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refers to,..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represents…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narrator’s perspective…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most nearly means…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details serve to…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reflects the author/narrator’s…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supports the idea that…</a:t>
            </a:r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Which lines best summarize a central idea…</a:t>
            </a:r>
          </a:p>
        </p:txBody>
      </p:sp>
      <p:pic>
        <p:nvPicPr>
          <p:cNvPr id="400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5016" y="329753"/>
            <a:ext cx="3962404" cy="204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128"/>
          <p:cNvSpPr txBox="1"/>
          <p:nvPr/>
        </p:nvSpPr>
        <p:spPr>
          <a:xfrm>
            <a:off x="2917044" y="781187"/>
            <a:ext cx="6020660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Text Complexity Measures for 11</a:t>
            </a:r>
            <a:r>
              <a:rPr baseline="30500"/>
              <a:t>th</a:t>
            </a:r>
            <a:r>
              <a:t> Grade</a:t>
            </a:r>
          </a:p>
        </p:txBody>
      </p:sp>
      <p:graphicFrame>
        <p:nvGraphicFramePr>
          <p:cNvPr id="223" name="Table 129"/>
          <p:cNvGraphicFramePr/>
          <p:nvPr/>
        </p:nvGraphicFramePr>
        <p:xfrm>
          <a:off x="460585" y="1986844"/>
          <a:ext cx="12055052" cy="452310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09175"/>
                <a:gridCol w="2009175"/>
                <a:gridCol w="2009175"/>
                <a:gridCol w="2009175"/>
                <a:gridCol w="2009175"/>
                <a:gridCol w="2009175"/>
              </a:tblGrid>
              <a:tr h="1651292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71812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800"/>
                        </a:spcBef>
                        <a:defRPr sz="24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4" name="Shape 130"/>
          <p:cNvSpPr txBox="1"/>
          <p:nvPr/>
        </p:nvSpPr>
        <p:spPr>
          <a:xfrm>
            <a:off x="535068" y="2549025"/>
            <a:ext cx="1006839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Lexile</a:t>
            </a:r>
          </a:p>
        </p:txBody>
      </p:sp>
      <p:sp>
        <p:nvSpPr>
          <p:cNvPr id="225" name="Shape 131"/>
          <p:cNvSpPr txBox="1"/>
          <p:nvPr/>
        </p:nvSpPr>
        <p:spPr>
          <a:xfrm>
            <a:off x="2479038" y="2549025"/>
            <a:ext cx="961297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ATOS</a:t>
            </a:r>
          </a:p>
        </p:txBody>
      </p:sp>
      <p:sp>
        <p:nvSpPr>
          <p:cNvPr id="226" name="Shape 132"/>
          <p:cNvSpPr txBox="1"/>
          <p:nvPr/>
        </p:nvSpPr>
        <p:spPr>
          <a:xfrm>
            <a:off x="4556192" y="2111018"/>
            <a:ext cx="1718088" cy="1186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Degrees of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Reading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Power</a:t>
            </a:r>
          </a:p>
        </p:txBody>
      </p:sp>
      <p:sp>
        <p:nvSpPr>
          <p:cNvPr id="227" name="Shape 133"/>
          <p:cNvSpPr txBox="1"/>
          <p:nvPr/>
        </p:nvSpPr>
        <p:spPr>
          <a:xfrm>
            <a:off x="6603999" y="2316477"/>
            <a:ext cx="1243624" cy="83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Flesch-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Kincaid</a:t>
            </a:r>
          </a:p>
        </p:txBody>
      </p:sp>
      <p:sp>
        <p:nvSpPr>
          <p:cNvPr id="228" name="Shape 134"/>
          <p:cNvSpPr txBox="1"/>
          <p:nvPr/>
        </p:nvSpPr>
        <p:spPr>
          <a:xfrm>
            <a:off x="8550202" y="2111019"/>
            <a:ext cx="1176056" cy="83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Source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Rater</a:t>
            </a:r>
          </a:p>
        </p:txBody>
      </p:sp>
      <p:sp>
        <p:nvSpPr>
          <p:cNvPr id="229" name="Shape 135"/>
          <p:cNvSpPr txBox="1"/>
          <p:nvPr/>
        </p:nvSpPr>
        <p:spPr>
          <a:xfrm>
            <a:off x="10598007" y="2009418"/>
            <a:ext cx="1345572" cy="154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Pearson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Rdg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Maturity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Metric</a:t>
            </a:r>
          </a:p>
        </p:txBody>
      </p:sp>
      <p:sp>
        <p:nvSpPr>
          <p:cNvPr id="230" name="Shape 136"/>
          <p:cNvSpPr txBox="1"/>
          <p:nvPr/>
        </p:nvSpPr>
        <p:spPr>
          <a:xfrm>
            <a:off x="535087" y="4289776"/>
            <a:ext cx="1583548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1185-1385</a:t>
            </a:r>
          </a:p>
        </p:txBody>
      </p:sp>
      <p:sp>
        <p:nvSpPr>
          <p:cNvPr id="231" name="Shape 137"/>
          <p:cNvSpPr txBox="1"/>
          <p:nvPr/>
        </p:nvSpPr>
        <p:spPr>
          <a:xfrm>
            <a:off x="2508386" y="4262682"/>
            <a:ext cx="990170" cy="83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11.20-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14.10</a:t>
            </a:r>
          </a:p>
        </p:txBody>
      </p:sp>
      <p:sp>
        <p:nvSpPr>
          <p:cNvPr id="232" name="Shape 138"/>
          <p:cNvSpPr txBox="1"/>
          <p:nvPr/>
        </p:nvSpPr>
        <p:spPr>
          <a:xfrm>
            <a:off x="4556192" y="4364278"/>
            <a:ext cx="922304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67-74</a:t>
            </a:r>
          </a:p>
        </p:txBody>
      </p:sp>
      <p:sp>
        <p:nvSpPr>
          <p:cNvPr id="233" name="Shape 139"/>
          <p:cNvSpPr txBox="1"/>
          <p:nvPr/>
        </p:nvSpPr>
        <p:spPr>
          <a:xfrm>
            <a:off x="6603999" y="4364278"/>
            <a:ext cx="922304" cy="83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1034-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14.20</a:t>
            </a:r>
          </a:p>
        </p:txBody>
      </p:sp>
      <p:sp>
        <p:nvSpPr>
          <p:cNvPr id="234" name="Shape 140"/>
          <p:cNvSpPr txBox="1"/>
          <p:nvPr/>
        </p:nvSpPr>
        <p:spPr>
          <a:xfrm>
            <a:off x="8654060" y="4364278"/>
            <a:ext cx="1006988" cy="83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12.30-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14.50</a:t>
            </a:r>
          </a:p>
        </p:txBody>
      </p:sp>
      <p:sp>
        <p:nvSpPr>
          <p:cNvPr id="235" name="Shape 141"/>
          <p:cNvSpPr txBox="1"/>
          <p:nvPr/>
        </p:nvSpPr>
        <p:spPr>
          <a:xfrm>
            <a:off x="10598007" y="4364278"/>
            <a:ext cx="1600217" cy="47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9.57-12.00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7353" y="1260100"/>
            <a:ext cx="6086722" cy="4050437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Elements of Reading Instruction…"/>
          <p:cNvSpPr txBox="1"/>
          <p:nvPr/>
        </p:nvSpPr>
        <p:spPr>
          <a:xfrm>
            <a:off x="1946343" y="5386387"/>
            <a:ext cx="9788733" cy="158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defTabSz="587022">
              <a:defRPr b="1" sz="5000"/>
            </a:pPr>
            <a:r>
              <a:t>Elements of Reading Instruction</a:t>
            </a:r>
          </a:p>
          <a:p>
            <a:pPr defTabSz="587022">
              <a:defRPr b="1" sz="5000"/>
            </a:pPr>
            <a:r>
              <a:t>Pre-K—12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5841" y="437708"/>
            <a:ext cx="1522969" cy="1013469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Elements of Reading Instruction…"/>
          <p:cNvSpPr txBox="1"/>
          <p:nvPr/>
        </p:nvSpPr>
        <p:spPr>
          <a:xfrm>
            <a:off x="4330148" y="2424707"/>
            <a:ext cx="4344497" cy="38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defTabSz="587022">
              <a:defRPr b="1" sz="2200"/>
            </a:lvl1pPr>
          </a:lstStyle>
          <a:p>
            <a:pPr/>
            <a:r>
              <a:t>Elements of Reading Instruction</a:t>
            </a:r>
          </a:p>
        </p:txBody>
      </p:sp>
      <p:sp>
        <p:nvSpPr>
          <p:cNvPr id="407" name="Fluency: Getting from Decoding to…"/>
          <p:cNvSpPr txBox="1"/>
          <p:nvPr/>
        </p:nvSpPr>
        <p:spPr>
          <a:xfrm>
            <a:off x="4685674" y="2772527"/>
            <a:ext cx="4099387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Fluency: Getting from Decoding to</a:t>
            </a:r>
          </a:p>
          <a:p>
            <a:pPr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Understanding</a:t>
            </a:r>
          </a:p>
        </p:txBody>
      </p:sp>
      <p:sp>
        <p:nvSpPr>
          <p:cNvPr id="408" name="Word Level: Decoding"/>
          <p:cNvSpPr txBox="1"/>
          <p:nvPr/>
        </p:nvSpPr>
        <p:spPr>
          <a:xfrm>
            <a:off x="622153" y="2449372"/>
            <a:ext cx="2655143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 u="sng">
                <a:solidFill>
                  <a:srgbClr val="9C9C9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Word Level: Decoding</a:t>
            </a:r>
          </a:p>
        </p:txBody>
      </p:sp>
      <p:sp>
        <p:nvSpPr>
          <p:cNvPr id="409" name="Phonics: Letters represent sounds"/>
          <p:cNvSpPr txBox="1"/>
          <p:nvPr/>
        </p:nvSpPr>
        <p:spPr>
          <a:xfrm>
            <a:off x="385626" y="3241429"/>
            <a:ext cx="4085671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AEAEA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Phonics: Letters represent sounds</a:t>
            </a:r>
          </a:p>
        </p:txBody>
      </p:sp>
      <p:sp>
        <p:nvSpPr>
          <p:cNvPr id="410" name="Sight words: Letters do not…"/>
          <p:cNvSpPr txBox="1"/>
          <p:nvPr/>
        </p:nvSpPr>
        <p:spPr>
          <a:xfrm>
            <a:off x="277879" y="4535887"/>
            <a:ext cx="3709751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solidFill>
                  <a:srgbClr val="B7B7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Sight words: Letters do not</a:t>
            </a:r>
          </a:p>
          <a:p>
            <a:pPr algn="l" defTabSz="587022">
              <a:defRPr sz="2000">
                <a:solidFill>
                  <a:srgbClr val="B7B7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necessarily represent sounds</a:t>
            </a:r>
          </a:p>
        </p:txBody>
      </p:sp>
      <p:sp>
        <p:nvSpPr>
          <p:cNvPr id="411" name="Basic vocabulary"/>
          <p:cNvSpPr txBox="1"/>
          <p:nvPr/>
        </p:nvSpPr>
        <p:spPr>
          <a:xfrm>
            <a:off x="502633" y="6866741"/>
            <a:ext cx="2081357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BABAB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Basic vocabulary</a:t>
            </a:r>
          </a:p>
        </p:txBody>
      </p:sp>
      <p:sp>
        <p:nvSpPr>
          <p:cNvPr id="412" name="Basic understanding of…"/>
          <p:cNvSpPr txBox="1"/>
          <p:nvPr/>
        </p:nvSpPr>
        <p:spPr>
          <a:xfrm>
            <a:off x="552556" y="7868973"/>
            <a:ext cx="2974421" cy="1316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solidFill>
                  <a:srgbClr val="B1B1B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Basic understanding of</a:t>
            </a:r>
          </a:p>
          <a:p>
            <a:pPr algn="l" defTabSz="587022">
              <a:defRPr sz="2000">
                <a:solidFill>
                  <a:srgbClr val="B1B1B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what punctuation and</a:t>
            </a:r>
          </a:p>
          <a:p>
            <a:pPr algn="l" defTabSz="587022">
              <a:defRPr sz="2000">
                <a:solidFill>
                  <a:srgbClr val="B1B1B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capitalization are</a:t>
            </a:r>
          </a:p>
          <a:p>
            <a:pPr algn="l" defTabSz="587022">
              <a:defRPr sz="2000">
                <a:solidFill>
                  <a:srgbClr val="B1B1B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meant to do</a:t>
            </a:r>
          </a:p>
        </p:txBody>
      </p:sp>
      <p:sp>
        <p:nvSpPr>
          <p:cNvPr id="413" name="Comprehension: Understanding…"/>
          <p:cNvSpPr txBox="1"/>
          <p:nvPr/>
        </p:nvSpPr>
        <p:spPr>
          <a:xfrm>
            <a:off x="8998377" y="2514994"/>
            <a:ext cx="3797889" cy="99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 u="sng">
                <a:solidFill>
                  <a:srgbClr val="B9B9B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Comprehension: Understanding</a:t>
            </a:r>
          </a:p>
          <a:p>
            <a:pPr defTabSz="587022">
              <a:defRPr sz="2000" u="sng">
                <a:solidFill>
                  <a:srgbClr val="B9B9B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Author’s Intent </a:t>
            </a:r>
          </a:p>
          <a:p>
            <a:pPr lvl="1"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</a:t>
            </a:r>
          </a:p>
        </p:txBody>
      </p:sp>
      <p:sp>
        <p:nvSpPr>
          <p:cNvPr id="414" name="Discerning central ideas and…"/>
          <p:cNvSpPr txBox="1"/>
          <p:nvPr/>
        </p:nvSpPr>
        <p:spPr>
          <a:xfrm>
            <a:off x="8862610" y="3640482"/>
            <a:ext cx="3412571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solidFill>
                  <a:srgbClr val="B3B3B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Dis</a:t>
            </a:r>
            <a:r>
              <a:rPr>
                <a:solidFill>
                  <a:srgbClr val="B0B0B0"/>
                </a:solidFill>
              </a:rPr>
              <a:t>cerning central ideas and</a:t>
            </a:r>
            <a:endParaRPr>
              <a:solidFill>
                <a:srgbClr val="B0B0B0"/>
              </a:solidFill>
            </a:endParaRPr>
          </a:p>
          <a:p>
            <a:pPr algn="l" defTabSz="587022">
              <a:defRPr sz="2000">
                <a:solidFill>
                  <a:srgbClr val="B0B0B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supportive information</a:t>
            </a:r>
          </a:p>
        </p:txBody>
      </p:sp>
      <p:sp>
        <p:nvSpPr>
          <p:cNvPr id="415" name="Ability to summarize"/>
          <p:cNvSpPr txBox="1"/>
          <p:nvPr/>
        </p:nvSpPr>
        <p:spPr>
          <a:xfrm>
            <a:off x="8891722" y="4500950"/>
            <a:ext cx="2447625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B1B1B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Ability to summarize</a:t>
            </a:r>
          </a:p>
        </p:txBody>
      </p:sp>
      <p:sp>
        <p:nvSpPr>
          <p:cNvPr id="416" name="Ability to discern tone"/>
          <p:cNvSpPr txBox="1"/>
          <p:nvPr/>
        </p:nvSpPr>
        <p:spPr>
          <a:xfrm>
            <a:off x="8885345" y="4908477"/>
            <a:ext cx="2631267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A6A6A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Ability to discern tone</a:t>
            </a:r>
          </a:p>
        </p:txBody>
      </p:sp>
      <p:sp>
        <p:nvSpPr>
          <p:cNvPr id="417" name="Ability to answer questions"/>
          <p:cNvSpPr txBox="1"/>
          <p:nvPr/>
        </p:nvSpPr>
        <p:spPr>
          <a:xfrm>
            <a:off x="9024156" y="5624724"/>
            <a:ext cx="3304367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C7C7C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Ability to answer questions </a:t>
            </a:r>
          </a:p>
        </p:txBody>
      </p:sp>
      <p:sp>
        <p:nvSpPr>
          <p:cNvPr id="418" name="Ability to read between the lines"/>
          <p:cNvSpPr txBox="1"/>
          <p:nvPr/>
        </p:nvSpPr>
        <p:spPr>
          <a:xfrm>
            <a:off x="8862610" y="6636390"/>
            <a:ext cx="3822019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AAAAA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Ability to read between the lines</a:t>
            </a:r>
          </a:p>
        </p:txBody>
      </p:sp>
      <p:sp>
        <p:nvSpPr>
          <p:cNvPr id="419" name="Knowing 90-95% of the vocabulary"/>
          <p:cNvSpPr txBox="1"/>
          <p:nvPr/>
        </p:nvSpPr>
        <p:spPr>
          <a:xfrm>
            <a:off x="8476659" y="7748190"/>
            <a:ext cx="4184477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BCBCB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Knowing 90-95% of the vocabulary</a:t>
            </a:r>
          </a:p>
        </p:txBody>
      </p:sp>
      <p:sp>
        <p:nvSpPr>
          <p:cNvPr id="420" name="Expressiveness: Activating an…"/>
          <p:cNvSpPr txBox="1"/>
          <p:nvPr/>
        </p:nvSpPr>
        <p:spPr>
          <a:xfrm>
            <a:off x="5031892" y="5759391"/>
            <a:ext cx="3742263" cy="1316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Expressiveness</a:t>
            </a:r>
            <a:r>
              <a:rPr u="none"/>
              <a:t>: Activating an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inner voice that hears language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way the author intended it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to sound</a:t>
            </a:r>
          </a:p>
        </p:txBody>
      </p:sp>
      <p:sp>
        <p:nvSpPr>
          <p:cNvPr id="421" name="Accuracy: Correctly reading…"/>
          <p:cNvSpPr txBox="1"/>
          <p:nvPr/>
        </p:nvSpPr>
        <p:spPr>
          <a:xfrm>
            <a:off x="5097934" y="4563157"/>
            <a:ext cx="3577163" cy="99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Accuracy</a:t>
            </a:r>
            <a:r>
              <a:rPr u="none"/>
              <a:t>: Correctly reading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what is on the page, including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punctuation</a:t>
            </a:r>
          </a:p>
        </p:txBody>
      </p:sp>
      <p:sp>
        <p:nvSpPr>
          <p:cNvPr id="422" name="Automaticity: All words are…"/>
          <p:cNvSpPr txBox="1"/>
          <p:nvPr/>
        </p:nvSpPr>
        <p:spPr>
          <a:xfrm>
            <a:off x="5090414" y="3640482"/>
            <a:ext cx="3205815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Automaticity</a:t>
            </a:r>
            <a:r>
              <a:rPr u="none"/>
              <a:t>: All words are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sight words </a:t>
            </a:r>
          </a:p>
        </p:txBody>
      </p:sp>
      <p:pic>
        <p:nvPicPr>
          <p:cNvPr id="423" name="Oval Oval" descr="Oval 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1262" y="2005980"/>
            <a:ext cx="4112124" cy="6613964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Focus: Being in a reading mindset"/>
          <p:cNvSpPr txBox="1"/>
          <p:nvPr/>
        </p:nvSpPr>
        <p:spPr>
          <a:xfrm>
            <a:off x="5058650" y="7192289"/>
            <a:ext cx="4057477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Focus</a:t>
            </a:r>
            <a:r>
              <a:rPr u="none"/>
              <a:t>: Being in a reading mindset</a:t>
            </a:r>
          </a:p>
        </p:txBody>
      </p:sp>
      <p:sp>
        <p:nvSpPr>
          <p:cNvPr id="425" name="Basic spelling"/>
          <p:cNvSpPr txBox="1"/>
          <p:nvPr/>
        </p:nvSpPr>
        <p:spPr>
          <a:xfrm>
            <a:off x="487755" y="5775216"/>
            <a:ext cx="1700103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A6A6A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Basic spelling</a:t>
            </a:r>
          </a:p>
        </p:txBody>
      </p:sp>
      <p:sp>
        <p:nvSpPr>
          <p:cNvPr id="426" name="Sufficient background knowledge"/>
          <p:cNvSpPr txBox="1"/>
          <p:nvPr/>
        </p:nvSpPr>
        <p:spPr>
          <a:xfrm>
            <a:off x="8474829" y="8859997"/>
            <a:ext cx="3996009" cy="36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Sufficient background knowledge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1"/>
      <p:bldP build="whole" bldLvl="1" animBg="1" rev="0" advAuto="0" spid="421" grpId="2"/>
      <p:bldP build="whole" bldLvl="1" animBg="1" rev="0" advAuto="0" spid="420" grpId="3"/>
      <p:bldP build="whole" bldLvl="1" animBg="1" rev="0" advAuto="0" spid="424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83" y="-14661"/>
            <a:ext cx="4451619" cy="156631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Rectangle"/>
          <p:cNvSpPr/>
          <p:nvPr/>
        </p:nvSpPr>
        <p:spPr>
          <a:xfrm>
            <a:off x="4609133" y="39081"/>
            <a:ext cx="2634427" cy="1580327"/>
          </a:xfrm>
          <a:prstGeom prst="rect">
            <a:avLst/>
          </a:prstGeom>
          <a:solidFill>
            <a:srgbClr val="F2F5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0" name="Word Level: Decoding"/>
          <p:cNvSpPr txBox="1"/>
          <p:nvPr/>
        </p:nvSpPr>
        <p:spPr>
          <a:xfrm>
            <a:off x="4829142" y="239025"/>
            <a:ext cx="2655143" cy="36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Word Level: Decoding</a:t>
            </a:r>
          </a:p>
        </p:txBody>
      </p:sp>
      <p:sp>
        <p:nvSpPr>
          <p:cNvPr id="431" name="Deficit indicators:"/>
          <p:cNvSpPr txBox="1"/>
          <p:nvPr/>
        </p:nvSpPr>
        <p:spPr>
          <a:xfrm>
            <a:off x="273736" y="1408716"/>
            <a:ext cx="2123267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Deficit indicators</a:t>
            </a:r>
            <a:r>
              <a:rPr u="none"/>
              <a:t>:</a:t>
            </a:r>
          </a:p>
        </p:txBody>
      </p:sp>
      <p:sp>
        <p:nvSpPr>
          <p:cNvPr id="432" name="Strategies for improvement:"/>
          <p:cNvSpPr txBox="1"/>
          <p:nvPr/>
        </p:nvSpPr>
        <p:spPr>
          <a:xfrm>
            <a:off x="4492847" y="1408716"/>
            <a:ext cx="3327735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Strategies for improvement</a:t>
            </a:r>
            <a:r>
              <a:rPr u="none"/>
              <a:t>:</a:t>
            </a:r>
          </a:p>
        </p:txBody>
      </p:sp>
      <p:sp>
        <p:nvSpPr>
          <p:cNvPr id="433" name="Why these strategies work:"/>
          <p:cNvSpPr txBox="1"/>
          <p:nvPr/>
        </p:nvSpPr>
        <p:spPr>
          <a:xfrm>
            <a:off x="9253846" y="206693"/>
            <a:ext cx="3243153" cy="68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Why these strategies work</a:t>
            </a:r>
            <a:r>
              <a:rPr u="none"/>
              <a:t>:</a:t>
            </a:r>
          </a:p>
        </p:txBody>
      </p:sp>
      <p:sp>
        <p:nvSpPr>
          <p:cNvPr id="434" name="Eyes-on-text as a skilled reader…"/>
          <p:cNvSpPr txBox="1"/>
          <p:nvPr/>
        </p:nvSpPr>
        <p:spPr>
          <a:xfrm>
            <a:off x="4486140" y="2413697"/>
            <a:ext cx="3646759" cy="656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Eyes-on-text as a skilled reader</a:t>
            </a:r>
          </a:p>
          <a:p>
            <a:pPr algn="l" defTabSz="587022">
              <a:defRPr sz="2000"/>
            </a:pPr>
            <a:r>
              <a:t>reads aloud</a:t>
            </a:r>
          </a:p>
        </p:txBody>
      </p:sp>
      <p:sp>
        <p:nvSpPr>
          <p:cNvPr id="435" name="Inability to sound out…"/>
          <p:cNvSpPr txBox="1"/>
          <p:nvPr/>
        </p:nvSpPr>
        <p:spPr>
          <a:xfrm>
            <a:off x="256353" y="2316258"/>
            <a:ext cx="3129361" cy="96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Inability to sound out</a:t>
            </a:r>
          </a:p>
          <a:p>
            <a:pPr algn="l" defTabSz="587022">
              <a:defRPr sz="2000"/>
            </a:pPr>
            <a:r>
              <a:t>words that are phonetically</a:t>
            </a:r>
          </a:p>
          <a:p>
            <a:pPr algn="l" defTabSz="587022">
              <a:defRPr sz="2000"/>
            </a:pPr>
            <a:r>
              <a:t>spelled</a:t>
            </a:r>
          </a:p>
        </p:txBody>
      </p:sp>
      <p:sp>
        <p:nvSpPr>
          <p:cNvPr id="436" name="Reading words inaccurately…"/>
          <p:cNvSpPr txBox="1"/>
          <p:nvPr/>
        </p:nvSpPr>
        <p:spPr>
          <a:xfrm>
            <a:off x="246864" y="5943655"/>
            <a:ext cx="3651839" cy="126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Reading words inaccurately</a:t>
            </a:r>
          </a:p>
          <a:p>
            <a:pPr algn="l" defTabSz="587022">
              <a:defRPr sz="2000"/>
            </a:pPr>
            <a:r>
              <a:t>and failing to notice that an</a:t>
            </a:r>
          </a:p>
          <a:p>
            <a:pPr algn="l" defTabSz="587022">
              <a:defRPr sz="2000"/>
            </a:pPr>
            <a:r>
              <a:t>inaccurate word does not make</a:t>
            </a:r>
          </a:p>
          <a:p>
            <a:pPr algn="l" defTabSz="587022">
              <a:defRPr sz="2000"/>
            </a:pPr>
            <a:r>
              <a:t>sense in context</a:t>
            </a:r>
          </a:p>
        </p:txBody>
      </p:sp>
      <p:sp>
        <p:nvSpPr>
          <p:cNvPr id="437" name="Inability to read words and…"/>
          <p:cNvSpPr txBox="1"/>
          <p:nvPr/>
        </p:nvSpPr>
        <p:spPr>
          <a:xfrm>
            <a:off x="149879" y="3752913"/>
            <a:ext cx="3623214" cy="152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Inability to read words and</a:t>
            </a:r>
          </a:p>
          <a:p>
            <a:pPr algn="l" defTabSz="587022">
              <a:defRPr sz="2000"/>
            </a:pPr>
            <a:r>
              <a:t>syllables that are not written</a:t>
            </a:r>
          </a:p>
          <a:p>
            <a:pPr algn="l" defTabSz="587022">
              <a:defRPr sz="2000"/>
            </a:pPr>
            <a:r>
              <a:t>phonetically (ex: </a:t>
            </a:r>
            <a:r>
              <a:rPr i="1" sz="1800"/>
              <a:t>ph-, ch-,</a:t>
            </a:r>
            <a:endParaRPr i="1" sz="1800"/>
          </a:p>
          <a:p>
            <a:pPr algn="l" defTabSz="587022">
              <a:defRPr i="1" sz="1800"/>
            </a:pPr>
            <a:r>
              <a:t>sh-, -ious, -sc, -ough, silent letters,</a:t>
            </a:r>
          </a:p>
          <a:p>
            <a:pPr algn="l" defTabSz="587022">
              <a:defRPr sz="1800"/>
            </a:pPr>
            <a:r>
              <a:t>et. al.</a:t>
            </a:r>
          </a:p>
        </p:txBody>
      </p:sp>
      <p:sp>
        <p:nvSpPr>
          <p:cNvPr id="438" name="Inability to recognize…"/>
          <p:cNvSpPr txBox="1"/>
          <p:nvPr/>
        </p:nvSpPr>
        <p:spPr>
          <a:xfrm>
            <a:off x="82165" y="7878584"/>
            <a:ext cx="2705943" cy="656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Inability to recognize </a:t>
            </a:r>
          </a:p>
          <a:p>
            <a:pPr algn="l" defTabSz="587022">
              <a:defRPr sz="2000"/>
            </a:pPr>
            <a:r>
              <a:t>elementary sight words</a:t>
            </a:r>
          </a:p>
        </p:txBody>
      </p:sp>
      <p:sp>
        <p:nvSpPr>
          <p:cNvPr id="439" name="Intensive phonics and sight…"/>
          <p:cNvSpPr txBox="1"/>
          <p:nvPr/>
        </p:nvSpPr>
        <p:spPr>
          <a:xfrm>
            <a:off x="4572982" y="3555399"/>
            <a:ext cx="3167461" cy="656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Intensive phonics and sight</a:t>
            </a:r>
          </a:p>
          <a:p>
            <a:pPr algn="l" defTabSz="587022">
              <a:defRPr sz="2000"/>
            </a:pPr>
            <a:r>
              <a:t>words instruction</a:t>
            </a:r>
          </a:p>
        </p:txBody>
      </p:sp>
      <p:sp>
        <p:nvSpPr>
          <p:cNvPr id="440" name="Television with closed captions"/>
          <p:cNvSpPr txBox="1"/>
          <p:nvPr/>
        </p:nvSpPr>
        <p:spPr>
          <a:xfrm>
            <a:off x="4521574" y="4700861"/>
            <a:ext cx="3575893" cy="351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/>
            </a:lvl1pPr>
          </a:lstStyle>
          <a:p>
            <a:pPr/>
            <a:r>
              <a:t>Television with closed captions</a:t>
            </a:r>
          </a:p>
        </p:txBody>
      </p:sp>
      <p:sp>
        <p:nvSpPr>
          <p:cNvPr id="441" name="Graphic novels"/>
          <p:cNvSpPr txBox="1"/>
          <p:nvPr/>
        </p:nvSpPr>
        <p:spPr>
          <a:xfrm>
            <a:off x="4667532" y="5790292"/>
            <a:ext cx="1769699" cy="351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/>
            </a:lvl1pPr>
          </a:lstStyle>
          <a:p>
            <a:pPr/>
            <a:r>
              <a:t>Graphic novels</a:t>
            </a:r>
          </a:p>
        </p:txBody>
      </p:sp>
      <p:sp>
        <p:nvSpPr>
          <p:cNvPr id="442" name="Karaoke"/>
          <p:cNvSpPr txBox="1"/>
          <p:nvPr/>
        </p:nvSpPr>
        <p:spPr>
          <a:xfrm>
            <a:off x="4726690" y="6400855"/>
            <a:ext cx="1007699" cy="351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/>
            </a:lvl1pPr>
          </a:lstStyle>
          <a:p>
            <a:pPr/>
            <a:r>
              <a:t>Karaoke</a:t>
            </a:r>
          </a:p>
        </p:txBody>
      </p:sp>
      <p:sp>
        <p:nvSpPr>
          <p:cNvPr id="443" name="Reading lyrics while singing"/>
          <p:cNvSpPr txBox="1"/>
          <p:nvPr/>
        </p:nvSpPr>
        <p:spPr>
          <a:xfrm>
            <a:off x="4707501" y="7365603"/>
            <a:ext cx="3204037" cy="351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2000"/>
            </a:lvl1pPr>
          </a:lstStyle>
          <a:p>
            <a:pPr/>
            <a:r>
              <a:t>Reading lyrics while singing</a:t>
            </a:r>
          </a:p>
        </p:txBody>
      </p:sp>
      <p:sp>
        <p:nvSpPr>
          <p:cNvPr id="444" name="These strategies strengthen the…"/>
          <p:cNvSpPr txBox="1"/>
          <p:nvPr/>
        </p:nvSpPr>
        <p:spPr>
          <a:xfrm>
            <a:off x="8467624" y="1565656"/>
            <a:ext cx="4301063" cy="126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These strategies strengthen the</a:t>
            </a:r>
          </a:p>
          <a:p>
            <a:pPr algn="l" defTabSz="587022">
              <a:defRPr sz="2000"/>
            </a:pPr>
            <a:r>
              <a:t>association between print and the</a:t>
            </a:r>
          </a:p>
          <a:p>
            <a:pPr algn="l" defTabSz="587022">
              <a:defRPr sz="2000"/>
            </a:pPr>
            <a:r>
              <a:t>words, syllables, and phrases that</a:t>
            </a:r>
          </a:p>
          <a:p>
            <a:pPr algn="l" defTabSz="587022">
              <a:defRPr sz="2000"/>
            </a:pPr>
            <a:r>
              <a:t>they represent (phonemic awareness)</a:t>
            </a:r>
          </a:p>
        </p:txBody>
      </p:sp>
      <p:sp>
        <p:nvSpPr>
          <p:cNvPr id="445" name="We are going from the known (known…"/>
          <p:cNvSpPr txBox="1"/>
          <p:nvPr/>
        </p:nvSpPr>
        <p:spPr>
          <a:xfrm>
            <a:off x="8296047" y="5262683"/>
            <a:ext cx="4644217" cy="656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We are going from the known (known</a:t>
            </a:r>
          </a:p>
          <a:p>
            <a:pPr algn="l" defTabSz="587022">
              <a:defRPr sz="2000"/>
            </a:pPr>
            <a:r>
              <a:t>language) to the unknown (printed word)</a:t>
            </a:r>
          </a:p>
        </p:txBody>
      </p:sp>
      <p:sp>
        <p:nvSpPr>
          <p:cNvPr id="446" name="Coupling music and art with reading…"/>
          <p:cNvSpPr txBox="1"/>
          <p:nvPr/>
        </p:nvSpPr>
        <p:spPr>
          <a:xfrm>
            <a:off x="8392186" y="3502100"/>
            <a:ext cx="4451939" cy="656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Coupling music and art with reading</a:t>
            </a:r>
          </a:p>
          <a:p>
            <a:pPr algn="l" defTabSz="587022">
              <a:defRPr sz="2000"/>
            </a:pPr>
            <a:r>
              <a:t>is motivational and not condescending</a:t>
            </a:r>
          </a:p>
        </p:txBody>
      </p:sp>
      <p:sp>
        <p:nvSpPr>
          <p:cNvPr id="447" name="Take any bit of language that is…"/>
          <p:cNvSpPr txBox="1"/>
          <p:nvPr/>
        </p:nvSpPr>
        <p:spPr>
          <a:xfrm>
            <a:off x="4676325" y="8350111"/>
            <a:ext cx="4084655" cy="96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Take any bit of language that is</a:t>
            </a:r>
          </a:p>
          <a:p>
            <a:pPr algn="l" defTabSz="587022">
              <a:defRPr sz="2000"/>
            </a:pPr>
            <a:r>
              <a:t>known by heart and read the words</a:t>
            </a:r>
          </a:p>
          <a:p>
            <a:pPr algn="l" defTabSz="587022">
              <a:defRPr sz="2000"/>
            </a:pPr>
            <a:r>
              <a:t>while reciting or singing it.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9"/>
      <p:bldP build="whole" bldLvl="1" animBg="1" rev="0" advAuto="0" spid="447" grpId="11"/>
      <p:bldP build="whole" bldLvl="1" animBg="1" rev="0" advAuto="0" spid="440" grpId="7"/>
      <p:bldP build="whole" bldLvl="1" animBg="1" rev="0" advAuto="0" spid="437" grpId="2"/>
      <p:bldP build="whole" bldLvl="1" animBg="1" rev="0" advAuto="0" spid="439" grpId="6"/>
      <p:bldP build="whole" bldLvl="1" animBg="1" rev="0" advAuto="0" spid="443" grpId="10"/>
      <p:bldP build="whole" bldLvl="1" animBg="1" rev="0" advAuto="0" spid="438" grpId="4"/>
      <p:bldP build="whole" bldLvl="1" animBg="1" rev="0" advAuto="0" spid="435" grpId="1"/>
      <p:bldP build="whole" bldLvl="1" animBg="1" rev="0" advAuto="0" spid="434" grpId="5"/>
      <p:bldP build="whole" bldLvl="1" animBg="1" rev="0" advAuto="0" spid="441" grpId="8"/>
      <p:bldP build="whole" bldLvl="1" animBg="1" rev="0" advAuto="0" spid="446" grpId="13"/>
      <p:bldP build="whole" bldLvl="1" animBg="1" rev="0" advAuto="0" spid="445" grpId="14"/>
      <p:bldP build="whole" bldLvl="1" animBg="1" rev="0" advAuto="0" spid="444" grpId="12"/>
      <p:bldP build="whole" bldLvl="1" animBg="1" rev="0" advAuto="0" spid="436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Deficit indicators:"/>
          <p:cNvSpPr txBox="1"/>
          <p:nvPr/>
        </p:nvSpPr>
        <p:spPr>
          <a:xfrm>
            <a:off x="170831" y="2718534"/>
            <a:ext cx="2123267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Deficit indicators</a:t>
            </a:r>
            <a:r>
              <a:rPr u="none"/>
              <a:t>:</a:t>
            </a:r>
          </a:p>
        </p:txBody>
      </p:sp>
      <p:sp>
        <p:nvSpPr>
          <p:cNvPr id="450" name="Strategies for improvement:"/>
          <p:cNvSpPr txBox="1"/>
          <p:nvPr/>
        </p:nvSpPr>
        <p:spPr>
          <a:xfrm>
            <a:off x="4159470" y="2718534"/>
            <a:ext cx="3327735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Strategies for improvement</a:t>
            </a:r>
            <a:r>
              <a:rPr u="none"/>
              <a:t>:</a:t>
            </a:r>
          </a:p>
        </p:txBody>
      </p:sp>
      <p:sp>
        <p:nvSpPr>
          <p:cNvPr id="451" name="Why these strategies work:"/>
          <p:cNvSpPr txBox="1"/>
          <p:nvPr/>
        </p:nvSpPr>
        <p:spPr>
          <a:xfrm>
            <a:off x="8530218" y="778556"/>
            <a:ext cx="3243153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Why these strategies work</a:t>
            </a:r>
            <a:r>
              <a:rPr u="none"/>
              <a:t>:</a:t>
            </a:r>
          </a:p>
        </p:txBody>
      </p:sp>
      <p:sp>
        <p:nvSpPr>
          <p:cNvPr id="452" name="Robotic (word-by-word,…"/>
          <p:cNvSpPr txBox="1"/>
          <p:nvPr/>
        </p:nvSpPr>
        <p:spPr>
          <a:xfrm>
            <a:off x="241064" y="3511998"/>
            <a:ext cx="3101167" cy="96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lvl="1" indent="325120" algn="l" defTabSz="587022">
              <a:defRPr sz="2000"/>
            </a:pPr>
            <a:r>
              <a:t>Robotic (word-by-word,</a:t>
            </a:r>
          </a:p>
          <a:p>
            <a:pPr lvl="1" indent="325120" algn="l" defTabSz="587022">
              <a:defRPr sz="2000"/>
            </a:pPr>
            <a:r>
              <a:t>expressionless) reading</a:t>
            </a:r>
          </a:p>
          <a:p>
            <a:pPr lvl="1" indent="325120" algn="l" defTabSz="587022">
              <a:defRPr sz="2000"/>
            </a:pPr>
            <a:r>
              <a:t>aloud</a:t>
            </a:r>
          </a:p>
        </p:txBody>
      </p:sp>
      <p:pic>
        <p:nvPicPr>
          <p:cNvPr id="4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6388" y="1120148"/>
            <a:ext cx="2634431" cy="1973279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Rectangle"/>
          <p:cNvSpPr/>
          <p:nvPr/>
        </p:nvSpPr>
        <p:spPr>
          <a:xfrm>
            <a:off x="5042610" y="2730163"/>
            <a:ext cx="2601981" cy="363266"/>
          </a:xfrm>
          <a:prstGeom prst="rect">
            <a:avLst/>
          </a:prstGeom>
          <a:solidFill>
            <a:srgbClr val="F2F5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5" name="Inaccuracies, especially…"/>
          <p:cNvSpPr txBox="1"/>
          <p:nvPr/>
        </p:nvSpPr>
        <p:spPr>
          <a:xfrm>
            <a:off x="231621" y="4608268"/>
            <a:ext cx="3402919" cy="126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lvl="1" indent="325120" algn="l" defTabSz="587022">
              <a:defRPr sz="2000"/>
            </a:pPr>
            <a:r>
              <a:t>Inaccuracies, especially</a:t>
            </a:r>
          </a:p>
          <a:p>
            <a:pPr lvl="1" indent="325120" algn="l" defTabSz="587022">
              <a:defRPr sz="2000"/>
            </a:pPr>
            <a:r>
              <a:t>in mistaking words spelled</a:t>
            </a:r>
          </a:p>
          <a:p>
            <a:pPr lvl="1" indent="325120" algn="l" defTabSz="587022">
              <a:defRPr sz="2000"/>
            </a:pPr>
            <a:r>
              <a:t>similarly in the first few </a:t>
            </a:r>
          </a:p>
          <a:p>
            <a:pPr lvl="1" indent="325120" algn="l" defTabSz="587022">
              <a:defRPr sz="2000"/>
            </a:pPr>
            <a:r>
              <a:t>letters</a:t>
            </a:r>
          </a:p>
        </p:txBody>
      </p:sp>
      <p:sp>
        <p:nvSpPr>
          <p:cNvPr id="456" name="Reading too slowly to…"/>
          <p:cNvSpPr txBox="1"/>
          <p:nvPr/>
        </p:nvSpPr>
        <p:spPr>
          <a:xfrm>
            <a:off x="222376" y="6009342"/>
            <a:ext cx="3426033" cy="187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lvl="1" indent="325120" algn="l" defTabSz="587022">
              <a:defRPr sz="2000"/>
            </a:pPr>
            <a:r>
              <a:t>Reading too slowly to</a:t>
            </a:r>
          </a:p>
          <a:p>
            <a:pPr lvl="1" indent="325120" algn="l" defTabSz="587022">
              <a:defRPr sz="2000"/>
            </a:pPr>
            <a:r>
              <a:t>maintain comprehension:</a:t>
            </a:r>
          </a:p>
          <a:p>
            <a:pPr lvl="1" indent="325120" algn="l" defTabSz="587022">
              <a:defRPr sz="2000"/>
            </a:pPr>
            <a:r>
              <a:t>The effort that it takes to</a:t>
            </a:r>
          </a:p>
          <a:p>
            <a:pPr lvl="1" indent="325120" algn="l" defTabSz="587022">
              <a:defRPr sz="2000"/>
            </a:pPr>
            <a:r>
              <a:t>consciously decode words</a:t>
            </a:r>
          </a:p>
          <a:p>
            <a:pPr lvl="1" indent="325120" algn="l" defTabSz="587022">
              <a:defRPr sz="2000"/>
            </a:pPr>
            <a:r>
              <a:t>takes away from the focus</a:t>
            </a:r>
          </a:p>
          <a:p>
            <a:pPr lvl="1" indent="325120" algn="l" defTabSz="587022">
              <a:defRPr sz="2000"/>
            </a:pPr>
            <a:r>
              <a:t>on meaning</a:t>
            </a:r>
          </a:p>
        </p:txBody>
      </p:sp>
      <p:sp>
        <p:nvSpPr>
          <p:cNvPr id="457" name="I. Choral Reading:…"/>
          <p:cNvSpPr txBox="1"/>
          <p:nvPr/>
        </p:nvSpPr>
        <p:spPr>
          <a:xfrm>
            <a:off x="4164000" y="3360392"/>
            <a:ext cx="4523465" cy="1420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I. Choral Reading:</a:t>
            </a:r>
          </a:p>
          <a:p>
            <a:pPr algn="l" defTabSz="587022">
              <a:defRPr sz="1600"/>
            </a:pPr>
            <a:r>
              <a:t>    1. Whole class</a:t>
            </a:r>
          </a:p>
          <a:p>
            <a:pPr algn="l" defTabSz="587022">
              <a:defRPr sz="1600"/>
            </a:pPr>
            <a:r>
              <a:t>    2. Teacher reads every other sentence</a:t>
            </a:r>
          </a:p>
          <a:p>
            <a:pPr algn="l" defTabSz="587022">
              <a:defRPr sz="1600"/>
            </a:pPr>
            <a:r>
              <a:t>    3. “Just the boys”; “Just the girls” alternating</a:t>
            </a:r>
          </a:p>
          <a:p>
            <a:pPr algn="l" defTabSz="587022">
              <a:defRPr sz="1600"/>
            </a:pPr>
            <a:r>
              <a:t>    4. Cumulative: First one reader, then add a few</a:t>
            </a:r>
          </a:p>
          <a:p>
            <a:pPr algn="l" defTabSz="587022">
              <a:defRPr sz="1600"/>
            </a:pPr>
            <a:r>
              <a:t>        more, then a few more</a:t>
            </a:r>
          </a:p>
        </p:txBody>
      </p:sp>
      <p:sp>
        <p:nvSpPr>
          <p:cNvPr id="458" name="They all model and reinforce pace,…"/>
          <p:cNvSpPr txBox="1"/>
          <p:nvPr/>
        </p:nvSpPr>
        <p:spPr>
          <a:xfrm>
            <a:off x="8556355" y="1461045"/>
            <a:ext cx="3190880" cy="73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They all model and reinforce pace,</a:t>
            </a:r>
          </a:p>
          <a:p>
            <a:pPr algn="l" defTabSz="587022">
              <a:defRPr sz="1600"/>
            </a:pPr>
            <a:r>
              <a:t>accuracy, and expressiveness in a</a:t>
            </a:r>
          </a:p>
          <a:p>
            <a:pPr algn="l" defTabSz="587022">
              <a:defRPr sz="1600"/>
            </a:pPr>
            <a:r>
              <a:t>low-anxiety structure.</a:t>
            </a:r>
          </a:p>
        </p:txBody>
      </p:sp>
      <p:sp>
        <p:nvSpPr>
          <p:cNvPr id="459" name="III. Learn to “ear read”: activate the inner voice"/>
          <p:cNvSpPr txBox="1"/>
          <p:nvPr/>
        </p:nvSpPr>
        <p:spPr>
          <a:xfrm>
            <a:off x="4011745" y="6107512"/>
            <a:ext cx="4274342" cy="27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1600"/>
            </a:lvl1pPr>
          </a:lstStyle>
          <a:p>
            <a:pPr/>
            <a:r>
              <a:t>III. Learn to “ear read”: activate the inner voice</a:t>
            </a:r>
          </a:p>
        </p:txBody>
      </p:sp>
      <p:sp>
        <p:nvSpPr>
          <p:cNvPr id="460" name="II. After teacher reads aloud, with students’…"/>
          <p:cNvSpPr txBox="1"/>
          <p:nvPr/>
        </p:nvSpPr>
        <p:spPr>
          <a:xfrm>
            <a:off x="4047101" y="4962552"/>
            <a:ext cx="4203628" cy="96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II. After teacher reads aloud, with students’</a:t>
            </a:r>
          </a:p>
          <a:p>
            <a:pPr algn="l" defTabSz="587022">
              <a:defRPr sz="1600"/>
            </a:pPr>
            <a:r>
              <a:t>    eyes on text, students talk about what the</a:t>
            </a:r>
          </a:p>
          <a:p>
            <a:pPr algn="l" defTabSz="587022">
              <a:defRPr sz="1600"/>
            </a:pPr>
            <a:r>
              <a:t>    teacher did to make the words on the page</a:t>
            </a:r>
          </a:p>
          <a:p>
            <a:pPr algn="l" defTabSz="587022">
              <a:defRPr sz="1600"/>
            </a:pPr>
            <a:r>
              <a:t>    come alive</a:t>
            </a:r>
          </a:p>
        </p:txBody>
      </p:sp>
      <p:sp>
        <p:nvSpPr>
          <p:cNvPr id="461" name="IV. Focus on how the punctuation enhances…"/>
          <p:cNvSpPr txBox="1"/>
          <p:nvPr/>
        </p:nvSpPr>
        <p:spPr>
          <a:xfrm>
            <a:off x="4024548" y="6772874"/>
            <a:ext cx="4248739" cy="119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IV. Focus on how the punctuation enhances</a:t>
            </a:r>
          </a:p>
          <a:p>
            <a:pPr algn="l" defTabSz="587022">
              <a:defRPr sz="1600"/>
            </a:pPr>
            <a:r>
              <a:t>     meaning by grouping words together and</a:t>
            </a:r>
          </a:p>
          <a:p>
            <a:pPr algn="l" defTabSz="587022">
              <a:defRPr sz="1600"/>
            </a:pPr>
            <a:r>
              <a:t>     directing expression: ex.:</a:t>
            </a:r>
            <a:r>
              <a:rPr i="1"/>
              <a:t> How does your</a:t>
            </a:r>
            <a:endParaRPr i="1"/>
          </a:p>
          <a:p>
            <a:pPr algn="l" defTabSz="587022">
              <a:defRPr i="1" sz="1600"/>
            </a:pPr>
            <a:r>
              <a:t>     voice and pacing change when you see a</a:t>
            </a:r>
          </a:p>
          <a:p>
            <a:pPr algn="l" defTabSz="587022">
              <a:defRPr i="1" sz="1600"/>
            </a:pPr>
            <a:r>
              <a:t>     comma? What does a semicolon indicate? </a:t>
            </a:r>
          </a:p>
        </p:txBody>
      </p:sp>
      <p:sp>
        <p:nvSpPr>
          <p:cNvPr id="462" name="V. Poor readers read words. Skillful readers…"/>
          <p:cNvSpPr txBox="1"/>
          <p:nvPr/>
        </p:nvSpPr>
        <p:spPr>
          <a:xfrm>
            <a:off x="4101762" y="8393968"/>
            <a:ext cx="4094307" cy="96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V. Poor readers read words. Skillful readers</a:t>
            </a:r>
          </a:p>
          <a:p>
            <a:pPr algn="l" defTabSz="587022">
              <a:defRPr sz="1600"/>
            </a:pPr>
            <a:r>
              <a:t>    read phrases. Teacher marks off phrases. </a:t>
            </a:r>
          </a:p>
          <a:p>
            <a:pPr algn="l" defTabSz="587022">
              <a:defRPr sz="1600"/>
            </a:pPr>
            <a:r>
              <a:t>   Then, read it again, with increasingly </a:t>
            </a:r>
          </a:p>
          <a:p>
            <a:pPr algn="l" defTabSz="587022">
              <a:defRPr sz="1600"/>
            </a:pPr>
            <a:r>
              <a:t>    fewer mark-offs. </a:t>
            </a:r>
          </a:p>
        </p:txBody>
      </p:sp>
      <p:sp>
        <p:nvSpPr>
          <p:cNvPr id="463" name="VII. Deep reading: Multiple re-reads: What did you…"/>
          <p:cNvSpPr txBox="1"/>
          <p:nvPr/>
        </p:nvSpPr>
        <p:spPr>
          <a:xfrm>
            <a:off x="8716398" y="4874259"/>
            <a:ext cx="3380438" cy="73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III. Multiple re-reads: What did you notice on consecutive readings? </a:t>
            </a:r>
          </a:p>
          <a:p>
            <a:pPr algn="l" defTabSz="587022">
              <a:defRPr i="1" sz="1600"/>
            </a:pPr>
            <a:r>
              <a:t>Skim, Scan, Read</a:t>
            </a:r>
          </a:p>
        </p:txBody>
      </p:sp>
      <p:sp>
        <p:nvSpPr>
          <p:cNvPr id="464" name="Fluency is not the same as speed."/>
          <p:cNvSpPr txBox="1"/>
          <p:nvPr/>
        </p:nvSpPr>
        <p:spPr>
          <a:xfrm>
            <a:off x="545958" y="1615163"/>
            <a:ext cx="2774243" cy="252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1400"/>
            </a:lvl1pPr>
          </a:lstStyle>
          <a:p>
            <a:pPr/>
            <a:r>
              <a:t>Fluency is not the same as speed.</a:t>
            </a:r>
          </a:p>
        </p:txBody>
      </p:sp>
      <p:sp>
        <p:nvSpPr>
          <p:cNvPr id="465" name="“Words mean more than what is set down…"/>
          <p:cNvSpPr txBox="1"/>
          <p:nvPr/>
        </p:nvSpPr>
        <p:spPr>
          <a:xfrm>
            <a:off x="525292" y="529640"/>
            <a:ext cx="3626616" cy="658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400"/>
            </a:pPr>
            <a:r>
              <a:t>“Words mean more than what is set down</a:t>
            </a:r>
          </a:p>
          <a:p>
            <a:pPr algn="l" defTabSz="587022">
              <a:defRPr sz="1400"/>
            </a:pPr>
            <a:r>
              <a:t>on the page. It takes the human voice to</a:t>
            </a:r>
          </a:p>
          <a:p>
            <a:pPr algn="l" defTabSz="587022">
              <a:defRPr sz="1400"/>
            </a:pPr>
            <a:r>
              <a:t>infuse words with meaning.”—Maya Angelou</a:t>
            </a:r>
          </a:p>
        </p:txBody>
      </p:sp>
      <p:sp>
        <p:nvSpPr>
          <p:cNvPr id="466" name="For fluent readers, all words are…"/>
          <p:cNvSpPr txBox="1"/>
          <p:nvPr/>
        </p:nvSpPr>
        <p:spPr>
          <a:xfrm>
            <a:off x="8737161" y="6478044"/>
            <a:ext cx="4216227" cy="126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For fluent readers, all words are</a:t>
            </a:r>
          </a:p>
          <a:p>
            <a:pPr algn="l" defTabSz="587022">
              <a:defRPr sz="2000"/>
            </a:pPr>
            <a:r>
              <a:t>sight words. The purpose of phonics</a:t>
            </a:r>
          </a:p>
          <a:p>
            <a:pPr algn="l" defTabSz="587022">
              <a:defRPr sz="2000"/>
            </a:pPr>
            <a:r>
              <a:t>instruction is so you don’t have to</a:t>
            </a:r>
          </a:p>
          <a:p>
            <a:pPr algn="l" defTabSz="587022">
              <a:defRPr sz="2000"/>
            </a:pPr>
            <a:r>
              <a:t>consciously use it anymore.</a:t>
            </a:r>
          </a:p>
        </p:txBody>
      </p:sp>
      <p:sp>
        <p:nvSpPr>
          <p:cNvPr id="467" name="They all model and reinforce pace,…"/>
          <p:cNvSpPr txBox="1"/>
          <p:nvPr/>
        </p:nvSpPr>
        <p:spPr>
          <a:xfrm>
            <a:off x="8530218" y="2577993"/>
            <a:ext cx="4529967" cy="96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I. Wide reading: When reading something we</a:t>
            </a:r>
          </a:p>
          <a:p>
            <a:pPr algn="l" defTabSz="587022">
              <a:defRPr sz="1600"/>
            </a:pPr>
            <a:r>
              <a:t>   are interested in, we know a lot of the words.</a:t>
            </a:r>
          </a:p>
          <a:p>
            <a:pPr algn="l" defTabSz="587022">
              <a:defRPr sz="1600"/>
            </a:pPr>
            <a:r>
              <a:t>   This familiarity allows us to use context to learn</a:t>
            </a:r>
          </a:p>
          <a:p>
            <a:pPr algn="l" defTabSz="587022">
              <a:defRPr sz="1600"/>
            </a:pPr>
            <a:r>
              <a:t>    unfamiliar words; builds confidence</a:t>
            </a:r>
          </a:p>
        </p:txBody>
      </p:sp>
      <p:sp>
        <p:nvSpPr>
          <p:cNvPr id="468" name="They all model and reinforce pace,…"/>
          <p:cNvSpPr txBox="1"/>
          <p:nvPr/>
        </p:nvSpPr>
        <p:spPr>
          <a:xfrm>
            <a:off x="8703161" y="3657610"/>
            <a:ext cx="4485467" cy="119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</a:p>
          <a:p>
            <a:pPr algn="l" defTabSz="587022">
              <a:defRPr sz="1600"/>
            </a:pPr>
            <a:r>
              <a:t>II. Deep reading: Fluency develops as a</a:t>
            </a:r>
          </a:p>
          <a:p>
            <a:pPr algn="l" defTabSz="587022">
              <a:defRPr sz="1600"/>
            </a:pPr>
            <a:r>
              <a:t>    result of repeated readings; practice increases</a:t>
            </a:r>
          </a:p>
          <a:p>
            <a:pPr algn="l" defTabSz="587022">
              <a:defRPr sz="1600"/>
            </a:pPr>
            <a:r>
              <a:t>    speed</a:t>
            </a:r>
          </a:p>
          <a:p>
            <a:pPr lvl="1" indent="325120" algn="l" defTabSz="587022">
              <a:defRPr sz="16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3"/>
      <p:bldP build="whole" bldLvl="1" animBg="1" rev="0" advAuto="0" spid="459" grpId="6"/>
      <p:bldP build="whole" bldLvl="1" animBg="1" rev="0" advAuto="0" spid="468" grpId="11"/>
      <p:bldP build="whole" bldLvl="1" animBg="1" rev="0" advAuto="0" spid="462" grpId="8"/>
      <p:bldP build="whole" bldLvl="1" animBg="1" rev="0" advAuto="0" spid="458" grpId="9"/>
      <p:bldP build="whole" bldLvl="1" animBg="1" rev="0" advAuto="0" spid="461" grpId="7"/>
      <p:bldP build="whole" bldLvl="1" animBg="1" rev="0" advAuto="0" spid="467" grpId="10"/>
      <p:bldP build="whole" bldLvl="1" animBg="1" rev="0" advAuto="0" spid="457" grpId="4"/>
      <p:bldP build="whole" bldLvl="1" animBg="1" rev="0" advAuto="0" spid="452" grpId="1"/>
      <p:bldP build="whole" bldLvl="1" animBg="1" rev="0" advAuto="0" spid="463" grpId="12"/>
      <p:bldP build="whole" bldLvl="1" animBg="1" rev="0" advAuto="0" spid="455" grpId="2"/>
      <p:bldP build="whole" bldLvl="1" animBg="1" rev="0" advAuto="0" spid="460" grpId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More Strategies for Improvement:"/>
          <p:cNvSpPr txBox="1"/>
          <p:nvPr/>
        </p:nvSpPr>
        <p:spPr>
          <a:xfrm>
            <a:off x="1625798" y="2850001"/>
            <a:ext cx="4080845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</a:t>
            </a:r>
            <a:r>
              <a:rPr u="sng"/>
              <a:t>More Strategies for Improvement</a:t>
            </a:r>
            <a:r>
              <a:t>:</a:t>
            </a:r>
          </a:p>
        </p:txBody>
      </p:sp>
      <p:pic>
        <p:nvPicPr>
          <p:cNvPr id="4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6388" y="1120148"/>
            <a:ext cx="2634431" cy="1973279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Rectangle"/>
          <p:cNvSpPr/>
          <p:nvPr/>
        </p:nvSpPr>
        <p:spPr>
          <a:xfrm>
            <a:off x="5042610" y="2730163"/>
            <a:ext cx="2601981" cy="363266"/>
          </a:xfrm>
          <a:prstGeom prst="rect">
            <a:avLst/>
          </a:prstGeom>
          <a:solidFill>
            <a:srgbClr val="F2F5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3" name="Fluency is not the same as speed."/>
          <p:cNvSpPr txBox="1"/>
          <p:nvPr/>
        </p:nvSpPr>
        <p:spPr>
          <a:xfrm>
            <a:off x="731104" y="727594"/>
            <a:ext cx="2774244" cy="252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1400"/>
            </a:lvl1pPr>
          </a:lstStyle>
          <a:p>
            <a:pPr/>
            <a:r>
              <a:t>Fluency is not the same as speed.</a:t>
            </a:r>
          </a:p>
        </p:txBody>
      </p:sp>
      <p:sp>
        <p:nvSpPr>
          <p:cNvPr id="474" name="“Words mean more than what is set down…"/>
          <p:cNvSpPr txBox="1"/>
          <p:nvPr/>
        </p:nvSpPr>
        <p:spPr>
          <a:xfrm>
            <a:off x="602470" y="1418373"/>
            <a:ext cx="3626617" cy="65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400"/>
            </a:pPr>
            <a:r>
              <a:t>“Words mean more than what is set down</a:t>
            </a:r>
          </a:p>
          <a:p>
            <a:pPr algn="l" defTabSz="587022">
              <a:defRPr sz="1400"/>
            </a:pPr>
            <a:r>
              <a:t>on the page. It takes the human voice to</a:t>
            </a:r>
          </a:p>
          <a:p>
            <a:pPr algn="l" defTabSz="587022">
              <a:defRPr sz="1400"/>
            </a:pPr>
            <a:r>
              <a:t>infuse words with meaning.”—Maya Angelou</a:t>
            </a:r>
          </a:p>
        </p:txBody>
      </p:sp>
      <p:sp>
        <p:nvSpPr>
          <p:cNvPr id="475" name="VIII. Students transform a chapter into a script or screenplay"/>
          <p:cNvSpPr txBox="1"/>
          <p:nvPr/>
        </p:nvSpPr>
        <p:spPr>
          <a:xfrm>
            <a:off x="324207" y="3742664"/>
            <a:ext cx="5584373" cy="27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1600"/>
            </a:lvl1pPr>
          </a:lstStyle>
          <a:p>
            <a:pPr/>
            <a:r>
              <a:t>VIII. Students transform a chapter into a script or screenplay </a:t>
            </a:r>
          </a:p>
        </p:txBody>
      </p:sp>
      <p:sp>
        <p:nvSpPr>
          <p:cNvPr id="476" name="IX. Learn spelling patterns: learn words in clusters based…"/>
          <p:cNvSpPr txBox="1"/>
          <p:nvPr/>
        </p:nvSpPr>
        <p:spPr>
          <a:xfrm>
            <a:off x="421954" y="4513305"/>
            <a:ext cx="5207437" cy="50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IX. Learn spelling patterns: learn words in clusters based</a:t>
            </a:r>
          </a:p>
          <a:p>
            <a:pPr algn="l" defTabSz="587022">
              <a:defRPr sz="1600"/>
            </a:pPr>
            <a:r>
              <a:t> on how they are spelled  (same letter patterns)</a:t>
            </a:r>
          </a:p>
        </p:txBody>
      </p:sp>
      <p:sp>
        <p:nvSpPr>
          <p:cNvPr id="477" name="X.  Shakespeare: monologues, soliloquies, dialogues"/>
          <p:cNvSpPr txBox="1"/>
          <p:nvPr/>
        </p:nvSpPr>
        <p:spPr>
          <a:xfrm>
            <a:off x="421955" y="5509743"/>
            <a:ext cx="4895728" cy="27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1600"/>
            </a:lvl1pPr>
          </a:lstStyle>
          <a:p>
            <a:pPr/>
            <a:r>
              <a:t>X.  Shakespeare: monologues, soliloquies, dialogues </a:t>
            </a:r>
          </a:p>
        </p:txBody>
      </p:sp>
      <p:sp>
        <p:nvSpPr>
          <p:cNvPr id="478" name="Why these strategies work:"/>
          <p:cNvSpPr txBox="1"/>
          <p:nvPr/>
        </p:nvSpPr>
        <p:spPr>
          <a:xfrm>
            <a:off x="8686251" y="2630313"/>
            <a:ext cx="3243153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Why these strategies work</a:t>
            </a:r>
            <a:r>
              <a:rPr u="none"/>
              <a:t>:</a:t>
            </a:r>
          </a:p>
        </p:txBody>
      </p:sp>
      <p:sp>
        <p:nvSpPr>
          <p:cNvPr id="479" name="VIII. Requires deep reading for meaning"/>
          <p:cNvSpPr txBox="1"/>
          <p:nvPr/>
        </p:nvSpPr>
        <p:spPr>
          <a:xfrm>
            <a:off x="7011816" y="3761854"/>
            <a:ext cx="3649908" cy="27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1600"/>
            </a:lvl1pPr>
          </a:lstStyle>
          <a:p>
            <a:pPr/>
            <a:r>
              <a:t>VIII. Requires deep reading for meaning</a:t>
            </a:r>
          </a:p>
        </p:txBody>
      </p:sp>
      <p:sp>
        <p:nvSpPr>
          <p:cNvPr id="480" name="X. Requires deep reading for meaning"/>
          <p:cNvSpPr txBox="1"/>
          <p:nvPr/>
        </p:nvSpPr>
        <p:spPr>
          <a:xfrm>
            <a:off x="6925626" y="5509743"/>
            <a:ext cx="3492022" cy="27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 defTabSz="587022">
              <a:defRPr sz="1600"/>
            </a:lvl1pPr>
          </a:lstStyle>
          <a:p>
            <a:pPr/>
            <a:r>
              <a:t>X. Requires deep reading for meaning</a:t>
            </a:r>
          </a:p>
        </p:txBody>
      </p:sp>
      <p:sp>
        <p:nvSpPr>
          <p:cNvPr id="481" name="IX: Improving spelling means improving the reader’s ability to…"/>
          <p:cNvSpPr txBox="1"/>
          <p:nvPr/>
        </p:nvSpPr>
        <p:spPr>
          <a:xfrm>
            <a:off x="6977080" y="4623949"/>
            <a:ext cx="5573603" cy="50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IX: Improving spelling means improving the reader’s ability to</a:t>
            </a:r>
          </a:p>
          <a:p>
            <a:pPr algn="l" defTabSz="587022">
              <a:defRPr sz="1600"/>
            </a:pPr>
            <a:r>
              <a:t>     recognize words </a:t>
            </a:r>
          </a:p>
        </p:txBody>
      </p:sp>
      <p:sp>
        <p:nvSpPr>
          <p:cNvPr id="482" name="XI.  Self-Understanding: What environment do you need…"/>
          <p:cNvSpPr txBox="1"/>
          <p:nvPr/>
        </p:nvSpPr>
        <p:spPr>
          <a:xfrm>
            <a:off x="459038" y="6438884"/>
            <a:ext cx="5133269" cy="50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XI.  Self-Understanding: What environment do you need</a:t>
            </a:r>
          </a:p>
          <a:p>
            <a:pPr algn="l" defTabSz="587022">
              <a:defRPr sz="1600"/>
            </a:pPr>
            <a:r>
              <a:t>      for comprehension?  </a:t>
            </a:r>
          </a:p>
        </p:txBody>
      </p:sp>
      <p:sp>
        <p:nvSpPr>
          <p:cNvPr id="483" name="XI.  Readers need to give themselves an environment that…"/>
          <p:cNvSpPr txBox="1"/>
          <p:nvPr/>
        </p:nvSpPr>
        <p:spPr>
          <a:xfrm>
            <a:off x="6927518" y="6438884"/>
            <a:ext cx="5291358" cy="50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XI.  Readers need to give themselves an environment that</a:t>
            </a:r>
          </a:p>
          <a:p>
            <a:pPr algn="l" defTabSz="587022">
              <a:defRPr sz="1600"/>
            </a:pPr>
            <a:r>
              <a:t>      promotes concentration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8"/>
      <p:bldP build="whole" bldLvl="1" animBg="1" rev="0" advAuto="0" spid="476" grpId="3"/>
      <p:bldP build="whole" bldLvl="1" animBg="1" rev="0" advAuto="0" spid="479" grpId="2"/>
      <p:bldP build="whole" bldLvl="1" animBg="1" rev="0" advAuto="0" spid="477" grpId="5"/>
      <p:bldP build="whole" bldLvl="1" animBg="1" rev="0" advAuto="0" spid="482" grpId="7"/>
      <p:bldP build="whole" bldLvl="1" animBg="1" rev="0" advAuto="0" spid="480" grpId="6"/>
      <p:bldP build="whole" bldLvl="1" animBg="1" rev="0" advAuto="0" spid="481" grpId="4"/>
      <p:bldP build="whole" bldLvl="1" animBg="1" rev="0" advAuto="0" spid="47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Deficit indicators:"/>
          <p:cNvSpPr txBox="1"/>
          <p:nvPr/>
        </p:nvSpPr>
        <p:spPr>
          <a:xfrm>
            <a:off x="170831" y="2826409"/>
            <a:ext cx="2123267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Deficit indicators:</a:t>
            </a:r>
          </a:p>
        </p:txBody>
      </p:sp>
      <p:sp>
        <p:nvSpPr>
          <p:cNvPr id="486" name="Strategies for improvement:"/>
          <p:cNvSpPr txBox="1"/>
          <p:nvPr/>
        </p:nvSpPr>
        <p:spPr>
          <a:xfrm>
            <a:off x="3725214" y="2826409"/>
            <a:ext cx="3327735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Strategies for improvement:</a:t>
            </a:r>
          </a:p>
        </p:txBody>
      </p:sp>
      <p:sp>
        <p:nvSpPr>
          <p:cNvPr id="487" name="Why these strategies work:"/>
          <p:cNvSpPr txBox="1"/>
          <p:nvPr/>
        </p:nvSpPr>
        <p:spPr>
          <a:xfrm>
            <a:off x="8484065" y="2826409"/>
            <a:ext cx="3243153" cy="68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Why these strategies work:</a:t>
            </a:r>
          </a:p>
        </p:txBody>
      </p:sp>
      <p:pic>
        <p:nvPicPr>
          <p:cNvPr id="4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0688" y="1313307"/>
            <a:ext cx="4451616" cy="1566312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Rectangle"/>
          <p:cNvSpPr/>
          <p:nvPr/>
        </p:nvSpPr>
        <p:spPr>
          <a:xfrm>
            <a:off x="5748304" y="365135"/>
            <a:ext cx="2634432" cy="1580327"/>
          </a:xfrm>
          <a:prstGeom prst="rect">
            <a:avLst/>
          </a:prstGeom>
          <a:solidFill>
            <a:srgbClr val="F2F5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0" name="Comprehension: Understanding the…"/>
          <p:cNvSpPr txBox="1"/>
          <p:nvPr/>
        </p:nvSpPr>
        <p:spPr>
          <a:xfrm>
            <a:off x="6143247" y="585787"/>
            <a:ext cx="2123276" cy="1139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Comprehension: </a:t>
            </a:r>
            <a:r>
              <a:rPr i="1" sz="1600" u="none">
                <a:latin typeface="+mj-lt"/>
                <a:ea typeface="+mj-ea"/>
                <a:cs typeface="+mj-cs"/>
                <a:sym typeface="Helvetica Neue"/>
              </a:rPr>
              <a:t>Understanding the</a:t>
            </a:r>
            <a:endParaRPr i="1" sz="1600">
              <a:latin typeface="+mj-lt"/>
              <a:ea typeface="+mj-ea"/>
              <a:cs typeface="+mj-cs"/>
              <a:sym typeface="Helvetica Neue"/>
            </a:endParaRPr>
          </a:p>
          <a:p>
            <a:pPr defTabSz="587022">
              <a:defRPr i="1" sz="1600"/>
            </a:pPr>
            <a:r>
              <a:t>Author’s Intent </a:t>
            </a:r>
          </a:p>
          <a:p>
            <a:pPr lvl="1" algn="l" defTabSz="587022">
              <a:defRPr sz="2000" u="sng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</a:t>
            </a:r>
          </a:p>
        </p:txBody>
      </p:sp>
      <p:sp>
        <p:nvSpPr>
          <p:cNvPr id="491" name="Inability to articulate central…"/>
          <p:cNvSpPr txBox="1"/>
          <p:nvPr/>
        </p:nvSpPr>
        <p:spPr>
          <a:xfrm>
            <a:off x="301902" y="3597550"/>
            <a:ext cx="2618669" cy="50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Inability to articulate central</a:t>
            </a:r>
          </a:p>
          <a:p>
            <a:pPr algn="l" defTabSz="587022">
              <a:defRPr sz="1600"/>
            </a:pPr>
            <a:r>
              <a:t>ideas and supportive details</a:t>
            </a:r>
          </a:p>
        </p:txBody>
      </p:sp>
      <p:sp>
        <p:nvSpPr>
          <p:cNvPr id="492" name="Inability to answer Standards-…"/>
          <p:cNvSpPr txBox="1"/>
          <p:nvPr/>
        </p:nvSpPr>
        <p:spPr>
          <a:xfrm>
            <a:off x="301899" y="4623949"/>
            <a:ext cx="2780213" cy="50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1600"/>
            </a:pPr>
            <a:r>
              <a:t>Inability to answer Standards-</a:t>
            </a:r>
          </a:p>
          <a:p>
            <a:pPr algn="l" defTabSz="587022">
              <a:defRPr sz="1600"/>
            </a:pPr>
            <a:r>
              <a:t>based questions</a:t>
            </a:r>
          </a:p>
        </p:txBody>
      </p:sp>
      <p:sp>
        <p:nvSpPr>
          <p:cNvPr id="493" name="Become familiar with Standards-based…"/>
          <p:cNvSpPr txBox="1"/>
          <p:nvPr/>
        </p:nvSpPr>
        <p:spPr>
          <a:xfrm>
            <a:off x="3594191" y="3827219"/>
            <a:ext cx="4479625" cy="96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Become familiar with Standards-based</a:t>
            </a:r>
          </a:p>
          <a:p>
            <a:pPr algn="l" defTabSz="587022">
              <a:defRPr sz="2000"/>
            </a:pPr>
            <a:r>
              <a:t>questions. Practice answering and</a:t>
            </a:r>
          </a:p>
          <a:p>
            <a:pPr algn="l" defTabSz="587022">
              <a:defRPr sz="2000"/>
            </a:pPr>
            <a:r>
              <a:t>creating them</a:t>
            </a:r>
          </a:p>
        </p:txBody>
      </p:sp>
      <p:sp>
        <p:nvSpPr>
          <p:cNvPr id="494" name="The Standards-based questions…"/>
          <p:cNvSpPr txBox="1"/>
          <p:nvPr/>
        </p:nvSpPr>
        <p:spPr>
          <a:xfrm>
            <a:off x="8585889" y="3636794"/>
            <a:ext cx="3907363" cy="218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 algn="l" defTabSz="587022">
              <a:defRPr sz="2000"/>
            </a:pPr>
            <a:r>
              <a:t>The Standards-based questions</a:t>
            </a:r>
          </a:p>
          <a:p>
            <a:pPr algn="l" defTabSz="587022">
              <a:defRPr sz="2000"/>
            </a:pPr>
            <a:r>
              <a:t>address all of the components of</a:t>
            </a:r>
          </a:p>
          <a:p>
            <a:pPr algn="l" defTabSz="587022">
              <a:defRPr sz="2000"/>
            </a:pPr>
            <a:r>
              <a:t>reading comprehension: </a:t>
            </a:r>
          </a:p>
          <a:p>
            <a:pPr lvl="3" indent="975360" algn="l" defTabSz="587022">
              <a:defRPr sz="2000"/>
            </a:pPr>
            <a:r>
              <a:t>Identifying central idea</a:t>
            </a:r>
          </a:p>
          <a:p>
            <a:pPr lvl="3" indent="975360" algn="l" defTabSz="587022">
              <a:defRPr sz="2000"/>
            </a:pPr>
            <a:r>
              <a:t>Perceiving author’s intent</a:t>
            </a:r>
          </a:p>
          <a:p>
            <a:pPr lvl="3" indent="975360" algn="l" defTabSz="587022">
              <a:defRPr sz="2000"/>
            </a:pPr>
            <a:r>
              <a:t>Perceiving subtleties and</a:t>
            </a:r>
          </a:p>
          <a:p>
            <a:pPr lvl="4" indent="1300480" algn="l" defTabSz="587022">
              <a:defRPr sz="2000"/>
            </a:pPr>
            <a:r>
              <a:t>making inferences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4"/>
      <p:bldP build="whole" bldLvl="1" animBg="1" rev="0" advAuto="0" spid="493" grpId="3"/>
      <p:bldP build="whole" bldLvl="1" animBg="1" rev="0" advAuto="0" spid="492" grpId="2"/>
      <p:bldP build="whole" bldLvl="1" animBg="1" rev="0" advAuto="0" spid="4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143"/>
          <p:cNvSpPr txBox="1"/>
          <p:nvPr/>
        </p:nvSpPr>
        <p:spPr>
          <a:xfrm>
            <a:off x="4761650" y="-43"/>
            <a:ext cx="2169186" cy="47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Test Blueprint</a:t>
            </a:r>
          </a:p>
        </p:txBody>
      </p:sp>
      <p:graphicFrame>
        <p:nvGraphicFramePr>
          <p:cNvPr id="238" name="Table 144"/>
          <p:cNvGraphicFramePr/>
          <p:nvPr/>
        </p:nvGraphicFramePr>
        <p:xfrm>
          <a:off x="-54191" y="641208"/>
          <a:ext cx="12619498" cy="8998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9533"/>
                <a:gridCol w="2118712"/>
                <a:gridCol w="2155811"/>
                <a:gridCol w="2450912"/>
                <a:gridCol w="2964523"/>
              </a:tblGrid>
              <a:tr h="1078051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1800"/>
                      </a:pPr>
                      <a:r>
                        <a:rPr sz="2800">
                          <a:sym typeface="Helvetica"/>
                        </a:rPr>
                        <a:t>          Test Part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Suggested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Time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Standards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Addressed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Text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Description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Student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Task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79526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         Part 1: 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sz="2400">
                          <a:sym typeface="Helvetica"/>
                        </a:defRPr>
                      </a:pPr>
                      <a:r>
                        <a:t>           </a:t>
                      </a: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Rdg Comp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1800"/>
                      </a:pPr>
                      <a:r>
                        <a:rPr b="1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60 minutes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RL 1-6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RI 1-6; 8-10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 3-5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 texts: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1 literature,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1 poem,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1information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up to 2,600 words, </a:t>
                      </a:r>
                      <a:r>
                        <a:rPr i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total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24 multiple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choice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79526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       Part II:</a:t>
                      </a:r>
                      <a:endParaRPr sz="2400"/>
                    </a:p>
                    <a:p>
                      <a:pPr algn="r" defTabSz="1300480">
                        <a:spcBef>
                          <a:spcPts val="500"/>
                        </a:spcBef>
                        <a:defRPr sz="2400">
                          <a:sym typeface="Helvetica"/>
                        </a:defRPr>
                      </a:pPr>
                      <a:r>
                        <a:t>                   Argumentation:</a:t>
                      </a:r>
                    </a:p>
                    <a:p>
                      <a:pPr algn="r" defTabSz="1300480">
                        <a:spcBef>
                          <a:spcPts val="500"/>
                        </a:spcBef>
                        <a:defRPr sz="2400">
                          <a:sym typeface="Helvetica"/>
                        </a:defRPr>
                      </a:pPr>
                      <a:r>
                        <a:t>Writing from</a:t>
                      </a:r>
                    </a:p>
                    <a:p>
                      <a:pPr algn="r" defTabSz="1300480">
                        <a:spcBef>
                          <a:spcPts val="500"/>
                        </a:spcBef>
                        <a:defRPr sz="2400">
                          <a:sym typeface="Helvetica"/>
                        </a:defRPr>
                      </a:pPr>
                      <a:r>
                        <a:t>Sources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1800"/>
                      </a:pPr>
                      <a:r>
                        <a:rPr sz="2800">
                          <a:sym typeface="Helvetica"/>
                        </a:rPr>
                        <a:t>90 minutes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RL 1-10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W 1,4,9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L 1-6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4 information-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based texts,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probably inc.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graphics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up to 2,600 words, </a:t>
                      </a:r>
                      <a:r>
                        <a:rPr i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total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Write an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argumentative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essay, referring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to the sources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given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60909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      Part III: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400">
                          <a:sym typeface="Helvetica"/>
                        </a:defRPr>
                      </a:pPr>
                      <a:r>
                        <a:t>      </a:t>
                      </a:r>
                      <a:r>
                        <a:rPr sz="2800"/>
                        <a:t>Text Analysis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1800"/>
                      </a:pPr>
                      <a:r>
                        <a:rPr sz="2800">
                          <a:sym typeface="Helvetica"/>
                        </a:rPr>
                        <a:t>30 minutes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RL 1-6,10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RI 1-6,10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W. 2,4,9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L 1-6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1 text, up to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1,000 words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literary </a:t>
                      </a:r>
                      <a:r>
                        <a:rPr i="1"/>
                        <a:t>or</a:t>
                      </a:r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information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400"/>
                        </a:spcBef>
                        <a:defRPr b="1"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Write essay: Identify central idea and analyze how the author uses one writing strategy (lit.</a:t>
                      </a:r>
                      <a:endParaRPr sz="2400"/>
                    </a:p>
                    <a:p>
                      <a:pPr algn="l" defTabSz="1300480">
                        <a:spcBef>
                          <a:spcPts val="400"/>
                        </a:spcBef>
                        <a:defRPr b="1"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element or technique;</a:t>
                      </a:r>
                      <a:endParaRPr sz="2400"/>
                    </a:p>
                    <a:p>
                      <a:pPr algn="l" defTabSz="1300480">
                        <a:spcBef>
                          <a:spcPts val="400"/>
                        </a:spcBef>
                        <a:defRPr b="1"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rhetorical strategy)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149"/>
          <p:cNvSpPr txBox="1"/>
          <p:nvPr/>
        </p:nvSpPr>
        <p:spPr>
          <a:xfrm>
            <a:off x="2128776" y="335269"/>
            <a:ext cx="10322289" cy="260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  </a:t>
            </a:r>
            <a:r>
              <a:rPr b="1"/>
              <a:t>“The ear is the only true writer and the only true reader.  I’ve known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people who could read without hearing the sentence sounds and they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were the fastest readers.  Eye readers we call them.  They get the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meaning by glances.  But they are bad readers because they miss the 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best part of what a good writer puts into his work.”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-Robert Frost</a:t>
            </a:r>
          </a:p>
        </p:txBody>
      </p:sp>
      <p:pic>
        <p:nvPicPr>
          <p:cNvPr id="241" name="image3.jpeg" descr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6831" y="1968500"/>
            <a:ext cx="2899026" cy="3075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0391" y="6432946"/>
            <a:ext cx="3314704" cy="2451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3861" y="6604134"/>
            <a:ext cx="5407385" cy="2108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  <p:bldP build="whole" bldLvl="1" animBg="1" rev="0" advAuto="0" spid="24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mfortable reading rate for college educated adults: approx.…"/>
          <p:cNvSpPr txBox="1"/>
          <p:nvPr/>
        </p:nvSpPr>
        <p:spPr>
          <a:xfrm>
            <a:off x="2393950" y="2243013"/>
            <a:ext cx="848439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Comfortable reading rate for college educated adults: approx.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300 words  per minute</a:t>
            </a:r>
          </a:p>
        </p:txBody>
      </p:sp>
      <p:sp>
        <p:nvSpPr>
          <p:cNvPr id="246" name="How to become a faster reader (without loss of comprehension)"/>
          <p:cNvSpPr txBox="1"/>
          <p:nvPr/>
        </p:nvSpPr>
        <p:spPr>
          <a:xfrm>
            <a:off x="1941388" y="3282946"/>
            <a:ext cx="868665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How to become a faster reader (without loss of comprehension)</a:t>
            </a:r>
          </a:p>
        </p:txBody>
      </p:sp>
      <p:sp>
        <p:nvSpPr>
          <p:cNvPr id="247" name="Read More:…"/>
          <p:cNvSpPr txBox="1"/>
          <p:nvPr/>
        </p:nvSpPr>
        <p:spPr>
          <a:xfrm>
            <a:off x="3778248" y="4076696"/>
            <a:ext cx="408116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Read More: </a:t>
            </a:r>
          </a:p>
          <a:p>
            <a:pPr lvl="3" indent="685800"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“word frequency effect”: </a:t>
            </a:r>
          </a:p>
        </p:txBody>
      </p:sp>
      <p:sp>
        <p:nvSpPr>
          <p:cNvPr id="248" name="“efficiency effect”:"/>
          <p:cNvSpPr txBox="1"/>
          <p:nvPr/>
        </p:nvSpPr>
        <p:spPr>
          <a:xfrm>
            <a:off x="4530499" y="6464296"/>
            <a:ext cx="257666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“efficiency effect”: </a:t>
            </a:r>
          </a:p>
          <a:p>
            <a:pPr lvl="3"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       </a:t>
            </a:r>
          </a:p>
        </p:txBody>
      </p:sp>
      <p:sp>
        <p:nvSpPr>
          <p:cNvPr id="249" name="The more times encounter a word in reading,…"/>
          <p:cNvSpPr txBox="1"/>
          <p:nvPr/>
        </p:nvSpPr>
        <p:spPr>
          <a:xfrm>
            <a:off x="3778244" y="4775194"/>
            <a:ext cx="755109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6" indent="1371600"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The more times encounter a word in reading,</a:t>
            </a:r>
          </a:p>
          <a:p>
            <a:pPr lvl="6" indent="1371600"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the faster your pace (eyes fixate longer on</a:t>
            </a:r>
          </a:p>
          <a:p>
            <a:pPr lvl="6" indent="1371600"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words not seen before in print)</a:t>
            </a:r>
          </a:p>
        </p:txBody>
      </p:sp>
      <p:sp>
        <p:nvSpPr>
          <p:cNvPr id="250" name="Skilled readers mentally assume words that…"/>
          <p:cNvSpPr txBox="1"/>
          <p:nvPr/>
        </p:nvSpPr>
        <p:spPr>
          <a:xfrm>
            <a:off x="5586288" y="6921499"/>
            <a:ext cx="599271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Skilled readers mentally assume words that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are probably in a sentence.</a:t>
            </a:r>
          </a:p>
        </p:txBody>
      </p:sp>
      <p:pic>
        <p:nvPicPr>
          <p:cNvPr id="251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439" y="-100609"/>
            <a:ext cx="3492504" cy="232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3"/>
      <p:bldP build="whole" bldLvl="1" animBg="1" rev="0" advAuto="0" spid="246" grpId="2"/>
      <p:bldP build="whole" bldLvl="1" animBg="1" rev="0" advAuto="0" spid="248" grpId="5"/>
      <p:bldP build="whole" bldLvl="1" animBg="1" rev="0" advAuto="0" spid="249" grpId="4"/>
      <p:bldP build="whole" bldLvl="1" animBg="1" rev="0" advAuto="0" spid="250" grpId="6"/>
      <p:bldP build="whole" bldLvl="1" animBg="1" rev="0" advAuto="0" spid="2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8305" y="1545747"/>
            <a:ext cx="5371423" cy="4658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7010" y="744685"/>
            <a:ext cx="2578114" cy="3162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152"/>
          <p:cNvSpPr txBox="1"/>
          <p:nvPr/>
        </p:nvSpPr>
        <p:spPr>
          <a:xfrm>
            <a:off x="4761650" y="-43"/>
            <a:ext cx="2169186" cy="47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Test Blueprint</a:t>
            </a:r>
          </a:p>
        </p:txBody>
      </p:sp>
      <p:graphicFrame>
        <p:nvGraphicFramePr>
          <p:cNvPr id="257" name="Table 153"/>
          <p:cNvGraphicFramePr/>
          <p:nvPr/>
        </p:nvGraphicFramePr>
        <p:xfrm>
          <a:off x="-3" y="677332"/>
          <a:ext cx="12619495" cy="42724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09086"/>
                <a:gridCol w="2239160"/>
                <a:gridCol w="2155811"/>
                <a:gridCol w="2450912"/>
                <a:gridCol w="2964522"/>
              </a:tblGrid>
              <a:tr h="1392764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1800"/>
                      </a:pPr>
                      <a:r>
                        <a:rPr sz="2800">
                          <a:sym typeface="Helvetica"/>
                        </a:rPr>
                        <a:t>Test Part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Suggested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Time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Standards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Addressed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Text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Description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Student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Task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79726"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Part 1: 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Rdg Comp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1800"/>
                      </a:pPr>
                      <a:r>
                        <a:rPr b="1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60 minutes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400">
                          <a:sym typeface="Helvetica"/>
                        </a:defRPr>
                      </a:pPr>
                      <a:r>
                        <a:t>Reading Standards</a:t>
                      </a: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 1-6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 texts: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1 literature,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1 poem,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1 information</a:t>
                      </a:r>
                      <a:endParaRPr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 defTabSz="1300480">
                        <a:spcBef>
                          <a:spcPts val="500"/>
                        </a:spcBef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up to 2,600 words, </a:t>
                      </a:r>
                      <a:r>
                        <a:rPr i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total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24 multiple</a:t>
                      </a:r>
                      <a:endParaRPr sz="2400"/>
                    </a:p>
                    <a:p>
                      <a:pPr algn="l" defTabSz="1300480">
                        <a:spcBef>
                          <a:spcPts val="500"/>
                        </a:spcBef>
                        <a:defRPr sz="2800">
                          <a:sym typeface="Helvetica"/>
                        </a:defRPr>
                      </a:pPr>
                      <a:r>
                        <a:t>choice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2501" y="370275"/>
            <a:ext cx="6949452" cy="281771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147"/>
          <p:cNvSpPr txBox="1"/>
          <p:nvPr/>
        </p:nvSpPr>
        <p:spPr>
          <a:xfrm>
            <a:off x="1981150" y="3738876"/>
            <a:ext cx="8983753" cy="245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defTabSz="1300480">
              <a:defRPr sz="5000">
                <a:latin typeface="Bernard MT Condensed"/>
                <a:ea typeface="Bernard MT Condensed"/>
                <a:cs typeface="Bernard MT Condensed"/>
                <a:sym typeface="Bernard MT Condensed"/>
              </a:defRPr>
            </a:pPr>
            <a:r>
              <a:t>A Detailed Look at the Three Parts</a:t>
            </a:r>
          </a:p>
          <a:p>
            <a:pPr defTabSz="1300480">
              <a:defRPr sz="5000">
                <a:latin typeface="Bernard MT Condensed"/>
                <a:ea typeface="Bernard MT Condensed"/>
                <a:cs typeface="Bernard MT Condensed"/>
                <a:sym typeface="Bernard MT Condensed"/>
              </a:defRPr>
            </a:pPr>
            <a:r>
              <a:t> of the </a:t>
            </a:r>
          </a:p>
          <a:p>
            <a:pPr defTabSz="1300480">
              <a:defRPr sz="5000">
                <a:latin typeface="Bernard MT Condensed"/>
                <a:ea typeface="Bernard MT Condensed"/>
                <a:cs typeface="Bernard MT Condensed"/>
                <a:sym typeface="Bernard MT Condensed"/>
              </a:defRPr>
            </a:pPr>
            <a:r>
              <a:t>English Regents Exam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