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9" y="-1"/>
            <a:ext cx="1254126" cy="896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10375" y="3270249"/>
            <a:ext cx="10760075" cy="7172326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itle Text"/>
          <p:cNvSpPr txBox="1"/>
          <p:nvPr>
            <p:ph type="title"/>
          </p:nvPr>
        </p:nvSpPr>
        <p:spPr>
          <a:xfrm>
            <a:off x="4419599" y="1219199"/>
            <a:ext cx="15544801" cy="22860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8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9" name="Body Level One…"/>
          <p:cNvSpPr txBox="1"/>
          <p:nvPr>
            <p:ph type="body" sz="half" idx="1"/>
          </p:nvPr>
        </p:nvSpPr>
        <p:spPr>
          <a:xfrm>
            <a:off x="4419599" y="3962400"/>
            <a:ext cx="15544801" cy="82296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642937" indent="-642937" defTabSz="1828800">
              <a:spcBef>
                <a:spcPts val="1500"/>
              </a:spcBef>
              <a:buSzPct val="100000"/>
              <a:buChar char="»"/>
              <a:defRPr sz="6000">
                <a:latin typeface="Times Roman"/>
                <a:ea typeface="Times Roman"/>
                <a:cs typeface="Times Roman"/>
                <a:sym typeface="Times Roman"/>
              </a:defRPr>
            </a:lvl1pPr>
            <a:lvl2pPr marL="1069521" indent="-612321" defTabSz="1828800">
              <a:spcBef>
                <a:spcPts val="1500"/>
              </a:spcBef>
              <a:buSzPct val="100000"/>
              <a:buChar char="–"/>
              <a:defRPr sz="6000">
                <a:latin typeface="Times Roman"/>
                <a:ea typeface="Times Roman"/>
                <a:cs typeface="Times Roman"/>
                <a:sym typeface="Times Roman"/>
              </a:defRPr>
            </a:lvl2pPr>
            <a:lvl3pPr marL="1485900" indent="-571500" defTabSz="1828800">
              <a:spcBef>
                <a:spcPts val="1500"/>
              </a:spcBef>
              <a:buSzPct val="100000"/>
              <a:defRPr sz="6000">
                <a:latin typeface="Times Roman"/>
                <a:ea typeface="Times Roman"/>
                <a:cs typeface="Times Roman"/>
                <a:sym typeface="Times Roman"/>
              </a:defRPr>
            </a:lvl3pPr>
            <a:lvl4pPr marL="2057400" indent="-685800" defTabSz="1828800">
              <a:spcBef>
                <a:spcPts val="1500"/>
              </a:spcBef>
              <a:buSzPct val="100000"/>
              <a:buChar char="–"/>
              <a:defRPr sz="6000">
                <a:latin typeface="Times Roman"/>
                <a:ea typeface="Times Roman"/>
                <a:cs typeface="Times Roman"/>
                <a:sym typeface="Times Roman"/>
              </a:defRPr>
            </a:lvl4pPr>
            <a:lvl5pPr marL="2590800" indent="-762000" defTabSz="1828800">
              <a:spcBef>
                <a:spcPts val="1500"/>
              </a:spcBef>
              <a:buSzPct val="100000"/>
              <a:buChar char="»"/>
              <a:defRPr sz="60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xfrm>
            <a:off x="19464020" y="12496800"/>
            <a:ext cx="500381" cy="55118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800"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9" y="-1"/>
            <a:ext cx="1254126" cy="896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10375" y="3270249"/>
            <a:ext cx="10760075" cy="7172326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itle Text"/>
          <p:cNvSpPr txBox="1"/>
          <p:nvPr>
            <p:ph type="title"/>
          </p:nvPr>
        </p:nvSpPr>
        <p:spPr>
          <a:xfrm>
            <a:off x="4419599" y="1219199"/>
            <a:ext cx="15544801" cy="22860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8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19464020" y="12496800"/>
            <a:ext cx="500381" cy="55118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800"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Relationship Id="rId3" Type="http://schemas.openxmlformats.org/officeDocument/2006/relationships/image" Target="../media/image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Relationship Id="rId3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Relationship Id="rId3" Type="http://schemas.openxmlformats.org/officeDocument/2006/relationships/image" Target="../media/image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5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5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6.tif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15.png"/><Relationship Id="rId4" Type="http://schemas.openxmlformats.org/officeDocument/2006/relationships/image" Target="../media/image5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16.png"/><Relationship Id="rId4" Type="http://schemas.openxmlformats.org/officeDocument/2006/relationships/image" Target="../media/image6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17.png"/><Relationship Id="rId4" Type="http://schemas.openxmlformats.org/officeDocument/2006/relationships/image" Target="../media/image7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18.png"/><Relationship Id="rId4" Type="http://schemas.openxmlformats.org/officeDocument/2006/relationships/image" Target="../media/image8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461" y="245671"/>
            <a:ext cx="10497811" cy="5248906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Writing About Reading:…"/>
          <p:cNvSpPr txBox="1"/>
          <p:nvPr/>
        </p:nvSpPr>
        <p:spPr>
          <a:xfrm>
            <a:off x="12319241" y="917438"/>
            <a:ext cx="9142096" cy="5259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Writing About Reading:</a:t>
            </a:r>
          </a:p>
          <a:p>
            <a:pPr/>
          </a:p>
          <a:p>
            <a:pPr marL="555625" indent="-555625" algn="l">
              <a:buSzPct val="100000"/>
              <a:buAutoNum type="arabicPeriod" startAt="1"/>
            </a:pPr>
            <a:r>
              <a:t>Fiction</a:t>
            </a:r>
          </a:p>
          <a:p>
            <a:pPr algn="l"/>
          </a:p>
          <a:p>
            <a:pPr algn="l"/>
            <a:r>
              <a:t>2.  Literary Non-fiction</a:t>
            </a:r>
          </a:p>
          <a:p>
            <a:pPr lvl="1" algn="l"/>
            <a:r>
              <a:t>      Text Analysis (Part III of ELA Regents Exam)</a:t>
            </a:r>
          </a:p>
          <a:p>
            <a:pPr algn="l"/>
            <a:r>
              <a:t>           Informal response to an opinion piece</a:t>
            </a:r>
          </a:p>
          <a:p>
            <a:pPr algn="l"/>
            <a:r>
              <a:t>3.  Poetry</a:t>
            </a:r>
          </a:p>
          <a:p>
            <a:pPr lvl="1" algn="l"/>
            <a:r>
              <a:t>       </a:t>
            </a:r>
          </a:p>
          <a:p>
            <a:pPr algn="l"/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343" y="6309153"/>
            <a:ext cx="285750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63865" y="6044474"/>
            <a:ext cx="3390901" cy="2400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22"/>
          <p:cNvSpPr txBox="1"/>
          <p:nvPr>
            <p:ph type="title" idx="4294967295"/>
          </p:nvPr>
        </p:nvSpPr>
        <p:spPr>
          <a:xfrm>
            <a:off x="3962394" y="549271"/>
            <a:ext cx="16459211" cy="2286006"/>
          </a:xfrm>
          <a:prstGeom prst="rect">
            <a:avLst/>
          </a:prstGeom>
        </p:spPr>
        <p:txBody>
          <a:bodyPr lIns="0" tIns="0" rIns="0" bIns="0"/>
          <a:lstStyle>
            <a:lvl1pPr defTabSz="1170146">
              <a:defRPr sz="7826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Verbs and Nouns That Talk About Literature</a:t>
            </a:r>
          </a:p>
        </p:txBody>
      </p:sp>
      <p:graphicFrame>
        <p:nvGraphicFramePr>
          <p:cNvPr id="215" name="Table 223"/>
          <p:cNvGraphicFramePr/>
          <p:nvPr/>
        </p:nvGraphicFramePr>
        <p:xfrm>
          <a:off x="7477976" y="3778179"/>
          <a:ext cx="16430633" cy="69342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107658"/>
                <a:gridCol w="4107658"/>
              </a:tblGrid>
              <a:tr h="2428393">
                <a:tc>
                  <a:txBody>
                    <a:bodyPr/>
                    <a:lstStyle/>
                    <a:p>
                      <a:pPr algn="l" defTabSz="1285875">
                        <a:spcBef>
                          <a:spcPts val="400"/>
                        </a:spcBef>
                        <a:defRPr b="1"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VERBS:</a:t>
                      </a:r>
                    </a:p>
                    <a:p>
                      <a:pPr algn="l" defTabSz="1285875">
                        <a:spcBef>
                          <a:spcPts val="200"/>
                        </a:spcBef>
                        <a:defRPr sz="16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 frame: To____ or</a:t>
                      </a:r>
                    </a:p>
                    <a:p>
                      <a:pPr algn="l" defTabSz="1285875">
                        <a:spcBef>
                          <a:spcPts val="200"/>
                        </a:spcBef>
                        <a:defRPr sz="16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Can____or</a:t>
                      </a:r>
                    </a:p>
                    <a:p>
                      <a:pPr algn="l" defTabSz="1285875">
                        <a:spcBef>
                          <a:spcPts val="200"/>
                        </a:spcBef>
                        <a:defRPr sz="16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Is____ing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285875">
                        <a:spcBef>
                          <a:spcPts val="400"/>
                        </a:spcBef>
                        <a:defRPr b="1"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NOUNS:</a:t>
                      </a:r>
                    </a:p>
                    <a:p>
                      <a:pPr algn="l" defTabSz="1285875">
                        <a:spcBef>
                          <a:spcPts val="200"/>
                        </a:spcBef>
                        <a:defRPr sz="16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frame: The_____.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05808">
                <a:tc>
                  <a:txBody>
                    <a:bodyPr/>
                    <a:lstStyle/>
                    <a:p>
                      <a:pPr algn="l" defTabSz="1285875">
                        <a:defRPr sz="1800"/>
                      </a:pPr>
                      <a:r>
                        <a:rPr sz="2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establish
reveal
connect
present
describe
illustrate
explain
evoke
portray
depict
suggest
imply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285875">
                        <a:defRPr sz="1800"/>
                      </a:pPr>
                      <a:r>
                        <a:rPr sz="2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establishment
revelation
connection
presentation
description
illustration
explanation
evocation
portrayal
depiction
suggestion
implication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60126" y="2676496"/>
            <a:ext cx="3479803" cy="2336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Line Line" descr="Line L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326596" y="6705599"/>
            <a:ext cx="13313831" cy="304803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he Three Little Pigs is about how three brothers…"/>
          <p:cNvSpPr txBox="1"/>
          <p:nvPr/>
        </p:nvSpPr>
        <p:spPr>
          <a:xfrm>
            <a:off x="1524346" y="5919690"/>
            <a:ext cx="10117837" cy="4789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i="1"/>
            </a:pPr>
            <a:r>
              <a:t>The Three Little Pigs </a:t>
            </a:r>
            <a:r>
              <a:rPr i="0"/>
              <a:t>is about how three brothers</a:t>
            </a:r>
          </a:p>
          <a:p>
            <a:pPr algn="l"/>
            <a:r>
              <a:t>went off into the world. Each little pig built his own</a:t>
            </a:r>
          </a:p>
          <a:p>
            <a:pPr algn="l"/>
            <a:r>
              <a:t>house. The house of straw and the house of twigs</a:t>
            </a:r>
          </a:p>
          <a:p>
            <a:pPr algn="l"/>
            <a:r>
              <a:t>were inexpensive and easy to build, but were not</a:t>
            </a:r>
          </a:p>
          <a:p>
            <a:pPr algn="l"/>
            <a:r>
              <a:t>strong enough to resist the depredations of the</a:t>
            </a:r>
          </a:p>
          <a:p>
            <a:pPr algn="l"/>
            <a:r>
              <a:t>big bad wolf. The only house that remained intact</a:t>
            </a:r>
          </a:p>
          <a:p>
            <a:pPr algn="l"/>
            <a:r>
              <a:t>was the one that was made of bricks and was the most</a:t>
            </a:r>
          </a:p>
          <a:p>
            <a:pPr algn="l"/>
            <a:r>
              <a:t>difficult and expensive to construct. In the end, the</a:t>
            </a:r>
          </a:p>
          <a:p>
            <a:pPr algn="l"/>
            <a:r>
              <a:t>wolf was defeated because he could not huff and puff</a:t>
            </a:r>
          </a:p>
          <a:p>
            <a:pPr algn="l"/>
            <a:r>
              <a:t>hard enough to blow down the house made of bricks.</a:t>
            </a:r>
          </a:p>
        </p:txBody>
      </p:sp>
      <p:pic>
        <p:nvPicPr>
          <p:cNvPr id="22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36546" y="-528142"/>
            <a:ext cx="5188066" cy="3672453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“The Three Little Pigs” is a story of brotherhood.…"/>
          <p:cNvSpPr txBox="1"/>
          <p:nvPr/>
        </p:nvSpPr>
        <p:spPr>
          <a:xfrm>
            <a:off x="13616311" y="3664401"/>
            <a:ext cx="9166099" cy="290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“The Three Little Pigs” is a story of brotherhood.</a:t>
            </a:r>
          </a:p>
          <a:p>
            <a:pPr algn="l"/>
            <a:r>
              <a:t>Even though the third pig when to far more </a:t>
            </a:r>
          </a:p>
          <a:p>
            <a:pPr algn="l"/>
            <a:r>
              <a:t>trouble to build his house out bricks, he protected</a:t>
            </a:r>
          </a:p>
          <a:p>
            <a:pPr algn="l"/>
            <a:r>
              <a:t>his other two lazy brothers from the big bad wolf.</a:t>
            </a:r>
          </a:p>
          <a:p>
            <a:pPr algn="l"/>
          </a:p>
        </p:txBody>
      </p:sp>
      <p:sp>
        <p:nvSpPr>
          <p:cNvPr id="222" name="“The Three Little Pigs” is a story of consequences.…"/>
          <p:cNvSpPr txBox="1"/>
          <p:nvPr/>
        </p:nvSpPr>
        <p:spPr>
          <a:xfrm>
            <a:off x="13260837" y="7094440"/>
            <a:ext cx="9877045" cy="2440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“The Three Little Pigs” is a story of consequences.</a:t>
            </a:r>
          </a:p>
          <a:p>
            <a:pPr algn="l"/>
            <a:r>
              <a:t>The first  two little pigs were lazy when they built their</a:t>
            </a:r>
          </a:p>
          <a:p>
            <a:pPr algn="l"/>
            <a:r>
              <a:t>houses of straw and twigs. They paid the </a:t>
            </a:r>
          </a:p>
          <a:p>
            <a:pPr algn="l"/>
            <a:r>
              <a:t>consequences when the big bad wolf came along.</a:t>
            </a:r>
          </a:p>
        </p:txBody>
      </p:sp>
      <p:sp>
        <p:nvSpPr>
          <p:cNvPr id="223" name="“The Three Little Pigs” is a story of wisdom.…"/>
          <p:cNvSpPr txBox="1"/>
          <p:nvPr/>
        </p:nvSpPr>
        <p:spPr>
          <a:xfrm>
            <a:off x="13481766" y="10475361"/>
            <a:ext cx="9792463" cy="1970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“The Three Little Pigs” is a story of wisdom.</a:t>
            </a:r>
          </a:p>
          <a:p>
            <a:pPr algn="l"/>
            <a:r>
              <a:t>The third little pig had the wisdom to know that</a:t>
            </a:r>
          </a:p>
          <a:p>
            <a:pPr algn="l"/>
            <a:r>
              <a:t>hard work and well-chosen materials were necessary</a:t>
            </a:r>
          </a:p>
          <a:p>
            <a:pPr algn="l"/>
            <a:r>
              <a:t>for survival against enemies. </a:t>
            </a:r>
          </a:p>
        </p:txBody>
      </p:sp>
      <p:sp>
        <p:nvSpPr>
          <p:cNvPr id="224" name="Theme"/>
          <p:cNvSpPr/>
          <p:nvPr/>
        </p:nvSpPr>
        <p:spPr>
          <a:xfrm>
            <a:off x="19991311" y="261501"/>
            <a:ext cx="2911891" cy="2626538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6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Theme</a:t>
            </a:r>
          </a:p>
        </p:txBody>
      </p:sp>
      <p:sp>
        <p:nvSpPr>
          <p:cNvPr id="225" name="Rectangle"/>
          <p:cNvSpPr/>
          <p:nvPr/>
        </p:nvSpPr>
        <p:spPr>
          <a:xfrm>
            <a:off x="450542" y="134925"/>
            <a:ext cx="4581033" cy="244005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6" name="Plot"/>
          <p:cNvSpPr txBox="1"/>
          <p:nvPr/>
        </p:nvSpPr>
        <p:spPr>
          <a:xfrm>
            <a:off x="1667930" y="736593"/>
            <a:ext cx="1721435" cy="1142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6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Plot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1"/>
      <p:bldP build="whole" bldLvl="1" animBg="1" rev="0" advAuto="0" spid="222" grpId="2"/>
      <p:bldP build="whole" bldLvl="1" animBg="1" rev="0" advAuto="0" spid="223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2979" y="890122"/>
            <a:ext cx="3479803" cy="2336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Line Line" descr="Line L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326596" y="6705599"/>
            <a:ext cx="13313831" cy="304803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Goldilocks and the Three Bears is about how a girl…"/>
          <p:cNvSpPr txBox="1"/>
          <p:nvPr/>
        </p:nvSpPr>
        <p:spPr>
          <a:xfrm>
            <a:off x="1124127" y="4199403"/>
            <a:ext cx="9499855" cy="3379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i="1"/>
            </a:pPr>
            <a:r>
              <a:t>Goldilocks and the Three Bears </a:t>
            </a:r>
            <a:r>
              <a:rPr i="0"/>
              <a:t>is about how a girl</a:t>
            </a:r>
          </a:p>
          <a:p>
            <a:pPr algn="l"/>
            <a:r>
              <a:t>named Goldilocks breaks into the home of a bear</a:t>
            </a:r>
          </a:p>
          <a:p>
            <a:pPr algn="l"/>
            <a:r>
              <a:t>family and selfishly eats their food, breaks their</a:t>
            </a:r>
          </a:p>
          <a:p>
            <a:pPr algn="l"/>
            <a:r>
              <a:t>furniture, and falls asleep in one of their beds. In</a:t>
            </a:r>
          </a:p>
          <a:p>
            <a:pPr algn="l"/>
            <a:r>
              <a:t>the end, the bears return home, survey the damage,</a:t>
            </a:r>
          </a:p>
          <a:p>
            <a:pPr algn="l"/>
            <a:r>
              <a:t>and Goldilocks runs off without suffering any </a:t>
            </a:r>
          </a:p>
          <a:p>
            <a:pPr algn="l"/>
            <a:r>
              <a:t>consequences for her destructive acts.</a:t>
            </a:r>
          </a:p>
        </p:txBody>
      </p:sp>
      <p:pic>
        <p:nvPicPr>
          <p:cNvPr id="23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04768" y="227920"/>
            <a:ext cx="2921003" cy="2781303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“Goldilocks and the Three Bears” is a story…"/>
          <p:cNvSpPr txBox="1"/>
          <p:nvPr/>
        </p:nvSpPr>
        <p:spPr>
          <a:xfrm>
            <a:off x="13616311" y="3429451"/>
            <a:ext cx="7924039" cy="337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“Goldilocks and the Three Bears” is a story</a:t>
            </a:r>
          </a:p>
          <a:p>
            <a:pPr algn="l"/>
            <a:r>
              <a:t> of selfishness. Goldilocks has concern for</a:t>
            </a:r>
          </a:p>
          <a:p>
            <a:pPr algn="l"/>
            <a:r>
              <a:t>no one but herself when she invades the</a:t>
            </a:r>
          </a:p>
          <a:p>
            <a:pPr algn="l"/>
            <a:r>
              <a:t>home of the three bears and thoughtlessly</a:t>
            </a:r>
          </a:p>
          <a:p>
            <a:pPr algn="l"/>
            <a:r>
              <a:t>damages their possessions.</a:t>
            </a:r>
          </a:p>
          <a:p>
            <a:pPr algn="l"/>
          </a:p>
        </p:txBody>
      </p:sp>
      <p:sp>
        <p:nvSpPr>
          <p:cNvPr id="233" name="“Goldilocks and the Three Bears” is a story of…"/>
          <p:cNvSpPr txBox="1"/>
          <p:nvPr/>
        </p:nvSpPr>
        <p:spPr>
          <a:xfrm>
            <a:off x="13383521" y="6793478"/>
            <a:ext cx="8877682" cy="1970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“Goldilocks and the Three Bears” is a story of</a:t>
            </a:r>
          </a:p>
          <a:p>
            <a:pPr algn="l"/>
            <a:r>
              <a:t>entitlement. Goldilocks feels no remorse as she</a:t>
            </a:r>
          </a:p>
          <a:p>
            <a:pPr algn="l"/>
            <a:r>
              <a:t>helps herself to the porridge, the chair, and even</a:t>
            </a:r>
          </a:p>
          <a:p>
            <a:pPr algn="l"/>
            <a:r>
              <a:t>the beds of someone else’s home.</a:t>
            </a:r>
          </a:p>
        </p:txBody>
      </p:sp>
      <p:sp>
        <p:nvSpPr>
          <p:cNvPr id="234" name="“Goldilocks and the Three Bears” is a story of…"/>
          <p:cNvSpPr txBox="1"/>
          <p:nvPr/>
        </p:nvSpPr>
        <p:spPr>
          <a:xfrm>
            <a:off x="13404665" y="9885858"/>
            <a:ext cx="8835391" cy="1970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“Goldilocks and the Three Bears” is a story of</a:t>
            </a:r>
          </a:p>
          <a:p>
            <a:pPr algn="l"/>
            <a:r>
              <a:t>victimization. The three bears naively leave their</a:t>
            </a:r>
          </a:p>
          <a:p>
            <a:pPr algn="l"/>
            <a:r>
              <a:t>house open to predators as they take a morning</a:t>
            </a:r>
          </a:p>
          <a:p>
            <a:pPr algn="l"/>
            <a:r>
              <a:t>stroll though the woods.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3"/>
      <p:bldP build="whole" bldLvl="1" animBg="1" rev="0" advAuto="0" spid="232" grpId="2"/>
      <p:bldP build="whole" bldLvl="1" animBg="1" rev="0" advAuto="0" spid="230" grpId="1"/>
      <p:bldP build="whole" bldLvl="1" animBg="1" rev="0" advAuto="0" spid="234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2979" y="890122"/>
            <a:ext cx="3479803" cy="2336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Line Line" descr="Line L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326596" y="6705599"/>
            <a:ext cx="13313831" cy="304803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Little Red Riding Hood is about a girl who is traveling…"/>
          <p:cNvSpPr txBox="1"/>
          <p:nvPr/>
        </p:nvSpPr>
        <p:spPr>
          <a:xfrm>
            <a:off x="950812" y="3189658"/>
            <a:ext cx="10139554" cy="6199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i="1"/>
            </a:pPr>
            <a:r>
              <a:t>Little Red Riding Hood </a:t>
            </a:r>
            <a:r>
              <a:rPr i="0"/>
              <a:t>is about a girl who is traveling</a:t>
            </a:r>
          </a:p>
          <a:p>
            <a:pPr algn="l"/>
            <a:r>
              <a:t>along in the woods, on her way to deliver a food basket</a:t>
            </a:r>
          </a:p>
          <a:p>
            <a:pPr algn="l"/>
            <a:r>
              <a:t>to her ailing grandmother. On her way, she disregards</a:t>
            </a:r>
          </a:p>
          <a:p>
            <a:pPr algn="l"/>
            <a:r>
              <a:t>her mother’s warning and strays from the path. The Big</a:t>
            </a:r>
          </a:p>
          <a:p>
            <a:pPr algn="l"/>
            <a:r>
              <a:t>Bad Wolf approaches her and sweet-talks her into</a:t>
            </a:r>
          </a:p>
          <a:p>
            <a:pPr algn="l"/>
            <a:r>
              <a:t>picking some flowers while he steals her basket, </a:t>
            </a:r>
          </a:p>
          <a:p>
            <a:pPr algn="l"/>
            <a:r>
              <a:t>proceeds to the grandmother’s house, enters on</a:t>
            </a:r>
          </a:p>
          <a:p>
            <a:pPr algn="l"/>
            <a:r>
              <a:t>a false pretext, and devours her. Later, when the</a:t>
            </a:r>
          </a:p>
          <a:p>
            <a:pPr algn="l"/>
            <a:r>
              <a:t>little girl arrives, the wolf has assumed the identity</a:t>
            </a:r>
          </a:p>
          <a:p>
            <a:pPr algn="l"/>
            <a:r>
              <a:t>of the grandmother. Little Red Riding Hood almost</a:t>
            </a:r>
          </a:p>
          <a:p>
            <a:pPr algn="l"/>
            <a:r>
              <a:t>falls for the ruse, but is rescued at the last minute</a:t>
            </a:r>
          </a:p>
          <a:p>
            <a:pPr algn="l"/>
            <a:r>
              <a:t>by a hunter, who slays the wolf in a grand gesture of</a:t>
            </a:r>
          </a:p>
          <a:p>
            <a:pPr algn="l"/>
            <a:r>
              <a:t>heroism.</a:t>
            </a:r>
          </a:p>
        </p:txBody>
      </p:sp>
      <p:pic>
        <p:nvPicPr>
          <p:cNvPr id="23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2044" y="167581"/>
            <a:ext cx="2679703" cy="30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“Little Red Riding Hood” is a story…"/>
          <p:cNvSpPr txBox="1"/>
          <p:nvPr/>
        </p:nvSpPr>
        <p:spPr>
          <a:xfrm>
            <a:off x="14045041" y="3179359"/>
            <a:ext cx="7949185" cy="3379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“Little Red Riding Hood” is a story</a:t>
            </a:r>
          </a:p>
          <a:p>
            <a:pPr algn="l"/>
            <a:r>
              <a:t> of toxic and heroic masculinity. The wolf</a:t>
            </a:r>
          </a:p>
          <a:p>
            <a:pPr algn="l"/>
            <a:r>
              <a:t> deceives and takes advantage of the</a:t>
            </a:r>
          </a:p>
          <a:p>
            <a:pPr algn="l"/>
            <a:r>
              <a:t>  little girl and her ailing grandmother, while</a:t>
            </a:r>
          </a:p>
          <a:p>
            <a:pPr algn="l"/>
            <a:r>
              <a:t>  The hunter rescues them.</a:t>
            </a:r>
          </a:p>
          <a:p>
            <a:pPr algn="l"/>
          </a:p>
        </p:txBody>
      </p:sp>
      <p:sp>
        <p:nvSpPr>
          <p:cNvPr id="241" name="“Little Red Riding Hood” is a story of betrayal.…"/>
          <p:cNvSpPr txBox="1"/>
          <p:nvPr/>
        </p:nvSpPr>
        <p:spPr>
          <a:xfrm>
            <a:off x="13419249" y="6162804"/>
            <a:ext cx="8874634" cy="290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“Little Red Riding Hood” is a story of betrayal.</a:t>
            </a:r>
          </a:p>
          <a:p>
            <a:pPr algn="l"/>
            <a:r>
              <a:t>The wolf deceives the little girl into revealing the</a:t>
            </a:r>
          </a:p>
          <a:p>
            <a:pPr algn="l"/>
            <a:r>
              <a:t>location of the grandmother. He then takes</a:t>
            </a:r>
          </a:p>
          <a:p>
            <a:pPr algn="l"/>
            <a:r>
              <a:t>advantage of her innocence and trusting nature</a:t>
            </a:r>
          </a:p>
          <a:p>
            <a:pPr algn="l"/>
            <a:r>
              <a:t>by attacking her grandmother.</a:t>
            </a:r>
          </a:p>
        </p:txBody>
      </p:sp>
      <p:sp>
        <p:nvSpPr>
          <p:cNvPr id="242" name="“Little Red Riding Hood” is a story of endangerment.…"/>
          <p:cNvSpPr txBox="1"/>
          <p:nvPr/>
        </p:nvSpPr>
        <p:spPr>
          <a:xfrm>
            <a:off x="13438869" y="9725084"/>
            <a:ext cx="9932671" cy="1970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“Little Red Riding Hood” is a story of endangerment.</a:t>
            </a:r>
          </a:p>
          <a:p>
            <a:pPr algn="l"/>
            <a:r>
              <a:t>The little girl’s mother warns her against straying from</a:t>
            </a:r>
          </a:p>
          <a:p>
            <a:pPr algn="l"/>
            <a:r>
              <a:t>the path, but she is too naive to recognize the threats</a:t>
            </a:r>
          </a:p>
          <a:p>
            <a:pPr algn="l"/>
            <a:r>
              <a:t>that lie in wait in the woods, with almost fatal results.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" grpId="4"/>
      <p:bldP build="whole" bldLvl="1" animBg="1" rev="0" advAuto="0" spid="238" grpId="1"/>
      <p:bldP build="whole" bldLvl="1" animBg="1" rev="0" advAuto="0" spid="241" grpId="3"/>
      <p:bldP build="whole" bldLvl="1" animBg="1" rev="0" advAuto="0" spid="240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roup"/>
          <p:cNvGrpSpPr/>
          <p:nvPr/>
        </p:nvGrpSpPr>
        <p:grpSpPr>
          <a:xfrm>
            <a:off x="903776" y="1794934"/>
            <a:ext cx="6206076" cy="3359929"/>
            <a:chOff x="0" y="0"/>
            <a:chExt cx="6206074" cy="3359927"/>
          </a:xfrm>
        </p:grpSpPr>
        <p:sp>
          <p:nvSpPr>
            <p:cNvPr id="244" name="Rectangle"/>
            <p:cNvSpPr/>
            <p:nvPr/>
          </p:nvSpPr>
          <p:spPr>
            <a:xfrm>
              <a:off x="0" y="0"/>
              <a:ext cx="6206075" cy="335992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45" name="characters"/>
            <p:cNvSpPr txBox="1"/>
            <p:nvPr/>
          </p:nvSpPr>
          <p:spPr>
            <a:xfrm>
              <a:off x="980177" y="1032091"/>
              <a:ext cx="3632455" cy="932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400">
                  <a:solidFill>
                    <a:srgbClr val="FDFDFD"/>
                  </a:solidFill>
                </a:defRPr>
              </a:lvl1pPr>
            </a:lstStyle>
            <a:p>
              <a:pPr/>
              <a:r>
                <a:t>characters</a:t>
              </a:r>
            </a:p>
          </p:txBody>
        </p:sp>
      </p:grpSp>
      <p:sp>
        <p:nvSpPr>
          <p:cNvPr id="247" name="theme"/>
          <p:cNvSpPr txBox="1"/>
          <p:nvPr/>
        </p:nvSpPr>
        <p:spPr>
          <a:xfrm>
            <a:off x="19293904" y="10292858"/>
            <a:ext cx="2171015" cy="93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FDFDFD"/>
                </a:solidFill>
              </a:defRPr>
            </a:lvl1pPr>
          </a:lstStyle>
          <a:p>
            <a:pPr/>
            <a:r>
              <a:t>theme</a:t>
            </a:r>
          </a:p>
        </p:txBody>
      </p:sp>
      <p:pic>
        <p:nvPicPr>
          <p:cNvPr id="2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2784" y="414062"/>
            <a:ext cx="8264930" cy="2892726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What do we know about a character?…"/>
          <p:cNvSpPr txBox="1"/>
          <p:nvPr/>
        </p:nvSpPr>
        <p:spPr>
          <a:xfrm>
            <a:off x="8805703" y="4276385"/>
            <a:ext cx="7360921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What do we know about a character?</a:t>
            </a:r>
          </a:p>
          <a:p>
            <a:pPr algn="l"/>
            <a:r>
              <a:t>How does the author get us to know it? </a:t>
            </a:r>
          </a:p>
        </p:txBody>
      </p:sp>
      <p:sp>
        <p:nvSpPr>
          <p:cNvPr id="250" name="Use ChatGPT (or another AI tool) to generate a word bank (15 words) that will help you write about the characters."/>
          <p:cNvSpPr txBox="1"/>
          <p:nvPr/>
        </p:nvSpPr>
        <p:spPr>
          <a:xfrm>
            <a:off x="1798891" y="6342825"/>
            <a:ext cx="20786218" cy="103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Use ChatGPT (or another AI tool) to generate a word bank (15 words) that will help you write about the characters.</a:t>
            </a:r>
          </a:p>
        </p:txBody>
      </p:sp>
      <p:sp>
        <p:nvSpPr>
          <p:cNvPr id="251" name="Prompt: Please generate a list of 15 words that characterize Mathilde Loisel in the short story…"/>
          <p:cNvSpPr txBox="1"/>
          <p:nvPr/>
        </p:nvSpPr>
        <p:spPr>
          <a:xfrm>
            <a:off x="3103810" y="7745841"/>
            <a:ext cx="17031844" cy="1500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Prompt: Please generate a list of 15 words that characterize Mathilde Loisel in the short story</a:t>
            </a:r>
          </a:p>
          <a:p>
            <a:pPr algn="l"/>
            <a:r>
              <a:t>               “The Necklace.” This is for high school. I need a few words that they probably know,</a:t>
            </a:r>
          </a:p>
          <a:p>
            <a:pPr algn="l"/>
            <a:r>
              <a:t>               a few that they might know, and a few that are probably new. </a:t>
            </a:r>
          </a:p>
        </p:txBody>
      </p:sp>
      <p:sp>
        <p:nvSpPr>
          <p:cNvPr id="252" name="ambitious, materialistic, discontent, idealistic, imaginative, envious, aspirational, immature, dissatisfied, proud, vain,…"/>
          <p:cNvSpPr txBox="1"/>
          <p:nvPr/>
        </p:nvSpPr>
        <p:spPr>
          <a:xfrm>
            <a:off x="1046982" y="9839107"/>
            <a:ext cx="21145501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rgbClr val="2A6AD0"/>
                </a:solidFill>
              </a:defRPr>
            </a:pPr>
            <a:r>
              <a:t>ambitious, materialistic, discontent, idealistic, imaginative, envious, aspirational, immature, dissatisfied, proud, vain,</a:t>
            </a:r>
          </a:p>
          <a:p>
            <a:pPr algn="l">
              <a:defRPr>
                <a:solidFill>
                  <a:srgbClr val="2A6AD0"/>
                </a:solidFill>
              </a:defRPr>
            </a:pPr>
            <a:r>
              <a:t>grandiose, regretful, frustrated, disillusioned, disgruntled, desperate</a:t>
            </a:r>
          </a:p>
        </p:txBody>
      </p:sp>
      <p:sp>
        <p:nvSpPr>
          <p:cNvPr id="253" name="More accessible for middle schoolers:"/>
          <p:cNvSpPr txBox="1"/>
          <p:nvPr/>
        </p:nvSpPr>
        <p:spPr>
          <a:xfrm>
            <a:off x="7674428" y="11060806"/>
            <a:ext cx="7138798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More accessible for middle schoolers: </a:t>
            </a:r>
          </a:p>
        </p:txBody>
      </p:sp>
      <p:sp>
        <p:nvSpPr>
          <p:cNvPr id="254" name="dreamy, wishful, unhappy, greedy, unsatisfied, fancy, upset, frustrated, hopeful"/>
          <p:cNvSpPr txBox="1"/>
          <p:nvPr/>
        </p:nvSpPr>
        <p:spPr>
          <a:xfrm>
            <a:off x="3690815" y="12028504"/>
            <a:ext cx="14296645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6AD0"/>
                </a:solidFill>
              </a:defRPr>
            </a:lvl1pPr>
          </a:lstStyle>
          <a:p>
            <a:pPr/>
            <a:r>
              <a:t>dreamy, wishful, unhappy, greedy, unsatisfied, fancy, upset, frustrated, hopeful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3"/>
      <p:bldP build="whole" bldLvl="1" animBg="1" rev="0" advAuto="0" spid="252" grpId="2"/>
      <p:bldP build="whole" bldLvl="1" animBg="1" rev="0" advAuto="0" spid="254" grpId="4"/>
      <p:bldP build="whole" bldLvl="1" animBg="1" rev="0" advAuto="0" spid="25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Line"/>
          <p:cNvSpPr/>
          <p:nvPr/>
        </p:nvSpPr>
        <p:spPr>
          <a:xfrm flipH="1">
            <a:off x="4116859" y="1734885"/>
            <a:ext cx="1" cy="120038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7" name="Line"/>
          <p:cNvSpPr/>
          <p:nvPr/>
        </p:nvSpPr>
        <p:spPr>
          <a:xfrm>
            <a:off x="61666" y="7101456"/>
            <a:ext cx="2426066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8" name="Line"/>
          <p:cNvSpPr/>
          <p:nvPr/>
        </p:nvSpPr>
        <p:spPr>
          <a:xfrm>
            <a:off x="61666" y="2234850"/>
            <a:ext cx="2426066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9" name="Line"/>
          <p:cNvSpPr/>
          <p:nvPr/>
        </p:nvSpPr>
        <p:spPr>
          <a:xfrm>
            <a:off x="61666" y="8578430"/>
            <a:ext cx="2426066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0" name="Line"/>
          <p:cNvSpPr/>
          <p:nvPr/>
        </p:nvSpPr>
        <p:spPr>
          <a:xfrm>
            <a:off x="11983" y="4204668"/>
            <a:ext cx="2406789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1" name="Line"/>
          <p:cNvSpPr/>
          <p:nvPr/>
        </p:nvSpPr>
        <p:spPr>
          <a:xfrm>
            <a:off x="194528" y="10263553"/>
            <a:ext cx="2426066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2" name="Line"/>
          <p:cNvSpPr/>
          <p:nvPr/>
        </p:nvSpPr>
        <p:spPr>
          <a:xfrm>
            <a:off x="-345042" y="5605096"/>
            <a:ext cx="2426066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3" name="Line"/>
          <p:cNvSpPr/>
          <p:nvPr/>
        </p:nvSpPr>
        <p:spPr>
          <a:xfrm>
            <a:off x="194528" y="11948676"/>
            <a:ext cx="2426066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4" name="Line"/>
          <p:cNvSpPr/>
          <p:nvPr/>
        </p:nvSpPr>
        <p:spPr>
          <a:xfrm flipH="1">
            <a:off x="14551235" y="1734885"/>
            <a:ext cx="1" cy="120038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5" name="Character’s Name:____Mathilde Loisel_________________"/>
          <p:cNvSpPr txBox="1"/>
          <p:nvPr/>
        </p:nvSpPr>
        <p:spPr>
          <a:xfrm>
            <a:off x="373153" y="258894"/>
            <a:ext cx="10482550" cy="705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Character’s Name:</a:t>
            </a:r>
            <a:r>
              <a:rPr b="0">
                <a:latin typeface="Noteworthy Bold"/>
                <a:ea typeface="Noteworthy Bold"/>
                <a:cs typeface="Noteworthy Bold"/>
                <a:sym typeface="Noteworthy Bold"/>
              </a:rPr>
              <a:t>____Mathilde Loisel_________________</a:t>
            </a:r>
          </a:p>
        </p:txBody>
      </p:sp>
      <p:sp>
        <p:nvSpPr>
          <p:cNvPr id="266" name="Trait:"/>
          <p:cNvSpPr txBox="1"/>
          <p:nvPr/>
        </p:nvSpPr>
        <p:spPr>
          <a:xfrm>
            <a:off x="741345" y="1674402"/>
            <a:ext cx="112318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Trait: </a:t>
            </a:r>
          </a:p>
        </p:txBody>
      </p:sp>
      <p:sp>
        <p:nvSpPr>
          <p:cNvPr id="267" name="Quotation:"/>
          <p:cNvSpPr txBox="1"/>
          <p:nvPr/>
        </p:nvSpPr>
        <p:spPr>
          <a:xfrm>
            <a:off x="4208863" y="1706488"/>
            <a:ext cx="212521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Quotation: </a:t>
            </a:r>
          </a:p>
        </p:txBody>
      </p:sp>
      <p:sp>
        <p:nvSpPr>
          <p:cNvPr id="268" name="Comment on the Quotation:"/>
          <p:cNvSpPr txBox="1"/>
          <p:nvPr/>
        </p:nvSpPr>
        <p:spPr>
          <a:xfrm>
            <a:off x="14678967" y="1674402"/>
            <a:ext cx="526465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Comment on the Quotation: </a:t>
            </a:r>
          </a:p>
        </p:txBody>
      </p:sp>
      <p:sp>
        <p:nvSpPr>
          <p:cNvPr id="269" name="envious"/>
          <p:cNvSpPr txBox="1"/>
          <p:nvPr/>
        </p:nvSpPr>
        <p:spPr>
          <a:xfrm>
            <a:off x="1027164" y="2734362"/>
            <a:ext cx="1316356" cy="705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envious</a:t>
            </a:r>
          </a:p>
        </p:txBody>
      </p:sp>
      <p:sp>
        <p:nvSpPr>
          <p:cNvPr id="270" name="“Mme. Loisel now knew the horrible existence of the needy.”"/>
          <p:cNvSpPr txBox="1"/>
          <p:nvPr/>
        </p:nvSpPr>
        <p:spPr>
          <a:xfrm>
            <a:off x="4565594" y="4247339"/>
            <a:ext cx="9536907" cy="1315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“Mme. Loisel now knew the horrible existence of the needy.”</a:t>
            </a:r>
          </a:p>
        </p:txBody>
      </p:sp>
      <p:sp>
        <p:nvSpPr>
          <p:cNvPr id="271" name="desperate"/>
          <p:cNvSpPr txBox="1"/>
          <p:nvPr/>
        </p:nvSpPr>
        <p:spPr>
          <a:xfrm>
            <a:off x="907175" y="4412312"/>
            <a:ext cx="1669257" cy="705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desperate</a:t>
            </a:r>
          </a:p>
        </p:txBody>
      </p:sp>
      <p:sp>
        <p:nvSpPr>
          <p:cNvPr id="272" name="“ ‘She had a friend, a former school-mate, who was rich,…"/>
          <p:cNvSpPr txBox="1"/>
          <p:nvPr/>
        </p:nvSpPr>
        <p:spPr>
          <a:xfrm>
            <a:off x="5657287" y="2124762"/>
            <a:ext cx="8923021" cy="1924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“ ‘She had a friend, a former school-mate, who was rich, 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and whom she did not like to go and see anymore,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as she suffered so much when she came back.’ “</a:t>
            </a:r>
          </a:p>
        </p:txBody>
      </p:sp>
      <p:sp>
        <p:nvSpPr>
          <p:cNvPr id="273" name="Her envy of the wealth others outweighed the…"/>
          <p:cNvSpPr txBox="1"/>
          <p:nvPr/>
        </p:nvSpPr>
        <p:spPr>
          <a:xfrm>
            <a:off x="14889424" y="2429562"/>
            <a:ext cx="7180898" cy="1315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Her envy of the wealth others outweighed the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friendship she might have had with them.</a:t>
            </a:r>
          </a:p>
        </p:txBody>
      </p:sp>
      <p:sp>
        <p:nvSpPr>
          <p:cNvPr id="274" name="Ironically, she would now be satisfied to live the way…"/>
          <p:cNvSpPr txBox="1"/>
          <p:nvPr/>
        </p:nvSpPr>
        <p:spPr>
          <a:xfrm>
            <a:off x="14603617" y="4247339"/>
            <a:ext cx="9536907" cy="1315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Ironically, she would now be satisfied to live the way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she did before she lost the necklace.</a:t>
            </a:r>
          </a:p>
        </p:txBody>
      </p:sp>
      <p:sp>
        <p:nvSpPr>
          <p:cNvPr id="275" name="Rectangle"/>
          <p:cNvSpPr/>
          <p:nvPr/>
        </p:nvSpPr>
        <p:spPr>
          <a:xfrm>
            <a:off x="11032514" y="16925"/>
            <a:ext cx="5447774" cy="146253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6" name="characters"/>
          <p:cNvSpPr txBox="1"/>
          <p:nvPr/>
        </p:nvSpPr>
        <p:spPr>
          <a:xfrm>
            <a:off x="11533478" y="201463"/>
            <a:ext cx="4088572" cy="820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400">
                <a:solidFill>
                  <a:srgbClr val="FDFDFD"/>
                </a:solidFill>
              </a:defRPr>
            </a:lvl1pPr>
          </a:lstStyle>
          <a:p>
            <a:pPr/>
            <a:r>
              <a:t>characters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Line"/>
          <p:cNvSpPr/>
          <p:nvPr/>
        </p:nvSpPr>
        <p:spPr>
          <a:xfrm flipH="1">
            <a:off x="4116859" y="1734885"/>
            <a:ext cx="1" cy="120038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9" name="Line"/>
          <p:cNvSpPr/>
          <p:nvPr/>
        </p:nvSpPr>
        <p:spPr>
          <a:xfrm>
            <a:off x="61666" y="7101456"/>
            <a:ext cx="2426066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0" name="Line"/>
          <p:cNvSpPr/>
          <p:nvPr/>
        </p:nvSpPr>
        <p:spPr>
          <a:xfrm>
            <a:off x="194528" y="2804241"/>
            <a:ext cx="2426066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1" name="Line"/>
          <p:cNvSpPr/>
          <p:nvPr/>
        </p:nvSpPr>
        <p:spPr>
          <a:xfrm>
            <a:off x="61666" y="8578430"/>
            <a:ext cx="2426066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2" name="Line"/>
          <p:cNvSpPr/>
          <p:nvPr/>
        </p:nvSpPr>
        <p:spPr>
          <a:xfrm>
            <a:off x="11983" y="4204668"/>
            <a:ext cx="2406789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3" name="Line"/>
          <p:cNvSpPr/>
          <p:nvPr/>
        </p:nvSpPr>
        <p:spPr>
          <a:xfrm>
            <a:off x="194528" y="10263553"/>
            <a:ext cx="2426066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4" name="Line"/>
          <p:cNvSpPr/>
          <p:nvPr/>
        </p:nvSpPr>
        <p:spPr>
          <a:xfrm>
            <a:off x="-345042" y="5605096"/>
            <a:ext cx="2426066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5" name="Line"/>
          <p:cNvSpPr/>
          <p:nvPr/>
        </p:nvSpPr>
        <p:spPr>
          <a:xfrm>
            <a:off x="194528" y="11948676"/>
            <a:ext cx="2426066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6" name="Line"/>
          <p:cNvSpPr/>
          <p:nvPr/>
        </p:nvSpPr>
        <p:spPr>
          <a:xfrm flipH="1">
            <a:off x="14551235" y="1734885"/>
            <a:ext cx="1" cy="120038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7" name="Character’s Name:_____________________"/>
          <p:cNvSpPr txBox="1"/>
          <p:nvPr/>
        </p:nvSpPr>
        <p:spPr>
          <a:xfrm>
            <a:off x="355290" y="1216236"/>
            <a:ext cx="8097489" cy="705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Character’s Name:</a:t>
            </a:r>
            <a:r>
              <a:rPr b="0">
                <a:latin typeface="Noteworthy Bold"/>
                <a:ea typeface="Noteworthy Bold"/>
                <a:cs typeface="Noteworthy Bold"/>
                <a:sym typeface="Noteworthy Bold"/>
              </a:rPr>
              <a:t>_____________________</a:t>
            </a:r>
          </a:p>
        </p:txBody>
      </p:sp>
      <p:sp>
        <p:nvSpPr>
          <p:cNvPr id="288" name="Trait:"/>
          <p:cNvSpPr txBox="1"/>
          <p:nvPr/>
        </p:nvSpPr>
        <p:spPr>
          <a:xfrm>
            <a:off x="777072" y="2256493"/>
            <a:ext cx="112318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Trait: </a:t>
            </a:r>
          </a:p>
        </p:txBody>
      </p:sp>
      <p:sp>
        <p:nvSpPr>
          <p:cNvPr id="289" name="Quotation:"/>
          <p:cNvSpPr txBox="1"/>
          <p:nvPr/>
        </p:nvSpPr>
        <p:spPr>
          <a:xfrm>
            <a:off x="4173135" y="2256493"/>
            <a:ext cx="212521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Quotation: </a:t>
            </a:r>
          </a:p>
        </p:txBody>
      </p:sp>
      <p:sp>
        <p:nvSpPr>
          <p:cNvPr id="290" name="Comment on the Quotation:"/>
          <p:cNvSpPr txBox="1"/>
          <p:nvPr/>
        </p:nvSpPr>
        <p:spPr>
          <a:xfrm>
            <a:off x="14643239" y="2256493"/>
            <a:ext cx="526465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Comment on the Quotation: </a:t>
            </a:r>
          </a:p>
        </p:txBody>
      </p:sp>
      <p:sp>
        <p:nvSpPr>
          <p:cNvPr id="291" name="Characterization: What do we know? How do we know it?"/>
          <p:cNvSpPr txBox="1"/>
          <p:nvPr/>
        </p:nvSpPr>
        <p:spPr>
          <a:xfrm>
            <a:off x="580571" y="321017"/>
            <a:ext cx="10576561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Characterization: What do we know? How do we know it?</a:t>
            </a:r>
          </a:p>
        </p:txBody>
      </p:sp>
      <p:grpSp>
        <p:nvGrpSpPr>
          <p:cNvPr id="294" name="Group"/>
          <p:cNvGrpSpPr/>
          <p:nvPr/>
        </p:nvGrpSpPr>
        <p:grpSpPr>
          <a:xfrm>
            <a:off x="18160145" y="136747"/>
            <a:ext cx="5447774" cy="1462535"/>
            <a:chOff x="0" y="0"/>
            <a:chExt cx="5447772" cy="1462533"/>
          </a:xfrm>
        </p:grpSpPr>
        <p:sp>
          <p:nvSpPr>
            <p:cNvPr id="292" name="Rectangle"/>
            <p:cNvSpPr/>
            <p:nvPr/>
          </p:nvSpPr>
          <p:spPr>
            <a:xfrm>
              <a:off x="0" y="0"/>
              <a:ext cx="5447773" cy="146253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93" name="characters"/>
            <p:cNvSpPr txBox="1"/>
            <p:nvPr/>
          </p:nvSpPr>
          <p:spPr>
            <a:xfrm>
              <a:off x="860412" y="255201"/>
              <a:ext cx="3852505" cy="8203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400">
                  <a:solidFill>
                    <a:srgbClr val="FDFDFD"/>
                  </a:solidFill>
                </a:defRPr>
              </a:lvl1pPr>
            </a:lstStyle>
            <a:p>
              <a:pPr/>
              <a:r>
                <a:t>characters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Rectangle"/>
          <p:cNvSpPr/>
          <p:nvPr/>
        </p:nvSpPr>
        <p:spPr>
          <a:xfrm>
            <a:off x="784844" y="1593697"/>
            <a:ext cx="6206076" cy="3359928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7" name="setting"/>
          <p:cNvSpPr txBox="1"/>
          <p:nvPr/>
        </p:nvSpPr>
        <p:spPr>
          <a:xfrm>
            <a:off x="2474088" y="2665784"/>
            <a:ext cx="2361667" cy="93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FDFDFD"/>
                </a:solidFill>
              </a:defRPr>
            </a:lvl1pPr>
          </a:lstStyle>
          <a:p>
            <a:pPr/>
            <a:r>
              <a:t>setting</a:t>
            </a:r>
          </a:p>
        </p:txBody>
      </p:sp>
      <p:pic>
        <p:nvPicPr>
          <p:cNvPr id="2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9535" y="694031"/>
            <a:ext cx="8264930" cy="2892726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D.O.K. Level I: Recall"/>
          <p:cNvSpPr txBox="1"/>
          <p:nvPr/>
        </p:nvSpPr>
        <p:spPr>
          <a:xfrm>
            <a:off x="862645" y="5867307"/>
            <a:ext cx="4794975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D.O.K. Level I: Recall</a:t>
            </a:r>
          </a:p>
        </p:txBody>
      </p:sp>
      <p:sp>
        <p:nvSpPr>
          <p:cNvPr id="300" name="D.O.K. Level III:…"/>
          <p:cNvSpPr txBox="1"/>
          <p:nvPr/>
        </p:nvSpPr>
        <p:spPr>
          <a:xfrm>
            <a:off x="12104937" y="5671015"/>
            <a:ext cx="4534650" cy="237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/>
            </a:pPr>
            <a:r>
              <a:t>D.O.K. Level III:</a:t>
            </a:r>
          </a:p>
          <a:p>
            <a:pPr>
              <a:defRPr sz="3700"/>
            </a:pPr>
            <a:r>
              <a:t>Analysis, Synthesis,</a:t>
            </a:r>
          </a:p>
          <a:p>
            <a:pPr>
              <a:defRPr sz="3700"/>
            </a:pPr>
            <a:r>
              <a:t>Evaluation</a:t>
            </a:r>
          </a:p>
          <a:p>
            <a:pPr algn="l">
              <a:defRPr sz="3700"/>
            </a:pPr>
            <a:r>
              <a:t> </a:t>
            </a:r>
          </a:p>
        </p:txBody>
      </p:sp>
      <p:sp>
        <p:nvSpPr>
          <p:cNvPr id="301" name="D.O.K. Level II:…"/>
          <p:cNvSpPr txBox="1"/>
          <p:nvPr/>
        </p:nvSpPr>
        <p:spPr>
          <a:xfrm>
            <a:off x="6148201" y="5708557"/>
            <a:ext cx="5272991" cy="1230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700"/>
            </a:pPr>
            <a:r>
              <a:t>D.O.K. Level II:</a:t>
            </a:r>
          </a:p>
          <a:p>
            <a:pPr>
              <a:defRPr sz="3700"/>
            </a:pPr>
            <a:r>
              <a:t>Application</a:t>
            </a:r>
          </a:p>
        </p:txBody>
      </p:sp>
      <p:sp>
        <p:nvSpPr>
          <p:cNvPr id="302" name="D.O.K. Level IV:…"/>
          <p:cNvSpPr txBox="1"/>
          <p:nvPr/>
        </p:nvSpPr>
        <p:spPr>
          <a:xfrm>
            <a:off x="17923124" y="5581557"/>
            <a:ext cx="4412476" cy="1230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/>
            </a:pPr>
            <a:r>
              <a:t>D.O.K. Level IV:</a:t>
            </a:r>
          </a:p>
          <a:p>
            <a:pPr algn="l">
              <a:defRPr sz="3700"/>
            </a:pPr>
            <a:r>
              <a:t>Extended Thinking:</a:t>
            </a:r>
          </a:p>
        </p:txBody>
      </p:sp>
      <p:sp>
        <p:nvSpPr>
          <p:cNvPr id="303" name="Line"/>
          <p:cNvSpPr/>
          <p:nvPr/>
        </p:nvSpPr>
        <p:spPr>
          <a:xfrm flipV="1">
            <a:off x="5941646" y="6115817"/>
            <a:ext cx="1" cy="75040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4" name="Line"/>
          <p:cNvSpPr/>
          <p:nvPr/>
        </p:nvSpPr>
        <p:spPr>
          <a:xfrm flipV="1">
            <a:off x="11627746" y="6115817"/>
            <a:ext cx="1" cy="75040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5" name="Line"/>
          <p:cNvSpPr/>
          <p:nvPr/>
        </p:nvSpPr>
        <p:spPr>
          <a:xfrm flipV="1">
            <a:off x="17610573" y="6115817"/>
            <a:ext cx="1" cy="75040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6" name="Describe the three different…"/>
          <p:cNvSpPr txBox="1"/>
          <p:nvPr/>
        </p:nvSpPr>
        <p:spPr>
          <a:xfrm>
            <a:off x="1055808" y="7076617"/>
            <a:ext cx="4408648" cy="1924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Describe the three different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socio-economic levels in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the story.</a:t>
            </a:r>
          </a:p>
        </p:txBody>
      </p:sp>
      <p:sp>
        <p:nvSpPr>
          <p:cNvPr id="307" name="Explain Mme. Loisel’s…"/>
          <p:cNvSpPr txBox="1"/>
          <p:nvPr/>
        </p:nvSpPr>
        <p:spPr>
          <a:xfrm>
            <a:off x="6550607" y="7076617"/>
            <a:ext cx="4468178" cy="2534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Explain Mme. Loisel’s 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reaction to her  experiences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in these three different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socio-economic levels.</a:t>
            </a:r>
          </a:p>
        </p:txBody>
      </p:sp>
      <p:sp>
        <p:nvSpPr>
          <p:cNvPr id="308" name="Analyze how your impression…"/>
          <p:cNvSpPr txBox="1"/>
          <p:nvPr/>
        </p:nvSpPr>
        <p:spPr>
          <a:xfrm>
            <a:off x="12236707" y="7539958"/>
            <a:ext cx="4743927" cy="3143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Analyze how your impression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of Mme. Loisel changes as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she goes from one setting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to the other as the story 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progresses.</a:t>
            </a:r>
          </a:p>
        </p:txBody>
      </p:sp>
      <p:sp>
        <p:nvSpPr>
          <p:cNvPr id="309" name="Imagine that a filmmaker were…"/>
          <p:cNvSpPr txBox="1"/>
          <p:nvPr/>
        </p:nvSpPr>
        <p:spPr>
          <a:xfrm>
            <a:off x="17796149" y="7183242"/>
            <a:ext cx="5271136" cy="436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Imagine that a filmmaker were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to update this story to the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present, somewhere in the U.S.A.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What elements of 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the story would have to change?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What elements of the story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could stay the same? </a:t>
            </a:r>
          </a:p>
        </p:txBody>
      </p:sp>
      <p:pic>
        <p:nvPicPr>
          <p:cNvPr id="31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88050" y="68213"/>
            <a:ext cx="4306488" cy="55962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"/>
          <p:cNvSpPr/>
          <p:nvPr/>
        </p:nvSpPr>
        <p:spPr>
          <a:xfrm>
            <a:off x="784844" y="1593697"/>
            <a:ext cx="6206076" cy="3359928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3" name="setting"/>
          <p:cNvSpPr txBox="1"/>
          <p:nvPr/>
        </p:nvSpPr>
        <p:spPr>
          <a:xfrm>
            <a:off x="2474088" y="2665784"/>
            <a:ext cx="2361667" cy="93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FDFDFD"/>
                </a:solidFill>
              </a:defRPr>
            </a:lvl1pPr>
          </a:lstStyle>
          <a:p>
            <a:pPr/>
            <a:r>
              <a:t>setting</a:t>
            </a:r>
          </a:p>
        </p:txBody>
      </p:sp>
      <p:pic>
        <p:nvPicPr>
          <p:cNvPr id="3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9535" y="694031"/>
            <a:ext cx="8264930" cy="2892726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D.O.K. Level I: Recall"/>
          <p:cNvSpPr txBox="1"/>
          <p:nvPr/>
        </p:nvSpPr>
        <p:spPr>
          <a:xfrm>
            <a:off x="862645" y="5867307"/>
            <a:ext cx="4794975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D.O.K. Level I: Recall</a:t>
            </a:r>
          </a:p>
        </p:txBody>
      </p:sp>
      <p:sp>
        <p:nvSpPr>
          <p:cNvPr id="316" name="D.O.K. Level II:…"/>
          <p:cNvSpPr txBox="1"/>
          <p:nvPr/>
        </p:nvSpPr>
        <p:spPr>
          <a:xfrm>
            <a:off x="6148201" y="5708557"/>
            <a:ext cx="5272991" cy="1230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700"/>
            </a:pPr>
            <a:r>
              <a:t>D.O.K. Level II:</a:t>
            </a:r>
          </a:p>
          <a:p>
            <a:pPr>
              <a:defRPr sz="3700"/>
            </a:pPr>
            <a:r>
              <a:t>Application</a:t>
            </a:r>
          </a:p>
        </p:txBody>
      </p:sp>
      <p:sp>
        <p:nvSpPr>
          <p:cNvPr id="317" name="D.O.K. Level IV:…"/>
          <p:cNvSpPr txBox="1"/>
          <p:nvPr/>
        </p:nvSpPr>
        <p:spPr>
          <a:xfrm>
            <a:off x="17923124" y="5581557"/>
            <a:ext cx="4412476" cy="1230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/>
            </a:pPr>
            <a:r>
              <a:t>D.O.K. Level IV:</a:t>
            </a:r>
          </a:p>
          <a:p>
            <a:pPr algn="l">
              <a:defRPr sz="3700"/>
            </a:pPr>
            <a:r>
              <a:t>Extended Thinking:</a:t>
            </a:r>
          </a:p>
        </p:txBody>
      </p:sp>
      <p:sp>
        <p:nvSpPr>
          <p:cNvPr id="318" name="Line"/>
          <p:cNvSpPr/>
          <p:nvPr/>
        </p:nvSpPr>
        <p:spPr>
          <a:xfrm flipV="1">
            <a:off x="5941646" y="6115817"/>
            <a:ext cx="1" cy="75040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19" name="Line"/>
          <p:cNvSpPr/>
          <p:nvPr/>
        </p:nvSpPr>
        <p:spPr>
          <a:xfrm flipV="1">
            <a:off x="11627746" y="6115817"/>
            <a:ext cx="1" cy="75040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20" name="Line"/>
          <p:cNvSpPr/>
          <p:nvPr/>
        </p:nvSpPr>
        <p:spPr>
          <a:xfrm flipV="1">
            <a:off x="17610573" y="6115817"/>
            <a:ext cx="1" cy="75040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21" name="D.O.K. Level III:…"/>
          <p:cNvSpPr txBox="1"/>
          <p:nvPr/>
        </p:nvSpPr>
        <p:spPr>
          <a:xfrm>
            <a:off x="12117161" y="5492378"/>
            <a:ext cx="4534650" cy="237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/>
            </a:pPr>
            <a:r>
              <a:t>D.O.K. Level III:</a:t>
            </a:r>
          </a:p>
          <a:p>
            <a:pPr>
              <a:defRPr sz="3700"/>
            </a:pPr>
            <a:r>
              <a:t>Analysis, Synthesis,</a:t>
            </a:r>
          </a:p>
          <a:p>
            <a:pPr>
              <a:defRPr sz="3700"/>
            </a:pPr>
            <a:r>
              <a:t>Evaluation</a:t>
            </a:r>
          </a:p>
          <a:p>
            <a:pPr algn="l">
              <a:defRPr sz="3700"/>
            </a:pPr>
            <a:r>
              <a:t> </a:t>
            </a:r>
          </a:p>
        </p:txBody>
      </p:sp>
      <p:sp>
        <p:nvSpPr>
          <p:cNvPr id="322" name="Title of Literature:_____________________"/>
          <p:cNvSpPr txBox="1"/>
          <p:nvPr/>
        </p:nvSpPr>
        <p:spPr>
          <a:xfrm>
            <a:off x="16461432" y="1287388"/>
            <a:ext cx="6032714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Title of Literature:_____________________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ectangle"/>
          <p:cNvSpPr/>
          <p:nvPr/>
        </p:nvSpPr>
        <p:spPr>
          <a:xfrm>
            <a:off x="1100541" y="1991435"/>
            <a:ext cx="6206076" cy="3359929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5" name="narrative…"/>
          <p:cNvSpPr txBox="1"/>
          <p:nvPr/>
        </p:nvSpPr>
        <p:spPr>
          <a:xfrm>
            <a:off x="1753819" y="2526622"/>
            <a:ext cx="4291509" cy="1783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>
                <a:solidFill>
                  <a:srgbClr val="FDFDFD"/>
                </a:solidFill>
              </a:defRPr>
            </a:pPr>
            <a:r>
              <a:t>narrative</a:t>
            </a:r>
          </a:p>
          <a:p>
            <a:pPr>
              <a:defRPr sz="5400">
                <a:solidFill>
                  <a:srgbClr val="FDFDFD"/>
                </a:solidFill>
              </a:defRPr>
            </a:pPr>
            <a:r>
              <a:t>point of view</a:t>
            </a:r>
          </a:p>
        </p:txBody>
      </p:sp>
      <p:pic>
        <p:nvPicPr>
          <p:cNvPr id="3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9535" y="694031"/>
            <a:ext cx="8264930" cy="2892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76118" y="33680"/>
            <a:ext cx="4306488" cy="5596248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D.O.K. Level I: Recall"/>
          <p:cNvSpPr txBox="1"/>
          <p:nvPr/>
        </p:nvSpPr>
        <p:spPr>
          <a:xfrm>
            <a:off x="862645" y="5867307"/>
            <a:ext cx="4794975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D.O.K. Level I: Recall</a:t>
            </a:r>
          </a:p>
        </p:txBody>
      </p:sp>
      <p:sp>
        <p:nvSpPr>
          <p:cNvPr id="329" name="D.O.K. Level II:…"/>
          <p:cNvSpPr txBox="1"/>
          <p:nvPr/>
        </p:nvSpPr>
        <p:spPr>
          <a:xfrm>
            <a:off x="6148201" y="5708557"/>
            <a:ext cx="5272991" cy="1230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700"/>
            </a:pPr>
            <a:r>
              <a:t>D.O.K. Level II:</a:t>
            </a:r>
          </a:p>
          <a:p>
            <a:pPr>
              <a:defRPr sz="3700"/>
            </a:pPr>
            <a:r>
              <a:t>Application</a:t>
            </a:r>
          </a:p>
        </p:txBody>
      </p:sp>
      <p:sp>
        <p:nvSpPr>
          <p:cNvPr id="330" name="D.O.K. Level IV:…"/>
          <p:cNvSpPr txBox="1"/>
          <p:nvPr/>
        </p:nvSpPr>
        <p:spPr>
          <a:xfrm>
            <a:off x="17923124" y="5581557"/>
            <a:ext cx="4412476" cy="1230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/>
            </a:pPr>
            <a:r>
              <a:t>D.O.K. Level IV:</a:t>
            </a:r>
          </a:p>
          <a:p>
            <a:pPr algn="l">
              <a:defRPr sz="3700"/>
            </a:pPr>
            <a:r>
              <a:t>Extended Thinking:</a:t>
            </a:r>
          </a:p>
        </p:txBody>
      </p:sp>
      <p:sp>
        <p:nvSpPr>
          <p:cNvPr id="331" name="Line"/>
          <p:cNvSpPr/>
          <p:nvPr/>
        </p:nvSpPr>
        <p:spPr>
          <a:xfrm flipV="1">
            <a:off x="5941646" y="6115817"/>
            <a:ext cx="1" cy="75040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2" name="Line"/>
          <p:cNvSpPr/>
          <p:nvPr/>
        </p:nvSpPr>
        <p:spPr>
          <a:xfrm flipV="1">
            <a:off x="11627746" y="6115817"/>
            <a:ext cx="1" cy="75040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3" name="Line"/>
          <p:cNvSpPr/>
          <p:nvPr/>
        </p:nvSpPr>
        <p:spPr>
          <a:xfrm flipV="1">
            <a:off x="17610573" y="6115817"/>
            <a:ext cx="1" cy="75040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4" name="D.O.K. Level III:…"/>
          <p:cNvSpPr txBox="1"/>
          <p:nvPr/>
        </p:nvSpPr>
        <p:spPr>
          <a:xfrm>
            <a:off x="12117161" y="5492378"/>
            <a:ext cx="4534650" cy="237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/>
            </a:pPr>
            <a:r>
              <a:t>D.O.K. Level III:</a:t>
            </a:r>
          </a:p>
          <a:p>
            <a:pPr>
              <a:defRPr sz="3700"/>
            </a:pPr>
            <a:r>
              <a:t>Analysis, Synthesis,</a:t>
            </a:r>
          </a:p>
          <a:p>
            <a:pPr>
              <a:defRPr sz="3700"/>
            </a:pPr>
            <a:r>
              <a:t>Evaluation</a:t>
            </a:r>
          </a:p>
          <a:p>
            <a:pPr algn="l">
              <a:defRPr sz="3700"/>
            </a:pPr>
            <a:r>
              <a:t> </a:t>
            </a:r>
          </a:p>
        </p:txBody>
      </p:sp>
      <p:sp>
        <p:nvSpPr>
          <p:cNvPr id="335" name="Is the narrator a character…"/>
          <p:cNvSpPr txBox="1"/>
          <p:nvPr/>
        </p:nvSpPr>
        <p:spPr>
          <a:xfrm>
            <a:off x="523110" y="7042719"/>
            <a:ext cx="4944429" cy="4972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Is the narrator a character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in the story?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In what tense (past, present)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is the story told?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Does the narrator have insight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into the thoughts and feelings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of all of the characters, or only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of Mme. Loisel?</a:t>
            </a:r>
          </a:p>
        </p:txBody>
      </p:sp>
      <p:sp>
        <p:nvSpPr>
          <p:cNvPr id="336" name="What opinion does the…"/>
          <p:cNvSpPr txBox="1"/>
          <p:nvPr/>
        </p:nvSpPr>
        <p:spPr>
          <a:xfrm>
            <a:off x="6749877" y="7296719"/>
            <a:ext cx="3582830" cy="3753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What opinion does the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narrator seem to have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about the two main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characters, Mme. and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Msr. Loisel? How do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you know?</a:t>
            </a:r>
          </a:p>
        </p:txBody>
      </p:sp>
      <p:sp>
        <p:nvSpPr>
          <p:cNvPr id="337" name="Use textual evidence to prove…"/>
          <p:cNvSpPr txBox="1"/>
          <p:nvPr/>
        </p:nvSpPr>
        <p:spPr>
          <a:xfrm>
            <a:off x="12030382" y="7601519"/>
            <a:ext cx="4708209" cy="3143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Use textual evidence to prove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this statement: The narrator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and Msr. Loisel have very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different opinions regarding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Mathilde.</a:t>
            </a:r>
          </a:p>
        </p:txBody>
      </p:sp>
      <p:sp>
        <p:nvSpPr>
          <p:cNvPr id="338" name="To what extent is Mathilde…"/>
          <p:cNvSpPr txBox="1"/>
          <p:nvPr/>
        </p:nvSpPr>
        <p:spPr>
          <a:xfrm>
            <a:off x="17787954" y="6991919"/>
            <a:ext cx="4922521" cy="436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To what extent is Mathilde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responsible for her own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sorrows in the beginning,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middle, and end of the story?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Has she acted foolishly? If so,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when? Has she acted nobly?</a:t>
            </a:r>
          </a:p>
          <a:p>
            <a:pPr algn="l"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If so, when?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narrative…"/>
          <p:cNvSpPr txBox="1"/>
          <p:nvPr/>
        </p:nvSpPr>
        <p:spPr>
          <a:xfrm>
            <a:off x="1753819" y="2526622"/>
            <a:ext cx="4291509" cy="1783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>
                <a:solidFill>
                  <a:srgbClr val="FDFDFD"/>
                </a:solidFill>
              </a:defRPr>
            </a:pPr>
            <a:r>
              <a:t>narrative</a:t>
            </a:r>
          </a:p>
          <a:p>
            <a:pPr>
              <a:defRPr sz="5400">
                <a:solidFill>
                  <a:srgbClr val="FDFDFD"/>
                </a:solidFill>
              </a:defRPr>
            </a:pPr>
            <a:r>
              <a:t>point of view</a:t>
            </a:r>
          </a:p>
        </p:txBody>
      </p:sp>
      <p:sp>
        <p:nvSpPr>
          <p:cNvPr id="164" name="Theme"/>
          <p:cNvSpPr/>
          <p:nvPr/>
        </p:nvSpPr>
        <p:spPr>
          <a:xfrm>
            <a:off x="734203" y="167770"/>
            <a:ext cx="2911891" cy="2273413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6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Theme</a:t>
            </a:r>
          </a:p>
        </p:txBody>
      </p:sp>
      <p:sp>
        <p:nvSpPr>
          <p:cNvPr id="165" name="Rectangle"/>
          <p:cNvSpPr/>
          <p:nvPr/>
        </p:nvSpPr>
        <p:spPr>
          <a:xfrm>
            <a:off x="682770" y="2582257"/>
            <a:ext cx="3014758" cy="2036169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6" name="Plot"/>
          <p:cNvSpPr txBox="1"/>
          <p:nvPr/>
        </p:nvSpPr>
        <p:spPr>
          <a:xfrm>
            <a:off x="1278298" y="3028850"/>
            <a:ext cx="1721435" cy="1142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6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Plot</a:t>
            </a:r>
          </a:p>
        </p:txBody>
      </p:sp>
      <p:sp>
        <p:nvSpPr>
          <p:cNvPr id="167" name="Rectangle"/>
          <p:cNvSpPr/>
          <p:nvPr/>
        </p:nvSpPr>
        <p:spPr>
          <a:xfrm>
            <a:off x="603749" y="4759500"/>
            <a:ext cx="3172800" cy="2036169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8" name="Setting"/>
          <p:cNvSpPr txBox="1"/>
          <p:nvPr/>
        </p:nvSpPr>
        <p:spPr>
          <a:xfrm>
            <a:off x="919777" y="5180052"/>
            <a:ext cx="2438477" cy="93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FDFDFD"/>
                </a:solidFill>
              </a:defRPr>
            </a:lvl1pPr>
          </a:lstStyle>
          <a:p>
            <a:pPr/>
            <a:r>
              <a:t>Setting</a:t>
            </a:r>
          </a:p>
        </p:txBody>
      </p:sp>
      <p:grpSp>
        <p:nvGrpSpPr>
          <p:cNvPr id="171" name="Group"/>
          <p:cNvGrpSpPr/>
          <p:nvPr/>
        </p:nvGrpSpPr>
        <p:grpSpPr>
          <a:xfrm>
            <a:off x="558399" y="6982583"/>
            <a:ext cx="3263499" cy="2440049"/>
            <a:chOff x="0" y="0"/>
            <a:chExt cx="3263497" cy="2440048"/>
          </a:xfrm>
        </p:grpSpPr>
        <p:sp>
          <p:nvSpPr>
            <p:cNvPr id="169" name="Rectangle"/>
            <p:cNvSpPr/>
            <p:nvPr/>
          </p:nvSpPr>
          <p:spPr>
            <a:xfrm>
              <a:off x="22733" y="0"/>
              <a:ext cx="3240765" cy="244004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70" name="Characters"/>
            <p:cNvSpPr txBox="1"/>
            <p:nvPr/>
          </p:nvSpPr>
          <p:spPr>
            <a:xfrm>
              <a:off x="0" y="563810"/>
              <a:ext cx="3208808" cy="878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600">
                  <a:solidFill>
                    <a:srgbClr val="FDFDFD"/>
                  </a:solidFill>
                </a:defRPr>
              </a:lvl1pPr>
            </a:lstStyle>
            <a:p>
              <a:pPr/>
              <a:r>
                <a:t>Characters</a:t>
              </a:r>
            </a:p>
          </p:txBody>
        </p:sp>
      </p:grpSp>
      <p:sp>
        <p:nvSpPr>
          <p:cNvPr id="172" name="Rectangle"/>
          <p:cNvSpPr/>
          <p:nvPr/>
        </p:nvSpPr>
        <p:spPr>
          <a:xfrm>
            <a:off x="552627" y="9609545"/>
            <a:ext cx="3263499" cy="2273413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3" name="narrative…"/>
          <p:cNvSpPr txBox="1"/>
          <p:nvPr/>
        </p:nvSpPr>
        <p:spPr>
          <a:xfrm>
            <a:off x="330214" y="9609545"/>
            <a:ext cx="3263499" cy="202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200">
                <a:solidFill>
                  <a:srgbClr val="FDFDFD"/>
                </a:solidFill>
              </a:defRPr>
            </a:pPr>
            <a:r>
              <a:t>narrative</a:t>
            </a:r>
          </a:p>
          <a:p>
            <a:pPr>
              <a:defRPr sz="4200">
                <a:solidFill>
                  <a:srgbClr val="FDFDFD"/>
                </a:solidFill>
              </a:defRPr>
            </a:pPr>
            <a:r>
              <a:t>point of view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2784" y="414062"/>
            <a:ext cx="8264930" cy="2892726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Write a prompt that calls for the integration of at least…"/>
          <p:cNvSpPr txBox="1"/>
          <p:nvPr/>
        </p:nvSpPr>
        <p:spPr>
          <a:xfrm>
            <a:off x="6225512" y="3830430"/>
            <a:ext cx="14726984" cy="148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500"/>
            </a:pPr>
            <a:r>
              <a:t>Write a prompt that calls for the integration of at least</a:t>
            </a:r>
          </a:p>
          <a:p>
            <a:pPr algn="l">
              <a:defRPr sz="4500"/>
            </a:pPr>
            <a:r>
              <a:t>two </a:t>
            </a:r>
          </a:p>
        </p:txBody>
      </p:sp>
      <p:pic>
        <p:nvPicPr>
          <p:cNvPr id="17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77527" y="10081870"/>
            <a:ext cx="1328762" cy="132876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Rectangle"/>
          <p:cNvSpPr/>
          <p:nvPr/>
        </p:nvSpPr>
        <p:spPr>
          <a:xfrm>
            <a:off x="13017878" y="9679480"/>
            <a:ext cx="4291509" cy="2298627"/>
          </a:xfrm>
          <a:prstGeom prst="rect">
            <a:avLst/>
          </a:prstGeom>
          <a:solidFill>
            <a:srgbClr val="9D4CD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8" name="Language"/>
          <p:cNvSpPr txBox="1"/>
          <p:nvPr/>
        </p:nvSpPr>
        <p:spPr>
          <a:xfrm>
            <a:off x="13486965" y="10362489"/>
            <a:ext cx="3353335" cy="93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FDFDFD"/>
                </a:solidFill>
              </a:defRPr>
            </a:lvl1pPr>
          </a:lstStyle>
          <a:p>
            <a:pPr/>
            <a:r>
              <a:t>Language</a:t>
            </a:r>
          </a:p>
        </p:txBody>
      </p:sp>
      <p:sp>
        <p:nvSpPr>
          <p:cNvPr id="179" name="Diction (word choice)…"/>
          <p:cNvSpPr txBox="1"/>
          <p:nvPr/>
        </p:nvSpPr>
        <p:spPr>
          <a:xfrm>
            <a:off x="17720977" y="7316280"/>
            <a:ext cx="5565268" cy="5345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800">
                <a:solidFill>
                  <a:srgbClr val="9E7BDC"/>
                </a:solidFill>
              </a:defRPr>
            </a:pPr>
            <a:r>
              <a:t>Diction (word choice)</a:t>
            </a:r>
          </a:p>
          <a:p>
            <a:pPr algn="l">
              <a:defRPr sz="3800">
                <a:solidFill>
                  <a:srgbClr val="9E7BDC"/>
                </a:solidFill>
              </a:defRPr>
            </a:pPr>
            <a:r>
              <a:t>Literary Devices </a:t>
            </a:r>
          </a:p>
          <a:p>
            <a:pPr algn="l">
              <a:defRPr sz="3800">
                <a:solidFill>
                  <a:srgbClr val="9E7BDC"/>
                </a:solidFill>
              </a:defRPr>
            </a:pPr>
            <a:r>
              <a:t>Figurative Language</a:t>
            </a:r>
          </a:p>
          <a:p>
            <a:pPr algn="l">
              <a:defRPr sz="3800">
                <a:solidFill>
                  <a:srgbClr val="9E7BDC"/>
                </a:solidFill>
              </a:defRPr>
            </a:pPr>
            <a:r>
              <a:t>Imagery</a:t>
            </a:r>
          </a:p>
          <a:p>
            <a:pPr algn="l">
              <a:defRPr sz="3800">
                <a:solidFill>
                  <a:srgbClr val="9E7BDC"/>
                </a:solidFill>
              </a:defRPr>
            </a:pPr>
            <a:r>
              <a:t>Juxtaposition (contrast)</a:t>
            </a:r>
          </a:p>
          <a:p>
            <a:pPr algn="l">
              <a:defRPr sz="3800">
                <a:solidFill>
                  <a:srgbClr val="9E7BDC"/>
                </a:solidFill>
              </a:defRPr>
            </a:pPr>
            <a:r>
              <a:t>Metaphor, Simile</a:t>
            </a:r>
          </a:p>
          <a:p>
            <a:pPr algn="l">
              <a:defRPr sz="3800">
                <a:solidFill>
                  <a:srgbClr val="9E7BDC"/>
                </a:solidFill>
              </a:defRPr>
            </a:pPr>
            <a:r>
              <a:t>Repetition</a:t>
            </a:r>
          </a:p>
          <a:p>
            <a:pPr algn="l">
              <a:defRPr sz="3800">
                <a:solidFill>
                  <a:srgbClr val="9E7BDC"/>
                </a:solidFill>
              </a:defRPr>
            </a:pPr>
            <a:r>
              <a:t>Rhythm</a:t>
            </a:r>
          </a:p>
          <a:p>
            <a:pPr algn="l">
              <a:defRPr sz="3800">
                <a:solidFill>
                  <a:srgbClr val="9E7BDC"/>
                </a:solidFill>
              </a:defRPr>
            </a:pPr>
            <a:r>
              <a:t>et. al.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Rectangle"/>
          <p:cNvSpPr/>
          <p:nvPr/>
        </p:nvSpPr>
        <p:spPr>
          <a:xfrm>
            <a:off x="1064814" y="1919980"/>
            <a:ext cx="6206075" cy="3359929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1" name="narrative…"/>
          <p:cNvSpPr txBox="1"/>
          <p:nvPr/>
        </p:nvSpPr>
        <p:spPr>
          <a:xfrm>
            <a:off x="1753819" y="2526622"/>
            <a:ext cx="4291509" cy="1783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>
                <a:solidFill>
                  <a:srgbClr val="FDFDFD"/>
                </a:solidFill>
              </a:defRPr>
            </a:pPr>
            <a:r>
              <a:t>narrative</a:t>
            </a:r>
          </a:p>
          <a:p>
            <a:pPr>
              <a:defRPr sz="5400">
                <a:solidFill>
                  <a:srgbClr val="FDFDFD"/>
                </a:solidFill>
              </a:defRPr>
            </a:pPr>
            <a:r>
              <a:t>point of view</a:t>
            </a:r>
          </a:p>
        </p:txBody>
      </p:sp>
      <p:pic>
        <p:nvPicPr>
          <p:cNvPr id="3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9535" y="694031"/>
            <a:ext cx="8264930" cy="2892726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D.O.K. Level I: Recall"/>
          <p:cNvSpPr txBox="1"/>
          <p:nvPr/>
        </p:nvSpPr>
        <p:spPr>
          <a:xfrm>
            <a:off x="862645" y="5867307"/>
            <a:ext cx="4794975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D.O.K. Level I: Recall</a:t>
            </a:r>
          </a:p>
        </p:txBody>
      </p:sp>
      <p:sp>
        <p:nvSpPr>
          <p:cNvPr id="344" name="D.O.K. Level II:…"/>
          <p:cNvSpPr txBox="1"/>
          <p:nvPr/>
        </p:nvSpPr>
        <p:spPr>
          <a:xfrm>
            <a:off x="6148201" y="5708557"/>
            <a:ext cx="5272991" cy="1230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700"/>
            </a:pPr>
            <a:r>
              <a:t>D.O.K. Level II:</a:t>
            </a:r>
          </a:p>
          <a:p>
            <a:pPr>
              <a:defRPr sz="3700"/>
            </a:pPr>
            <a:r>
              <a:t>Application</a:t>
            </a:r>
          </a:p>
        </p:txBody>
      </p:sp>
      <p:sp>
        <p:nvSpPr>
          <p:cNvPr id="345" name="D.O.K. Level IV:…"/>
          <p:cNvSpPr txBox="1"/>
          <p:nvPr/>
        </p:nvSpPr>
        <p:spPr>
          <a:xfrm>
            <a:off x="17923124" y="5581557"/>
            <a:ext cx="4412476" cy="1230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/>
            </a:pPr>
            <a:r>
              <a:t>D.O.K. Level IV:</a:t>
            </a:r>
          </a:p>
          <a:p>
            <a:pPr algn="l">
              <a:defRPr sz="3700"/>
            </a:pPr>
            <a:r>
              <a:t>Extended Thinking:</a:t>
            </a:r>
          </a:p>
        </p:txBody>
      </p:sp>
      <p:sp>
        <p:nvSpPr>
          <p:cNvPr id="346" name="Line"/>
          <p:cNvSpPr/>
          <p:nvPr/>
        </p:nvSpPr>
        <p:spPr>
          <a:xfrm flipV="1">
            <a:off x="5941646" y="6115817"/>
            <a:ext cx="1" cy="75040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7" name="Line"/>
          <p:cNvSpPr/>
          <p:nvPr/>
        </p:nvSpPr>
        <p:spPr>
          <a:xfrm flipV="1">
            <a:off x="11627746" y="6115817"/>
            <a:ext cx="1" cy="75040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8" name="Line"/>
          <p:cNvSpPr/>
          <p:nvPr/>
        </p:nvSpPr>
        <p:spPr>
          <a:xfrm flipV="1">
            <a:off x="17610573" y="6115817"/>
            <a:ext cx="1" cy="75040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9" name="D.O.K. Level III:…"/>
          <p:cNvSpPr txBox="1"/>
          <p:nvPr/>
        </p:nvSpPr>
        <p:spPr>
          <a:xfrm>
            <a:off x="12117161" y="5492378"/>
            <a:ext cx="4534650" cy="237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/>
            </a:pPr>
            <a:r>
              <a:t>D.O.K. Level III:</a:t>
            </a:r>
          </a:p>
          <a:p>
            <a:pPr>
              <a:defRPr sz="3700"/>
            </a:pPr>
            <a:r>
              <a:t>Analysis, Synthesis,</a:t>
            </a:r>
          </a:p>
          <a:p>
            <a:pPr>
              <a:defRPr sz="3700"/>
            </a:pPr>
            <a:r>
              <a:t>Evaluation</a:t>
            </a:r>
          </a:p>
          <a:p>
            <a:pPr algn="l">
              <a:defRPr sz="3700"/>
            </a:pPr>
            <a:r>
              <a:t> </a:t>
            </a:r>
          </a:p>
        </p:txBody>
      </p:sp>
      <p:sp>
        <p:nvSpPr>
          <p:cNvPr id="350" name="Title of Literature:_____________________"/>
          <p:cNvSpPr txBox="1"/>
          <p:nvPr/>
        </p:nvSpPr>
        <p:spPr>
          <a:xfrm>
            <a:off x="16461432" y="1287388"/>
            <a:ext cx="6032714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Title of Literature:_____________________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narrative…"/>
          <p:cNvSpPr txBox="1"/>
          <p:nvPr/>
        </p:nvSpPr>
        <p:spPr>
          <a:xfrm>
            <a:off x="1753819" y="2526622"/>
            <a:ext cx="4291509" cy="1783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>
                <a:solidFill>
                  <a:srgbClr val="FDFDFD"/>
                </a:solidFill>
              </a:defRPr>
            </a:pPr>
            <a:r>
              <a:t>narrative</a:t>
            </a:r>
          </a:p>
          <a:p>
            <a:pPr>
              <a:defRPr sz="5400">
                <a:solidFill>
                  <a:srgbClr val="FDFDFD"/>
                </a:solidFill>
              </a:defRPr>
            </a:pPr>
            <a:r>
              <a:t>point of view</a:t>
            </a:r>
          </a:p>
        </p:txBody>
      </p:sp>
      <p:sp>
        <p:nvSpPr>
          <p:cNvPr id="353" name="Theme"/>
          <p:cNvSpPr/>
          <p:nvPr/>
        </p:nvSpPr>
        <p:spPr>
          <a:xfrm>
            <a:off x="734203" y="167770"/>
            <a:ext cx="2911891" cy="2273413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6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Theme</a:t>
            </a:r>
          </a:p>
        </p:txBody>
      </p:sp>
      <p:sp>
        <p:nvSpPr>
          <p:cNvPr id="354" name="Rectangle"/>
          <p:cNvSpPr/>
          <p:nvPr/>
        </p:nvSpPr>
        <p:spPr>
          <a:xfrm>
            <a:off x="682770" y="2582257"/>
            <a:ext cx="3014758" cy="2036169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5" name="Plot"/>
          <p:cNvSpPr txBox="1"/>
          <p:nvPr/>
        </p:nvSpPr>
        <p:spPr>
          <a:xfrm>
            <a:off x="1278298" y="3028850"/>
            <a:ext cx="1721435" cy="1142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6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Plot</a:t>
            </a:r>
          </a:p>
        </p:txBody>
      </p:sp>
      <p:sp>
        <p:nvSpPr>
          <p:cNvPr id="356" name="Rectangle"/>
          <p:cNvSpPr/>
          <p:nvPr/>
        </p:nvSpPr>
        <p:spPr>
          <a:xfrm>
            <a:off x="603749" y="4759500"/>
            <a:ext cx="3172800" cy="2036169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7" name="Setting"/>
          <p:cNvSpPr txBox="1"/>
          <p:nvPr/>
        </p:nvSpPr>
        <p:spPr>
          <a:xfrm>
            <a:off x="919777" y="5180052"/>
            <a:ext cx="2438477" cy="93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FDFDFD"/>
                </a:solidFill>
              </a:defRPr>
            </a:lvl1pPr>
          </a:lstStyle>
          <a:p>
            <a:pPr/>
            <a:r>
              <a:t>Setting</a:t>
            </a:r>
          </a:p>
        </p:txBody>
      </p:sp>
      <p:grpSp>
        <p:nvGrpSpPr>
          <p:cNvPr id="360" name="Group"/>
          <p:cNvGrpSpPr/>
          <p:nvPr/>
        </p:nvGrpSpPr>
        <p:grpSpPr>
          <a:xfrm>
            <a:off x="558399" y="6982583"/>
            <a:ext cx="3263499" cy="2440049"/>
            <a:chOff x="0" y="0"/>
            <a:chExt cx="3263497" cy="2440048"/>
          </a:xfrm>
        </p:grpSpPr>
        <p:sp>
          <p:nvSpPr>
            <p:cNvPr id="358" name="Rectangle"/>
            <p:cNvSpPr/>
            <p:nvPr/>
          </p:nvSpPr>
          <p:spPr>
            <a:xfrm>
              <a:off x="22733" y="0"/>
              <a:ext cx="3240765" cy="244004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59" name="Characters"/>
            <p:cNvSpPr txBox="1"/>
            <p:nvPr/>
          </p:nvSpPr>
          <p:spPr>
            <a:xfrm>
              <a:off x="0" y="563810"/>
              <a:ext cx="3208808" cy="878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600">
                  <a:solidFill>
                    <a:srgbClr val="FDFDFD"/>
                  </a:solidFill>
                </a:defRPr>
              </a:lvl1pPr>
            </a:lstStyle>
            <a:p>
              <a:pPr/>
              <a:r>
                <a:t>Characters</a:t>
              </a:r>
            </a:p>
          </p:txBody>
        </p:sp>
      </p:grpSp>
      <p:sp>
        <p:nvSpPr>
          <p:cNvPr id="361" name="Rectangle"/>
          <p:cNvSpPr/>
          <p:nvPr/>
        </p:nvSpPr>
        <p:spPr>
          <a:xfrm>
            <a:off x="552627" y="9609545"/>
            <a:ext cx="3263499" cy="2273413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2" name="narrative…"/>
          <p:cNvSpPr txBox="1"/>
          <p:nvPr/>
        </p:nvSpPr>
        <p:spPr>
          <a:xfrm>
            <a:off x="330214" y="9609545"/>
            <a:ext cx="3263499" cy="202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200">
                <a:solidFill>
                  <a:srgbClr val="FDFDFD"/>
                </a:solidFill>
              </a:defRPr>
            </a:pPr>
            <a:r>
              <a:t>narrative</a:t>
            </a:r>
          </a:p>
          <a:p>
            <a:pPr>
              <a:defRPr sz="4200">
                <a:solidFill>
                  <a:srgbClr val="FDFDFD"/>
                </a:solidFill>
              </a:defRPr>
            </a:pPr>
            <a:r>
              <a:t>point of view</a:t>
            </a:r>
          </a:p>
        </p:txBody>
      </p:sp>
      <p:pic>
        <p:nvPicPr>
          <p:cNvPr id="3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72196" y="224486"/>
            <a:ext cx="6171374" cy="2159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77527" y="10081870"/>
            <a:ext cx="1328762" cy="1328762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Rectangle"/>
          <p:cNvSpPr/>
          <p:nvPr/>
        </p:nvSpPr>
        <p:spPr>
          <a:xfrm>
            <a:off x="13017878" y="9679480"/>
            <a:ext cx="4291509" cy="2298627"/>
          </a:xfrm>
          <a:prstGeom prst="rect">
            <a:avLst/>
          </a:prstGeom>
          <a:solidFill>
            <a:srgbClr val="9D4CD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6" name="Language"/>
          <p:cNvSpPr txBox="1"/>
          <p:nvPr/>
        </p:nvSpPr>
        <p:spPr>
          <a:xfrm>
            <a:off x="13486965" y="10362489"/>
            <a:ext cx="3353335" cy="93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FDFDFD"/>
                </a:solidFill>
              </a:defRPr>
            </a:lvl1pPr>
          </a:lstStyle>
          <a:p>
            <a:pPr/>
            <a:r>
              <a:t>Language</a:t>
            </a:r>
          </a:p>
        </p:txBody>
      </p:sp>
      <p:sp>
        <p:nvSpPr>
          <p:cNvPr id="367" name="Diction (word choice)…"/>
          <p:cNvSpPr txBox="1"/>
          <p:nvPr/>
        </p:nvSpPr>
        <p:spPr>
          <a:xfrm>
            <a:off x="17720977" y="7316280"/>
            <a:ext cx="5565268" cy="5345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800">
                <a:solidFill>
                  <a:srgbClr val="9E7BDC"/>
                </a:solidFill>
              </a:defRPr>
            </a:pPr>
            <a:r>
              <a:t>Diction (word choice)</a:t>
            </a:r>
          </a:p>
          <a:p>
            <a:pPr algn="l">
              <a:defRPr sz="3800">
                <a:solidFill>
                  <a:srgbClr val="9E7BDC"/>
                </a:solidFill>
              </a:defRPr>
            </a:pPr>
            <a:r>
              <a:t>Literary Devices </a:t>
            </a:r>
          </a:p>
          <a:p>
            <a:pPr algn="l">
              <a:defRPr sz="3800">
                <a:solidFill>
                  <a:srgbClr val="9E7BDC"/>
                </a:solidFill>
              </a:defRPr>
            </a:pPr>
            <a:r>
              <a:t>Figurative Language</a:t>
            </a:r>
          </a:p>
          <a:p>
            <a:pPr algn="l">
              <a:defRPr sz="3800">
                <a:solidFill>
                  <a:srgbClr val="9E7BDC"/>
                </a:solidFill>
              </a:defRPr>
            </a:pPr>
            <a:r>
              <a:t>Imagery</a:t>
            </a:r>
          </a:p>
          <a:p>
            <a:pPr algn="l">
              <a:defRPr sz="3800">
                <a:solidFill>
                  <a:srgbClr val="9E7BDC"/>
                </a:solidFill>
              </a:defRPr>
            </a:pPr>
            <a:r>
              <a:t>Juxtaposition (contrast)</a:t>
            </a:r>
          </a:p>
          <a:p>
            <a:pPr algn="l">
              <a:defRPr sz="3800">
                <a:solidFill>
                  <a:srgbClr val="9E7BDC"/>
                </a:solidFill>
              </a:defRPr>
            </a:pPr>
            <a:r>
              <a:t>Metaphor, Simile</a:t>
            </a:r>
          </a:p>
          <a:p>
            <a:pPr algn="l">
              <a:defRPr sz="3800">
                <a:solidFill>
                  <a:srgbClr val="9E7BDC"/>
                </a:solidFill>
              </a:defRPr>
            </a:pPr>
            <a:r>
              <a:t>Repetition</a:t>
            </a:r>
          </a:p>
          <a:p>
            <a:pPr algn="l">
              <a:defRPr sz="3800">
                <a:solidFill>
                  <a:srgbClr val="9E7BDC"/>
                </a:solidFill>
              </a:defRPr>
            </a:pPr>
            <a:r>
              <a:t>Rhythm</a:t>
            </a:r>
          </a:p>
          <a:p>
            <a:pPr algn="l">
              <a:defRPr sz="3800">
                <a:solidFill>
                  <a:srgbClr val="9E7BDC"/>
                </a:solidFill>
              </a:defRPr>
            </a:pPr>
            <a:r>
              <a:t>et. al.</a:t>
            </a:r>
          </a:p>
        </p:txBody>
      </p:sp>
      <p:sp>
        <p:nvSpPr>
          <p:cNvPr id="368" name="Write a prompt that integrates two of these elements.…"/>
          <p:cNvSpPr txBox="1"/>
          <p:nvPr/>
        </p:nvSpPr>
        <p:spPr>
          <a:xfrm>
            <a:off x="6940061" y="2664040"/>
            <a:ext cx="15184629" cy="5065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000"/>
            </a:pPr>
            <a:r>
              <a:t>Write a prompt that integrates two of these elements.</a:t>
            </a:r>
          </a:p>
          <a:p>
            <a:pPr algn="l">
              <a:defRPr sz="4000"/>
            </a:pPr>
          </a:p>
          <a:p>
            <a:pPr algn="l">
              <a:defRPr sz="4000"/>
            </a:pPr>
            <a:r>
              <a:t>Ex: Explain how the characters are influenced by the setting in</a:t>
            </a:r>
          </a:p>
          <a:p>
            <a:pPr algn="l">
              <a:defRPr sz="4000"/>
            </a:pPr>
            <a:r>
              <a:t>      </a:t>
            </a:r>
            <a:r>
              <a:rPr i="1"/>
              <a:t>Ethan Frome</a:t>
            </a:r>
            <a:r>
              <a:t>.</a:t>
            </a:r>
          </a:p>
          <a:p>
            <a:pPr algn="l">
              <a:defRPr sz="4000"/>
            </a:pPr>
          </a:p>
          <a:p>
            <a:pPr algn="l">
              <a:defRPr sz="4000"/>
            </a:pPr>
            <a:r>
              <a:t>      Explain how the author uses a particular type of diction to</a:t>
            </a:r>
          </a:p>
          <a:p>
            <a:pPr algn="l">
              <a:defRPr sz="4000"/>
            </a:pPr>
            <a:r>
              <a:t>      create suspense in the opening stanza of </a:t>
            </a:r>
            <a:r>
              <a:rPr i="1"/>
              <a:t>The Raven.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28202" y="9296162"/>
            <a:ext cx="4261486" cy="3192001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Regents Exam Part III:"/>
          <p:cNvSpPr txBox="1"/>
          <p:nvPr/>
        </p:nvSpPr>
        <p:spPr>
          <a:xfrm>
            <a:off x="1991806" y="754197"/>
            <a:ext cx="4261486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Regents Exam Part III: </a:t>
            </a:r>
          </a:p>
        </p:txBody>
      </p:sp>
      <p:sp>
        <p:nvSpPr>
          <p:cNvPr id="372" name="Text-Analysis Response…"/>
          <p:cNvSpPr txBox="1"/>
          <p:nvPr/>
        </p:nvSpPr>
        <p:spPr>
          <a:xfrm>
            <a:off x="849232" y="1585406"/>
            <a:ext cx="23115092" cy="965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0" sz="3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Text-Analysis Response </a:t>
            </a:r>
          </a:p>
          <a:p>
            <a:pPr algn="l" defTabSz="457200">
              <a:defRPr b="0" sz="3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Your Task: Closely read the text provided on pages 21 and 22 and write a well-developed, text-based response</a:t>
            </a:r>
          </a:p>
          <a:p>
            <a:pPr algn="l" defTabSz="457200">
              <a:defRPr b="0" sz="3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of two to three paragraphs. In your response, </a:t>
            </a:r>
            <a:r>
              <a:rPr u="sng"/>
              <a:t>identify a central idea in the text and analyze how the author’s use of one writing strategy (literary element or literary technique or rhetorical device) develops this central idea.</a:t>
            </a:r>
            <a:r>
              <a:t> Use strong and thorough evidence from the text to support your analysis. Do not simply summarize the text. </a:t>
            </a:r>
          </a:p>
          <a:p>
            <a:pPr algn="l" defTabSz="457200">
              <a:defRPr b="0" sz="38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algn="l" defTabSz="457200">
              <a:defRPr b="0" sz="3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Be sure to: </a:t>
            </a:r>
          </a:p>
          <a:p>
            <a:pPr algn="l" defTabSz="457200">
              <a:defRPr b="0" sz="3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• Identify a central idea in the text</a:t>
            </a:r>
          </a:p>
          <a:p>
            <a:pPr algn="l" defTabSz="457200">
              <a:defRPr b="0" sz="3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• Analyze how the author’s use of one writing strategy (literary element or literary technique or rhetorical device)</a:t>
            </a:r>
          </a:p>
          <a:p>
            <a:pPr algn="l" defTabSz="457200">
              <a:defRPr b="0" sz="3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develops this central idea. </a:t>
            </a:r>
          </a:p>
          <a:p>
            <a:pPr algn="l" defTabSz="457200">
              <a:defRPr b="0" sz="3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Examples include: characterization, conflict, denotation/connotation, metaphor, simile, irony,</a:t>
            </a:r>
          </a:p>
          <a:p>
            <a:pPr algn="l" defTabSz="457200">
              <a:defRPr b="0" sz="3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language use, point-of-view, setting, structure, symbolism, theme, tone, etc. </a:t>
            </a:r>
          </a:p>
          <a:p>
            <a:pPr marL="502708" indent="-502708" algn="l" defTabSz="457200">
              <a:buSzPct val="125000"/>
              <a:buChar char="•"/>
              <a:defRPr b="0" sz="3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Use strong and thorough evidence from the text to support your analysis </a:t>
            </a:r>
          </a:p>
          <a:p>
            <a:pPr marL="502708" indent="-502708" algn="l" defTabSz="457200">
              <a:buSzPct val="125000"/>
              <a:buChar char="•"/>
              <a:defRPr b="0" sz="3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Organize your ideas in a cohesive and coherent manner </a:t>
            </a:r>
          </a:p>
          <a:p>
            <a:pPr marL="502708" indent="-502708" algn="l" defTabSz="457200">
              <a:buSzPct val="125000"/>
              <a:buChar char="•"/>
              <a:defRPr b="0" sz="3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Maintain a formal style of writing </a:t>
            </a:r>
          </a:p>
          <a:p>
            <a:pPr marL="502708" indent="-502708" algn="l" defTabSz="457200">
              <a:buSzPct val="125000"/>
              <a:buChar char="•"/>
              <a:defRPr b="0" sz="3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Follow the conventions of standard written English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Article: There Are Better Ways to Study That Will Last You a Lifetime"/>
          <p:cNvSpPr txBox="1"/>
          <p:nvPr/>
        </p:nvSpPr>
        <p:spPr>
          <a:xfrm>
            <a:off x="6325973" y="991719"/>
            <a:ext cx="7670293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“My Graduation Speech” by Neil Postman</a:t>
            </a:r>
          </a:p>
        </p:txBody>
      </p:sp>
      <p:pic>
        <p:nvPicPr>
          <p:cNvPr id="375" name="Line Line" descr="Line L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886" y="5527659"/>
            <a:ext cx="24403771" cy="76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Line Line" descr="Line L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466730" y="8258713"/>
            <a:ext cx="11362081" cy="76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Line Line" descr="Line L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45797">
            <a:off x="6759840" y="8258713"/>
            <a:ext cx="11176418" cy="76202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Surprises"/>
          <p:cNvSpPr txBox="1"/>
          <p:nvPr/>
        </p:nvSpPr>
        <p:spPr>
          <a:xfrm>
            <a:off x="2433066" y="3871405"/>
            <a:ext cx="184289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Surprises</a:t>
            </a:r>
          </a:p>
        </p:txBody>
      </p:sp>
      <p:pic>
        <p:nvPicPr>
          <p:cNvPr id="37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42631" y="235598"/>
            <a:ext cx="2514602" cy="2540002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Questions"/>
          <p:cNvSpPr txBox="1"/>
          <p:nvPr/>
        </p:nvSpPr>
        <p:spPr>
          <a:xfrm>
            <a:off x="7558137" y="3778082"/>
            <a:ext cx="195567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Questions</a:t>
            </a:r>
          </a:p>
        </p:txBody>
      </p:sp>
      <p:sp>
        <p:nvSpPr>
          <p:cNvPr id="381" name="Affirmations"/>
          <p:cNvSpPr txBox="1"/>
          <p:nvPr/>
        </p:nvSpPr>
        <p:spPr>
          <a:xfrm>
            <a:off x="12645977" y="3778082"/>
            <a:ext cx="232829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Affirmations</a:t>
            </a:r>
          </a:p>
        </p:txBody>
      </p:sp>
      <p:sp>
        <p:nvSpPr>
          <p:cNvPr id="382" name="(Hmmmm….I never knew this or thought about it…"/>
          <p:cNvSpPr txBox="1"/>
          <p:nvPr/>
        </p:nvSpPr>
        <p:spPr>
          <a:xfrm>
            <a:off x="373638" y="4406532"/>
            <a:ext cx="5618481" cy="704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i="1" sz="2000"/>
            </a:pPr>
            <a:r>
              <a:t>(Hmmmm….I never knew this or thought about it</a:t>
            </a:r>
          </a:p>
          <a:p>
            <a:pPr algn="l">
              <a:defRPr b="0" i="1" sz="2000"/>
            </a:pPr>
            <a:r>
              <a:t>this way.)</a:t>
            </a:r>
          </a:p>
        </p:txBody>
      </p:sp>
      <p:sp>
        <p:nvSpPr>
          <p:cNvPr id="383" name="(I wonder about; I’m not sure about; I disagree with)"/>
          <p:cNvSpPr txBox="1"/>
          <p:nvPr/>
        </p:nvSpPr>
        <p:spPr>
          <a:xfrm>
            <a:off x="6303420" y="4558932"/>
            <a:ext cx="593420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i="1" sz="2000"/>
            </a:lvl1pPr>
          </a:lstStyle>
          <a:p>
            <a:pPr/>
            <a:r>
              <a:t>(I wonder about; I’m not sure about; I disagree with)</a:t>
            </a:r>
          </a:p>
        </p:txBody>
      </p:sp>
      <p:sp>
        <p:nvSpPr>
          <p:cNvPr id="384" name="(I already knew this, but it’s good to have it expressed and/or…"/>
          <p:cNvSpPr txBox="1"/>
          <p:nvPr/>
        </p:nvSpPr>
        <p:spPr>
          <a:xfrm>
            <a:off x="12548923" y="4254132"/>
            <a:ext cx="4710685" cy="1008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i="1" sz="2000"/>
            </a:pPr>
            <a:r>
              <a:t>(I already knew this, but it’s good to have</a:t>
            </a:r>
          </a:p>
          <a:p>
            <a:pPr algn="l">
              <a:defRPr b="0" i="1" sz="2000"/>
            </a:pPr>
            <a:r>
              <a:t> it expressed and/or</a:t>
            </a:r>
          </a:p>
          <a:p>
            <a:pPr algn="l">
              <a:defRPr b="0" i="1" sz="2000"/>
            </a:pPr>
            <a:r>
              <a:t>expanded on by an expert.)</a:t>
            </a:r>
          </a:p>
        </p:txBody>
      </p:sp>
      <p:pic>
        <p:nvPicPr>
          <p:cNvPr id="385" name="Line Line" descr="Line L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45797">
            <a:off x="13228310" y="8449686"/>
            <a:ext cx="11176418" cy="76202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Affirmations"/>
          <p:cNvSpPr txBox="1"/>
          <p:nvPr/>
        </p:nvSpPr>
        <p:spPr>
          <a:xfrm>
            <a:off x="19065622" y="3758431"/>
            <a:ext cx="126377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Words</a:t>
            </a:r>
          </a:p>
        </p:txBody>
      </p:sp>
      <p:sp>
        <p:nvSpPr>
          <p:cNvPr id="387" name="(I already knew this, but it’s good to have it expressed and/or…"/>
          <p:cNvSpPr txBox="1"/>
          <p:nvPr/>
        </p:nvSpPr>
        <p:spPr>
          <a:xfrm>
            <a:off x="18968569" y="4386881"/>
            <a:ext cx="4179063" cy="704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i="1" sz="2000"/>
            </a:pPr>
            <a:r>
              <a:t>(3 words in the text that I would like </a:t>
            </a:r>
          </a:p>
          <a:p>
            <a:pPr algn="l">
              <a:defRPr b="0" i="1" sz="2000"/>
            </a:pPr>
            <a:r>
              <a:t>to know more about.)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Article: There Are Better Ways to Study That Will Last You a Lifetime"/>
          <p:cNvSpPr txBox="1"/>
          <p:nvPr/>
        </p:nvSpPr>
        <p:spPr>
          <a:xfrm>
            <a:off x="6325973" y="991719"/>
            <a:ext cx="13306426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This information is about:_____________________________________________</a:t>
            </a:r>
          </a:p>
        </p:txBody>
      </p:sp>
      <p:pic>
        <p:nvPicPr>
          <p:cNvPr id="390" name="Line Line" descr="Line L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886" y="5527659"/>
            <a:ext cx="24403771" cy="76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Line Line" descr="Line L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466730" y="8258713"/>
            <a:ext cx="11362081" cy="76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Line Line" descr="Line L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45797">
            <a:off x="6759840" y="8258713"/>
            <a:ext cx="11176418" cy="76202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Surprises"/>
          <p:cNvSpPr txBox="1"/>
          <p:nvPr/>
        </p:nvSpPr>
        <p:spPr>
          <a:xfrm>
            <a:off x="2433066" y="3871405"/>
            <a:ext cx="184289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Surprises</a:t>
            </a:r>
          </a:p>
        </p:txBody>
      </p:sp>
      <p:pic>
        <p:nvPicPr>
          <p:cNvPr id="39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42631" y="235598"/>
            <a:ext cx="2514602" cy="2540002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Questions"/>
          <p:cNvSpPr txBox="1"/>
          <p:nvPr/>
        </p:nvSpPr>
        <p:spPr>
          <a:xfrm>
            <a:off x="7558137" y="3778082"/>
            <a:ext cx="195567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Questions</a:t>
            </a:r>
          </a:p>
        </p:txBody>
      </p:sp>
      <p:sp>
        <p:nvSpPr>
          <p:cNvPr id="396" name="Affirmations"/>
          <p:cNvSpPr txBox="1"/>
          <p:nvPr/>
        </p:nvSpPr>
        <p:spPr>
          <a:xfrm>
            <a:off x="12645977" y="3778082"/>
            <a:ext cx="232829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Affirmations</a:t>
            </a:r>
          </a:p>
        </p:txBody>
      </p:sp>
      <p:sp>
        <p:nvSpPr>
          <p:cNvPr id="397" name="(Hmmmm….I never knew this or thought about it…"/>
          <p:cNvSpPr txBox="1"/>
          <p:nvPr/>
        </p:nvSpPr>
        <p:spPr>
          <a:xfrm>
            <a:off x="373638" y="4406532"/>
            <a:ext cx="5618481" cy="704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i="1" sz="2000"/>
            </a:pPr>
            <a:r>
              <a:t>(Hmmmm….I never knew this or thought about it</a:t>
            </a:r>
          </a:p>
          <a:p>
            <a:pPr algn="l">
              <a:defRPr b="0" i="1" sz="2000"/>
            </a:pPr>
            <a:r>
              <a:t>this way.)</a:t>
            </a:r>
          </a:p>
        </p:txBody>
      </p:sp>
      <p:sp>
        <p:nvSpPr>
          <p:cNvPr id="398" name="(I wonder about; I’m not sure about; I disagree with)"/>
          <p:cNvSpPr txBox="1"/>
          <p:nvPr/>
        </p:nvSpPr>
        <p:spPr>
          <a:xfrm>
            <a:off x="6303420" y="4558932"/>
            <a:ext cx="593420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i="1" sz="2000"/>
            </a:lvl1pPr>
          </a:lstStyle>
          <a:p>
            <a:pPr/>
            <a:r>
              <a:t>(I wonder about; I’m not sure about; I disagree with)</a:t>
            </a:r>
          </a:p>
        </p:txBody>
      </p:sp>
      <p:sp>
        <p:nvSpPr>
          <p:cNvPr id="399" name="(I already knew this, but it’s good to have it expressed and/or…"/>
          <p:cNvSpPr txBox="1"/>
          <p:nvPr/>
        </p:nvSpPr>
        <p:spPr>
          <a:xfrm>
            <a:off x="12548923" y="4254132"/>
            <a:ext cx="4710685" cy="1008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i="1" sz="2000"/>
            </a:pPr>
            <a:r>
              <a:t>(I already knew this, but it’s good to have</a:t>
            </a:r>
          </a:p>
          <a:p>
            <a:pPr algn="l">
              <a:defRPr b="0" i="1" sz="2000"/>
            </a:pPr>
            <a:r>
              <a:t> it expressed and/or</a:t>
            </a:r>
          </a:p>
          <a:p>
            <a:pPr algn="l">
              <a:defRPr b="0" i="1" sz="2000"/>
            </a:pPr>
            <a:r>
              <a:t>expanded on by an expert.)</a:t>
            </a:r>
          </a:p>
        </p:txBody>
      </p:sp>
      <p:pic>
        <p:nvPicPr>
          <p:cNvPr id="400" name="Line Line" descr="Line L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45797">
            <a:off x="13228310" y="8449686"/>
            <a:ext cx="11176418" cy="76202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Affirmations"/>
          <p:cNvSpPr txBox="1"/>
          <p:nvPr/>
        </p:nvSpPr>
        <p:spPr>
          <a:xfrm>
            <a:off x="19065622" y="3758431"/>
            <a:ext cx="126377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Words</a:t>
            </a:r>
          </a:p>
        </p:txBody>
      </p:sp>
      <p:sp>
        <p:nvSpPr>
          <p:cNvPr id="402" name="(I already knew this, but it’s good to have it expressed and/or…"/>
          <p:cNvSpPr txBox="1"/>
          <p:nvPr/>
        </p:nvSpPr>
        <p:spPr>
          <a:xfrm>
            <a:off x="18968569" y="4386881"/>
            <a:ext cx="4179063" cy="704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i="1" sz="2000"/>
            </a:pPr>
            <a:r>
              <a:t>(3 words in the text that I would like </a:t>
            </a:r>
          </a:p>
          <a:p>
            <a:pPr algn="l">
              <a:defRPr b="0" i="1" sz="2000"/>
            </a:pPr>
            <a:r>
              <a:t>to know more about.)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369"/>
          <p:cNvSpPr/>
          <p:nvPr/>
        </p:nvSpPr>
        <p:spPr>
          <a:xfrm>
            <a:off x="3047987" y="2010855"/>
            <a:ext cx="18288023" cy="1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405" name="Shape 370"/>
          <p:cNvSpPr/>
          <p:nvPr/>
        </p:nvSpPr>
        <p:spPr>
          <a:xfrm flipH="1">
            <a:off x="12039593" y="2154754"/>
            <a:ext cx="25" cy="11561247"/>
          </a:xfrm>
          <a:prstGeom prst="line">
            <a:avLst/>
          </a:prstGeom>
          <a:ln w="1016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406" name="Shape 371"/>
          <p:cNvSpPr txBox="1"/>
          <p:nvPr/>
        </p:nvSpPr>
        <p:spPr>
          <a:xfrm>
            <a:off x="9144000" y="761999"/>
            <a:ext cx="4983673" cy="639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 algn="l" defTabSz="1828800">
              <a:defRPr b="0"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Common Hitching Devices</a:t>
            </a:r>
          </a:p>
        </p:txBody>
      </p:sp>
      <p:sp>
        <p:nvSpPr>
          <p:cNvPr id="407" name="Shape 372"/>
          <p:cNvSpPr/>
          <p:nvPr/>
        </p:nvSpPr>
        <p:spPr>
          <a:xfrm>
            <a:off x="3047987" y="4267199"/>
            <a:ext cx="18288023" cy="1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408" name="Shape 373"/>
          <p:cNvSpPr/>
          <p:nvPr/>
        </p:nvSpPr>
        <p:spPr>
          <a:xfrm flipH="1">
            <a:off x="7315188" y="2154756"/>
            <a:ext cx="26" cy="1156124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409" name="Shape 374"/>
          <p:cNvSpPr/>
          <p:nvPr/>
        </p:nvSpPr>
        <p:spPr>
          <a:xfrm flipH="1">
            <a:off x="16763988" y="2154758"/>
            <a:ext cx="26" cy="1156124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410" name="Shape 376"/>
          <p:cNvSpPr txBox="1"/>
          <p:nvPr/>
        </p:nvSpPr>
        <p:spPr>
          <a:xfrm>
            <a:off x="3168644" y="2816219"/>
            <a:ext cx="2545076" cy="1109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pPr algn="l" defTabSz="1828800">
              <a:defRPr b="0" sz="3200">
                <a:latin typeface="Arial"/>
                <a:ea typeface="Arial"/>
                <a:cs typeface="Arial"/>
                <a:sym typeface="Arial"/>
              </a:defRPr>
            </a:pPr>
            <a:r>
              <a:t>Coordinating</a:t>
            </a:r>
          </a:p>
          <a:p>
            <a:pPr algn="l" defTabSz="1828800">
              <a:defRPr b="0" sz="3200">
                <a:latin typeface="Arial"/>
                <a:ea typeface="Arial"/>
                <a:cs typeface="Arial"/>
                <a:sym typeface="Arial"/>
              </a:defRPr>
            </a:pPr>
            <a:r>
              <a:t>Conjunctions</a:t>
            </a:r>
          </a:p>
        </p:txBody>
      </p:sp>
      <p:sp>
        <p:nvSpPr>
          <p:cNvPr id="411" name="Shape 377"/>
          <p:cNvSpPr txBox="1"/>
          <p:nvPr/>
        </p:nvSpPr>
        <p:spPr>
          <a:xfrm>
            <a:off x="3168632" y="4797418"/>
            <a:ext cx="1347306" cy="2049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pPr algn="l" defTabSz="1828800">
              <a:defRPr b="0" sz="3200">
                <a:latin typeface="Arial"/>
                <a:ea typeface="Arial"/>
                <a:cs typeface="Arial"/>
                <a:sym typeface="Arial"/>
              </a:defRPr>
            </a:pPr>
            <a:r>
              <a:t>And</a:t>
            </a:r>
          </a:p>
          <a:p>
            <a:pPr algn="l" defTabSz="1828800">
              <a:defRPr b="0" sz="3200">
                <a:latin typeface="Arial"/>
                <a:ea typeface="Arial"/>
                <a:cs typeface="Arial"/>
                <a:sym typeface="Arial"/>
              </a:defRPr>
            </a:pPr>
            <a:r>
              <a:t>But</a:t>
            </a:r>
          </a:p>
          <a:p>
            <a:pPr algn="l" defTabSz="1828800">
              <a:defRPr b="0" sz="3200">
                <a:latin typeface="Arial"/>
                <a:ea typeface="Arial"/>
                <a:cs typeface="Arial"/>
                <a:sym typeface="Arial"/>
              </a:defRPr>
            </a:pPr>
            <a:r>
              <a:t>So</a:t>
            </a:r>
          </a:p>
          <a:p>
            <a:pPr algn="l" defTabSz="1828800">
              <a:defRPr b="0" sz="3200">
                <a:latin typeface="Arial"/>
                <a:ea typeface="Arial"/>
                <a:cs typeface="Arial"/>
                <a:sym typeface="Arial"/>
              </a:defRPr>
            </a:pPr>
            <a:r>
              <a:t>Or/nor</a:t>
            </a:r>
          </a:p>
        </p:txBody>
      </p:sp>
      <p:sp>
        <p:nvSpPr>
          <p:cNvPr id="412" name="Shape 378"/>
          <p:cNvSpPr/>
          <p:nvPr/>
        </p:nvSpPr>
        <p:spPr>
          <a:xfrm>
            <a:off x="3047987" y="8221131"/>
            <a:ext cx="18288023" cy="1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413" name="Shape 379"/>
          <p:cNvSpPr txBox="1"/>
          <p:nvPr/>
        </p:nvSpPr>
        <p:spPr>
          <a:xfrm>
            <a:off x="3200644" y="8280001"/>
            <a:ext cx="3821770" cy="479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5" tIns="91435" rIns="91435" bIns="91435">
            <a:spAutoFit/>
          </a:bodyPr>
          <a:lstStyle/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Can join two independent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clauses to make a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compound sentence.</a:t>
            </a:r>
          </a:p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Warning:</a:t>
            </a:r>
            <a:r>
              <a:rPr b="0"/>
              <a:t> </a:t>
            </a:r>
            <a:r>
              <a:rPr b="0" i="1"/>
              <a:t>You </a:t>
            </a:r>
            <a:r>
              <a:t>must</a:t>
            </a:r>
            <a:r>
              <a:rPr b="0"/>
              <a:t> use</a:t>
            </a:r>
          </a:p>
          <a:p>
            <a:pPr algn="l" defTabSz="1828800">
              <a:defRPr b="0" sz="2400">
                <a:latin typeface="Arial"/>
                <a:ea typeface="Arial"/>
                <a:cs typeface="Arial"/>
                <a:sym typeface="Arial"/>
              </a:defRPr>
            </a:pPr>
            <a:r>
              <a:t> a comma</a:t>
            </a:r>
            <a:r>
              <a:rPr i="1"/>
              <a:t> </a:t>
            </a:r>
            <a:r>
              <a:t>with these</a:t>
            </a:r>
          </a:p>
          <a:p>
            <a:pPr algn="l" defTabSz="1828800">
              <a:defRPr b="0" sz="2400">
                <a:latin typeface="Arial"/>
                <a:ea typeface="Arial"/>
                <a:cs typeface="Arial"/>
                <a:sym typeface="Arial"/>
              </a:defRPr>
            </a:pPr>
            <a:r>
              <a:t> when they join </a:t>
            </a:r>
            <a:endParaRPr i="1"/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 independent clauses.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You may use a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 semicolon instead of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 a coordinating conjunction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 to join two independent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 clauses.</a:t>
            </a:r>
          </a:p>
        </p:txBody>
      </p:sp>
      <p:pic>
        <p:nvPicPr>
          <p:cNvPr id="414" name="image4.png" descr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9196" y="6095999"/>
            <a:ext cx="2114558" cy="21145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9" name="Group 385"/>
          <p:cNvGrpSpPr/>
          <p:nvPr/>
        </p:nvGrpSpPr>
        <p:grpSpPr>
          <a:xfrm>
            <a:off x="7334832" y="2978144"/>
            <a:ext cx="3841197" cy="6514713"/>
            <a:chOff x="-1" y="-1"/>
            <a:chExt cx="3841195" cy="6514712"/>
          </a:xfrm>
        </p:grpSpPr>
        <p:sp>
          <p:nvSpPr>
            <p:cNvPr id="415" name="Shape 381"/>
            <p:cNvSpPr/>
            <p:nvPr/>
          </p:nvSpPr>
          <p:spPr>
            <a:xfrm>
              <a:off x="151773" y="-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7" tIns="91437" rIns="91437" bIns="91437" numCol="1" anchor="t">
              <a:spAutoFit/>
            </a:bodyPr>
            <a:lstStyle>
              <a:lvl1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Relative Pronouns</a:t>
              </a:r>
            </a:p>
          </p:txBody>
        </p:sp>
        <p:sp>
          <p:nvSpPr>
            <p:cNvPr id="416" name="Shape 382"/>
            <p:cNvSpPr/>
            <p:nvPr/>
          </p:nvSpPr>
          <p:spPr>
            <a:xfrm>
              <a:off x="246636" y="144305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5" tIns="91435" rIns="91435" bIns="91435" numCol="1" anchor="t">
              <a:spAutoFit/>
            </a:bodyPr>
            <a:lstStyle/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r>
                <a:t>Which</a:t>
              </a: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r>
                <a:t>Who</a:t>
              </a: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r>
                <a:t>That </a:t>
              </a:r>
            </a:p>
          </p:txBody>
        </p:sp>
        <p:sp>
          <p:nvSpPr>
            <p:cNvPr id="417" name="Shape 383"/>
            <p:cNvSpPr/>
            <p:nvPr/>
          </p:nvSpPr>
          <p:spPr>
            <a:xfrm>
              <a:off x="-2" y="524471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5" tIns="91435" rIns="91435" bIns="91435" numCol="1" anchor="t">
              <a:spAutoFit/>
            </a:bodyPr>
            <a:lstStyle/>
            <a:p>
              <a:pPr algn="l" defTabSz="1828800">
                <a:defRPr b="0"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Can attach to an</a:t>
              </a:r>
            </a:p>
            <a:p>
              <a:pPr algn="l" defTabSz="1828800">
                <a:defRPr b="0"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independent clause to</a:t>
              </a:r>
            </a:p>
            <a:p>
              <a:pPr algn="l" defTabSz="1828800">
                <a:defRPr b="0"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create a complex</a:t>
              </a:r>
            </a:p>
            <a:p>
              <a:pPr algn="l" defTabSz="1828800">
                <a:defRPr b="0"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sentence.</a:t>
              </a:r>
            </a:p>
            <a:p>
              <a:pPr algn="l" defTabSz="1828800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r>
                <a:t>Warning</a:t>
              </a:r>
              <a:r>
                <a:rPr sz="3200"/>
                <a:t>:</a:t>
              </a:r>
              <a:r>
                <a:rPr b="0" sz="3200"/>
                <a:t> </a:t>
              </a:r>
              <a:r>
                <a:rPr b="0" sz="2200"/>
                <a:t>Many</a:t>
              </a:r>
              <a:endParaRPr sz="2200"/>
            </a:p>
            <a:p>
              <a:pPr algn="l" defTabSz="1828800">
                <a:defRPr b="0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sentence fragments</a:t>
              </a:r>
            </a:p>
            <a:p>
              <a:pPr algn="l" defTabSz="1828800">
                <a:defRPr b="0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begin with these</a:t>
              </a:r>
            </a:p>
            <a:p>
              <a:pPr algn="l" defTabSz="1828800">
                <a:defRPr b="0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words.  Usually, you</a:t>
              </a:r>
            </a:p>
            <a:p>
              <a:pPr algn="l" defTabSz="1828800">
                <a:defRPr b="0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must hitch these</a:t>
              </a:r>
            </a:p>
            <a:p>
              <a:pPr algn="l" defTabSz="1828800">
                <a:defRPr b="0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words and the clauses</a:t>
              </a:r>
            </a:p>
            <a:p>
              <a:pPr algn="l" defTabSz="1828800">
                <a:defRPr b="0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that they introduce to </a:t>
              </a:r>
            </a:p>
            <a:p>
              <a:pPr algn="l" defTabSz="1828800">
                <a:defRPr b="0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your previous sentence.</a:t>
              </a:r>
            </a:p>
            <a:p>
              <a:pPr algn="l" defTabSz="1828800">
                <a:defRPr b="0" sz="22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828800">
                <a:defRPr b="0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Note: No comma is to be</a:t>
              </a:r>
            </a:p>
            <a:p>
              <a:pPr algn="l" defTabSz="1828800">
                <a:defRPr b="0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used with </a:t>
              </a:r>
              <a:r>
                <a:rPr i="1"/>
                <a:t>that.</a:t>
              </a:r>
            </a:p>
          </p:txBody>
        </p:sp>
        <p:pic>
          <p:nvPicPr>
            <p:cNvPr id="418" name="image5.png" descr="image5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64752" y="2822579"/>
              <a:ext cx="1676443" cy="1565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24" name="Group 390"/>
          <p:cNvGrpSpPr/>
          <p:nvPr/>
        </p:nvGrpSpPr>
        <p:grpSpPr>
          <a:xfrm>
            <a:off x="12160201" y="3120973"/>
            <a:ext cx="4146624" cy="6804059"/>
            <a:chOff x="-1" y="-1"/>
            <a:chExt cx="4146622" cy="6804058"/>
          </a:xfrm>
        </p:grpSpPr>
        <p:sp>
          <p:nvSpPr>
            <p:cNvPr id="420" name="Shape 386"/>
            <p:cNvSpPr/>
            <p:nvPr/>
          </p:nvSpPr>
          <p:spPr>
            <a:xfrm>
              <a:off x="-2" y="-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7" tIns="91437" rIns="91437" bIns="91437" numCol="1" anchor="t">
              <a:spAutoFit/>
            </a:bodyPr>
            <a:lstStyle>
              <a:lvl1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Conjunctive Adverbs</a:t>
              </a:r>
            </a:p>
          </p:txBody>
        </p:sp>
        <p:sp>
          <p:nvSpPr>
            <p:cNvPr id="421" name="Shape 387"/>
            <p:cNvSpPr/>
            <p:nvPr/>
          </p:nvSpPr>
          <p:spPr>
            <a:xfrm>
              <a:off x="304814" y="106681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7" tIns="91437" rIns="91437" bIns="91437" numCol="1" anchor="t">
              <a:spAutoFit/>
            </a:bodyPr>
            <a:lstStyle/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However</a:t>
              </a:r>
            </a:p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Moreover</a:t>
              </a:r>
            </a:p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Therefore</a:t>
              </a:r>
            </a:p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Furthermore</a:t>
              </a:r>
            </a:p>
          </p:txBody>
        </p:sp>
        <p:sp>
          <p:nvSpPr>
            <p:cNvPr id="422" name="Shape 388"/>
            <p:cNvSpPr/>
            <p:nvPr/>
          </p:nvSpPr>
          <p:spPr>
            <a:xfrm>
              <a:off x="304816" y="553405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5" tIns="91435" rIns="91435" bIns="91435" numCol="1" anchor="t">
              <a:spAutoFit/>
            </a:bodyPr>
            <a:lstStyle/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r>
                <a:t>Can move within</a:t>
              </a: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r>
                <a:t>own clause;</a:t>
              </a: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r>
                <a:t>Requires commas</a:t>
              </a: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r>
                <a:t>on both sides</a:t>
              </a: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82880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Warning:</a:t>
              </a:r>
              <a:r>
                <a:rPr b="0"/>
                <a:t> If you</a:t>
              </a: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r>
                <a:t>wish to use these</a:t>
              </a: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r>
                <a:t>to join clauses, you</a:t>
              </a: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r>
                <a:t>must use a semicolon</a:t>
              </a:r>
              <a:r>
                <a:rPr sz="3200"/>
                <a:t>.</a:t>
              </a:r>
            </a:p>
          </p:txBody>
        </p:sp>
        <p:pic>
          <p:nvPicPr>
            <p:cNvPr id="423" name="image6.png" descr="image6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65373" y="3584592"/>
              <a:ext cx="1981249" cy="15399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29" name="Group 395"/>
          <p:cNvGrpSpPr/>
          <p:nvPr/>
        </p:nvGrpSpPr>
        <p:grpSpPr>
          <a:xfrm>
            <a:off x="16651669" y="2827213"/>
            <a:ext cx="4762568" cy="7108855"/>
            <a:chOff x="-1" y="-1"/>
            <a:chExt cx="4762567" cy="7108853"/>
          </a:xfrm>
        </p:grpSpPr>
        <p:pic>
          <p:nvPicPr>
            <p:cNvPr id="425" name="image7.png" descr="image7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886226" y="1749438"/>
              <a:ext cx="876341" cy="25717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6" name="Shape 392"/>
            <p:cNvSpPr/>
            <p:nvPr/>
          </p:nvSpPr>
          <p:spPr>
            <a:xfrm>
              <a:off x="304804" y="-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7" tIns="91437" rIns="91437" bIns="91437" numCol="1" anchor="t">
              <a:spAutoFit/>
            </a:bodyPr>
            <a:lstStyle/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Subordinating</a:t>
              </a:r>
            </a:p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Conjunctions</a:t>
              </a:r>
            </a:p>
          </p:txBody>
        </p:sp>
        <p:sp>
          <p:nvSpPr>
            <p:cNvPr id="427" name="Shape 393"/>
            <p:cNvSpPr/>
            <p:nvPr/>
          </p:nvSpPr>
          <p:spPr>
            <a:xfrm>
              <a:off x="304802" y="137161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7" tIns="91437" rIns="91437" bIns="91437" numCol="1" anchor="t">
              <a:spAutoFit/>
            </a:bodyPr>
            <a:lstStyle/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As, although, after</a:t>
              </a:r>
            </a:p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While, when</a:t>
              </a:r>
            </a:p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Until</a:t>
              </a:r>
            </a:p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Because, before</a:t>
              </a:r>
            </a:p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If</a:t>
              </a:r>
            </a:p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AAAWWUBBI</a:t>
              </a:r>
            </a:p>
          </p:txBody>
        </p:sp>
        <p:sp>
          <p:nvSpPr>
            <p:cNvPr id="428" name="Shape 394"/>
            <p:cNvSpPr/>
            <p:nvPr/>
          </p:nvSpPr>
          <p:spPr>
            <a:xfrm>
              <a:off x="-2" y="583885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5" tIns="91435" rIns="91435" bIns="91435" numCol="1" anchor="t">
              <a:spAutoFit/>
            </a:bodyPr>
            <a:lstStyle/>
            <a:p>
              <a:pPr algn="l" defTabSz="1828800">
                <a:defRPr b="0" i="1">
                  <a:latin typeface="Arial"/>
                  <a:ea typeface="Arial"/>
                  <a:cs typeface="Arial"/>
                  <a:sym typeface="Arial"/>
                </a:defRPr>
              </a:pPr>
              <a:r>
                <a:t>Can hitch up to an</a:t>
              </a:r>
            </a:p>
            <a:p>
              <a:pPr algn="l" defTabSz="1828800">
                <a:defRPr b="0" i="1">
                  <a:latin typeface="Arial"/>
                  <a:ea typeface="Arial"/>
                  <a:cs typeface="Arial"/>
                  <a:sym typeface="Arial"/>
                </a:defRPr>
              </a:pPr>
              <a:r>
                <a:t>independent clause, </a:t>
              </a:r>
            </a:p>
            <a:p>
              <a:pPr algn="l" defTabSz="1828800">
                <a:defRPr b="0" i="1">
                  <a:latin typeface="Arial"/>
                  <a:ea typeface="Arial"/>
                  <a:cs typeface="Arial"/>
                  <a:sym typeface="Arial"/>
                </a:defRPr>
              </a:pPr>
              <a:r>
                <a:t>creating a subordinate</a:t>
              </a:r>
            </a:p>
            <a:p>
              <a:pPr algn="l" defTabSz="1828800">
                <a:defRPr b="0" i="1">
                  <a:latin typeface="Arial"/>
                  <a:ea typeface="Arial"/>
                  <a:cs typeface="Arial"/>
                  <a:sym typeface="Arial"/>
                </a:defRPr>
              </a:pPr>
              <a:r>
                <a:t>(dependent) clause, </a:t>
              </a:r>
            </a:p>
            <a:p>
              <a:pPr algn="l" defTabSz="1828800">
                <a:defRPr b="0" i="1">
                  <a:latin typeface="Arial"/>
                  <a:ea typeface="Arial"/>
                  <a:cs typeface="Arial"/>
                  <a:sym typeface="Arial"/>
                </a:defRPr>
              </a:pPr>
              <a:r>
                <a:t>forming</a:t>
              </a:r>
            </a:p>
            <a:p>
              <a:pPr algn="l" defTabSz="1828800">
                <a:defRPr b="0" i="1">
                  <a:latin typeface="Arial"/>
                  <a:ea typeface="Arial"/>
                  <a:cs typeface="Arial"/>
                  <a:sym typeface="Arial"/>
                </a:defRPr>
              </a:pPr>
              <a:r>
                <a:t>complex sentence.</a:t>
              </a:r>
            </a:p>
            <a:p>
              <a:pPr algn="l" defTabSz="1828800">
                <a:defRPr b="0" i="1">
                  <a:latin typeface="Arial"/>
                  <a:ea typeface="Arial"/>
                  <a:cs typeface="Arial"/>
                  <a:sym typeface="Arial"/>
                </a:defRPr>
              </a:pPr>
              <a:r>
                <a:t>Can appear after </a:t>
              </a:r>
            </a:p>
            <a:p>
              <a:pPr algn="l" defTabSz="1828800">
                <a:defRPr b="0" i="1">
                  <a:latin typeface="Arial"/>
                  <a:ea typeface="Arial"/>
                  <a:cs typeface="Arial"/>
                  <a:sym typeface="Arial"/>
                </a:defRPr>
              </a:pPr>
              <a:r>
                <a:t>main clause (no comma)</a:t>
              </a:r>
            </a:p>
            <a:p>
              <a:pPr algn="l" defTabSz="1828800">
                <a:defRPr b="0" i="1">
                  <a:latin typeface="Arial"/>
                  <a:ea typeface="Arial"/>
                  <a:cs typeface="Arial"/>
                  <a:sym typeface="Arial"/>
                </a:defRPr>
              </a:pPr>
              <a:r>
                <a:t>or before main clause</a:t>
              </a:r>
            </a:p>
            <a:p>
              <a:pPr algn="l" defTabSz="1828800">
                <a:defRPr b="0" i="1">
                  <a:latin typeface="Arial"/>
                  <a:ea typeface="Arial"/>
                  <a:cs typeface="Arial"/>
                  <a:sym typeface="Arial"/>
                </a:defRPr>
              </a:pPr>
              <a:r>
                <a:t>(needs a comma)</a:t>
              </a:r>
            </a:p>
          </p:txBody>
        </p:sp>
      </p:grpSp>
      <p:pic>
        <p:nvPicPr>
          <p:cNvPr id="430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715179" y="99850"/>
            <a:ext cx="5589987" cy="28753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9" grpId="3"/>
      <p:bldP build="whole" bldLvl="1" animBg="1" rev="0" advAuto="0" spid="419" grpId="1"/>
      <p:bldP build="whole" bldLvl="1" animBg="1" rev="0" advAuto="0" spid="424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369"/>
          <p:cNvSpPr/>
          <p:nvPr/>
        </p:nvSpPr>
        <p:spPr>
          <a:xfrm>
            <a:off x="3047990" y="2010856"/>
            <a:ext cx="18288023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433" name="Shape 371"/>
          <p:cNvSpPr txBox="1"/>
          <p:nvPr/>
        </p:nvSpPr>
        <p:spPr>
          <a:xfrm>
            <a:off x="9144000" y="761999"/>
            <a:ext cx="4983673" cy="639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 algn="l" defTabSz="1828800">
              <a:defRPr b="0"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Common Hitching Devices</a:t>
            </a:r>
          </a:p>
        </p:txBody>
      </p:sp>
      <p:sp>
        <p:nvSpPr>
          <p:cNvPr id="434" name="Shape 372"/>
          <p:cNvSpPr/>
          <p:nvPr/>
        </p:nvSpPr>
        <p:spPr>
          <a:xfrm>
            <a:off x="3047988" y="4267190"/>
            <a:ext cx="4114557" cy="1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435" name="Shape 373"/>
          <p:cNvSpPr/>
          <p:nvPr/>
        </p:nvSpPr>
        <p:spPr>
          <a:xfrm flipH="1">
            <a:off x="7315193" y="2154756"/>
            <a:ext cx="19" cy="1156124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pic>
        <p:nvPicPr>
          <p:cNvPr id="436" name="image27.jpeg" descr="image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82796" y="457198"/>
            <a:ext cx="5943611" cy="1625605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Shape 376"/>
          <p:cNvSpPr txBox="1"/>
          <p:nvPr/>
        </p:nvSpPr>
        <p:spPr>
          <a:xfrm>
            <a:off x="3168644" y="2816219"/>
            <a:ext cx="2545076" cy="1109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pPr algn="l" defTabSz="1828800">
              <a:defRPr b="0" sz="3200">
                <a:latin typeface="Arial"/>
                <a:ea typeface="Arial"/>
                <a:cs typeface="Arial"/>
                <a:sym typeface="Arial"/>
              </a:defRPr>
            </a:pPr>
            <a:r>
              <a:t>Coordinating</a:t>
            </a:r>
          </a:p>
          <a:p>
            <a:pPr algn="l" defTabSz="1828800">
              <a:defRPr b="0" sz="3200">
                <a:latin typeface="Arial"/>
                <a:ea typeface="Arial"/>
                <a:cs typeface="Arial"/>
                <a:sym typeface="Arial"/>
              </a:defRPr>
            </a:pPr>
            <a:r>
              <a:t>Conjunctions</a:t>
            </a:r>
          </a:p>
        </p:txBody>
      </p:sp>
      <p:sp>
        <p:nvSpPr>
          <p:cNvPr id="438" name="Shape 377"/>
          <p:cNvSpPr txBox="1"/>
          <p:nvPr/>
        </p:nvSpPr>
        <p:spPr>
          <a:xfrm>
            <a:off x="3168629" y="4797418"/>
            <a:ext cx="1347307" cy="2049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pPr algn="l" defTabSz="1828800">
              <a:defRPr b="0" sz="3200">
                <a:latin typeface="Arial"/>
                <a:ea typeface="Arial"/>
                <a:cs typeface="Arial"/>
                <a:sym typeface="Arial"/>
              </a:defRPr>
            </a:pPr>
            <a:r>
              <a:t>And</a:t>
            </a:r>
          </a:p>
          <a:p>
            <a:pPr algn="l" defTabSz="1828800">
              <a:defRPr b="0" sz="3200">
                <a:latin typeface="Arial"/>
                <a:ea typeface="Arial"/>
                <a:cs typeface="Arial"/>
                <a:sym typeface="Arial"/>
              </a:defRPr>
            </a:pPr>
            <a:r>
              <a:t>But</a:t>
            </a:r>
          </a:p>
          <a:p>
            <a:pPr algn="l" defTabSz="1828800">
              <a:defRPr b="0" sz="3200">
                <a:latin typeface="Arial"/>
                <a:ea typeface="Arial"/>
                <a:cs typeface="Arial"/>
                <a:sym typeface="Arial"/>
              </a:defRPr>
            </a:pPr>
            <a:r>
              <a:t>So</a:t>
            </a:r>
          </a:p>
          <a:p>
            <a:pPr algn="l" defTabSz="1828800">
              <a:defRPr b="0" sz="3200">
                <a:latin typeface="Arial"/>
                <a:ea typeface="Arial"/>
                <a:cs typeface="Arial"/>
                <a:sym typeface="Arial"/>
              </a:defRPr>
            </a:pPr>
            <a:r>
              <a:t>Or/nor</a:t>
            </a:r>
          </a:p>
        </p:txBody>
      </p:sp>
      <p:sp>
        <p:nvSpPr>
          <p:cNvPr id="439" name="Shape 378"/>
          <p:cNvSpPr/>
          <p:nvPr/>
        </p:nvSpPr>
        <p:spPr>
          <a:xfrm>
            <a:off x="3047988" y="8221127"/>
            <a:ext cx="4114557" cy="1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440" name="Shape 379"/>
          <p:cNvSpPr txBox="1"/>
          <p:nvPr/>
        </p:nvSpPr>
        <p:spPr>
          <a:xfrm>
            <a:off x="3200644" y="8280001"/>
            <a:ext cx="3821770" cy="479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5" tIns="91435" rIns="91435" bIns="91435">
            <a:spAutoFit/>
          </a:bodyPr>
          <a:lstStyle/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Can join two independent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clauses to make a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compound sentence.</a:t>
            </a:r>
          </a:p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Warning:</a:t>
            </a:r>
            <a:r>
              <a:rPr b="0"/>
              <a:t> </a:t>
            </a:r>
            <a:r>
              <a:rPr b="0" i="1"/>
              <a:t>You </a:t>
            </a:r>
            <a:r>
              <a:t>must</a:t>
            </a:r>
            <a:r>
              <a:rPr b="0"/>
              <a:t> use</a:t>
            </a:r>
          </a:p>
          <a:p>
            <a:pPr algn="l" defTabSz="1828800">
              <a:defRPr b="0" sz="2400">
                <a:latin typeface="Arial"/>
                <a:ea typeface="Arial"/>
                <a:cs typeface="Arial"/>
                <a:sym typeface="Arial"/>
              </a:defRPr>
            </a:pPr>
            <a:r>
              <a:t> a comma</a:t>
            </a:r>
            <a:r>
              <a:rPr i="1"/>
              <a:t> </a:t>
            </a:r>
            <a:r>
              <a:t>with these</a:t>
            </a:r>
          </a:p>
          <a:p>
            <a:pPr algn="l" defTabSz="1828800">
              <a:defRPr b="0" sz="2400">
                <a:latin typeface="Arial"/>
                <a:ea typeface="Arial"/>
                <a:cs typeface="Arial"/>
                <a:sym typeface="Arial"/>
              </a:defRPr>
            </a:pPr>
            <a:r>
              <a:t> when they join </a:t>
            </a:r>
            <a:endParaRPr i="1"/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 independent clauses.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You may use a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 semicolon instead of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 a coordinating conjunction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 to join two independent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 clauses.</a:t>
            </a:r>
          </a:p>
        </p:txBody>
      </p:sp>
      <p:pic>
        <p:nvPicPr>
          <p:cNvPr id="441" name="image4.png" descr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9196" y="6095999"/>
            <a:ext cx="2114558" cy="2114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pasted-image.jpeg" descr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03648" y="3151272"/>
            <a:ext cx="4000513" cy="4018365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Use the phrase “star-crossed lovers”"/>
          <p:cNvSpPr txBox="1"/>
          <p:nvPr/>
        </p:nvSpPr>
        <p:spPr>
          <a:xfrm>
            <a:off x="10950770" y="7622178"/>
            <a:ext cx="7060312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821531">
              <a:defRPr b="0" sz="3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Use the phrase “star-crossed lovers”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369"/>
          <p:cNvSpPr/>
          <p:nvPr/>
        </p:nvSpPr>
        <p:spPr>
          <a:xfrm>
            <a:off x="3047990" y="2010856"/>
            <a:ext cx="18288023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446" name="Shape 370"/>
          <p:cNvSpPr/>
          <p:nvPr/>
        </p:nvSpPr>
        <p:spPr>
          <a:xfrm flipH="1">
            <a:off x="12039593" y="2154754"/>
            <a:ext cx="19" cy="11561247"/>
          </a:xfrm>
          <a:prstGeom prst="line">
            <a:avLst/>
          </a:prstGeom>
          <a:ln w="1016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447" name="Shape 371"/>
          <p:cNvSpPr txBox="1"/>
          <p:nvPr/>
        </p:nvSpPr>
        <p:spPr>
          <a:xfrm>
            <a:off x="9144000" y="761999"/>
            <a:ext cx="4983673" cy="639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 algn="l" defTabSz="1828800">
              <a:defRPr b="0"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Common Hitching Devices</a:t>
            </a:r>
          </a:p>
        </p:txBody>
      </p:sp>
      <p:sp>
        <p:nvSpPr>
          <p:cNvPr id="448" name="Shape 372"/>
          <p:cNvSpPr/>
          <p:nvPr/>
        </p:nvSpPr>
        <p:spPr>
          <a:xfrm>
            <a:off x="7261731" y="4177892"/>
            <a:ext cx="4888301" cy="1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449" name="Shape 373"/>
          <p:cNvSpPr/>
          <p:nvPr/>
        </p:nvSpPr>
        <p:spPr>
          <a:xfrm flipH="1">
            <a:off x="7315193" y="2154756"/>
            <a:ext cx="19" cy="1156124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pic>
        <p:nvPicPr>
          <p:cNvPr id="450" name="image27.jpeg" descr="image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82796" y="457198"/>
            <a:ext cx="5943611" cy="1625605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Shape 378"/>
          <p:cNvSpPr/>
          <p:nvPr/>
        </p:nvSpPr>
        <p:spPr>
          <a:xfrm>
            <a:off x="7367351" y="8259009"/>
            <a:ext cx="4677058" cy="19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grpSp>
        <p:nvGrpSpPr>
          <p:cNvPr id="456" name="Group 385"/>
          <p:cNvGrpSpPr/>
          <p:nvPr/>
        </p:nvGrpSpPr>
        <p:grpSpPr>
          <a:xfrm>
            <a:off x="7334822" y="2978139"/>
            <a:ext cx="3841215" cy="6514709"/>
            <a:chOff x="-1" y="-1"/>
            <a:chExt cx="3841213" cy="6514707"/>
          </a:xfrm>
        </p:grpSpPr>
        <p:sp>
          <p:nvSpPr>
            <p:cNvPr id="452" name="Shape 381"/>
            <p:cNvSpPr/>
            <p:nvPr/>
          </p:nvSpPr>
          <p:spPr>
            <a:xfrm>
              <a:off x="151773" y="-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7" tIns="91437" rIns="91437" bIns="91437" numCol="1" anchor="t">
              <a:spAutoFit/>
            </a:bodyPr>
            <a:lstStyle>
              <a:lvl1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Relative Pronouns</a:t>
              </a:r>
            </a:p>
          </p:txBody>
        </p:sp>
        <p:sp>
          <p:nvSpPr>
            <p:cNvPr id="453" name="Shape 382"/>
            <p:cNvSpPr/>
            <p:nvPr/>
          </p:nvSpPr>
          <p:spPr>
            <a:xfrm>
              <a:off x="246639" y="14430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5" tIns="91435" rIns="91435" bIns="91435" numCol="1" anchor="t">
              <a:spAutoFit/>
            </a:bodyPr>
            <a:lstStyle/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r>
                <a:t>Which</a:t>
              </a: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r>
                <a:t>Who</a:t>
              </a: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r>
                <a:t>That </a:t>
              </a:r>
            </a:p>
          </p:txBody>
        </p:sp>
        <p:sp>
          <p:nvSpPr>
            <p:cNvPr id="454" name="Shape 383"/>
            <p:cNvSpPr/>
            <p:nvPr/>
          </p:nvSpPr>
          <p:spPr>
            <a:xfrm>
              <a:off x="-2" y="524470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5" tIns="91435" rIns="91435" bIns="91435" numCol="1" anchor="t">
              <a:spAutoFit/>
            </a:bodyPr>
            <a:lstStyle/>
            <a:p>
              <a:pPr algn="l" defTabSz="1828800">
                <a:defRPr b="0"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Can attach to an</a:t>
              </a:r>
            </a:p>
            <a:p>
              <a:pPr algn="l" defTabSz="1828800">
                <a:defRPr b="0"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independent clause to</a:t>
              </a:r>
            </a:p>
            <a:p>
              <a:pPr algn="l" defTabSz="1828800">
                <a:defRPr b="0"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create a complex</a:t>
              </a:r>
            </a:p>
            <a:p>
              <a:pPr algn="l" defTabSz="1828800">
                <a:defRPr b="0"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sentence.</a:t>
              </a:r>
            </a:p>
            <a:p>
              <a:pPr algn="l" defTabSz="1828800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r>
                <a:t>Warning</a:t>
              </a:r>
              <a:r>
                <a:rPr sz="3200"/>
                <a:t>:</a:t>
              </a:r>
              <a:r>
                <a:rPr b="0" sz="3200"/>
                <a:t> </a:t>
              </a:r>
              <a:r>
                <a:rPr b="0" sz="2200"/>
                <a:t>Many</a:t>
              </a:r>
              <a:endParaRPr sz="2200"/>
            </a:p>
            <a:p>
              <a:pPr algn="l" defTabSz="1828800">
                <a:defRPr b="0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sentence fragments</a:t>
              </a:r>
            </a:p>
            <a:p>
              <a:pPr algn="l" defTabSz="1828800">
                <a:defRPr b="0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begin with these</a:t>
              </a:r>
            </a:p>
            <a:p>
              <a:pPr algn="l" defTabSz="1828800">
                <a:defRPr b="0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words.  Usually, you</a:t>
              </a:r>
            </a:p>
            <a:p>
              <a:pPr algn="l" defTabSz="1828800">
                <a:defRPr b="0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must hitch these</a:t>
              </a:r>
            </a:p>
            <a:p>
              <a:pPr algn="l" defTabSz="1828800">
                <a:defRPr b="0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words and the clauses</a:t>
              </a:r>
            </a:p>
            <a:p>
              <a:pPr algn="l" defTabSz="1828800">
                <a:defRPr b="0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that they introduce to </a:t>
              </a:r>
            </a:p>
            <a:p>
              <a:pPr algn="l" defTabSz="1828800">
                <a:defRPr b="0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your previous sentence.</a:t>
              </a:r>
            </a:p>
            <a:p>
              <a:pPr algn="l" defTabSz="1828800">
                <a:defRPr b="0" sz="22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828800">
                <a:defRPr b="0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Note: No comma is to be</a:t>
              </a:r>
            </a:p>
            <a:p>
              <a:pPr algn="l" defTabSz="1828800">
                <a:defRPr b="0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used with </a:t>
              </a:r>
              <a:r>
                <a:rPr i="1"/>
                <a:t>that.</a:t>
              </a:r>
            </a:p>
          </p:txBody>
        </p:sp>
        <p:pic>
          <p:nvPicPr>
            <p:cNvPr id="455" name="image5.png" descr="image5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64760" y="2822576"/>
              <a:ext cx="1676453" cy="15653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57" name="pasted-image.jpeg" descr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80965" y="2590793"/>
            <a:ext cx="4018372" cy="4018363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Use the phrase “Ides of March”"/>
          <p:cNvSpPr txBox="1"/>
          <p:nvPr/>
        </p:nvSpPr>
        <p:spPr>
          <a:xfrm>
            <a:off x="13736834" y="7622178"/>
            <a:ext cx="6043093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821531">
              <a:defRPr b="0" sz="3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Use the phrase “Ides of March”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369"/>
          <p:cNvSpPr/>
          <p:nvPr/>
        </p:nvSpPr>
        <p:spPr>
          <a:xfrm>
            <a:off x="3047990" y="2010856"/>
            <a:ext cx="18288023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461" name="Shape 370"/>
          <p:cNvSpPr/>
          <p:nvPr/>
        </p:nvSpPr>
        <p:spPr>
          <a:xfrm flipH="1">
            <a:off x="12039593" y="2154754"/>
            <a:ext cx="19" cy="11561247"/>
          </a:xfrm>
          <a:prstGeom prst="line">
            <a:avLst/>
          </a:prstGeom>
          <a:ln w="1016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462" name="Shape 371"/>
          <p:cNvSpPr txBox="1"/>
          <p:nvPr/>
        </p:nvSpPr>
        <p:spPr>
          <a:xfrm>
            <a:off x="9144000" y="761999"/>
            <a:ext cx="4983673" cy="639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 algn="l" defTabSz="1828800">
              <a:defRPr b="0"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Common Hitching Devices</a:t>
            </a:r>
          </a:p>
        </p:txBody>
      </p:sp>
      <p:sp>
        <p:nvSpPr>
          <p:cNvPr id="463" name="Shape 372"/>
          <p:cNvSpPr/>
          <p:nvPr/>
        </p:nvSpPr>
        <p:spPr>
          <a:xfrm>
            <a:off x="12191987" y="4267188"/>
            <a:ext cx="4464285" cy="1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464" name="Shape 374"/>
          <p:cNvSpPr/>
          <p:nvPr/>
        </p:nvSpPr>
        <p:spPr>
          <a:xfrm flipH="1">
            <a:off x="16763992" y="2154758"/>
            <a:ext cx="20" cy="1156124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pic>
        <p:nvPicPr>
          <p:cNvPr id="465" name="image27.jpeg" descr="image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82796" y="457198"/>
            <a:ext cx="5943611" cy="1625605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Shape 378"/>
          <p:cNvSpPr/>
          <p:nvPr/>
        </p:nvSpPr>
        <p:spPr>
          <a:xfrm>
            <a:off x="12018767" y="8363999"/>
            <a:ext cx="4707276" cy="1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grpSp>
        <p:nvGrpSpPr>
          <p:cNvPr id="471" name="Group 390"/>
          <p:cNvGrpSpPr/>
          <p:nvPr/>
        </p:nvGrpSpPr>
        <p:grpSpPr>
          <a:xfrm>
            <a:off x="12160189" y="3120962"/>
            <a:ext cx="4146643" cy="6804064"/>
            <a:chOff x="-1" y="0"/>
            <a:chExt cx="4146642" cy="6804061"/>
          </a:xfrm>
        </p:grpSpPr>
        <p:sp>
          <p:nvSpPr>
            <p:cNvPr id="467" name="Shape 386"/>
            <p:cNvSpPr/>
            <p:nvPr/>
          </p:nvSpPr>
          <p:spPr>
            <a:xfrm>
              <a:off x="-2" y="-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7" tIns="91437" rIns="91437" bIns="91437" numCol="1" anchor="t">
              <a:spAutoFit/>
            </a:bodyPr>
            <a:lstStyle>
              <a:lvl1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Conjunctive Adverbs</a:t>
              </a:r>
            </a:p>
          </p:txBody>
        </p:sp>
        <p:sp>
          <p:nvSpPr>
            <p:cNvPr id="468" name="Shape 387"/>
            <p:cNvSpPr/>
            <p:nvPr/>
          </p:nvSpPr>
          <p:spPr>
            <a:xfrm>
              <a:off x="304820" y="106681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7" tIns="91437" rIns="91437" bIns="91437" numCol="1" anchor="t">
              <a:spAutoFit/>
            </a:bodyPr>
            <a:lstStyle/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However</a:t>
              </a:r>
            </a:p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Moreover</a:t>
              </a:r>
            </a:p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Therefore</a:t>
              </a:r>
            </a:p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Furthermore</a:t>
              </a:r>
            </a:p>
          </p:txBody>
        </p:sp>
        <p:sp>
          <p:nvSpPr>
            <p:cNvPr id="469" name="Shape 388"/>
            <p:cNvSpPr/>
            <p:nvPr/>
          </p:nvSpPr>
          <p:spPr>
            <a:xfrm>
              <a:off x="304821" y="553406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5" tIns="91435" rIns="91435" bIns="91435" numCol="1" anchor="t">
              <a:spAutoFit/>
            </a:bodyPr>
            <a:lstStyle/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r>
                <a:t>Can move within</a:t>
              </a: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r>
                <a:t>own clause;</a:t>
              </a: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r>
                <a:t>Requires commas</a:t>
              </a: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r>
                <a:t>on both sides</a:t>
              </a: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82880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Warning:</a:t>
              </a:r>
              <a:r>
                <a:rPr b="0"/>
                <a:t> If you</a:t>
              </a: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r>
                <a:t>wish to use these</a:t>
              </a: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r>
                <a:t>to join clauses, you</a:t>
              </a:r>
            </a:p>
            <a:p>
              <a:pPr algn="l" defTabSz="182880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r>
                <a:t>must use a semicolon</a:t>
              </a:r>
              <a:r>
                <a:rPr sz="3200"/>
                <a:t>.</a:t>
              </a:r>
            </a:p>
          </p:txBody>
        </p:sp>
        <p:pic>
          <p:nvPicPr>
            <p:cNvPr id="470" name="image6.png" descr="image6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65383" y="3584592"/>
              <a:ext cx="1981259" cy="15399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2" name="Use the phrase “the Weird Sisters”"/>
          <p:cNvSpPr txBox="1"/>
          <p:nvPr/>
        </p:nvSpPr>
        <p:spPr>
          <a:xfrm>
            <a:off x="4610682" y="8050807"/>
            <a:ext cx="6660008" cy="62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821531">
              <a:defRPr b="0" sz="3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Use the phrase “the Weird Sisters”</a:t>
            </a:r>
          </a:p>
        </p:txBody>
      </p:sp>
      <p:pic>
        <p:nvPicPr>
          <p:cNvPr id="473" name="pasted-image.jpeg" descr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05955" y="3020619"/>
            <a:ext cx="4018363" cy="40183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369"/>
          <p:cNvSpPr/>
          <p:nvPr/>
        </p:nvSpPr>
        <p:spPr>
          <a:xfrm>
            <a:off x="3047990" y="2010856"/>
            <a:ext cx="18288023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476" name="Shape 371"/>
          <p:cNvSpPr txBox="1"/>
          <p:nvPr/>
        </p:nvSpPr>
        <p:spPr>
          <a:xfrm>
            <a:off x="7786687" y="525571"/>
            <a:ext cx="4983674" cy="639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 algn="l" defTabSz="1828800">
              <a:defRPr b="0"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Common Hitching Devices</a:t>
            </a:r>
          </a:p>
        </p:txBody>
      </p:sp>
      <p:sp>
        <p:nvSpPr>
          <p:cNvPr id="477" name="Shape 372"/>
          <p:cNvSpPr/>
          <p:nvPr/>
        </p:nvSpPr>
        <p:spPr>
          <a:xfrm>
            <a:off x="16817562" y="4302907"/>
            <a:ext cx="5250681" cy="1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478" name="Shape 374"/>
          <p:cNvSpPr/>
          <p:nvPr/>
        </p:nvSpPr>
        <p:spPr>
          <a:xfrm flipH="1">
            <a:off x="16763992" y="2154758"/>
            <a:ext cx="20" cy="1156124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pic>
        <p:nvPicPr>
          <p:cNvPr id="479" name="image27.jpeg" descr="image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82796" y="457198"/>
            <a:ext cx="5943611" cy="1625605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Shape 378"/>
          <p:cNvSpPr/>
          <p:nvPr/>
        </p:nvSpPr>
        <p:spPr>
          <a:xfrm>
            <a:off x="16807536" y="8153376"/>
            <a:ext cx="5725060" cy="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grpSp>
        <p:nvGrpSpPr>
          <p:cNvPr id="485" name="Group 395"/>
          <p:cNvGrpSpPr/>
          <p:nvPr/>
        </p:nvGrpSpPr>
        <p:grpSpPr>
          <a:xfrm>
            <a:off x="16651655" y="2827206"/>
            <a:ext cx="4762587" cy="7108855"/>
            <a:chOff x="-1" y="-1"/>
            <a:chExt cx="4762586" cy="7108853"/>
          </a:xfrm>
        </p:grpSpPr>
        <p:pic>
          <p:nvPicPr>
            <p:cNvPr id="481" name="image7.png" descr="image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86239" y="1749438"/>
              <a:ext cx="876346" cy="257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2" name="Shape 392"/>
            <p:cNvSpPr/>
            <p:nvPr/>
          </p:nvSpPr>
          <p:spPr>
            <a:xfrm>
              <a:off x="304808" y="-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7" tIns="91437" rIns="91437" bIns="91437" numCol="1" anchor="t">
              <a:spAutoFit/>
            </a:bodyPr>
            <a:lstStyle/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Subordinating</a:t>
              </a:r>
            </a:p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Conjunctions</a:t>
              </a:r>
            </a:p>
          </p:txBody>
        </p:sp>
        <p:sp>
          <p:nvSpPr>
            <p:cNvPr id="483" name="Shape 393"/>
            <p:cNvSpPr/>
            <p:nvPr/>
          </p:nvSpPr>
          <p:spPr>
            <a:xfrm>
              <a:off x="304807" y="137161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7" tIns="91437" rIns="91437" bIns="91437" numCol="1" anchor="t">
              <a:spAutoFit/>
            </a:bodyPr>
            <a:lstStyle/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As, although, after</a:t>
              </a:r>
            </a:p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While, when</a:t>
              </a:r>
            </a:p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Until</a:t>
              </a:r>
            </a:p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Because, before</a:t>
              </a:r>
            </a:p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If</a:t>
              </a:r>
            </a:p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AAAWWUBBI</a:t>
              </a:r>
            </a:p>
          </p:txBody>
        </p:sp>
        <p:sp>
          <p:nvSpPr>
            <p:cNvPr id="484" name="Shape 394"/>
            <p:cNvSpPr/>
            <p:nvPr/>
          </p:nvSpPr>
          <p:spPr>
            <a:xfrm>
              <a:off x="-2" y="583885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5" tIns="91435" rIns="91435" bIns="91435" numCol="1" anchor="t">
              <a:spAutoFit/>
            </a:bodyPr>
            <a:lstStyle/>
            <a:p>
              <a:pPr algn="l" defTabSz="1828800">
                <a:defRPr b="0" i="1">
                  <a:latin typeface="Arial"/>
                  <a:ea typeface="Arial"/>
                  <a:cs typeface="Arial"/>
                  <a:sym typeface="Arial"/>
                </a:defRPr>
              </a:pPr>
              <a:r>
                <a:t>Can hitch up to an</a:t>
              </a:r>
            </a:p>
            <a:p>
              <a:pPr algn="l" defTabSz="1828800">
                <a:defRPr b="0" i="1">
                  <a:latin typeface="Arial"/>
                  <a:ea typeface="Arial"/>
                  <a:cs typeface="Arial"/>
                  <a:sym typeface="Arial"/>
                </a:defRPr>
              </a:pPr>
              <a:r>
                <a:t>independent clause, </a:t>
              </a:r>
            </a:p>
            <a:p>
              <a:pPr algn="l" defTabSz="1828800">
                <a:defRPr b="0" i="1">
                  <a:latin typeface="Arial"/>
                  <a:ea typeface="Arial"/>
                  <a:cs typeface="Arial"/>
                  <a:sym typeface="Arial"/>
                </a:defRPr>
              </a:pPr>
              <a:r>
                <a:t>creating a subordinate</a:t>
              </a:r>
            </a:p>
            <a:p>
              <a:pPr algn="l" defTabSz="1828800">
                <a:defRPr b="0" i="1">
                  <a:latin typeface="Arial"/>
                  <a:ea typeface="Arial"/>
                  <a:cs typeface="Arial"/>
                  <a:sym typeface="Arial"/>
                </a:defRPr>
              </a:pPr>
              <a:r>
                <a:t>(dependent) clause, </a:t>
              </a:r>
            </a:p>
            <a:p>
              <a:pPr algn="l" defTabSz="1828800">
                <a:defRPr b="0" i="1">
                  <a:latin typeface="Arial"/>
                  <a:ea typeface="Arial"/>
                  <a:cs typeface="Arial"/>
                  <a:sym typeface="Arial"/>
                </a:defRPr>
              </a:pPr>
              <a:r>
                <a:t>forming</a:t>
              </a:r>
            </a:p>
            <a:p>
              <a:pPr algn="l" defTabSz="1828800">
                <a:defRPr b="0" i="1">
                  <a:latin typeface="Arial"/>
                  <a:ea typeface="Arial"/>
                  <a:cs typeface="Arial"/>
                  <a:sym typeface="Arial"/>
                </a:defRPr>
              </a:pPr>
              <a:r>
                <a:t>complex sentence.</a:t>
              </a:r>
            </a:p>
            <a:p>
              <a:pPr algn="l" defTabSz="1828800">
                <a:defRPr b="0" i="1">
                  <a:latin typeface="Arial"/>
                  <a:ea typeface="Arial"/>
                  <a:cs typeface="Arial"/>
                  <a:sym typeface="Arial"/>
                </a:defRPr>
              </a:pPr>
              <a:r>
                <a:t>Can appear after </a:t>
              </a:r>
            </a:p>
            <a:p>
              <a:pPr algn="l" defTabSz="1828800">
                <a:defRPr b="0" i="1">
                  <a:latin typeface="Arial"/>
                  <a:ea typeface="Arial"/>
                  <a:cs typeface="Arial"/>
                  <a:sym typeface="Arial"/>
                </a:defRPr>
              </a:pPr>
              <a:r>
                <a:t>main clause (no comma)</a:t>
              </a:r>
            </a:p>
            <a:p>
              <a:pPr algn="l" defTabSz="1828800">
                <a:defRPr b="0" i="1">
                  <a:latin typeface="Arial"/>
                  <a:ea typeface="Arial"/>
                  <a:cs typeface="Arial"/>
                  <a:sym typeface="Arial"/>
                </a:defRPr>
              </a:pPr>
              <a:r>
                <a:t>or before main clause</a:t>
              </a:r>
            </a:p>
            <a:p>
              <a:pPr algn="l" defTabSz="1828800">
                <a:defRPr b="0" i="1">
                  <a:latin typeface="Arial"/>
                  <a:ea typeface="Arial"/>
                  <a:cs typeface="Arial"/>
                  <a:sym typeface="Arial"/>
                </a:defRPr>
              </a:pPr>
              <a:r>
                <a:t>(needs a comma)</a:t>
              </a:r>
            </a:p>
          </p:txBody>
        </p:sp>
      </p:grpSp>
      <p:pic>
        <p:nvPicPr>
          <p:cNvPr id="486" name="pasted-image.jpeg" descr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86861" y="3717608"/>
            <a:ext cx="4625582" cy="3464722"/>
          </a:xfrm>
          <a:prstGeom prst="rect">
            <a:avLst/>
          </a:prstGeom>
          <a:ln w="12700">
            <a:miter lim="400000"/>
          </a:ln>
        </p:spPr>
      </p:pic>
      <p:sp>
        <p:nvSpPr>
          <p:cNvPr id="487" name="Use the phrase “Prince of Denmark”"/>
          <p:cNvSpPr txBox="1"/>
          <p:nvPr/>
        </p:nvSpPr>
        <p:spPr>
          <a:xfrm>
            <a:off x="5664396" y="8312880"/>
            <a:ext cx="6953429" cy="62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821531">
              <a:defRPr b="0" sz="3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Use the phrase “Prince of Denmark”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49"/>
          <p:cNvSpPr txBox="1"/>
          <p:nvPr/>
        </p:nvSpPr>
        <p:spPr>
          <a:xfrm>
            <a:off x="6041592" y="471472"/>
            <a:ext cx="13768301" cy="3458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5" tIns="91435" rIns="91435" bIns="91435">
            <a:spAutoFit/>
          </a:bodyPr>
          <a:lstStyle/>
          <a:p>
            <a:pPr algn="l" defTabSz="1828800">
              <a:defRPr b="0" sz="3200">
                <a:latin typeface="Arial"/>
                <a:ea typeface="Arial"/>
                <a:cs typeface="Arial"/>
                <a:sym typeface="Arial"/>
              </a:defRPr>
            </a:pPr>
            <a:r>
              <a:t>     </a:t>
            </a:r>
            <a:r>
              <a:rPr b="1"/>
              <a:t>“The ear is the only true writer and the only true reader.  I’ve known</a:t>
            </a:r>
          </a:p>
          <a:p>
            <a:pPr algn="l" defTabSz="1828800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people who could read without hearing the sentence sounds and they</a:t>
            </a:r>
          </a:p>
          <a:p>
            <a:pPr algn="l" defTabSz="1828800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were the fastest readers.  Eye readers we call them.  They get the</a:t>
            </a:r>
          </a:p>
          <a:p>
            <a:pPr algn="l" defTabSz="1828800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meaning by glances.  But they are bad readers because they miss the </a:t>
            </a:r>
          </a:p>
          <a:p>
            <a:pPr algn="l" defTabSz="1828800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best part of what a good writer puts into his work.”</a:t>
            </a:r>
          </a:p>
          <a:p>
            <a:pPr algn="l" defTabSz="1828800"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828800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                        -Robert Frost</a:t>
            </a:r>
          </a:p>
        </p:txBody>
      </p:sp>
      <p:pic>
        <p:nvPicPr>
          <p:cNvPr id="182" name="image3.jpeg" descr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62611" y="2714875"/>
            <a:ext cx="4076757" cy="4324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31061" y="8246417"/>
            <a:ext cx="4661303" cy="3446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asted-image.jpeg" descr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725397" y="8273840"/>
            <a:ext cx="7604135" cy="2965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  <p:bldP build="whole" bldLvl="1" animBg="1" rev="0" advAuto="0" spid="184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369"/>
          <p:cNvSpPr/>
          <p:nvPr/>
        </p:nvSpPr>
        <p:spPr>
          <a:xfrm>
            <a:off x="3047990" y="2010856"/>
            <a:ext cx="18288023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490" name="Shape 370"/>
          <p:cNvSpPr/>
          <p:nvPr/>
        </p:nvSpPr>
        <p:spPr>
          <a:xfrm flipH="1">
            <a:off x="15289994" y="2083317"/>
            <a:ext cx="25" cy="11561246"/>
          </a:xfrm>
          <a:prstGeom prst="line">
            <a:avLst/>
          </a:prstGeom>
          <a:ln w="1016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491" name="Shape 372"/>
          <p:cNvSpPr/>
          <p:nvPr/>
        </p:nvSpPr>
        <p:spPr>
          <a:xfrm>
            <a:off x="3047990" y="3203216"/>
            <a:ext cx="18288023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grpSp>
        <p:nvGrpSpPr>
          <p:cNvPr id="494" name="Group"/>
          <p:cNvGrpSpPr/>
          <p:nvPr/>
        </p:nvGrpSpPr>
        <p:grpSpPr>
          <a:xfrm>
            <a:off x="3082336" y="2063909"/>
            <a:ext cx="1731338" cy="2376038"/>
            <a:chOff x="-1" y="0"/>
            <a:chExt cx="1731337" cy="2376037"/>
          </a:xfrm>
        </p:grpSpPr>
        <p:sp>
          <p:nvSpPr>
            <p:cNvPr id="492" name="Shape 376"/>
            <p:cNvSpPr/>
            <p:nvPr/>
          </p:nvSpPr>
          <p:spPr>
            <a:xfrm>
              <a:off x="461335" y="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7" tIns="91437" rIns="91437" bIns="91437" numCol="1" anchor="t">
              <a:spAutoFit/>
            </a:bodyPr>
            <a:lstStyle>
              <a:lvl1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Appositives</a:t>
              </a:r>
            </a:p>
          </p:txBody>
        </p:sp>
        <p:sp>
          <p:nvSpPr>
            <p:cNvPr id="493" name="Shape 377"/>
            <p:cNvSpPr/>
            <p:nvPr/>
          </p:nvSpPr>
          <p:spPr>
            <a:xfrm>
              <a:off x="-2" y="110603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7" tIns="91437" rIns="91437" bIns="91437" numCol="1" anchor="t">
              <a:spAutoFit/>
            </a:bodyPr>
            <a:lstStyle/>
            <a:p>
              <a:pPr algn="l" defTabSz="182880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 </a:t>
              </a:r>
            </a:p>
            <a:p>
              <a:pPr algn="l" defTabSz="1828800">
                <a:defRPr b="0" i="1"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Steve Jobs, a passionate golfer,</a:t>
              </a:r>
            </a:p>
            <a:p>
              <a:pPr algn="l" defTabSz="1828800">
                <a:defRPr b="0" i="1"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had a putting green installed in</a:t>
              </a:r>
            </a:p>
            <a:p>
              <a:pPr algn="l" defTabSz="1828800">
                <a:defRPr b="0" i="1"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his office.</a:t>
              </a:r>
            </a:p>
            <a:p>
              <a:pPr algn="l" defTabSz="1828800">
                <a:defRPr b="0" i="1" sz="24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828800">
                <a:defRPr b="0" i="1"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A passionate golfer, Steve Jobs</a:t>
              </a:r>
            </a:p>
            <a:p>
              <a:pPr algn="l" defTabSz="1828800">
                <a:defRPr b="0" i="1"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had a putting green installed in</a:t>
              </a:r>
            </a:p>
            <a:p>
              <a:pPr algn="l" defTabSz="1828800">
                <a:defRPr b="0" i="1"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his office.</a:t>
              </a:r>
            </a:p>
          </p:txBody>
        </p:sp>
      </p:grpSp>
      <p:sp>
        <p:nvSpPr>
          <p:cNvPr id="495" name="Shape 370"/>
          <p:cNvSpPr/>
          <p:nvPr/>
        </p:nvSpPr>
        <p:spPr>
          <a:xfrm flipH="1">
            <a:off x="7931933" y="2083317"/>
            <a:ext cx="26" cy="11561246"/>
          </a:xfrm>
          <a:prstGeom prst="line">
            <a:avLst/>
          </a:prstGeom>
          <a:ln w="1016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pic>
        <p:nvPicPr>
          <p:cNvPr id="496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45371" y="8755"/>
            <a:ext cx="4005138" cy="27240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9" name="Group"/>
          <p:cNvGrpSpPr/>
          <p:nvPr/>
        </p:nvGrpSpPr>
        <p:grpSpPr>
          <a:xfrm>
            <a:off x="8005653" y="2590780"/>
            <a:ext cx="2487319" cy="2018832"/>
            <a:chOff x="0" y="-1"/>
            <a:chExt cx="2487317" cy="2018830"/>
          </a:xfrm>
        </p:grpSpPr>
        <p:sp>
          <p:nvSpPr>
            <p:cNvPr id="497" name="Shape 376"/>
            <p:cNvSpPr/>
            <p:nvPr/>
          </p:nvSpPr>
          <p:spPr>
            <a:xfrm>
              <a:off x="1217317" y="-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7" tIns="91437" rIns="91437" bIns="91437" numCol="1" anchor="t">
              <a:spAutoFit/>
            </a:bodyPr>
            <a:lstStyle>
              <a:lvl1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Inverted Adjective Pairs</a:t>
              </a:r>
            </a:p>
          </p:txBody>
        </p:sp>
        <p:sp>
          <p:nvSpPr>
            <p:cNvPr id="498" name="Shape 377"/>
            <p:cNvSpPr/>
            <p:nvPr/>
          </p:nvSpPr>
          <p:spPr>
            <a:xfrm>
              <a:off x="0" y="74882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7" tIns="91437" rIns="91437" bIns="91437" numCol="1" anchor="t">
              <a:spAutoFit/>
            </a:bodyPr>
            <a:lstStyle/>
            <a:p>
              <a:pPr algn="l" defTabSz="182880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 </a:t>
              </a:r>
            </a:p>
            <a:p>
              <a:pPr algn="l" defTabSz="1828800">
                <a:defRPr b="0" i="1"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The dancer, graceful and confident, captivated</a:t>
              </a:r>
            </a:p>
            <a:p>
              <a:pPr algn="l" defTabSz="1828800">
                <a:defRPr b="0" i="1"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her audience.</a:t>
              </a:r>
            </a:p>
            <a:p>
              <a:pPr algn="l" defTabSz="1828800">
                <a:defRPr b="0" i="1" sz="24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828800">
                <a:defRPr b="0" i="1"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Graceful and confident, the dancer captivated</a:t>
              </a:r>
            </a:p>
            <a:p>
              <a:pPr algn="l" defTabSz="1828800">
                <a:defRPr b="0" i="1"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her audience.</a:t>
              </a:r>
            </a:p>
          </p:txBody>
        </p:sp>
      </p:grpSp>
      <p:grpSp>
        <p:nvGrpSpPr>
          <p:cNvPr id="502" name="Group"/>
          <p:cNvGrpSpPr/>
          <p:nvPr/>
        </p:nvGrpSpPr>
        <p:grpSpPr>
          <a:xfrm>
            <a:off x="15330866" y="2063905"/>
            <a:ext cx="1944682" cy="2516303"/>
            <a:chOff x="-1" y="0"/>
            <a:chExt cx="1944681" cy="2516302"/>
          </a:xfrm>
        </p:grpSpPr>
        <p:sp>
          <p:nvSpPr>
            <p:cNvPr id="500" name="Group 385"/>
            <p:cNvSpPr/>
            <p:nvPr/>
          </p:nvSpPr>
          <p:spPr>
            <a:xfrm>
              <a:off x="674679" y="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7" tIns="91437" rIns="91437" bIns="91437" numCol="1" anchor="t">
              <a:spAutoFit/>
            </a:bodyPr>
            <a:lstStyle>
              <a:lvl1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Participial Phrases</a:t>
              </a:r>
            </a:p>
          </p:txBody>
        </p:sp>
        <p:sp>
          <p:nvSpPr>
            <p:cNvPr id="501" name="Shape 377"/>
            <p:cNvSpPr/>
            <p:nvPr/>
          </p:nvSpPr>
          <p:spPr>
            <a:xfrm>
              <a:off x="-2" y="124630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7" tIns="91437" rIns="91437" bIns="91437" numCol="1" anchor="t">
              <a:spAutoFit/>
            </a:bodyPr>
            <a:lstStyle/>
            <a:p>
              <a:pPr algn="l" defTabSz="182880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 </a:t>
              </a:r>
            </a:p>
            <a:p>
              <a:pPr algn="l" defTabSz="1828800">
                <a:defRPr b="0"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Racing down the stairs, I collided with</a:t>
              </a:r>
            </a:p>
            <a:p>
              <a:pPr algn="l" defTabSz="1828800">
                <a:defRPr b="0"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the principal.</a:t>
              </a:r>
            </a:p>
            <a:p>
              <a:pPr algn="l" defTabSz="1828800">
                <a:defRPr b="0" i="1" sz="18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828800">
                <a:defRPr b="0"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The bicycle, broken years ago, rusted</a:t>
              </a:r>
            </a:p>
            <a:p>
              <a:pPr algn="l" defTabSz="1828800">
                <a:defRPr b="0"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in the garage.</a:t>
              </a:r>
            </a:p>
            <a:p>
              <a:pPr algn="l" defTabSz="1828800">
                <a:defRPr b="0" i="1" sz="18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828800">
                <a:defRPr b="0"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My Dad is the man wearing the </a:t>
              </a:r>
            </a:p>
            <a:p>
              <a:pPr algn="l" defTabSz="1828800">
                <a:defRPr b="0"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Hawaiian shirt.</a:t>
              </a:r>
            </a:p>
          </p:txBody>
        </p:sp>
      </p:grpSp>
      <p:sp>
        <p:nvSpPr>
          <p:cNvPr id="503" name="Shape 377"/>
          <p:cNvSpPr txBox="1"/>
          <p:nvPr/>
        </p:nvSpPr>
        <p:spPr>
          <a:xfrm>
            <a:off x="3094832" y="6465095"/>
            <a:ext cx="4398035" cy="2306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An appositive is a noun or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noun phrase that gives another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name to the noun to which it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refers.</a:t>
            </a:r>
          </a:p>
        </p:txBody>
      </p:sp>
      <p:sp>
        <p:nvSpPr>
          <p:cNvPr id="504" name="Shape 377"/>
          <p:cNvSpPr txBox="1"/>
          <p:nvPr/>
        </p:nvSpPr>
        <p:spPr>
          <a:xfrm>
            <a:off x="3109665" y="9101527"/>
            <a:ext cx="4464561" cy="1950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Usually, appositives are set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off by commas on both sides.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The commas are not necessary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if the appositive is very short.</a:t>
            </a:r>
          </a:p>
        </p:txBody>
      </p:sp>
      <p:sp>
        <p:nvSpPr>
          <p:cNvPr id="505" name="Shape 377"/>
          <p:cNvSpPr txBox="1"/>
          <p:nvPr/>
        </p:nvSpPr>
        <p:spPr>
          <a:xfrm>
            <a:off x="8046709" y="5902524"/>
            <a:ext cx="6854295" cy="3728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Adjectives usually go before the noun that they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modify, or after a form of the verb “to be.’ (The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graceful, confident dancer…; The dancer was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graceful and confident.) 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But when adjectives are inverted, they are placed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 by themselves in the sentence so as to attract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special attention. </a:t>
            </a:r>
          </a:p>
        </p:txBody>
      </p:sp>
      <p:sp>
        <p:nvSpPr>
          <p:cNvPr id="506" name="Shape 377"/>
          <p:cNvSpPr txBox="1"/>
          <p:nvPr/>
        </p:nvSpPr>
        <p:spPr>
          <a:xfrm>
            <a:off x="7943966" y="10119511"/>
            <a:ext cx="6649804" cy="884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Adjective pair inversions are set off by commas.</a:t>
            </a:r>
          </a:p>
        </p:txBody>
      </p:sp>
      <p:sp>
        <p:nvSpPr>
          <p:cNvPr id="507" name="Shape 377"/>
          <p:cNvSpPr txBox="1"/>
          <p:nvPr/>
        </p:nvSpPr>
        <p:spPr>
          <a:xfrm>
            <a:off x="3109671" y="11494683"/>
            <a:ext cx="4413810" cy="1950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Appositives allow you to pack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more information efficiently into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a single sentence.</a:t>
            </a:r>
          </a:p>
        </p:txBody>
      </p:sp>
      <p:sp>
        <p:nvSpPr>
          <p:cNvPr id="508" name="Shape 377"/>
          <p:cNvSpPr txBox="1"/>
          <p:nvPr/>
        </p:nvSpPr>
        <p:spPr>
          <a:xfrm>
            <a:off x="8046712" y="11494683"/>
            <a:ext cx="6091997" cy="159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Inverted adjective pairs get extra special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attention and add artistic flair to a sentence.</a:t>
            </a:r>
          </a:p>
        </p:txBody>
      </p:sp>
      <p:sp>
        <p:nvSpPr>
          <p:cNvPr id="509" name="Shape 377"/>
          <p:cNvSpPr txBox="1"/>
          <p:nvPr/>
        </p:nvSpPr>
        <p:spPr>
          <a:xfrm>
            <a:off x="15317258" y="6244032"/>
            <a:ext cx="5345550" cy="3020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A participle is an adjective that is derived from a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Present participles end in -ing. Past participles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take the form of the verb that you would use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with the helping verbs ‘have’ (I have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broken my promise. I have seen a ghost. I have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walked my dog.) 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A participial phrase, then, is simply a participle with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one or more words following it that go together.</a:t>
            </a:r>
          </a:p>
        </p:txBody>
      </p:sp>
      <p:sp>
        <p:nvSpPr>
          <p:cNvPr id="510" name="Shape 377"/>
          <p:cNvSpPr txBox="1"/>
          <p:nvPr/>
        </p:nvSpPr>
        <p:spPr>
          <a:xfrm>
            <a:off x="15343592" y="11994746"/>
            <a:ext cx="4990073" cy="159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Participial phrases give action and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visuals concisely within a sentence.</a:t>
            </a:r>
          </a:p>
        </p:txBody>
      </p:sp>
      <p:sp>
        <p:nvSpPr>
          <p:cNvPr id="511" name="Shape 377"/>
          <p:cNvSpPr txBox="1"/>
          <p:nvPr/>
        </p:nvSpPr>
        <p:spPr>
          <a:xfrm>
            <a:off x="15317258" y="9449959"/>
            <a:ext cx="5456055" cy="239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marL="357184" indent="-357184" algn="l" defTabSz="1828800">
              <a:buSzPct val="100000"/>
              <a:buAutoNum type="arabicPeriod" startAt="1"/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If the participle is separated from the word that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it modifies, set the participial phrase off by commas.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2.  If the participle is right next to the word that it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modifies, use NO comma IF the participle defines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the noun that it modifies. USE a comma IF the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participle MERELY COMMENTS upon the noun that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it modifies.</a:t>
            </a:r>
          </a:p>
        </p:txBody>
      </p:sp>
      <p:pic>
        <p:nvPicPr>
          <p:cNvPr id="512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06145" y="-71303"/>
            <a:ext cx="2915195" cy="2334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9" grpId="10"/>
      <p:bldP build="whole" bldLvl="1" animBg="1" rev="0" advAuto="0" spid="511" grpId="11"/>
      <p:bldP build="whole" bldLvl="1" animBg="1" rev="0" advAuto="0" spid="510" grpId="12"/>
      <p:bldP build="whole" bldLvl="1" animBg="1" rev="0" advAuto="0" spid="507" grpId="4"/>
      <p:bldP build="whole" bldLvl="1" animBg="1" rev="0" advAuto="0" spid="503" grpId="2"/>
      <p:bldP build="whole" bldLvl="1" animBg="1" rev="0" advAuto="0" spid="499" grpId="5"/>
      <p:bldP build="whole" bldLvl="1" animBg="1" rev="0" advAuto="0" spid="505" grpId="6"/>
      <p:bldP build="whole" bldLvl="1" animBg="1" rev="0" advAuto="0" spid="506" grpId="7"/>
      <p:bldP build="whole" bldLvl="1" animBg="1" rev="0" advAuto="0" spid="494" grpId="1"/>
      <p:bldP build="whole" bldLvl="1" animBg="1" rev="0" advAuto="0" spid="502" grpId="9"/>
      <p:bldP build="whole" bldLvl="1" animBg="1" rev="0" advAuto="0" spid="508" grpId="8"/>
      <p:bldP build="whole" bldLvl="1" animBg="1" rev="0" advAuto="0" spid="504" grpId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369"/>
          <p:cNvSpPr/>
          <p:nvPr/>
        </p:nvSpPr>
        <p:spPr>
          <a:xfrm>
            <a:off x="3047990" y="2010856"/>
            <a:ext cx="18288023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515" name="Shape 372"/>
          <p:cNvSpPr/>
          <p:nvPr/>
        </p:nvSpPr>
        <p:spPr>
          <a:xfrm>
            <a:off x="3047990" y="3203216"/>
            <a:ext cx="18288023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grpSp>
        <p:nvGrpSpPr>
          <p:cNvPr id="518" name="Group"/>
          <p:cNvGrpSpPr/>
          <p:nvPr/>
        </p:nvGrpSpPr>
        <p:grpSpPr>
          <a:xfrm>
            <a:off x="3082336" y="2063909"/>
            <a:ext cx="1731338" cy="2376038"/>
            <a:chOff x="-1" y="0"/>
            <a:chExt cx="1731337" cy="2376037"/>
          </a:xfrm>
        </p:grpSpPr>
        <p:sp>
          <p:nvSpPr>
            <p:cNvPr id="516" name="Shape 376"/>
            <p:cNvSpPr/>
            <p:nvPr/>
          </p:nvSpPr>
          <p:spPr>
            <a:xfrm>
              <a:off x="461335" y="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7" tIns="91437" rIns="91437" bIns="91437" numCol="1" anchor="t">
              <a:spAutoFit/>
            </a:bodyPr>
            <a:lstStyle>
              <a:lvl1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Appositives</a:t>
              </a:r>
            </a:p>
          </p:txBody>
        </p:sp>
        <p:sp>
          <p:nvSpPr>
            <p:cNvPr id="517" name="Shape 377"/>
            <p:cNvSpPr/>
            <p:nvPr/>
          </p:nvSpPr>
          <p:spPr>
            <a:xfrm>
              <a:off x="-2" y="110603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7" tIns="91437" rIns="91437" bIns="91437" numCol="1" anchor="t">
              <a:spAutoFit/>
            </a:bodyPr>
            <a:lstStyle/>
            <a:p>
              <a:pPr algn="l" defTabSz="182880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 </a:t>
              </a:r>
            </a:p>
            <a:p>
              <a:pPr algn="l" defTabSz="1828800">
                <a:defRPr b="0" i="1"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Steve Jobs, a passionate golfer,</a:t>
              </a:r>
            </a:p>
            <a:p>
              <a:pPr algn="l" defTabSz="1828800">
                <a:defRPr b="0" i="1"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had a putting green installed in</a:t>
              </a:r>
            </a:p>
            <a:p>
              <a:pPr algn="l" defTabSz="1828800">
                <a:defRPr b="0" i="1"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his office.</a:t>
              </a:r>
            </a:p>
            <a:p>
              <a:pPr algn="l" defTabSz="1828800">
                <a:defRPr b="0" i="1" sz="24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828800">
                <a:defRPr b="0" i="1"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A passionate golfer, Steve Jobs</a:t>
              </a:r>
            </a:p>
            <a:p>
              <a:pPr algn="l" defTabSz="1828800">
                <a:defRPr b="0" i="1"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had a putting green installed in</a:t>
              </a:r>
            </a:p>
            <a:p>
              <a:pPr algn="l" defTabSz="1828800">
                <a:defRPr b="0" i="1"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his office.</a:t>
              </a:r>
            </a:p>
          </p:txBody>
        </p:sp>
      </p:grpSp>
      <p:sp>
        <p:nvSpPr>
          <p:cNvPr id="519" name="Shape 370"/>
          <p:cNvSpPr/>
          <p:nvPr/>
        </p:nvSpPr>
        <p:spPr>
          <a:xfrm flipH="1">
            <a:off x="7931936" y="2083317"/>
            <a:ext cx="19" cy="11561246"/>
          </a:xfrm>
          <a:prstGeom prst="line">
            <a:avLst/>
          </a:prstGeom>
          <a:ln w="1016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pic>
        <p:nvPicPr>
          <p:cNvPr id="520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45371" y="8755"/>
            <a:ext cx="4005138" cy="2724091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Shape 377"/>
          <p:cNvSpPr txBox="1"/>
          <p:nvPr/>
        </p:nvSpPr>
        <p:spPr>
          <a:xfrm>
            <a:off x="3094832" y="6465095"/>
            <a:ext cx="4398035" cy="2306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An appositive is a noun or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noun phrase that gives another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name to the noun to which it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refers.</a:t>
            </a:r>
          </a:p>
        </p:txBody>
      </p:sp>
      <p:sp>
        <p:nvSpPr>
          <p:cNvPr id="522" name="Shape 377"/>
          <p:cNvSpPr txBox="1"/>
          <p:nvPr/>
        </p:nvSpPr>
        <p:spPr>
          <a:xfrm>
            <a:off x="3109665" y="9101527"/>
            <a:ext cx="4464561" cy="1950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Usually, appositives are set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off by commas on both sides.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The commas are not necessary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if the appositive is very short.</a:t>
            </a:r>
          </a:p>
        </p:txBody>
      </p:sp>
      <p:sp>
        <p:nvSpPr>
          <p:cNvPr id="523" name="Shape 377"/>
          <p:cNvSpPr txBox="1"/>
          <p:nvPr/>
        </p:nvSpPr>
        <p:spPr>
          <a:xfrm>
            <a:off x="3109671" y="11494683"/>
            <a:ext cx="4413810" cy="1950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Appositives allow you to pack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more information efficiently into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a single sentence.</a:t>
            </a:r>
          </a:p>
        </p:txBody>
      </p:sp>
      <p:pic>
        <p:nvPicPr>
          <p:cNvPr id="524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06145" y="-71303"/>
            <a:ext cx="2915195" cy="2334474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Identify a character by using an appositive."/>
          <p:cNvSpPr txBox="1"/>
          <p:nvPr/>
        </p:nvSpPr>
        <p:spPr>
          <a:xfrm>
            <a:off x="10540002" y="3890109"/>
            <a:ext cx="8227086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821531">
              <a:defRPr b="0" sz="3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Identify a character by using an appositive.</a:t>
            </a:r>
          </a:p>
        </p:txBody>
      </p:sp>
      <p:sp>
        <p:nvSpPr>
          <p:cNvPr id="526" name="Atticus Finch, a soft-spoken country lawyer,…"/>
          <p:cNvSpPr txBox="1"/>
          <p:nvPr/>
        </p:nvSpPr>
        <p:spPr>
          <a:xfrm>
            <a:off x="10218533" y="6149144"/>
            <a:ext cx="8302271" cy="1123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821531">
              <a:defRPr b="0" sz="3200">
                <a:latin typeface="+mn-lt"/>
                <a:ea typeface="+mn-ea"/>
                <a:cs typeface="+mn-cs"/>
                <a:sym typeface="Helvetica Neue Medium"/>
              </a:defRPr>
            </a:pPr>
            <a:r>
              <a:t>Atticus Finch,</a:t>
            </a:r>
            <a:r>
              <a:rPr>
                <a:solidFill>
                  <a:srgbClr val="909090"/>
                </a:solidFill>
              </a:rPr>
              <a:t> </a:t>
            </a:r>
            <a:r>
              <a:rPr i="1">
                <a:solidFill>
                  <a:srgbClr val="9090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soft-spoken country lawyer</a:t>
            </a:r>
            <a:r>
              <a:t>, </a:t>
            </a:r>
          </a:p>
          <a:p>
            <a:pPr algn="l" defTabSz="821531">
              <a:defRPr b="0" sz="3200">
                <a:latin typeface="+mn-lt"/>
                <a:ea typeface="+mn-ea"/>
                <a:cs typeface="+mn-cs"/>
                <a:sym typeface="Helvetica Neue Medium"/>
              </a:defRPr>
            </a:pPr>
            <a:r>
              <a:t>was modeled after Harper Lee’s own father.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6" grpId="5"/>
      <p:bldP build="whole" bldLvl="1" animBg="1" rev="0" advAuto="0" spid="522" grpId="3"/>
      <p:bldP build="whole" bldLvl="1" animBg="1" rev="0" advAuto="0" spid="523" grpId="4"/>
      <p:bldP build="whole" bldLvl="1" animBg="1" rev="0" advAuto="0" spid="518" grpId="1"/>
      <p:bldP build="whole" bldLvl="1" animBg="1" rev="0" advAuto="0" spid="521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369"/>
          <p:cNvSpPr/>
          <p:nvPr/>
        </p:nvSpPr>
        <p:spPr>
          <a:xfrm>
            <a:off x="3047990" y="2010856"/>
            <a:ext cx="18288023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529" name="Shape 370"/>
          <p:cNvSpPr/>
          <p:nvPr/>
        </p:nvSpPr>
        <p:spPr>
          <a:xfrm flipH="1">
            <a:off x="15289998" y="2083317"/>
            <a:ext cx="20" cy="11561246"/>
          </a:xfrm>
          <a:prstGeom prst="line">
            <a:avLst/>
          </a:prstGeom>
          <a:ln w="1016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530" name="Shape 372"/>
          <p:cNvSpPr/>
          <p:nvPr/>
        </p:nvSpPr>
        <p:spPr>
          <a:xfrm>
            <a:off x="3047990" y="3203216"/>
            <a:ext cx="18288023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531" name="Shape 370"/>
          <p:cNvSpPr/>
          <p:nvPr/>
        </p:nvSpPr>
        <p:spPr>
          <a:xfrm flipH="1">
            <a:off x="7931936" y="2083317"/>
            <a:ext cx="19" cy="11561246"/>
          </a:xfrm>
          <a:prstGeom prst="line">
            <a:avLst/>
          </a:prstGeom>
          <a:ln w="1016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pic>
        <p:nvPicPr>
          <p:cNvPr id="532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45371" y="8755"/>
            <a:ext cx="4005138" cy="27240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5" name="Group"/>
          <p:cNvGrpSpPr/>
          <p:nvPr/>
        </p:nvGrpSpPr>
        <p:grpSpPr>
          <a:xfrm>
            <a:off x="8005653" y="2590780"/>
            <a:ext cx="2487319" cy="2018832"/>
            <a:chOff x="0" y="-1"/>
            <a:chExt cx="2487317" cy="2018830"/>
          </a:xfrm>
        </p:grpSpPr>
        <p:sp>
          <p:nvSpPr>
            <p:cNvPr id="533" name="Shape 376"/>
            <p:cNvSpPr/>
            <p:nvPr/>
          </p:nvSpPr>
          <p:spPr>
            <a:xfrm>
              <a:off x="1217317" y="-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7" tIns="91437" rIns="91437" bIns="91437" numCol="1" anchor="t">
              <a:spAutoFit/>
            </a:bodyPr>
            <a:lstStyle>
              <a:lvl1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Inverted Adjective Pairs</a:t>
              </a:r>
            </a:p>
          </p:txBody>
        </p:sp>
        <p:sp>
          <p:nvSpPr>
            <p:cNvPr id="534" name="Shape 377"/>
            <p:cNvSpPr/>
            <p:nvPr/>
          </p:nvSpPr>
          <p:spPr>
            <a:xfrm>
              <a:off x="0" y="74882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7" tIns="91437" rIns="91437" bIns="91437" numCol="1" anchor="t">
              <a:spAutoFit/>
            </a:bodyPr>
            <a:lstStyle/>
            <a:p>
              <a:pPr algn="l" defTabSz="182880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 </a:t>
              </a:r>
            </a:p>
            <a:p>
              <a:pPr algn="l" defTabSz="1828800">
                <a:defRPr b="0" i="1"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The dancer, graceful and confident, captivated</a:t>
              </a:r>
            </a:p>
            <a:p>
              <a:pPr algn="l" defTabSz="1828800">
                <a:defRPr b="0" i="1"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her audience.</a:t>
              </a:r>
            </a:p>
            <a:p>
              <a:pPr algn="l" defTabSz="1828800">
                <a:defRPr b="0" i="1" sz="24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828800">
                <a:defRPr b="0" i="1"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Graceful and confident, the dancer captivated</a:t>
              </a:r>
            </a:p>
            <a:p>
              <a:pPr algn="l" defTabSz="1828800">
                <a:defRPr b="0" i="1"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her audience.</a:t>
              </a:r>
            </a:p>
          </p:txBody>
        </p:sp>
      </p:grpSp>
      <p:sp>
        <p:nvSpPr>
          <p:cNvPr id="536" name="Shape 377"/>
          <p:cNvSpPr txBox="1"/>
          <p:nvPr/>
        </p:nvSpPr>
        <p:spPr>
          <a:xfrm>
            <a:off x="8046709" y="5902524"/>
            <a:ext cx="6854295" cy="3728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Adjectives usually go before the noun that they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modify, or after a form of the verb “to be.’ (The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graceful, confident dancer…; The dancer was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graceful and confident.) 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But when adjectives are inverted, they are placed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 by themselves in the sentence so as to attract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special attention. </a:t>
            </a:r>
          </a:p>
        </p:txBody>
      </p:sp>
      <p:sp>
        <p:nvSpPr>
          <p:cNvPr id="537" name="Shape 377"/>
          <p:cNvSpPr txBox="1"/>
          <p:nvPr/>
        </p:nvSpPr>
        <p:spPr>
          <a:xfrm>
            <a:off x="7943966" y="10119511"/>
            <a:ext cx="6649804" cy="884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Adjective pair inversions are set off by commas.</a:t>
            </a:r>
          </a:p>
        </p:txBody>
      </p:sp>
      <p:sp>
        <p:nvSpPr>
          <p:cNvPr id="538" name="Shape 377"/>
          <p:cNvSpPr txBox="1"/>
          <p:nvPr/>
        </p:nvSpPr>
        <p:spPr>
          <a:xfrm>
            <a:off x="8046712" y="11494683"/>
            <a:ext cx="6091997" cy="159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Inverted adjective pairs get extra special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attention and add artistic flair to a sentence.</a:t>
            </a:r>
          </a:p>
        </p:txBody>
      </p:sp>
      <p:pic>
        <p:nvPicPr>
          <p:cNvPr id="539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06145" y="-71303"/>
            <a:ext cx="2915195" cy="2334474"/>
          </a:xfrm>
          <a:prstGeom prst="rect">
            <a:avLst/>
          </a:prstGeom>
          <a:ln w="12700">
            <a:miter lim="400000"/>
          </a:ln>
        </p:spPr>
      </p:pic>
      <p:sp>
        <p:nvSpPr>
          <p:cNvPr id="540" name="Use an inverted…"/>
          <p:cNvSpPr txBox="1"/>
          <p:nvPr/>
        </p:nvSpPr>
        <p:spPr>
          <a:xfrm>
            <a:off x="15689805" y="3587504"/>
            <a:ext cx="4093998" cy="161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821531">
              <a:defRPr b="0" sz="3200">
                <a:latin typeface="+mn-lt"/>
                <a:ea typeface="+mn-ea"/>
                <a:cs typeface="+mn-cs"/>
                <a:sym typeface="Helvetica Neue Medium"/>
              </a:defRPr>
            </a:pPr>
            <a:r>
              <a:t>Use an inverted</a:t>
            </a:r>
          </a:p>
          <a:p>
            <a:pPr algn="l" defTabSz="821531">
              <a:defRPr b="0" sz="3200">
                <a:latin typeface="+mn-lt"/>
                <a:ea typeface="+mn-ea"/>
                <a:cs typeface="+mn-cs"/>
                <a:sym typeface="Helvetica Neue Medium"/>
              </a:defRPr>
            </a:pPr>
            <a:r>
              <a:t>adjective pair to</a:t>
            </a:r>
          </a:p>
          <a:p>
            <a:pPr algn="l" defTabSz="821531">
              <a:defRPr b="0" sz="3200">
                <a:latin typeface="+mn-lt"/>
                <a:ea typeface="+mn-ea"/>
                <a:cs typeface="+mn-cs"/>
                <a:sym typeface="Helvetica Neue Medium"/>
              </a:defRPr>
            </a:pPr>
            <a:r>
              <a:t>describe a character.</a:t>
            </a:r>
          </a:p>
        </p:txBody>
      </p:sp>
      <p:sp>
        <p:nvSpPr>
          <p:cNvPr id="541" name="Rebecca Nurse, faithful…"/>
          <p:cNvSpPr txBox="1"/>
          <p:nvPr/>
        </p:nvSpPr>
        <p:spPr>
          <a:xfrm>
            <a:off x="15689803" y="6252201"/>
            <a:ext cx="4966539" cy="161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821531">
              <a:defRPr b="0" sz="3200">
                <a:latin typeface="+mn-lt"/>
                <a:ea typeface="+mn-ea"/>
                <a:cs typeface="+mn-cs"/>
                <a:sym typeface="Helvetica Neue Medium"/>
              </a:defRPr>
            </a:pPr>
            <a:r>
              <a:t>Rebecca Nurse, </a:t>
            </a:r>
            <a:r>
              <a:rPr>
                <a:solidFill>
                  <a:srgbClr val="AFAFAF"/>
                </a:solidFill>
              </a:rPr>
              <a:t>pious</a:t>
            </a:r>
            <a:endParaRPr>
              <a:solidFill>
                <a:srgbClr val="AFAFAF"/>
              </a:solidFill>
            </a:endParaRPr>
          </a:p>
          <a:p>
            <a:pPr algn="l" defTabSz="821531">
              <a:defRPr b="0" sz="3200">
                <a:solidFill>
                  <a:srgbClr val="97979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and motherly</a:t>
            </a:r>
            <a:r>
              <a:rPr>
                <a:solidFill>
                  <a:srgbClr val="000000"/>
                </a:solidFill>
              </a:rPr>
              <a:t>, is executed</a:t>
            </a:r>
          </a:p>
          <a:p>
            <a:pPr algn="l" defTabSz="821531">
              <a:defRPr b="0" sz="3200">
                <a:latin typeface="+mn-lt"/>
                <a:ea typeface="+mn-ea"/>
                <a:cs typeface="+mn-cs"/>
                <a:sym typeface="Helvetica Neue Medium"/>
              </a:defRPr>
            </a:pPr>
            <a:r>
              <a:t>as a witch.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7" grpId="3"/>
      <p:bldP build="whole" bldLvl="1" animBg="1" rev="0" advAuto="0" spid="536" grpId="2"/>
      <p:bldP build="whole" bldLvl="1" animBg="1" rev="0" advAuto="0" spid="538" grpId="4"/>
      <p:bldP build="whole" bldLvl="1" animBg="1" rev="0" advAuto="0" spid="535" grpId="1"/>
      <p:bldP build="whole" bldLvl="1" animBg="1" rev="0" advAuto="0" spid="541" grpId="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369"/>
          <p:cNvSpPr/>
          <p:nvPr/>
        </p:nvSpPr>
        <p:spPr>
          <a:xfrm>
            <a:off x="3047990" y="2010856"/>
            <a:ext cx="18288023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544" name="Shape 370"/>
          <p:cNvSpPr/>
          <p:nvPr/>
        </p:nvSpPr>
        <p:spPr>
          <a:xfrm flipH="1">
            <a:off x="15289998" y="2083317"/>
            <a:ext cx="20" cy="11561246"/>
          </a:xfrm>
          <a:prstGeom prst="line">
            <a:avLst/>
          </a:prstGeom>
          <a:ln w="1016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sp>
        <p:nvSpPr>
          <p:cNvPr id="545" name="Shape 372"/>
          <p:cNvSpPr/>
          <p:nvPr/>
        </p:nvSpPr>
        <p:spPr>
          <a:xfrm>
            <a:off x="3047990" y="3203216"/>
            <a:ext cx="18288023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pPr defTabSz="821531">
              <a:defRPr b="0" sz="3200"/>
            </a:pPr>
          </a:p>
        </p:txBody>
      </p:sp>
      <p:pic>
        <p:nvPicPr>
          <p:cNvPr id="546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45371" y="8755"/>
            <a:ext cx="4005138" cy="27240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49" name="Group"/>
          <p:cNvGrpSpPr/>
          <p:nvPr/>
        </p:nvGrpSpPr>
        <p:grpSpPr>
          <a:xfrm>
            <a:off x="15330866" y="2063905"/>
            <a:ext cx="1944682" cy="2516303"/>
            <a:chOff x="-1" y="0"/>
            <a:chExt cx="1944681" cy="2516302"/>
          </a:xfrm>
        </p:grpSpPr>
        <p:sp>
          <p:nvSpPr>
            <p:cNvPr id="547" name="Group 385"/>
            <p:cNvSpPr/>
            <p:nvPr/>
          </p:nvSpPr>
          <p:spPr>
            <a:xfrm>
              <a:off x="674679" y="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7" tIns="91437" rIns="91437" bIns="91437" numCol="1" anchor="t">
              <a:spAutoFit/>
            </a:bodyPr>
            <a:lstStyle>
              <a:lvl1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Participial Phrases</a:t>
              </a:r>
            </a:p>
          </p:txBody>
        </p:sp>
        <p:sp>
          <p:nvSpPr>
            <p:cNvPr id="548" name="Shape 377"/>
            <p:cNvSpPr/>
            <p:nvPr/>
          </p:nvSpPr>
          <p:spPr>
            <a:xfrm>
              <a:off x="-2" y="124630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7" tIns="91437" rIns="91437" bIns="91437" numCol="1" anchor="t">
              <a:spAutoFit/>
            </a:bodyPr>
            <a:lstStyle/>
            <a:p>
              <a:pPr algn="l" defTabSz="182880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 </a:t>
              </a:r>
            </a:p>
            <a:p>
              <a:pPr algn="l" defTabSz="1828800">
                <a:defRPr b="0"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Racing down the stairs, I collided with</a:t>
              </a:r>
            </a:p>
            <a:p>
              <a:pPr algn="l" defTabSz="1828800">
                <a:defRPr b="0"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the principal.</a:t>
              </a:r>
            </a:p>
            <a:p>
              <a:pPr algn="l" defTabSz="1828800">
                <a:defRPr b="0" i="1" sz="18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828800">
                <a:defRPr b="0"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The bicycle, broken years ago, rusted</a:t>
              </a:r>
            </a:p>
            <a:p>
              <a:pPr algn="l" defTabSz="1828800">
                <a:defRPr b="0"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in the garage.</a:t>
              </a:r>
            </a:p>
            <a:p>
              <a:pPr algn="l" defTabSz="1828800">
                <a:defRPr b="0" i="1" sz="18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828800">
                <a:defRPr b="0"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My Dad is the man wearing the </a:t>
              </a:r>
            </a:p>
            <a:p>
              <a:pPr algn="l" defTabSz="1828800">
                <a:defRPr b="0"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Hawaiian shirt.</a:t>
              </a:r>
            </a:p>
          </p:txBody>
        </p:sp>
      </p:grpSp>
      <p:sp>
        <p:nvSpPr>
          <p:cNvPr id="550" name="Shape 377"/>
          <p:cNvSpPr txBox="1"/>
          <p:nvPr/>
        </p:nvSpPr>
        <p:spPr>
          <a:xfrm>
            <a:off x="15317258" y="6244032"/>
            <a:ext cx="5345550" cy="3020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A participle is an adjective that is derived from a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Present participles end in -ing. Past participles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take the form of the verb that you would use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with the helping verbs ‘have’ (I have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broken my promise. I have seen a ghost. I have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walked my dog.) 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A participial phrase, then, is simply a participle with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one or more words following it that go together.</a:t>
            </a:r>
          </a:p>
        </p:txBody>
      </p:sp>
      <p:sp>
        <p:nvSpPr>
          <p:cNvPr id="551" name="Shape 377"/>
          <p:cNvSpPr txBox="1"/>
          <p:nvPr/>
        </p:nvSpPr>
        <p:spPr>
          <a:xfrm>
            <a:off x="15343592" y="11994746"/>
            <a:ext cx="4990073" cy="159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Participial phrases give action and</a:t>
            </a:r>
          </a:p>
          <a:p>
            <a:pPr algn="l" defTabSz="1828800">
              <a:defRPr b="0" i="1" sz="2400">
                <a:latin typeface="Arial"/>
                <a:ea typeface="Arial"/>
                <a:cs typeface="Arial"/>
                <a:sym typeface="Arial"/>
              </a:defRPr>
            </a:pPr>
            <a:r>
              <a:t>visuals concisely within a sentence.</a:t>
            </a:r>
          </a:p>
        </p:txBody>
      </p:sp>
      <p:sp>
        <p:nvSpPr>
          <p:cNvPr id="552" name="Shape 377"/>
          <p:cNvSpPr txBox="1"/>
          <p:nvPr/>
        </p:nvSpPr>
        <p:spPr>
          <a:xfrm>
            <a:off x="15317258" y="9449959"/>
            <a:ext cx="5456055" cy="239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pPr algn="l" defTabSz="18288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marL="357184" indent="-357184" algn="l" defTabSz="1828800">
              <a:buSzPct val="100000"/>
              <a:buAutoNum type="arabicPeriod" startAt="1"/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If the participle is separated from the word that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it modifies, set the participial phrase off by commas.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2.  If the participle is right next to the word that it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modifies, use NO comma IF the participle defines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the noun that it modifies. USE a comma IF the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participle MERELY COMMENTS upon the noun that</a:t>
            </a:r>
          </a:p>
          <a:p>
            <a:pPr algn="l" defTabSz="1828800">
              <a:defRPr b="0" i="1" sz="1800">
                <a:latin typeface="Arial"/>
                <a:ea typeface="Arial"/>
                <a:cs typeface="Arial"/>
                <a:sym typeface="Arial"/>
              </a:defRPr>
            </a:pPr>
            <a:r>
              <a:t>it modifies.</a:t>
            </a:r>
          </a:p>
        </p:txBody>
      </p:sp>
      <p:pic>
        <p:nvPicPr>
          <p:cNvPr id="553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06145" y="-71303"/>
            <a:ext cx="2915195" cy="2334474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Although Gatsby filled his grand house with hundreds of…"/>
          <p:cNvSpPr txBox="1"/>
          <p:nvPr/>
        </p:nvSpPr>
        <p:spPr>
          <a:xfrm>
            <a:off x="3355388" y="4870782"/>
            <a:ext cx="10755936" cy="161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821531">
              <a:defRPr b="0" sz="3200">
                <a:solidFill>
                  <a:srgbClr val="060606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The </a:t>
            </a:r>
            <a:r>
              <a:rPr>
                <a:solidFill>
                  <a:srgbClr val="999999"/>
                </a:solidFill>
              </a:rPr>
              <a:t>raging</a:t>
            </a:r>
            <a:r>
              <a:t> storms of February had pitched their white tents across the landscape of Starkfield, Massachusetts. </a:t>
            </a:r>
          </a:p>
        </p:txBody>
      </p:sp>
      <p:sp>
        <p:nvSpPr>
          <p:cNvPr id="555" name="Although Gatsby filled his grand house with hundreds of…"/>
          <p:cNvSpPr txBox="1"/>
          <p:nvPr/>
        </p:nvSpPr>
        <p:spPr>
          <a:xfrm>
            <a:off x="3355388" y="7654464"/>
            <a:ext cx="10755936" cy="112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821531">
              <a:defRPr b="0" sz="3200">
                <a:solidFill>
                  <a:srgbClr val="0B0B0B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Shadows</a:t>
            </a:r>
            <a:r>
              <a:rPr>
                <a:solidFill>
                  <a:srgbClr val="999999"/>
                </a:solidFill>
              </a:rPr>
              <a:t> </a:t>
            </a:r>
            <a:r>
              <a:rPr>
                <a:solidFill>
                  <a:srgbClr val="090909"/>
                </a:solidFill>
              </a:rPr>
              <a:t>in the </a:t>
            </a:r>
            <a:r>
              <a:rPr>
                <a:solidFill>
                  <a:srgbClr val="999999"/>
                </a:solidFill>
              </a:rPr>
              <a:t>darkened</a:t>
            </a:r>
            <a:r>
              <a:rPr>
                <a:solidFill>
                  <a:srgbClr val="080808"/>
                </a:solidFill>
              </a:rPr>
              <a:t> kitchen accented the </a:t>
            </a:r>
            <a:endParaRPr>
              <a:solidFill>
                <a:srgbClr val="080808"/>
              </a:solidFill>
            </a:endParaRPr>
          </a:p>
          <a:p>
            <a:pPr algn="l" defTabSz="821531">
              <a:defRPr b="0" sz="3200">
                <a:solidFill>
                  <a:srgbClr val="939393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puckered</a:t>
            </a:r>
            <a:r>
              <a:rPr>
                <a:solidFill>
                  <a:srgbClr val="080808"/>
                </a:solidFill>
              </a:rPr>
              <a:t> hollows of her </a:t>
            </a:r>
            <a:r>
              <a:rPr>
                <a:solidFill>
                  <a:srgbClr val="878787"/>
                </a:solidFill>
              </a:rPr>
              <a:t>sunken </a:t>
            </a:r>
            <a:r>
              <a:rPr>
                <a:solidFill>
                  <a:srgbClr val="080808"/>
                </a:solidFill>
              </a:rPr>
              <a:t>cheeks.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1" grpId="4"/>
      <p:bldP build="whole" bldLvl="1" animBg="1" rev="0" advAuto="0" spid="555" grpId="6"/>
      <p:bldP build="whole" bldLvl="1" animBg="1" rev="0" advAuto="0" spid="552" grpId="3"/>
      <p:bldP build="whole" bldLvl="1" animBg="1" rev="0" advAuto="0" spid="554" grpId="5"/>
      <p:bldP build="whole" bldLvl="1" animBg="1" rev="0" advAuto="0" spid="550" grpId="2"/>
      <p:bldP build="whole" bldLvl="1" animBg="1" rev="0" advAuto="0" spid="54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4102" y="175395"/>
            <a:ext cx="4306488" cy="559624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ad “The Necklace” by Guy De Maupassant."/>
          <p:cNvSpPr txBox="1"/>
          <p:nvPr/>
        </p:nvSpPr>
        <p:spPr>
          <a:xfrm>
            <a:off x="5493098" y="5885346"/>
            <a:ext cx="15301088" cy="944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500"/>
            </a:lvl1pPr>
          </a:lstStyle>
          <a:p>
            <a:pPr/>
            <a:r>
              <a:t>Read “The Necklace” by Guy De Maupassant.</a:t>
            </a:r>
          </a:p>
        </p:txBody>
      </p:sp>
      <p:sp>
        <p:nvSpPr>
          <p:cNvPr id="188" name="Pay particular attention to the characterization…"/>
          <p:cNvSpPr txBox="1"/>
          <p:nvPr/>
        </p:nvSpPr>
        <p:spPr>
          <a:xfrm>
            <a:off x="4796413" y="6911115"/>
            <a:ext cx="15703424" cy="4399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5500"/>
            </a:pPr>
            <a:r>
              <a:t>Pay particular attention to the characterization</a:t>
            </a:r>
          </a:p>
          <a:p>
            <a:pPr algn="l">
              <a:defRPr sz="5500"/>
            </a:pPr>
            <a:r>
              <a:t>of the main character, Mathilde Loisel. </a:t>
            </a:r>
          </a:p>
          <a:p>
            <a:pPr algn="l">
              <a:defRPr sz="5500"/>
            </a:pPr>
          </a:p>
          <a:p>
            <a:pPr algn="l">
              <a:defRPr sz="5500"/>
            </a:pPr>
            <a:r>
              <a:t>Think about how the author wants us to regard</a:t>
            </a:r>
          </a:p>
          <a:p>
            <a:pPr algn="l">
              <a:defRPr sz="5500"/>
            </a:pPr>
            <a:r>
              <a:t>her as the story progresses.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4102" y="175395"/>
            <a:ext cx="4306488" cy="5596248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Write a one-sentence summary of the story."/>
          <p:cNvSpPr txBox="1"/>
          <p:nvPr/>
        </p:nvSpPr>
        <p:spPr>
          <a:xfrm>
            <a:off x="5597193" y="6385530"/>
            <a:ext cx="14640307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500"/>
            </a:lvl1pPr>
          </a:lstStyle>
          <a:p>
            <a:pPr/>
            <a:r>
              <a:t>Write a one-sentence summary of the story.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4102" y="175395"/>
            <a:ext cx="4306488" cy="5596248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Write one abstract noun that encapsulates the theme."/>
          <p:cNvSpPr txBox="1"/>
          <p:nvPr/>
        </p:nvSpPr>
        <p:spPr>
          <a:xfrm>
            <a:off x="3921491" y="5578592"/>
            <a:ext cx="17991710" cy="180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500"/>
            </a:lvl1pPr>
          </a:lstStyle>
          <a:p>
            <a:pPr/>
            <a:r>
              <a:t>Write one abstract noun that encapsulates the theme.</a:t>
            </a:r>
          </a:p>
        </p:txBody>
      </p:sp>
      <p:sp>
        <p:nvSpPr>
          <p:cNvPr id="195" name="-tion, -sion, -ness, -ment, -ity, -ty, -hood, -ship,…"/>
          <p:cNvSpPr txBox="1"/>
          <p:nvPr/>
        </p:nvSpPr>
        <p:spPr>
          <a:xfrm>
            <a:off x="3637625" y="7688467"/>
            <a:ext cx="15802611" cy="1808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5500"/>
            </a:pPr>
            <a:r>
              <a:t>-tion, -sion, -ness, -ment, -ity, -ty, -hood, -ship, </a:t>
            </a:r>
          </a:p>
          <a:p>
            <a:pPr algn="l">
              <a:defRPr sz="5500"/>
            </a:pPr>
            <a:r>
              <a:t>-ance, -ence, -al, -dom, -ism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bellion, exploitation, education, redemption, determination, materialism,…"/>
          <p:cNvSpPr txBox="1"/>
          <p:nvPr/>
        </p:nvSpPr>
        <p:spPr>
          <a:xfrm>
            <a:off x="3029845" y="6368787"/>
            <a:ext cx="18926289" cy="5728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 defTabSz="821530">
              <a:defRPr b="0" sz="4100"/>
            </a:pPr>
            <a:r>
              <a:t>rebellion, exploitation, education, redemption, determination, materialism, </a:t>
            </a:r>
          </a:p>
          <a:p>
            <a:pPr algn="l" defTabSz="821530">
              <a:defRPr b="0" sz="4100"/>
            </a:pPr>
            <a:r>
              <a:t>maturation, kinship, friendship, abandonment, betrayal, reversal, deception,</a:t>
            </a:r>
          </a:p>
          <a:p>
            <a:pPr algn="l" defTabSz="821530">
              <a:defRPr b="0" sz="4100"/>
            </a:pPr>
            <a:r>
              <a:t>bravery, compassion, uncertainty, ambiguity, unexpectedness, loyalty, denial, </a:t>
            </a:r>
          </a:p>
          <a:p>
            <a:pPr algn="l" defTabSz="821530">
              <a:defRPr b="0" sz="4100"/>
            </a:pPr>
            <a:r>
              <a:t>perseverance, patriotism, adventurousness, communication, miscommunication,</a:t>
            </a:r>
          </a:p>
          <a:p>
            <a:pPr algn="l" defTabSz="821530">
              <a:defRPr b="0" sz="4100"/>
            </a:pPr>
            <a:r>
              <a:t>disappointment, renaissance, forgiveness, homelessness, wisdom, foolishness,</a:t>
            </a:r>
          </a:p>
          <a:p>
            <a:pPr algn="l" defTabSz="821530">
              <a:defRPr b="0" sz="4100"/>
            </a:pPr>
            <a:r>
              <a:t>responsibility, disillusionment, opportunism, comeuppance, obsession, romance,</a:t>
            </a:r>
          </a:p>
          <a:p>
            <a:pPr algn="l" defTabSz="821530">
              <a:defRPr b="0" sz="4100"/>
            </a:pPr>
            <a:r>
              <a:t>resentment, acceptance, alienation, individuality, innocence (loss of), integrity,</a:t>
            </a:r>
          </a:p>
          <a:p>
            <a:pPr algn="l" defTabSz="821530">
              <a:defRPr b="0" sz="4100"/>
            </a:pPr>
            <a:r>
              <a:t>self-deception, parenthood, childhood, mistaken identity, disconnectedness,</a:t>
            </a:r>
          </a:p>
          <a:p>
            <a:pPr algn="l" defTabSz="821530">
              <a:defRPr b="0" sz="4100"/>
            </a:pPr>
            <a:r>
              <a:t>gratitude, illness, brutality…</a:t>
            </a:r>
          </a:p>
        </p:txBody>
      </p:sp>
      <p:pic>
        <p:nvPicPr>
          <p:cNvPr id="1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89869" y="789511"/>
            <a:ext cx="4979629" cy="4957498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Theme Town"/>
          <p:cNvSpPr txBox="1"/>
          <p:nvPr/>
        </p:nvSpPr>
        <p:spPr>
          <a:xfrm>
            <a:off x="12469245" y="991719"/>
            <a:ext cx="2420875" cy="560450"/>
          </a:xfrm>
          <a:prstGeom prst="rect">
            <a:avLst/>
          </a:prstGeom>
          <a:solidFill>
            <a:srgbClr val="FFAC2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Theme Town</a:t>
            </a:r>
          </a:p>
        </p:txBody>
      </p:sp>
      <p:sp>
        <p:nvSpPr>
          <p:cNvPr id="200" name="Abstract Noun-Making…"/>
          <p:cNvSpPr txBox="1"/>
          <p:nvPr/>
        </p:nvSpPr>
        <p:spPr>
          <a:xfrm>
            <a:off x="18155427" y="1523700"/>
            <a:ext cx="4234435" cy="1030349"/>
          </a:xfrm>
          <a:prstGeom prst="rect">
            <a:avLst/>
          </a:prstGeom>
          <a:solidFill>
            <a:srgbClr val="FFAC2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Abstract Noun-Making</a:t>
            </a:r>
          </a:p>
          <a:p>
            <a:pPr/>
            <a:r>
              <a:t>Suffixes</a:t>
            </a:r>
          </a:p>
        </p:txBody>
      </p:sp>
      <p:sp>
        <p:nvSpPr>
          <p:cNvPr id="201" name="Theme"/>
          <p:cNvSpPr/>
          <p:nvPr/>
        </p:nvSpPr>
        <p:spPr>
          <a:xfrm>
            <a:off x="1055750" y="643018"/>
            <a:ext cx="6206076" cy="3271029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6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Theme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bellion, exploitation, education, redemption, determination, materialism,…"/>
          <p:cNvSpPr txBox="1"/>
          <p:nvPr/>
        </p:nvSpPr>
        <p:spPr>
          <a:xfrm>
            <a:off x="3011981" y="7672840"/>
            <a:ext cx="18926289" cy="5728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 defTabSz="821530">
              <a:defRPr b="0" sz="4100"/>
            </a:pPr>
            <a:r>
              <a:t>rebellion, exploitation, education, redemption, determination, materialism, </a:t>
            </a:r>
          </a:p>
          <a:p>
            <a:pPr algn="l" defTabSz="821530">
              <a:defRPr b="0" sz="4100"/>
            </a:pPr>
            <a:r>
              <a:t>maturation, kinship, friendship, abandonment, betrayal, reversal, deception,</a:t>
            </a:r>
          </a:p>
          <a:p>
            <a:pPr algn="l" defTabSz="821530">
              <a:defRPr b="0" sz="4100"/>
            </a:pPr>
            <a:r>
              <a:t>bravery, compassion, uncertainty, ambiguity, unexpectedness, loyalty, denial, </a:t>
            </a:r>
          </a:p>
          <a:p>
            <a:pPr algn="l" defTabSz="821530">
              <a:defRPr b="0" sz="4100"/>
            </a:pPr>
            <a:r>
              <a:t>perseverance, patriotism, adventurousness, communication, miscommunication,</a:t>
            </a:r>
          </a:p>
          <a:p>
            <a:pPr algn="l" defTabSz="821530">
              <a:defRPr b="0" sz="4100"/>
            </a:pPr>
            <a:r>
              <a:t>disappointment, renaissance, forgiveness, homelessness, wisdom, foolishness,</a:t>
            </a:r>
          </a:p>
          <a:p>
            <a:pPr algn="l" defTabSz="821530">
              <a:defRPr b="0" sz="4100"/>
            </a:pPr>
            <a:r>
              <a:t>responsibility, disillusionment, opportunism, comeuppance, obsession, romance,</a:t>
            </a:r>
          </a:p>
          <a:p>
            <a:pPr algn="l" defTabSz="821530">
              <a:defRPr b="0" sz="4100"/>
            </a:pPr>
            <a:r>
              <a:t>resentment, acceptance, alienation, individuality, innocence (loss of), integrity,</a:t>
            </a:r>
          </a:p>
          <a:p>
            <a:pPr algn="l" defTabSz="821530">
              <a:defRPr b="0" sz="4100"/>
            </a:pPr>
            <a:r>
              <a:t>self-deception, parenthood, childhood, mistaken identity, disconnectedness,</a:t>
            </a:r>
          </a:p>
          <a:p>
            <a:pPr algn="l" defTabSz="821530">
              <a:defRPr b="0" sz="4100"/>
            </a:pPr>
            <a:r>
              <a:t>gratitude, illness, brutality…</a:t>
            </a:r>
          </a:p>
        </p:txBody>
      </p:sp>
      <p:sp>
        <p:nvSpPr>
          <p:cNvPr id="204" name="Theme"/>
          <p:cNvSpPr/>
          <p:nvPr/>
        </p:nvSpPr>
        <p:spPr>
          <a:xfrm>
            <a:off x="216154" y="160697"/>
            <a:ext cx="2911891" cy="2626539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6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Theme</a:t>
            </a:r>
          </a:p>
        </p:txBody>
      </p:sp>
      <p:sp>
        <p:nvSpPr>
          <p:cNvPr id="205" name="Shape 498"/>
          <p:cNvSpPr txBox="1"/>
          <p:nvPr/>
        </p:nvSpPr>
        <p:spPr>
          <a:xfrm>
            <a:off x="6020630" y="1073685"/>
            <a:ext cx="10267465" cy="63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5" tIns="91435" rIns="91435" bIns="91435">
            <a:spAutoFit/>
          </a:bodyPr>
          <a:lstStyle/>
          <a:p>
            <a:pPr algn="l" defTabSz="1828800">
              <a:defRPr sz="3200">
                <a:solidFill>
                  <a:srgbClr val="4456E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literature, as in life, people may be troubled by… </a:t>
            </a:r>
            <a:r>
              <a:rPr b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6" name="Shape 500"/>
          <p:cNvSpPr txBox="1"/>
          <p:nvPr/>
        </p:nvSpPr>
        <p:spPr>
          <a:xfrm>
            <a:off x="6117442" y="3900913"/>
            <a:ext cx="10450028" cy="63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5" tIns="91435" rIns="91435" bIns="91435">
            <a:spAutoFit/>
          </a:bodyPr>
          <a:lstStyle>
            <a:lvl1pPr algn="l" defTabSz="1828800">
              <a:defRPr sz="3200">
                <a:solidFill>
                  <a:srgbClr val="57A43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 literature, as in life, ________often causes conflict.</a:t>
            </a:r>
          </a:p>
        </p:txBody>
      </p:sp>
      <p:sp>
        <p:nvSpPr>
          <p:cNvPr id="207" name="Shape 501"/>
          <p:cNvSpPr txBox="1"/>
          <p:nvPr/>
        </p:nvSpPr>
        <p:spPr>
          <a:xfrm>
            <a:off x="6095019" y="2487299"/>
            <a:ext cx="10494874" cy="63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5" tIns="91435" rIns="91435" bIns="91435">
            <a:spAutoFit/>
          </a:bodyPr>
          <a:lstStyle>
            <a:lvl1pPr algn="l" defTabSz="1828800">
              <a:defRPr sz="3200">
                <a:solidFill>
                  <a:srgbClr val="955ED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 literature, as in life, _______ is a common problem.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3"/>
      <p:bldP build="whole" bldLvl="1" animBg="1" rev="0" advAuto="0" spid="203" grpId="1"/>
      <p:bldP build="whole" bldLvl="1" animBg="1" rev="0" advAuto="0" spid="206" grpId="4"/>
      <p:bldP build="whole" bldLvl="1" animBg="1" rev="0" advAuto="0" spid="20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heme"/>
          <p:cNvSpPr/>
          <p:nvPr/>
        </p:nvSpPr>
        <p:spPr>
          <a:xfrm>
            <a:off x="216154" y="160697"/>
            <a:ext cx="2911891" cy="2626539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6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Theme</a:t>
            </a:r>
          </a:p>
        </p:txBody>
      </p:sp>
      <p:sp>
        <p:nvSpPr>
          <p:cNvPr id="210" name="Shape 498"/>
          <p:cNvSpPr txBox="1"/>
          <p:nvPr/>
        </p:nvSpPr>
        <p:spPr>
          <a:xfrm>
            <a:off x="5716947" y="1859690"/>
            <a:ext cx="14517400" cy="1579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5" tIns="91435" rIns="91435" bIns="91435">
            <a:spAutoFit/>
          </a:bodyPr>
          <a:lstStyle/>
          <a:p>
            <a:pPr algn="l" defTabSz="1828800">
              <a:defRPr sz="3200">
                <a:solidFill>
                  <a:srgbClr val="4456E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literature, as in life, people may be troubled by….</a:t>
            </a:r>
            <a:r>
              <a:rPr b="0">
                <a:solidFill>
                  <a:srgbClr val="000000"/>
                </a:solidFill>
              </a:rPr>
              <a:t> . </a:t>
            </a:r>
            <a:r>
              <a:rPr b="0">
                <a:solidFill>
                  <a:srgbClr val="000000"/>
                </a:solidFill>
              </a:rPr>
              <a:t>In the short story</a:t>
            </a:r>
            <a:endParaRPr b="0">
              <a:solidFill>
                <a:srgbClr val="000000"/>
              </a:solidFill>
            </a:endParaRPr>
          </a:p>
          <a:p>
            <a:pPr algn="l" defTabSz="1828800">
              <a:defRPr sz="3200">
                <a:solidFill>
                  <a:srgbClr val="4456E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>
                <a:solidFill>
                  <a:srgbClr val="000000"/>
                </a:solidFill>
              </a:rPr>
              <a:t>“The Necklace,” Guy de Maupassant </a:t>
            </a:r>
            <a:r>
              <a:rPr b="0" u="sng">
                <a:solidFill>
                  <a:srgbClr val="000000"/>
                </a:solidFill>
              </a:rPr>
              <a:t>develops this theme </a:t>
            </a:r>
            <a:r>
              <a:rPr b="0">
                <a:solidFill>
                  <a:srgbClr val="000000"/>
                </a:solidFill>
              </a:rPr>
              <a:t>through the character</a:t>
            </a:r>
            <a:endParaRPr b="0">
              <a:solidFill>
                <a:srgbClr val="000000"/>
              </a:solidFill>
            </a:endParaRPr>
          </a:p>
          <a:p>
            <a:pPr algn="l" defTabSz="1828800">
              <a:defRPr sz="3200">
                <a:solidFill>
                  <a:srgbClr val="4456E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>
                <a:solidFill>
                  <a:srgbClr val="000000"/>
                </a:solidFill>
              </a:rPr>
              <a:t>of Mathilde Loisel. </a:t>
            </a:r>
          </a:p>
        </p:txBody>
      </p:sp>
      <p:sp>
        <p:nvSpPr>
          <p:cNvPr id="211" name="Shape 500"/>
          <p:cNvSpPr txBox="1"/>
          <p:nvPr/>
        </p:nvSpPr>
        <p:spPr>
          <a:xfrm>
            <a:off x="5857894" y="8902759"/>
            <a:ext cx="14802754" cy="1579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5" tIns="91435" rIns="91435" bIns="91435">
            <a:spAutoFit/>
          </a:bodyPr>
          <a:lstStyle/>
          <a:p>
            <a:pPr algn="l" defTabSz="1828800">
              <a:defRPr sz="3200">
                <a:solidFill>
                  <a:srgbClr val="57A4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literature, as in life, ________often causes conflict.</a:t>
            </a:r>
            <a:r>
              <a:rPr>
                <a:solidFill>
                  <a:srgbClr val="050804"/>
                </a:solidFill>
              </a:rPr>
              <a:t> </a:t>
            </a:r>
            <a:r>
              <a:rPr b="0">
                <a:solidFill>
                  <a:srgbClr val="050804"/>
                </a:solidFill>
              </a:rPr>
              <a:t>The main character in</a:t>
            </a:r>
            <a:endParaRPr b="0">
              <a:solidFill>
                <a:srgbClr val="050804"/>
              </a:solidFill>
            </a:endParaRPr>
          </a:p>
          <a:p>
            <a:pPr algn="l" defTabSz="1828800">
              <a:defRPr sz="3200">
                <a:solidFill>
                  <a:srgbClr val="57A4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>
                <a:solidFill>
                  <a:srgbClr val="050804"/>
                </a:solidFill>
              </a:rPr>
              <a:t>Guy de Maupassant’s short story “The Necklace” is a woman who has an internal</a:t>
            </a:r>
            <a:endParaRPr b="0">
              <a:solidFill>
                <a:srgbClr val="050804"/>
              </a:solidFill>
            </a:endParaRPr>
          </a:p>
          <a:p>
            <a:pPr algn="l" defTabSz="1828800">
              <a:defRPr sz="3200">
                <a:solidFill>
                  <a:srgbClr val="57A4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>
                <a:solidFill>
                  <a:srgbClr val="050804"/>
                </a:solidFill>
              </a:rPr>
              <a:t>conflict because of_______________. </a:t>
            </a:r>
          </a:p>
        </p:txBody>
      </p:sp>
      <p:sp>
        <p:nvSpPr>
          <p:cNvPr id="212" name="Shape 501"/>
          <p:cNvSpPr txBox="1"/>
          <p:nvPr/>
        </p:nvSpPr>
        <p:spPr>
          <a:xfrm>
            <a:off x="6031972" y="5434815"/>
            <a:ext cx="14357857" cy="1579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5" tIns="91435" rIns="91435" bIns="91435">
            <a:spAutoFit/>
          </a:bodyPr>
          <a:lstStyle/>
          <a:p>
            <a:pPr algn="l" defTabSz="1828800">
              <a:defRPr sz="3200">
                <a:solidFill>
                  <a:srgbClr val="955ED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literature, as in life, _______ is a common problem. </a:t>
            </a:r>
            <a:r>
              <a:rPr b="0">
                <a:solidFill>
                  <a:srgbClr val="0F0A17"/>
                </a:solidFill>
              </a:rPr>
              <a:t>Guy</a:t>
            </a:r>
            <a:r>
              <a:rPr>
                <a:solidFill>
                  <a:srgbClr val="0F0A17"/>
                </a:solidFill>
              </a:rPr>
              <a:t> </a:t>
            </a:r>
            <a:r>
              <a:rPr b="0">
                <a:solidFill>
                  <a:srgbClr val="0F0A17"/>
                </a:solidFill>
              </a:rPr>
              <a:t>de Maupassant </a:t>
            </a:r>
            <a:endParaRPr b="0">
              <a:solidFill>
                <a:srgbClr val="0F0A17"/>
              </a:solidFill>
            </a:endParaRPr>
          </a:p>
          <a:p>
            <a:pPr algn="l" defTabSz="1828800">
              <a:defRPr sz="3200">
                <a:solidFill>
                  <a:srgbClr val="955ED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 u="sng">
                <a:solidFill>
                  <a:srgbClr val="0F0A17"/>
                </a:solidFill>
              </a:rPr>
              <a:t>delves into this problem by portraying</a:t>
            </a:r>
            <a:r>
              <a:rPr b="0">
                <a:solidFill>
                  <a:srgbClr val="0F0A17"/>
                </a:solidFill>
              </a:rPr>
              <a:t> Mathilde Loisel, the main character in</a:t>
            </a:r>
            <a:endParaRPr b="0">
              <a:solidFill>
                <a:srgbClr val="0F0A17"/>
              </a:solidFill>
            </a:endParaRPr>
          </a:p>
          <a:p>
            <a:pPr algn="l" defTabSz="1828800">
              <a:defRPr sz="3200">
                <a:solidFill>
                  <a:srgbClr val="955ED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>
                <a:solidFill>
                  <a:srgbClr val="0F0A17"/>
                </a:solidFill>
              </a:rPr>
              <a:t>the short story “The Necklace.”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3"/>
      <p:bldP build="whole" bldLvl="1" animBg="1" rev="0" advAuto="0" spid="212" grpId="2"/>
      <p:bldP build="whole" bldLvl="1" animBg="1" rev="0" advAuto="0" spid="21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