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2387600" y="8953500"/>
            <a:ext cx="19621500" cy="585521"/>
          </a:xfrm>
          <a:prstGeom prst="rect">
            <a:avLst/>
          </a:prstGeom>
        </p:spPr>
        <p:txBody>
          <a:bodyPr anchor="t"/>
          <a:lstStyle>
            <a:lvl1pPr marL="0" indent="0" algn="ctr">
              <a:spcBef>
                <a:spcPts val="0"/>
              </a:spcBef>
              <a:buSzTx/>
              <a:buNone/>
              <a:defRPr i="1" sz="3200"/>
            </a:lvl1pPr>
            <a:lvl2pPr marL="1025768" indent="-390768" algn="ctr">
              <a:spcBef>
                <a:spcPts val="0"/>
              </a:spcBef>
              <a:defRPr i="1" sz="3200"/>
            </a:lvl2pPr>
            <a:lvl3pPr marL="1660768" indent="-390768" algn="ctr">
              <a:spcBef>
                <a:spcPts val="0"/>
              </a:spcBef>
              <a:defRPr i="1" sz="3200"/>
            </a:lvl3pPr>
            <a:lvl4pPr marL="2295768" indent="-390768" algn="ctr">
              <a:spcBef>
                <a:spcPts val="0"/>
              </a:spcBef>
              <a:defRPr i="1" sz="3200"/>
            </a:lvl4pPr>
            <a:lvl5pPr marL="2930768" indent="-390768" algn="ctr">
              <a:spcBef>
                <a:spcPts val="0"/>
              </a:spcBef>
              <a:defRPr i="1" sz="32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2387600" y="6076950"/>
            <a:ext cx="19621500" cy="825500"/>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532241774_2880x1920.jpg"/>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4381498" y="3438525"/>
            <a:ext cx="15621005" cy="3486152"/>
          </a:xfrm>
          <a:prstGeom prst="rect">
            <a:avLst/>
          </a:prstGeom>
        </p:spPr>
        <p:txBody>
          <a:bodyPr lIns="38100" tIns="38100" rIns="38100" bIns="38100" anchor="b"/>
          <a:lstStyle>
            <a:lvl1pPr>
              <a:defRPr sz="10800"/>
            </a:lvl1pPr>
          </a:lstStyle>
          <a:p>
            <a:pPr/>
            <a:r>
              <a:t>Title Text</a:t>
            </a:r>
          </a:p>
        </p:txBody>
      </p:sp>
      <p:sp>
        <p:nvSpPr>
          <p:cNvPr id="118" name="Body Level One…"/>
          <p:cNvSpPr txBox="1"/>
          <p:nvPr>
            <p:ph type="body" sz="quarter" idx="1"/>
          </p:nvPr>
        </p:nvSpPr>
        <p:spPr>
          <a:xfrm>
            <a:off x="4381498" y="7019925"/>
            <a:ext cx="15621005" cy="1190626"/>
          </a:xfrm>
          <a:prstGeom prst="rect">
            <a:avLst/>
          </a:prstGeom>
        </p:spPr>
        <p:txBody>
          <a:bodyPr lIns="38100" tIns="38100" rIns="38100" bIns="38100"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87441" y="11525250"/>
            <a:ext cx="399594" cy="410996"/>
          </a:xfrm>
          <a:prstGeom prst="rect">
            <a:avLst/>
          </a:prstGeom>
        </p:spPr>
        <p:txBody>
          <a:bodyPr lIns="38100" tIns="38100" rIns="38100" bIns="38100"/>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9886999" y="12490450"/>
            <a:ext cx="534603" cy="528501"/>
          </a:xfrm>
          <a:prstGeom prst="rect">
            <a:avLst/>
          </a:prstGeom>
        </p:spPr>
        <p:txBody>
          <a:bodyPr lIns="91436" tIns="91436" rIns="91436" bIns="91436"/>
          <a:lstStyle>
            <a:lvl1pPr algn="r" defTabSz="18288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33" name="Title Text"/>
          <p:cNvSpPr txBox="1"/>
          <p:nvPr>
            <p:ph type="title"/>
          </p:nvPr>
        </p:nvSpPr>
        <p:spPr>
          <a:xfrm>
            <a:off x="4833937" y="2303858"/>
            <a:ext cx="14716127" cy="4643440"/>
          </a:xfrm>
          <a:prstGeom prst="rect">
            <a:avLst/>
          </a:prstGeom>
        </p:spPr>
        <p:txBody>
          <a:bodyPr lIns="71435" tIns="71435" rIns="71435" bIns="71435" anchor="b"/>
          <a:lstStyle>
            <a:lvl1pPr defTabSz="821529"/>
          </a:lstStyle>
          <a:p>
            <a:pPr/>
            <a:r>
              <a:t>Title Text</a:t>
            </a:r>
          </a:p>
        </p:txBody>
      </p:sp>
      <p:sp>
        <p:nvSpPr>
          <p:cNvPr id="134" name="Body Level One…"/>
          <p:cNvSpPr txBox="1"/>
          <p:nvPr>
            <p:ph type="body" sz="quarter" idx="1"/>
          </p:nvPr>
        </p:nvSpPr>
        <p:spPr>
          <a:xfrm>
            <a:off x="4833937" y="7090171"/>
            <a:ext cx="14716127" cy="1589488"/>
          </a:xfrm>
          <a:prstGeom prst="rect">
            <a:avLst/>
          </a:prstGeom>
        </p:spPr>
        <p:txBody>
          <a:bodyPr lIns="71435" tIns="71435" rIns="71435" bIns="71435" anchor="t"/>
          <a:lstStyle>
            <a:lvl1pPr marL="0" indent="0" algn="ctr" defTabSz="821529">
              <a:spcBef>
                <a:spcPts val="0"/>
              </a:spcBef>
              <a:buSzTx/>
              <a:buNone/>
              <a:defRPr sz="5200"/>
            </a:lvl1pPr>
            <a:lvl2pPr marL="0" indent="0" algn="ctr" defTabSz="821529">
              <a:spcBef>
                <a:spcPts val="0"/>
              </a:spcBef>
              <a:buSzTx/>
              <a:buNone/>
              <a:defRPr sz="5200"/>
            </a:lvl2pPr>
            <a:lvl3pPr marL="0" indent="0" algn="ctr" defTabSz="821529">
              <a:spcBef>
                <a:spcPts val="0"/>
              </a:spcBef>
              <a:buSzTx/>
              <a:buNone/>
              <a:defRPr sz="5200"/>
            </a:lvl3pPr>
            <a:lvl4pPr marL="0" indent="0" algn="ctr" defTabSz="821529">
              <a:spcBef>
                <a:spcPts val="0"/>
              </a:spcBef>
              <a:buSzTx/>
              <a:buNone/>
              <a:defRPr sz="5200"/>
            </a:lvl4pPr>
            <a:lvl5pPr marL="0" indent="0" algn="ctr" defTabSz="821529">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11954104" y="13073062"/>
            <a:ext cx="466266" cy="477668"/>
          </a:xfrm>
          <a:prstGeom prst="rect">
            <a:avLst/>
          </a:prstGeom>
        </p:spPr>
        <p:txBody>
          <a:bodyPr lIns="71435" tIns="71435" rIns="71435" bIns="71435"/>
          <a:lstStyle>
            <a:lvl1pPr defTabSz="821529">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2" name="Title Text"/>
          <p:cNvSpPr txBox="1"/>
          <p:nvPr>
            <p:ph type="title"/>
          </p:nvPr>
        </p:nvSpPr>
        <p:spPr>
          <a:xfrm>
            <a:off x="1778000" y="2298700"/>
            <a:ext cx="20828000" cy="4648200"/>
          </a:xfrm>
          <a:prstGeom prst="rect">
            <a:avLst/>
          </a:prstGeom>
        </p:spPr>
        <p:txBody>
          <a:bodyPr anchor="b"/>
          <a:lstStyle/>
          <a:p>
            <a:pPr/>
            <a:r>
              <a:t>Title Text</a:t>
            </a:r>
          </a:p>
        </p:txBody>
      </p:sp>
      <p:sp>
        <p:nvSpPr>
          <p:cNvPr id="143"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59031" y="13081000"/>
            <a:ext cx="453239"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532241774_2880x1920.jpg"/>
          <p:cNvSpPr/>
          <p:nvPr>
            <p:ph type="pic" idx="21"/>
          </p:nvPr>
        </p:nvSpPr>
        <p:spPr>
          <a:xfrm>
            <a:off x="3125966" y="-393700"/>
            <a:ext cx="18135605"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532204087_1355x1355.jpg"/>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532205080_1647x1098.jpg"/>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532205080_1647x1098.jpg"/>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532204087_1355x1355.jpg"/>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532241774_2880x1920.jpg"/>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9"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5pPr>
      <a:lvl6pPr marL="3761152" marR="0" indent="-586152"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6pPr>
      <a:lvl7pPr marL="4396152" marR="0" indent="-586152"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7pPr>
      <a:lvl8pPr marL="5031152" marR="0" indent="-586152"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8pPr>
      <a:lvl9pPr marL="5666152" marR="0" indent="-586152"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3.tif"/><Relationship Id="rId4" Type="http://schemas.openxmlformats.org/officeDocument/2006/relationships/image" Target="../media/image15.png"/><Relationship Id="rId5" Type="http://schemas.openxmlformats.org/officeDocument/2006/relationships/image" Target="../media/image14.tif"/><Relationship Id="rId6" Type="http://schemas.openxmlformats.org/officeDocument/2006/relationships/image" Target="../media/image15.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tif"/><Relationship Id="rId3" Type="http://schemas.openxmlformats.org/officeDocument/2006/relationships/image" Target="../media/image18.tif"/><Relationship Id="rId4" Type="http://schemas.openxmlformats.org/officeDocument/2006/relationships/image" Target="../media/image19.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tif"/><Relationship Id="rId3" Type="http://schemas.openxmlformats.org/officeDocument/2006/relationships/image" Target="../media/image21.tif"/><Relationship Id="rId4" Type="http://schemas.openxmlformats.org/officeDocument/2006/relationships/image" Target="../media/image2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tif"/><Relationship Id="rId3" Type="http://schemas.openxmlformats.org/officeDocument/2006/relationships/image" Target="../media/image24.tif"/><Relationship Id="rId4" Type="http://schemas.openxmlformats.org/officeDocument/2006/relationships/image" Target="../media/image25.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26.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Relationship Id="rId6" Type="http://schemas.openxmlformats.org/officeDocument/2006/relationships/image" Target="../media/image2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tif"/><Relationship Id="rId3" Type="http://schemas.openxmlformats.org/officeDocument/2006/relationships/image" Target="../media/image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8.jpeg"/><Relationship Id="rId6" Type="http://schemas.openxmlformats.org/officeDocument/2006/relationships/image" Target="../media/image3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4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43.png"/><Relationship Id="rId4" Type="http://schemas.openxmlformats.org/officeDocument/2006/relationships/image" Target="../media/image30.png"/><Relationship Id="rId5" Type="http://schemas.openxmlformats.org/officeDocument/2006/relationships/image" Target="../media/image4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oogle.com/imgres?imgurl=http://images.inmagine.com/img/corbis/crbs043/crbs0430003.jpg&amp;imgrefurl=http://www.inmagine.com/crbs043/crbs0430003-photo&amp;usg=__EwmKo9vsKvRxC9PtPnBRUZjUTbU=&amp;h=400&amp;w=387&amp;sz=58&amp;hl=en&amp;start=1&amp;zoom=1&amp;itbs=1&amp;tbnid=o5bgp-odhWUtSM:&amp;tbnh=124&amp;tbnw=120&amp;prev=/images?q=reaching+for+a+book&amp;hl=en&amp;sa=G&amp;gbv=2&amp;tbs=isch:1" TargetMode="External"/><Relationship Id="rId3" Type="http://schemas.openxmlformats.org/officeDocument/2006/relationships/image" Target="../media/image11.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Relationship Id="rId6" Type="http://schemas.openxmlformats.org/officeDocument/2006/relationships/image" Target="../media/image4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Relationship Id="rId6" Type="http://schemas.openxmlformats.org/officeDocument/2006/relationships/image" Target="../media/image4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Relationship Id="rId6" Type="http://schemas.openxmlformats.org/officeDocument/2006/relationships/image" Target="../media/image48.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tif"/><Relationship Id="rId5" Type="http://schemas.openxmlformats.org/officeDocument/2006/relationships/image" Target="../media/image5.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 Id="rId3" Type="http://schemas.openxmlformats.org/officeDocument/2006/relationships/image" Target="../media/image53.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 Id="rId3" Type="http://schemas.openxmlformats.org/officeDocument/2006/relationships/image" Target="../media/image5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4.png"/><Relationship Id="rId4" Type="http://schemas.openxmlformats.org/officeDocument/2006/relationships/image" Target="../media/image55.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4.png"/><Relationship Id="rId4" Type="http://schemas.openxmlformats.org/officeDocument/2006/relationships/image" Target="../media/image5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asted-image.jpeg" descr="pasted-image.jpeg"/>
          <p:cNvPicPr>
            <a:picLocks noChangeAspect="1"/>
          </p:cNvPicPr>
          <p:nvPr/>
        </p:nvPicPr>
        <p:blipFill>
          <a:blip r:embed="rId2">
            <a:extLst/>
          </a:blip>
          <a:stretch>
            <a:fillRect/>
          </a:stretch>
        </p:blipFill>
        <p:spPr>
          <a:xfrm>
            <a:off x="9088905" y="4002187"/>
            <a:ext cx="7062281" cy="9274560"/>
          </a:xfrm>
          <a:prstGeom prst="rect">
            <a:avLst/>
          </a:prstGeom>
          <a:ln w="12700">
            <a:miter lim="400000"/>
          </a:ln>
        </p:spPr>
      </p:pic>
      <p:sp>
        <p:nvSpPr>
          <p:cNvPr id="154" name="January 17, 2024…"/>
          <p:cNvSpPr txBox="1"/>
          <p:nvPr/>
        </p:nvSpPr>
        <p:spPr>
          <a:xfrm>
            <a:off x="1593158" y="1571438"/>
            <a:ext cx="5987315" cy="19340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900">
                <a:latin typeface="Helvetica Neue Medium"/>
                <a:ea typeface="Helvetica Neue Medium"/>
                <a:cs typeface="Helvetica Neue Medium"/>
                <a:sym typeface="Helvetica Neue Medium"/>
              </a:defRPr>
            </a:pPr>
            <a:r>
              <a:t>January 17, 2024</a:t>
            </a:r>
          </a:p>
          <a:p>
            <a:pPr algn="l">
              <a:defRPr sz="5900">
                <a:latin typeface="Helvetica Neue Medium"/>
                <a:ea typeface="Helvetica Neue Medium"/>
                <a:cs typeface="Helvetica Neue Medium"/>
                <a:sym typeface="Helvetica Neue Medium"/>
              </a:defRPr>
            </a:pPr>
            <a:r>
              <a:t>Nassau BOCES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8388029" y="1772016"/>
            <a:ext cx="8559453" cy="5695928"/>
          </a:xfrm>
          <a:prstGeom prst="rect">
            <a:avLst/>
          </a:prstGeom>
          <a:ln w="12700">
            <a:miter lim="400000"/>
          </a:ln>
        </p:spPr>
      </p:pic>
      <p:sp>
        <p:nvSpPr>
          <p:cNvPr id="271" name="Elements of Reading Instruction…"/>
          <p:cNvSpPr txBox="1"/>
          <p:nvPr/>
        </p:nvSpPr>
        <p:spPr>
          <a:xfrm>
            <a:off x="8426335" y="7044721"/>
            <a:ext cx="8482839" cy="328891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7000">
                <a:latin typeface="+mn-lt"/>
                <a:ea typeface="+mn-ea"/>
                <a:cs typeface="+mn-cs"/>
                <a:sym typeface="Helvetica Neue"/>
              </a:defRPr>
            </a:pPr>
          </a:p>
          <a:p>
            <a:pPr>
              <a:defRPr b="1" sz="7000">
                <a:latin typeface="+mn-lt"/>
                <a:ea typeface="+mn-ea"/>
                <a:cs typeface="+mn-cs"/>
                <a:sym typeface="Helvetica Neue"/>
              </a:defRPr>
            </a:pPr>
            <a:r>
              <a:t>Topic II:</a:t>
            </a:r>
          </a:p>
          <a:p>
            <a:pPr>
              <a:defRPr b="1" sz="7000">
                <a:latin typeface="+mn-lt"/>
                <a:ea typeface="+mn-ea"/>
                <a:cs typeface="+mn-cs"/>
                <a:sym typeface="Helvetica Neue"/>
              </a:defRPr>
            </a:pPr>
            <a:r>
              <a:t>Building Vocabulary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Vocabulary knowledge is the key  predictor of reading comprehension."/>
          <p:cNvSpPr txBox="1"/>
          <p:nvPr/>
        </p:nvSpPr>
        <p:spPr>
          <a:xfrm>
            <a:off x="5284868" y="7569754"/>
            <a:ext cx="17985534" cy="708424"/>
          </a:xfrm>
          <a:prstGeom prst="rect">
            <a:avLst/>
          </a:prstGeom>
          <a:ln w="12700">
            <a:miter lim="400000"/>
          </a:ln>
          <a:extLst>
            <a:ext uri="{C572A759-6A51-4108-AA02-DFA0A04FC94B}">
              <ma14:wrappingTextBoxFlag xmlns:ma14="http://schemas.microsoft.com/office/mac/drawingml/2011/main" val="1"/>
            </a:ext>
          </a:extLst>
        </p:spPr>
        <p:txBody>
          <a:bodyPr wrap="none" lIns="38097" tIns="38097" rIns="38097" bIns="38097" anchor="ctr">
            <a:spAutoFit/>
          </a:bodyPr>
          <a:lstStyle>
            <a:lvl1pPr algn="l" defTabSz="825499">
              <a:defRPr b="1" sz="4200">
                <a:latin typeface="+mn-lt"/>
                <a:ea typeface="+mn-ea"/>
                <a:cs typeface="+mn-cs"/>
                <a:sym typeface="Helvetica Neue"/>
              </a:defRPr>
            </a:lvl1pPr>
          </a:lstStyle>
          <a:p>
            <a:pPr/>
            <a:r>
              <a:t>Vocabulary knowledge is the key  predictor of reading comprehension.</a:t>
            </a:r>
          </a:p>
        </p:txBody>
      </p:sp>
      <p:sp>
        <p:nvSpPr>
          <p:cNvPr id="274" name="key  comprehension  the  knowledge  is reading predictor  vocabulary  of"/>
          <p:cNvSpPr txBox="1"/>
          <p:nvPr/>
        </p:nvSpPr>
        <p:spPr>
          <a:xfrm>
            <a:off x="5246872" y="3068018"/>
            <a:ext cx="18697623" cy="708425"/>
          </a:xfrm>
          <a:prstGeom prst="rect">
            <a:avLst/>
          </a:prstGeom>
          <a:ln w="12700">
            <a:miter lim="400000"/>
          </a:ln>
          <a:extLst>
            <a:ext uri="{C572A759-6A51-4108-AA02-DFA0A04FC94B}">
              <ma14:wrappingTextBoxFlag xmlns:ma14="http://schemas.microsoft.com/office/mac/drawingml/2011/main" val="1"/>
            </a:ext>
          </a:extLst>
        </p:spPr>
        <p:txBody>
          <a:bodyPr wrap="none" lIns="38097" tIns="38097" rIns="38097" bIns="38097" anchor="ctr">
            <a:spAutoFit/>
          </a:bodyPr>
          <a:lstStyle>
            <a:lvl1pPr algn="l" defTabSz="825499">
              <a:defRPr b="1" sz="4200">
                <a:latin typeface="+mn-lt"/>
                <a:ea typeface="+mn-ea"/>
                <a:cs typeface="+mn-cs"/>
                <a:sym typeface="Helvetica Neue"/>
              </a:defRPr>
            </a:lvl1pPr>
          </a:lstStyle>
          <a:p>
            <a:pPr/>
            <a:r>
              <a:t>key  comprehension  the  knowledge  is reading predictor  vocabulary  of </a:t>
            </a:r>
          </a:p>
        </p:txBody>
      </p:sp>
      <p:pic>
        <p:nvPicPr>
          <p:cNvPr id="275" name="Image" descr="Image"/>
          <p:cNvPicPr>
            <a:picLocks noChangeAspect="1"/>
          </p:cNvPicPr>
          <p:nvPr/>
        </p:nvPicPr>
        <p:blipFill>
          <a:blip r:embed="rId2">
            <a:extLst/>
          </a:blip>
          <a:stretch>
            <a:fillRect/>
          </a:stretch>
        </p:blipFill>
        <p:spPr>
          <a:xfrm>
            <a:off x="6095267" y="4444372"/>
            <a:ext cx="1866909" cy="2457457"/>
          </a:xfrm>
          <a:prstGeom prst="rect">
            <a:avLst/>
          </a:prstGeom>
          <a:ln w="12700">
            <a:miter lim="400000"/>
          </a:ln>
        </p:spPr>
      </p:pic>
      <p:pic>
        <p:nvPicPr>
          <p:cNvPr id="276" name="Image" descr="Image"/>
          <p:cNvPicPr>
            <a:picLocks noChangeAspect="1"/>
          </p:cNvPicPr>
          <p:nvPr/>
        </p:nvPicPr>
        <p:blipFill>
          <a:blip r:embed="rId3">
            <a:extLst/>
          </a:blip>
          <a:stretch>
            <a:fillRect/>
          </a:stretch>
        </p:blipFill>
        <p:spPr>
          <a:xfrm>
            <a:off x="15746045" y="4515810"/>
            <a:ext cx="2143131" cy="2143131"/>
          </a:xfrm>
          <a:prstGeom prst="rect">
            <a:avLst/>
          </a:prstGeom>
          <a:ln w="12700">
            <a:miter lim="400000"/>
          </a:ln>
        </p:spPr>
      </p:pic>
      <p:pic>
        <p:nvPicPr>
          <p:cNvPr id="277" name="Image" descr="Image"/>
          <p:cNvPicPr>
            <a:picLocks noChangeAspect="1"/>
          </p:cNvPicPr>
          <p:nvPr/>
        </p:nvPicPr>
        <p:blipFill>
          <a:blip r:embed="rId4">
            <a:extLst/>
          </a:blip>
          <a:stretch>
            <a:fillRect/>
          </a:stretch>
        </p:blipFill>
        <p:spPr>
          <a:xfrm>
            <a:off x="10995555" y="4444372"/>
            <a:ext cx="2000257" cy="228600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Reading is the key builder of vocabulary."/>
          <p:cNvSpPr txBox="1"/>
          <p:nvPr/>
        </p:nvSpPr>
        <p:spPr>
          <a:xfrm>
            <a:off x="8113831" y="2622999"/>
            <a:ext cx="10360581" cy="708425"/>
          </a:xfrm>
          <a:prstGeom prst="rect">
            <a:avLst/>
          </a:prstGeom>
          <a:ln w="12700">
            <a:miter lim="400000"/>
          </a:ln>
          <a:extLst>
            <a:ext uri="{C572A759-6A51-4108-AA02-DFA0A04FC94B}">
              <ma14:wrappingTextBoxFlag xmlns:ma14="http://schemas.microsoft.com/office/mac/drawingml/2011/main" val="1"/>
            </a:ext>
          </a:extLst>
        </p:spPr>
        <p:txBody>
          <a:bodyPr wrap="none" lIns="38097" tIns="38097" rIns="38097" bIns="38097" anchor="ctr">
            <a:spAutoFit/>
          </a:bodyPr>
          <a:lstStyle>
            <a:lvl1pPr algn="l" defTabSz="825499">
              <a:defRPr b="1" sz="4200">
                <a:latin typeface="+mn-lt"/>
                <a:ea typeface="+mn-ea"/>
                <a:cs typeface="+mn-cs"/>
                <a:sym typeface="Helvetica Neue"/>
              </a:defRPr>
            </a:lvl1pPr>
          </a:lstStyle>
          <a:p>
            <a:pPr/>
            <a:r>
              <a:t>Reading is the key builder of vocabulary.</a:t>
            </a:r>
          </a:p>
        </p:txBody>
      </p:sp>
      <p:pic>
        <p:nvPicPr>
          <p:cNvPr id="280" name="Image" descr="Image"/>
          <p:cNvPicPr>
            <a:picLocks noChangeAspect="1"/>
          </p:cNvPicPr>
          <p:nvPr/>
        </p:nvPicPr>
        <p:blipFill>
          <a:blip r:embed="rId2">
            <a:extLst/>
          </a:blip>
          <a:stretch>
            <a:fillRect/>
          </a:stretch>
        </p:blipFill>
        <p:spPr>
          <a:xfrm>
            <a:off x="6095267" y="4444372"/>
            <a:ext cx="1866909" cy="2457457"/>
          </a:xfrm>
          <a:prstGeom prst="rect">
            <a:avLst/>
          </a:prstGeom>
          <a:ln w="12700">
            <a:miter lim="400000"/>
          </a:ln>
        </p:spPr>
      </p:pic>
      <p:pic>
        <p:nvPicPr>
          <p:cNvPr id="281" name="Image" descr="Image"/>
          <p:cNvPicPr>
            <a:picLocks noChangeAspect="1"/>
          </p:cNvPicPr>
          <p:nvPr/>
        </p:nvPicPr>
        <p:blipFill>
          <a:blip r:embed="rId3">
            <a:extLst/>
          </a:blip>
          <a:stretch>
            <a:fillRect/>
          </a:stretch>
        </p:blipFill>
        <p:spPr>
          <a:xfrm>
            <a:off x="15746045" y="4515810"/>
            <a:ext cx="2143131" cy="2143131"/>
          </a:xfrm>
          <a:prstGeom prst="rect">
            <a:avLst/>
          </a:prstGeom>
          <a:ln w="12700">
            <a:miter lim="400000"/>
          </a:ln>
        </p:spPr>
      </p:pic>
      <p:pic>
        <p:nvPicPr>
          <p:cNvPr id="282" name="Image" descr="Image"/>
          <p:cNvPicPr>
            <a:picLocks noChangeAspect="1"/>
          </p:cNvPicPr>
          <p:nvPr/>
        </p:nvPicPr>
        <p:blipFill>
          <a:blip r:embed="rId4">
            <a:extLst/>
          </a:blip>
          <a:stretch>
            <a:fillRect/>
          </a:stretch>
        </p:blipFill>
        <p:spPr>
          <a:xfrm>
            <a:off x="10995555" y="4444372"/>
            <a:ext cx="2000257" cy="2286006"/>
          </a:xfrm>
          <a:prstGeom prst="rect">
            <a:avLst/>
          </a:prstGeom>
          <a:ln w="12700">
            <a:miter lim="400000"/>
          </a:ln>
        </p:spPr>
      </p:pic>
      <p:pic>
        <p:nvPicPr>
          <p:cNvPr id="283" name="Image" descr="Image"/>
          <p:cNvPicPr>
            <a:picLocks noChangeAspect="1"/>
          </p:cNvPicPr>
          <p:nvPr/>
        </p:nvPicPr>
        <p:blipFill>
          <a:blip r:embed="rId5">
            <a:extLst/>
          </a:blip>
          <a:stretch>
            <a:fillRect/>
          </a:stretch>
        </p:blipFill>
        <p:spPr>
          <a:xfrm>
            <a:off x="10368350" y="7908338"/>
            <a:ext cx="2647955" cy="17240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1"/>
      <p:bldP build="whole" bldLvl="1" animBg="1" rev="0" advAuto="0" spid="283"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 descr="Image"/>
          <p:cNvPicPr>
            <a:picLocks noChangeAspect="1"/>
          </p:cNvPicPr>
          <p:nvPr/>
        </p:nvPicPr>
        <p:blipFill>
          <a:blip r:embed="rId2">
            <a:extLst/>
          </a:blip>
          <a:stretch>
            <a:fillRect/>
          </a:stretch>
        </p:blipFill>
        <p:spPr>
          <a:xfrm>
            <a:off x="8846794" y="3454586"/>
            <a:ext cx="7186657" cy="7154727"/>
          </a:xfrm>
          <a:prstGeom prst="rect">
            <a:avLst/>
          </a:prstGeom>
          <a:ln w="12700">
            <a:miter lim="400000"/>
          </a:ln>
        </p:spPr>
      </p:pic>
      <p:sp>
        <p:nvSpPr>
          <p:cNvPr id="286" name="Knowing the meaning of…"/>
          <p:cNvSpPr txBox="1"/>
          <p:nvPr/>
        </p:nvSpPr>
        <p:spPr>
          <a:xfrm>
            <a:off x="3656487" y="3540311"/>
            <a:ext cx="6575444" cy="1431584"/>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defTabSz="825499">
              <a:defRPr b="1" sz="4400">
                <a:solidFill>
                  <a:srgbClr val="FF3929"/>
                </a:solidFill>
                <a:latin typeface="+mn-lt"/>
                <a:ea typeface="+mn-ea"/>
                <a:cs typeface="+mn-cs"/>
                <a:sym typeface="Helvetica Neue"/>
              </a:defRPr>
            </a:pPr>
            <a:r>
              <a:t>Knowing the meaning of</a:t>
            </a:r>
          </a:p>
          <a:p>
            <a:pPr defTabSz="825499">
              <a:defRPr b="1" sz="4400">
                <a:solidFill>
                  <a:srgbClr val="FF3929"/>
                </a:solidFill>
                <a:latin typeface="+mn-lt"/>
                <a:ea typeface="+mn-ea"/>
                <a:cs typeface="+mn-cs"/>
                <a:sym typeface="Helvetica Neue"/>
              </a:defRPr>
            </a:pPr>
            <a:r>
              <a:t>individual words</a:t>
            </a:r>
          </a:p>
        </p:txBody>
      </p:sp>
      <p:sp>
        <p:nvSpPr>
          <p:cNvPr id="287" name="Having fun with words"/>
          <p:cNvSpPr txBox="1"/>
          <p:nvPr/>
        </p:nvSpPr>
        <p:spPr>
          <a:xfrm>
            <a:off x="9574645" y="10191614"/>
            <a:ext cx="6018320" cy="745784"/>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825499">
              <a:defRPr b="1" sz="4400">
                <a:solidFill>
                  <a:srgbClr val="2C4FFF"/>
                </a:solidFill>
                <a:latin typeface="+mn-lt"/>
                <a:ea typeface="+mn-ea"/>
                <a:cs typeface="+mn-cs"/>
                <a:sym typeface="Helvetica Neue"/>
              </a:defRPr>
            </a:lvl1pPr>
          </a:lstStyle>
          <a:p>
            <a:pPr/>
            <a:r>
              <a:t>Having fun with words</a:t>
            </a:r>
          </a:p>
        </p:txBody>
      </p:sp>
      <p:sp>
        <p:nvSpPr>
          <p:cNvPr id="288" name="Understanding the…"/>
          <p:cNvSpPr txBox="1"/>
          <p:nvPr/>
        </p:nvSpPr>
        <p:spPr>
          <a:xfrm>
            <a:off x="15867016" y="3711680"/>
            <a:ext cx="5025332" cy="1431584"/>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defTabSz="825499">
              <a:defRPr b="1" sz="4400">
                <a:solidFill>
                  <a:srgbClr val="249733"/>
                </a:solidFill>
                <a:latin typeface="+mn-lt"/>
                <a:ea typeface="+mn-ea"/>
                <a:cs typeface="+mn-cs"/>
                <a:sym typeface="Helvetica Neue"/>
              </a:defRPr>
            </a:pPr>
            <a:r>
              <a:t>Understanding the</a:t>
            </a:r>
          </a:p>
          <a:p>
            <a:pPr defTabSz="825499">
              <a:defRPr b="1" sz="4400">
                <a:solidFill>
                  <a:srgbClr val="249733"/>
                </a:solidFill>
                <a:latin typeface="+mn-lt"/>
                <a:ea typeface="+mn-ea"/>
                <a:cs typeface="+mn-cs"/>
                <a:sym typeface="Helvetica Neue"/>
              </a:defRPr>
            </a:pPr>
            <a:r>
              <a:t>world of words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3"/>
      <p:bldP build="whole" bldLvl="1" animBg="1" rev="0" advAuto="0" spid="286" grpId="1"/>
      <p:bldP build="whole" bldLvl="1" animBg="1" rev="0" advAuto="0" spid="288"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9539268" y="849306"/>
            <a:ext cx="5305465" cy="3530547"/>
          </a:xfrm>
          <a:prstGeom prst="rect">
            <a:avLst/>
          </a:prstGeom>
          <a:ln w="12700">
            <a:miter lim="400000"/>
          </a:ln>
        </p:spPr>
      </p:pic>
      <p:pic>
        <p:nvPicPr>
          <p:cNvPr id="291" name="Image" descr="Image"/>
          <p:cNvPicPr>
            <a:picLocks noChangeAspect="1"/>
          </p:cNvPicPr>
          <p:nvPr/>
        </p:nvPicPr>
        <p:blipFill>
          <a:blip r:embed="rId3">
            <a:extLst/>
          </a:blip>
          <a:stretch>
            <a:fillRect/>
          </a:stretch>
        </p:blipFill>
        <p:spPr>
          <a:xfrm>
            <a:off x="3672521" y="5180970"/>
            <a:ext cx="2908302" cy="2794002"/>
          </a:xfrm>
          <a:prstGeom prst="rect">
            <a:avLst/>
          </a:prstGeom>
          <a:ln w="12700">
            <a:miter lim="400000"/>
          </a:ln>
        </p:spPr>
      </p:pic>
      <p:sp>
        <p:nvSpPr>
          <p:cNvPr id="292" name="of words"/>
          <p:cNvSpPr txBox="1"/>
          <p:nvPr/>
        </p:nvSpPr>
        <p:spPr>
          <a:xfrm>
            <a:off x="6922468" y="5994148"/>
            <a:ext cx="3990709" cy="11676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latin typeface="Helvetica Neue Medium"/>
                <a:ea typeface="Helvetica Neue Medium"/>
                <a:cs typeface="Helvetica Neue Medium"/>
                <a:sym typeface="Helvetica Neue Medium"/>
              </a:defRPr>
            </a:lvl1pPr>
          </a:lstStyle>
          <a:p>
            <a:pPr/>
            <a:r>
              <a:t>of words </a:t>
            </a:r>
          </a:p>
        </p:txBody>
      </p:sp>
      <p:sp>
        <p:nvSpPr>
          <p:cNvPr id="293" name="literary…"/>
          <p:cNvSpPr txBox="1"/>
          <p:nvPr/>
        </p:nvSpPr>
        <p:spPr>
          <a:xfrm>
            <a:off x="12787145" y="5102187"/>
            <a:ext cx="7766127" cy="5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7100">
                <a:latin typeface="Helvetica Neue Medium"/>
                <a:ea typeface="Helvetica Neue Medium"/>
                <a:cs typeface="Helvetica Neue Medium"/>
                <a:sym typeface="Helvetica Neue Medium"/>
              </a:defRPr>
            </a:pPr>
            <a:r>
              <a:t> literary</a:t>
            </a:r>
          </a:p>
          <a:p>
            <a:pPr algn="l">
              <a:defRPr sz="7100">
                <a:latin typeface="Helvetica Neue Medium"/>
                <a:ea typeface="Helvetica Neue Medium"/>
                <a:cs typeface="Helvetica Neue Medium"/>
                <a:sym typeface="Helvetica Neue Medium"/>
              </a:defRPr>
            </a:pPr>
            <a:r>
              <a:t> </a:t>
            </a:r>
          </a:p>
          <a:p>
            <a:pPr algn="l">
              <a:defRPr sz="7100">
                <a:latin typeface="Helvetica Neue Medium"/>
                <a:ea typeface="Helvetica Neue Medium"/>
                <a:cs typeface="Helvetica Neue Medium"/>
                <a:sym typeface="Helvetica Neue Medium"/>
              </a:defRPr>
            </a:pPr>
            <a:r>
              <a:t> generic academic</a:t>
            </a:r>
          </a:p>
          <a:p>
            <a:pPr algn="l">
              <a:defRPr sz="7100">
                <a:latin typeface="Helvetica Neue Medium"/>
                <a:ea typeface="Helvetica Neue Medium"/>
                <a:cs typeface="Helvetica Neue Medium"/>
                <a:sym typeface="Helvetica Neue Medium"/>
              </a:defRPr>
            </a:pPr>
          </a:p>
          <a:p>
            <a:pPr algn="l">
              <a:defRPr sz="7100">
                <a:latin typeface="Helvetica Neue Medium"/>
                <a:ea typeface="Helvetica Neue Medium"/>
                <a:cs typeface="Helvetica Neue Medium"/>
                <a:sym typeface="Helvetica Neue Medium"/>
              </a:defRPr>
            </a:pPr>
            <a:r>
              <a:t> glossary</a:t>
            </a:r>
          </a:p>
        </p:txBody>
      </p:sp>
      <p:sp>
        <p:nvSpPr>
          <p:cNvPr id="294" name="…and ways to teach them:"/>
          <p:cNvSpPr txBox="1"/>
          <p:nvPr/>
        </p:nvSpPr>
        <p:spPr>
          <a:xfrm>
            <a:off x="816948" y="8585213"/>
            <a:ext cx="10682859"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latin typeface="KG Always A Good Time"/>
                <a:ea typeface="KG Always A Good Time"/>
                <a:cs typeface="KG Always A Good Time"/>
                <a:sym typeface="KG Always A Good Time"/>
              </a:defRPr>
            </a:lvl1pPr>
          </a:lstStyle>
          <a:p>
            <a:pPr/>
            <a:r>
              <a:t>…and ways to teach them: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extLst/>
          </a:blip>
          <a:stretch>
            <a:fillRect/>
          </a:stretch>
        </p:blipFill>
        <p:spPr>
          <a:xfrm>
            <a:off x="11010900" y="237406"/>
            <a:ext cx="3292684" cy="4797408"/>
          </a:xfrm>
          <a:prstGeom prst="rect">
            <a:avLst/>
          </a:prstGeom>
          <a:ln w="12700">
            <a:miter lim="400000"/>
          </a:ln>
        </p:spPr>
      </p:pic>
      <p:sp>
        <p:nvSpPr>
          <p:cNvPr id="297" name="The police were summoned, and the whole of Little…"/>
          <p:cNvSpPr txBox="1"/>
          <p:nvPr/>
        </p:nvSpPr>
        <p:spPr>
          <a:xfrm>
            <a:off x="655483" y="1734992"/>
            <a:ext cx="13673329" cy="1060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55625" indent="-555625" algn="l">
              <a:buSzPct val="100000"/>
              <a:buAutoNum type="arabicParenBoth" startAt="1"/>
              <a:defRPr>
                <a:latin typeface="+mn-lt"/>
                <a:ea typeface="+mn-ea"/>
                <a:cs typeface="+mn-cs"/>
                <a:sym typeface="Helvetica Neue"/>
              </a:defRPr>
            </a:pPr>
            <a:r>
              <a:t>   The police were summoned, and the whole of Little</a:t>
            </a:r>
          </a:p>
          <a:p>
            <a:pPr algn="l">
              <a:defRPr>
                <a:latin typeface="+mn-lt"/>
                <a:ea typeface="+mn-ea"/>
                <a:cs typeface="+mn-cs"/>
                <a:sym typeface="Helvetica Neue"/>
              </a:defRPr>
            </a:pPr>
            <a:r>
              <a:t>Hangleton had seethed with shocked curiosity and</a:t>
            </a:r>
          </a:p>
          <a:p>
            <a:pPr algn="l">
              <a:defRPr>
                <a:latin typeface="+mn-lt"/>
                <a:ea typeface="+mn-ea"/>
                <a:cs typeface="+mn-cs"/>
                <a:sym typeface="Helvetica Neue"/>
              </a:defRPr>
            </a:pPr>
            <a:r>
              <a:t>ill-disguised excitement.  Nobody wasted their breath </a:t>
            </a:r>
          </a:p>
          <a:p>
            <a:pPr algn="l">
              <a:defRPr>
                <a:latin typeface="+mn-lt"/>
                <a:ea typeface="+mn-ea"/>
                <a:cs typeface="+mn-cs"/>
                <a:sym typeface="Helvetica Neue"/>
              </a:defRPr>
            </a:pPr>
            <a:r>
              <a:t>pretending to feel very sad about the riddles, for they had</a:t>
            </a:r>
          </a:p>
          <a:p>
            <a:pPr algn="l">
              <a:defRPr>
                <a:latin typeface="+mn-lt"/>
                <a:ea typeface="+mn-ea"/>
                <a:cs typeface="+mn-cs"/>
                <a:sym typeface="Helvetica Neue"/>
              </a:defRPr>
            </a:pPr>
            <a:r>
              <a:t>been most unpopular.  Elderly Mr. ad Mrs. Ridddle had been</a:t>
            </a:r>
          </a:p>
          <a:p>
            <a:pPr algn="l">
              <a:defRPr>
                <a:latin typeface="+mn-lt"/>
                <a:ea typeface="+mn-ea"/>
                <a:cs typeface="+mn-cs"/>
                <a:sym typeface="Helvetica Neue"/>
              </a:defRPr>
            </a:pPr>
            <a:r>
              <a:t>rich, snobbish, and rude, and their grown-up son, Tom, </a:t>
            </a:r>
          </a:p>
          <a:p>
            <a:pPr algn="l">
              <a:defRPr>
                <a:latin typeface="+mn-lt"/>
                <a:ea typeface="+mn-ea"/>
                <a:cs typeface="+mn-cs"/>
                <a:sym typeface="Helvetica Neue"/>
              </a:defRPr>
            </a:pPr>
            <a:r>
              <a:t>had been, if anything, worse.  All the villagers cared about</a:t>
            </a:r>
          </a:p>
          <a:p>
            <a:pPr algn="l">
              <a:defRPr>
                <a:latin typeface="+mn-lt"/>
                <a:ea typeface="+mn-ea"/>
                <a:cs typeface="+mn-cs"/>
                <a:sym typeface="Helvetica Neue"/>
              </a:defRPr>
            </a:pPr>
            <a:r>
              <a:t>was the identity of their murderer for plainly, three</a:t>
            </a:r>
          </a:p>
          <a:p>
            <a:pPr algn="l">
              <a:defRPr>
                <a:latin typeface="+mn-lt"/>
                <a:ea typeface="+mn-ea"/>
                <a:cs typeface="+mn-cs"/>
                <a:sym typeface="Helvetica Neue"/>
              </a:defRPr>
            </a:pPr>
            <a:r>
              <a:t>apparently healthy people did not all drop dead of natural</a:t>
            </a:r>
          </a:p>
          <a:p>
            <a:pPr algn="l">
              <a:defRPr>
                <a:latin typeface="+mn-lt"/>
                <a:ea typeface="+mn-ea"/>
                <a:cs typeface="+mn-cs"/>
                <a:sym typeface="Helvetica Neue"/>
              </a:defRPr>
            </a:pPr>
            <a:r>
              <a:t>causes on the same night.</a:t>
            </a:r>
          </a:p>
          <a:p>
            <a:pPr algn="l">
              <a:defRPr>
                <a:latin typeface="+mn-lt"/>
                <a:ea typeface="+mn-ea"/>
                <a:cs typeface="+mn-cs"/>
                <a:sym typeface="Helvetica Neue"/>
              </a:defRPr>
            </a:pPr>
          </a:p>
          <a:p>
            <a:pPr algn="l">
              <a:defRPr>
                <a:latin typeface="+mn-lt"/>
                <a:ea typeface="+mn-ea"/>
                <a:cs typeface="+mn-cs"/>
                <a:sym typeface="Helvetica Neue"/>
              </a:defRPr>
            </a:pPr>
            <a:r>
              <a:t>(2)     The Hanged Man, the village pub, did a roaring trade</a:t>
            </a:r>
          </a:p>
          <a:p>
            <a:pPr algn="l">
              <a:defRPr>
                <a:latin typeface="+mn-lt"/>
                <a:ea typeface="+mn-ea"/>
                <a:cs typeface="+mn-cs"/>
                <a:sym typeface="Helvetica Neue"/>
              </a:defRPr>
            </a:pPr>
            <a:r>
              <a:t>that night; the whole village seemed to have turned out to discus the murders.</a:t>
            </a:r>
          </a:p>
          <a:p>
            <a:pPr algn="l">
              <a:defRPr>
                <a:latin typeface="+mn-lt"/>
                <a:ea typeface="+mn-ea"/>
                <a:cs typeface="+mn-cs"/>
                <a:sym typeface="Helvetica Neue"/>
              </a:defRPr>
            </a:pPr>
            <a:r>
              <a:t>They were rewarded for leaving their firesides when the Riddles’ cook arrived</a:t>
            </a:r>
          </a:p>
          <a:p>
            <a:pPr algn="l">
              <a:defRPr>
                <a:latin typeface="+mn-lt"/>
                <a:ea typeface="+mn-ea"/>
                <a:cs typeface="+mn-cs"/>
                <a:sym typeface="Helvetica Neue"/>
              </a:defRPr>
            </a:pPr>
            <a:r>
              <a:t>dramatically in their midst and announced to the suddenly silent pub that a man</a:t>
            </a:r>
          </a:p>
          <a:p>
            <a:pPr algn="l">
              <a:defRPr>
                <a:latin typeface="+mn-lt"/>
                <a:ea typeface="+mn-ea"/>
                <a:cs typeface="+mn-cs"/>
                <a:sym typeface="Helvetica Neue"/>
              </a:defRPr>
            </a:pPr>
            <a:r>
              <a:t>called Frank Bryce had just been arrested.</a:t>
            </a:r>
          </a:p>
          <a:p>
            <a:pPr lvl="1" indent="457200" algn="l">
              <a:defRPr>
                <a:latin typeface="+mn-lt"/>
                <a:ea typeface="+mn-ea"/>
                <a:cs typeface="+mn-cs"/>
                <a:sym typeface="Helvetica Neue"/>
              </a:defRPr>
            </a:pPr>
          </a:p>
          <a:p>
            <a:pPr lvl="1" indent="457200" algn="l">
              <a:defRPr>
                <a:latin typeface="+mn-lt"/>
                <a:ea typeface="+mn-ea"/>
                <a:cs typeface="+mn-cs"/>
                <a:sym typeface="Helvetica Neue"/>
              </a:defRPr>
            </a:pPr>
            <a:r>
              <a:t>“Frank!” cried several people. “Never!”</a:t>
            </a:r>
          </a:p>
          <a:p>
            <a:pPr lvl="1" indent="457200" algn="l">
              <a:defRPr>
                <a:latin typeface="+mn-lt"/>
                <a:ea typeface="+mn-ea"/>
                <a:cs typeface="+mn-cs"/>
                <a:sym typeface="Helvetica Neue"/>
              </a:defRPr>
            </a:pPr>
          </a:p>
          <a:p>
            <a:pPr lvl="1" indent="457200" algn="l">
              <a:defRPr>
                <a:latin typeface="+mn-lt"/>
                <a:ea typeface="+mn-ea"/>
                <a:cs typeface="+mn-cs"/>
                <a:sym typeface="Helvetica Neue"/>
              </a:defRPr>
            </a:pPr>
            <a:r>
              <a:t>(3)     Frank Bryce was the Riddles’ gardener.  He lived alone in a rundown </a:t>
            </a:r>
          </a:p>
          <a:p>
            <a:pPr lvl="1" indent="457200" algn="l">
              <a:defRPr>
                <a:latin typeface="+mn-lt"/>
                <a:ea typeface="+mn-ea"/>
                <a:cs typeface="+mn-cs"/>
                <a:sym typeface="Helvetica Neue"/>
              </a:defRPr>
            </a:pPr>
            <a:r>
              <a:t>cottage on the grounds of the Riddle House.  Frank had come back from the</a:t>
            </a:r>
          </a:p>
          <a:p>
            <a:pPr lvl="1" indent="457200" algn="l">
              <a:defRPr>
                <a:latin typeface="+mn-lt"/>
                <a:ea typeface="+mn-ea"/>
                <a:cs typeface="+mn-cs"/>
                <a:sym typeface="Helvetica Neue"/>
              </a:defRPr>
            </a:pPr>
            <a:r>
              <a:t>war with a very stiff leg and a great dislike for crowds and loud noises, and</a:t>
            </a:r>
          </a:p>
          <a:p>
            <a:pPr lvl="1" indent="457200" algn="l">
              <a:defRPr>
                <a:latin typeface="+mn-lt"/>
                <a:ea typeface="+mn-ea"/>
                <a:cs typeface="+mn-cs"/>
                <a:sym typeface="Helvetica Neue"/>
              </a:defRPr>
            </a:pPr>
            <a:r>
              <a:t>had been working for the Riddles ever since.</a:t>
            </a:r>
          </a:p>
        </p:txBody>
      </p:sp>
      <p:sp>
        <p:nvSpPr>
          <p:cNvPr id="298" name="Find the word that means:…"/>
          <p:cNvSpPr txBox="1"/>
          <p:nvPr/>
        </p:nvSpPr>
        <p:spPr>
          <a:xfrm>
            <a:off x="14961418" y="1013958"/>
            <a:ext cx="8081011" cy="1060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mn-lt"/>
                <a:ea typeface="+mn-ea"/>
                <a:cs typeface="+mn-cs"/>
                <a:sym typeface="Helvetica Neue"/>
              </a:defRPr>
            </a:pPr>
            <a:r>
              <a:t>Find the word that means: </a:t>
            </a:r>
          </a:p>
          <a:p>
            <a:pPr algn="l">
              <a:defRPr>
                <a:latin typeface="+mn-lt"/>
                <a:ea typeface="+mn-ea"/>
                <a:cs typeface="+mn-cs"/>
                <a:sym typeface="Helvetica Neue"/>
              </a:defRPr>
            </a:pPr>
          </a:p>
          <a:p>
            <a:pPr algn="l">
              <a:defRPr>
                <a:latin typeface="+mn-lt"/>
                <a:ea typeface="+mn-ea"/>
                <a:cs typeface="+mn-cs"/>
                <a:sym typeface="Helvetica Neue"/>
              </a:defRPr>
            </a:pPr>
            <a:r>
              <a:t>In Paragraph 1: called in____________________</a:t>
            </a:r>
          </a:p>
          <a:p>
            <a:pPr algn="l">
              <a:defRPr>
                <a:latin typeface="+mn-lt"/>
                <a:ea typeface="+mn-ea"/>
                <a:cs typeface="+mn-cs"/>
                <a:sym typeface="Helvetica Neue"/>
              </a:defRPr>
            </a:pPr>
            <a:r>
              <a:t> </a:t>
            </a:r>
          </a:p>
          <a:p>
            <a:pPr algn="l">
              <a:defRPr>
                <a:latin typeface="+mn-lt"/>
                <a:ea typeface="+mn-ea"/>
                <a:cs typeface="+mn-cs"/>
                <a:sym typeface="Helvetica Neue"/>
              </a:defRPr>
            </a:pPr>
            <a:r>
              <a:t>boiled over________________________</a:t>
            </a:r>
          </a:p>
          <a:p>
            <a:pPr algn="l">
              <a:defRPr>
                <a:latin typeface="+mn-lt"/>
                <a:ea typeface="+mn-ea"/>
                <a:cs typeface="+mn-cs"/>
                <a:sym typeface="Helvetica Neue"/>
              </a:defRPr>
            </a:pPr>
          </a:p>
          <a:p>
            <a:pPr algn="l">
              <a:defRPr>
                <a:latin typeface="+mn-lt"/>
                <a:ea typeface="+mn-ea"/>
                <a:cs typeface="+mn-cs"/>
                <a:sym typeface="Helvetica Neue"/>
              </a:defRPr>
            </a:pPr>
            <a:r>
              <a:t>obvious___________________________</a:t>
            </a:r>
          </a:p>
          <a:p>
            <a:pPr algn="l">
              <a:defRPr>
                <a:latin typeface="+mn-lt"/>
                <a:ea typeface="+mn-ea"/>
                <a:cs typeface="+mn-cs"/>
                <a:sym typeface="Helvetica Neue"/>
              </a:defRPr>
            </a:pPr>
          </a:p>
          <a:p>
            <a:pPr algn="l">
              <a:defRPr>
                <a:latin typeface="+mn-lt"/>
                <a:ea typeface="+mn-ea"/>
                <a:cs typeface="+mn-cs"/>
                <a:sym typeface="Helvetica Neue"/>
              </a:defRPr>
            </a:pPr>
            <a:r>
              <a:t>bothered (3 words)________________________</a:t>
            </a:r>
          </a:p>
          <a:p>
            <a:pPr algn="l">
              <a:defRPr>
                <a:latin typeface="+mn-lt"/>
                <a:ea typeface="+mn-ea"/>
                <a:cs typeface="+mn-cs"/>
                <a:sym typeface="Helvetica Neue"/>
              </a:defRPr>
            </a:pPr>
          </a:p>
          <a:p>
            <a:pPr algn="l">
              <a:defRPr>
                <a:latin typeface="+mn-lt"/>
                <a:ea typeface="+mn-ea"/>
                <a:cs typeface="+mn-cs"/>
                <a:sym typeface="Helvetica Neue"/>
              </a:defRPr>
            </a:pPr>
            <a:r>
              <a:t>obviously___________________________</a:t>
            </a:r>
          </a:p>
          <a:p>
            <a:pPr algn="l">
              <a:defRPr>
                <a:latin typeface="+mn-lt"/>
                <a:ea typeface="+mn-ea"/>
                <a:cs typeface="+mn-cs"/>
                <a:sym typeface="Helvetica Neue"/>
              </a:defRPr>
            </a:pPr>
          </a:p>
          <a:p>
            <a:pPr algn="l">
              <a:defRPr>
                <a:latin typeface="+mn-lt"/>
                <a:ea typeface="+mn-ea"/>
                <a:cs typeface="+mn-cs"/>
                <a:sym typeface="Helvetica Neue"/>
              </a:defRPr>
            </a:pPr>
            <a:r>
              <a:t>seemingly___________________________</a:t>
            </a:r>
          </a:p>
          <a:p>
            <a:pPr algn="l">
              <a:defRPr>
                <a:latin typeface="+mn-lt"/>
                <a:ea typeface="+mn-ea"/>
                <a:cs typeface="+mn-cs"/>
                <a:sym typeface="Helvetica Neue"/>
              </a:defRPr>
            </a:pPr>
          </a:p>
          <a:p>
            <a:pPr algn="l">
              <a:defRPr>
                <a:latin typeface="+mn-lt"/>
                <a:ea typeface="+mn-ea"/>
                <a:cs typeface="+mn-cs"/>
                <a:sym typeface="Helvetica Neue"/>
              </a:defRPr>
            </a:pPr>
            <a:r>
              <a:t>In Paragraph 2: bar___________________</a:t>
            </a:r>
          </a:p>
          <a:p>
            <a:pPr algn="l">
              <a:defRPr>
                <a:latin typeface="+mn-lt"/>
                <a:ea typeface="+mn-ea"/>
                <a:cs typeface="+mn-cs"/>
                <a:sym typeface="Helvetica Neue"/>
              </a:defRPr>
            </a:pPr>
          </a:p>
          <a:p>
            <a:pPr algn="l">
              <a:defRPr>
                <a:latin typeface="+mn-lt"/>
                <a:ea typeface="+mn-ea"/>
                <a:cs typeface="+mn-cs"/>
                <a:sym typeface="Helvetica Neue"/>
              </a:defRPr>
            </a:pPr>
            <a:r>
              <a:t>lively business (2 words)___________________</a:t>
            </a:r>
          </a:p>
          <a:p>
            <a:pPr algn="l">
              <a:defRPr>
                <a:latin typeface="+mn-lt"/>
                <a:ea typeface="+mn-ea"/>
                <a:cs typeface="+mn-cs"/>
                <a:sym typeface="Helvetica Neue"/>
              </a:defRPr>
            </a:pPr>
          </a:p>
          <a:p>
            <a:pPr algn="l">
              <a:defRPr>
                <a:latin typeface="+mn-lt"/>
                <a:ea typeface="+mn-ea"/>
                <a:cs typeface="+mn-cs"/>
                <a:sym typeface="Helvetica Neue"/>
              </a:defRPr>
            </a:pPr>
            <a:r>
              <a:t>shown up (2 words)_______________________</a:t>
            </a:r>
          </a:p>
          <a:p>
            <a:pPr algn="l">
              <a:defRPr>
                <a:latin typeface="+mn-lt"/>
                <a:ea typeface="+mn-ea"/>
                <a:cs typeface="+mn-cs"/>
                <a:sym typeface="Helvetica Neue"/>
              </a:defRPr>
            </a:pPr>
          </a:p>
          <a:p>
            <a:pPr algn="l">
              <a:defRPr>
                <a:latin typeface="+mn-lt"/>
                <a:ea typeface="+mn-ea"/>
                <a:cs typeface="+mn-cs"/>
                <a:sym typeface="Helvetica Neue"/>
              </a:defRPr>
            </a:pPr>
            <a:r>
              <a:t>emotionally_______________________________</a:t>
            </a:r>
          </a:p>
          <a:p>
            <a:pPr algn="l">
              <a:defRPr>
                <a:latin typeface="+mn-lt"/>
                <a:ea typeface="+mn-ea"/>
                <a:cs typeface="+mn-cs"/>
                <a:sym typeface="Helvetica Neue"/>
              </a:defRPr>
            </a:pPr>
          </a:p>
          <a:p>
            <a:pPr algn="l">
              <a:defRPr>
                <a:latin typeface="+mn-lt"/>
                <a:ea typeface="+mn-ea"/>
                <a:cs typeface="+mn-cs"/>
                <a:sym typeface="Helvetica Neue"/>
              </a:defRPr>
            </a:pPr>
            <a:r>
              <a:t>In Paragraph 3: shabby_____________________</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Complete sentence of at least 10 words:…"/>
          <p:cNvSpPr txBox="1"/>
          <p:nvPr/>
        </p:nvSpPr>
        <p:spPr>
          <a:xfrm>
            <a:off x="2926110" y="9486255"/>
            <a:ext cx="13716008" cy="938315"/>
          </a:xfrm>
          <a:prstGeom prst="rect">
            <a:avLst/>
          </a:prstGeom>
          <a:ln w="12700">
            <a:miter lim="400000"/>
          </a:ln>
          <a:extLst>
            <a:ext uri="{C572A759-6A51-4108-AA02-DFA0A04FC94B}">
              <ma14:wrappingTextBoxFlag xmlns:ma14="http://schemas.microsoft.com/office/mac/drawingml/2011/main" val="1"/>
            </a:ext>
          </a:extLst>
        </p:spPr>
        <p:txBody>
          <a:bodyPr lIns="68573" tIns="68573" rIns="68573" bIns="68573">
            <a:spAutoFit/>
          </a:bodyPr>
          <a:lstStyle/>
          <a:p>
            <a:pPr algn="l" defTabSz="1828800">
              <a:defRPr sz="2800">
                <a:latin typeface="Arial"/>
                <a:ea typeface="Arial"/>
                <a:cs typeface="Arial"/>
                <a:sym typeface="Arial"/>
              </a:defRPr>
            </a:pPr>
            <a:r>
              <a:t>Complete sentence of at least 10 words: </a:t>
            </a:r>
          </a:p>
          <a:p>
            <a:pPr algn="l" defTabSz="1828800">
              <a:defRPr sz="2800">
                <a:latin typeface="Arial"/>
                <a:ea typeface="Arial"/>
                <a:cs typeface="Arial"/>
                <a:sym typeface="Arial"/>
              </a:defRPr>
            </a:pPr>
            <a:r>
              <a:t>	Must contain an action verb and a visual image.</a:t>
            </a:r>
          </a:p>
        </p:txBody>
      </p:sp>
      <p:sp>
        <p:nvSpPr>
          <p:cNvPr id="301" name="The word I would like to get to know is:"/>
          <p:cNvSpPr txBox="1"/>
          <p:nvPr/>
        </p:nvSpPr>
        <p:spPr>
          <a:xfrm>
            <a:off x="2180058" y="1814683"/>
            <a:ext cx="5054344" cy="556484"/>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i="1" sz="2200">
                <a:latin typeface="Arial"/>
                <a:ea typeface="Arial"/>
                <a:cs typeface="Arial"/>
                <a:sym typeface="Arial"/>
              </a:defRPr>
            </a:pPr>
            <a:r>
              <a:t>The word I would like to get to know is:</a:t>
            </a:r>
            <a:r>
              <a:rPr i="0" sz="3000"/>
              <a:t> </a:t>
            </a:r>
          </a:p>
        </p:txBody>
      </p:sp>
      <p:sp>
        <p:nvSpPr>
          <p:cNvPr id="302" name="Line"/>
          <p:cNvSpPr/>
          <p:nvPr/>
        </p:nvSpPr>
        <p:spPr>
          <a:xfrm>
            <a:off x="12615049" y="2864161"/>
            <a:ext cx="4686324" cy="22"/>
          </a:xfrm>
          <a:prstGeom prst="line">
            <a:avLst/>
          </a:prstGeom>
          <a:ln w="3175">
            <a:solidFill>
              <a:srgbClr val="000000"/>
            </a:solidFill>
          </a:ln>
        </p:spPr>
        <p:txBody>
          <a:bodyPr lIns="45718" tIns="45718" rIns="45718" bIns="45718"/>
          <a:lstStyle/>
          <a:p>
            <a:pPr/>
          </a:p>
        </p:txBody>
      </p:sp>
      <p:sp>
        <p:nvSpPr>
          <p:cNvPr id="303" name="Line"/>
          <p:cNvSpPr/>
          <p:nvPr/>
        </p:nvSpPr>
        <p:spPr>
          <a:xfrm flipH="1" flipV="1">
            <a:off x="2227814" y="2864160"/>
            <a:ext cx="4686315" cy="24"/>
          </a:xfrm>
          <a:prstGeom prst="line">
            <a:avLst/>
          </a:prstGeom>
          <a:ln w="3175">
            <a:solidFill>
              <a:srgbClr val="000000"/>
            </a:solidFill>
          </a:ln>
        </p:spPr>
        <p:txBody>
          <a:bodyPr lIns="45718" tIns="45718" rIns="45718" bIns="45718"/>
          <a:lstStyle/>
          <a:p>
            <a:pPr/>
          </a:p>
        </p:txBody>
      </p:sp>
      <p:sp>
        <p:nvSpPr>
          <p:cNvPr id="304" name="Visual:…"/>
          <p:cNvSpPr txBox="1"/>
          <p:nvPr/>
        </p:nvSpPr>
        <p:spPr>
          <a:xfrm>
            <a:off x="13584488" y="2856988"/>
            <a:ext cx="4744546" cy="988285"/>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a:latin typeface="Arial"/>
                <a:ea typeface="Arial"/>
                <a:cs typeface="Arial"/>
                <a:sym typeface="Arial"/>
              </a:defRPr>
            </a:pPr>
            <a:r>
              <a:t>Visual:</a:t>
            </a:r>
          </a:p>
          <a:p>
            <a:pPr algn="l" defTabSz="1828800">
              <a:defRPr>
                <a:latin typeface="Arial"/>
                <a:ea typeface="Arial"/>
                <a:cs typeface="Arial"/>
                <a:sym typeface="Arial"/>
              </a:defRPr>
            </a:pPr>
            <a:r>
              <a:t>Draw a </a:t>
            </a:r>
            <a:r>
              <a:rPr i="1"/>
              <a:t>very quick</a:t>
            </a:r>
            <a:r>
              <a:t> picture:  </a:t>
            </a:r>
          </a:p>
        </p:txBody>
      </p:sp>
      <p:sp>
        <p:nvSpPr>
          <p:cNvPr id="305" name="Line"/>
          <p:cNvSpPr/>
          <p:nvPr/>
        </p:nvSpPr>
        <p:spPr>
          <a:xfrm flipH="1">
            <a:off x="7949624" y="2902294"/>
            <a:ext cx="18" cy="5943619"/>
          </a:xfrm>
          <a:prstGeom prst="line">
            <a:avLst/>
          </a:prstGeom>
          <a:ln w="3175">
            <a:solidFill>
              <a:srgbClr val="000000"/>
            </a:solidFill>
          </a:ln>
        </p:spPr>
        <p:txBody>
          <a:bodyPr lIns="45718" tIns="45718" rIns="45718" bIns="45718"/>
          <a:lstStyle/>
          <a:p>
            <a:pPr/>
          </a:p>
        </p:txBody>
      </p:sp>
      <p:sp>
        <p:nvSpPr>
          <p:cNvPr id="306" name="Line"/>
          <p:cNvSpPr/>
          <p:nvPr/>
        </p:nvSpPr>
        <p:spPr>
          <a:xfrm>
            <a:off x="7967953" y="2864161"/>
            <a:ext cx="4686314" cy="22"/>
          </a:xfrm>
          <a:prstGeom prst="line">
            <a:avLst/>
          </a:prstGeom>
          <a:ln w="3175">
            <a:solidFill>
              <a:srgbClr val="000000"/>
            </a:solidFill>
          </a:ln>
        </p:spPr>
        <p:txBody>
          <a:bodyPr lIns="45718" tIns="45718" rIns="45718" bIns="45718"/>
          <a:lstStyle/>
          <a:p>
            <a:pPr/>
          </a:p>
        </p:txBody>
      </p:sp>
      <p:sp>
        <p:nvSpPr>
          <p:cNvPr id="307" name="Line"/>
          <p:cNvSpPr/>
          <p:nvPr/>
        </p:nvSpPr>
        <p:spPr>
          <a:xfrm flipH="1">
            <a:off x="13147642" y="3033705"/>
            <a:ext cx="17" cy="5829331"/>
          </a:xfrm>
          <a:prstGeom prst="line">
            <a:avLst/>
          </a:prstGeom>
          <a:ln w="3175">
            <a:solidFill>
              <a:srgbClr val="000000"/>
            </a:solidFill>
          </a:ln>
        </p:spPr>
        <p:txBody>
          <a:bodyPr lIns="45718" tIns="45718" rIns="45718" bIns="45718"/>
          <a:lstStyle/>
          <a:p>
            <a:pPr/>
          </a:p>
        </p:txBody>
      </p:sp>
      <p:sp>
        <p:nvSpPr>
          <p:cNvPr id="308" name="My guess:"/>
          <p:cNvSpPr txBox="1"/>
          <p:nvPr/>
        </p:nvSpPr>
        <p:spPr>
          <a:xfrm>
            <a:off x="3225027" y="3040724"/>
            <a:ext cx="1991970" cy="556484"/>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l" defTabSz="1828800">
              <a:defRPr>
                <a:latin typeface="Arial"/>
                <a:ea typeface="Arial"/>
                <a:cs typeface="Arial"/>
                <a:sym typeface="Arial"/>
              </a:defRPr>
            </a:lvl1pPr>
          </a:lstStyle>
          <a:p>
            <a:pPr/>
            <a:r>
              <a:t>My guess: </a:t>
            </a:r>
          </a:p>
        </p:txBody>
      </p:sp>
      <p:sp>
        <p:nvSpPr>
          <p:cNvPr id="309" name="Dictionary Definition:…"/>
          <p:cNvSpPr txBox="1"/>
          <p:nvPr/>
        </p:nvSpPr>
        <p:spPr>
          <a:xfrm>
            <a:off x="8290842" y="2906128"/>
            <a:ext cx="4321613" cy="890008"/>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a:latin typeface="Arial"/>
                <a:ea typeface="Arial"/>
                <a:cs typeface="Arial"/>
                <a:sym typeface="Arial"/>
              </a:defRPr>
            </a:pPr>
            <a:r>
              <a:t>Dictionary Definition:</a:t>
            </a:r>
          </a:p>
          <a:p>
            <a:pPr algn="l" defTabSz="1828800">
              <a:defRPr sz="2200">
                <a:latin typeface="Arial"/>
                <a:ea typeface="Arial"/>
                <a:cs typeface="Arial"/>
                <a:sym typeface="Arial"/>
              </a:defRPr>
            </a:pPr>
            <a:r>
              <a:t>(Use </a:t>
            </a:r>
            <a:r>
              <a:rPr u="sng">
                <a:solidFill>
                  <a:srgbClr val="0000FF"/>
                </a:solidFill>
                <a:uFill>
                  <a:solidFill>
                    <a:srgbClr val="0000FF"/>
                  </a:solidFill>
                </a:uFill>
                <a:hlinkClick r:id="rId2" invalidUrl="" action="" tgtFrame="" tooltip="" history="1" highlightClick="0" endSnd="0"/>
              </a:rPr>
              <a:t>vocabulary.com</a:t>
            </a:r>
            <a:r>
              <a:t>, preferably) </a:t>
            </a:r>
          </a:p>
        </p:txBody>
      </p:sp>
      <p:sp>
        <p:nvSpPr>
          <p:cNvPr id="310" name="Line"/>
          <p:cNvSpPr/>
          <p:nvPr/>
        </p:nvSpPr>
        <p:spPr>
          <a:xfrm>
            <a:off x="3097557" y="9032561"/>
            <a:ext cx="13373116" cy="9"/>
          </a:xfrm>
          <a:prstGeom prst="line">
            <a:avLst/>
          </a:prstGeom>
          <a:ln w="3175">
            <a:solidFill>
              <a:srgbClr val="000000"/>
            </a:solidFill>
          </a:ln>
        </p:spPr>
        <p:txBody>
          <a:bodyPr lIns="45718" tIns="45718" rIns="45718" bIns="45718"/>
          <a:lstStyle/>
          <a:p>
            <a:pPr/>
          </a:p>
        </p:txBody>
      </p:sp>
      <p:sp>
        <p:nvSpPr>
          <p:cNvPr id="311" name="Getting to Know the Words We Meet in Reading:"/>
          <p:cNvSpPr txBox="1"/>
          <p:nvPr/>
        </p:nvSpPr>
        <p:spPr>
          <a:xfrm>
            <a:off x="2077149" y="766793"/>
            <a:ext cx="8352697" cy="556484"/>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lvl1pPr algn="l" defTabSz="1828800">
              <a:defRPr>
                <a:latin typeface="Arial"/>
                <a:ea typeface="Arial"/>
                <a:cs typeface="Arial"/>
                <a:sym typeface="Arial"/>
              </a:defRPr>
            </a:lvl1pPr>
          </a:lstStyle>
          <a:p>
            <a:pPr/>
            <a:r>
              <a:t>Getting to Know the Words We Meet in Reading:</a:t>
            </a:r>
          </a:p>
        </p:txBody>
      </p:sp>
      <p:sp>
        <p:nvSpPr>
          <p:cNvPr id="312" name="Line"/>
          <p:cNvSpPr/>
          <p:nvPr/>
        </p:nvSpPr>
        <p:spPr>
          <a:xfrm>
            <a:off x="8191496" y="6057886"/>
            <a:ext cx="3886211" cy="18"/>
          </a:xfrm>
          <a:prstGeom prst="line">
            <a:avLst/>
          </a:prstGeom>
          <a:ln w="3175">
            <a:solidFill>
              <a:srgbClr val="000000"/>
            </a:solidFill>
          </a:ln>
        </p:spPr>
        <p:txBody>
          <a:bodyPr lIns="45718" tIns="45718" rIns="45718" bIns="45718"/>
          <a:lstStyle/>
          <a:p>
            <a:pPr/>
          </a:p>
        </p:txBody>
      </p:sp>
      <p:sp>
        <p:nvSpPr>
          <p:cNvPr id="313" name="Definition in my own words:"/>
          <p:cNvSpPr txBox="1"/>
          <p:nvPr/>
        </p:nvSpPr>
        <p:spPr>
          <a:xfrm>
            <a:off x="8050179" y="6145407"/>
            <a:ext cx="4996920" cy="556484"/>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b="1" sz="2800">
                <a:latin typeface="Arial"/>
                <a:ea typeface="Arial"/>
                <a:cs typeface="Arial"/>
                <a:sym typeface="Arial"/>
              </a:defRPr>
            </a:pPr>
            <a:r>
              <a:t>Definition in my own words:</a:t>
            </a:r>
            <a:r>
              <a:rPr b="0" sz="3000"/>
              <a:t> </a:t>
            </a:r>
          </a:p>
        </p:txBody>
      </p:sp>
      <p:pic>
        <p:nvPicPr>
          <p:cNvPr id="314" name="pasted-image.jpeg" descr="pasted-image.jpeg"/>
          <p:cNvPicPr>
            <a:picLocks noChangeAspect="1"/>
          </p:cNvPicPr>
          <p:nvPr/>
        </p:nvPicPr>
        <p:blipFill>
          <a:blip r:embed="rId3">
            <a:extLst/>
          </a:blip>
          <a:stretch>
            <a:fillRect/>
          </a:stretch>
        </p:blipFill>
        <p:spPr>
          <a:xfrm>
            <a:off x="19490022" y="644244"/>
            <a:ext cx="1704869" cy="1704856"/>
          </a:xfrm>
          <a:prstGeom prst="rect">
            <a:avLst/>
          </a:prstGeom>
          <a:ln w="12700">
            <a:miter lim="400000"/>
          </a:ln>
        </p:spPr>
      </p:pic>
      <p:sp>
        <p:nvSpPr>
          <p:cNvPr id="315" name="Line"/>
          <p:cNvSpPr/>
          <p:nvPr/>
        </p:nvSpPr>
        <p:spPr>
          <a:xfrm>
            <a:off x="7285101" y="2316575"/>
            <a:ext cx="3886211" cy="21"/>
          </a:xfrm>
          <a:prstGeom prst="line">
            <a:avLst/>
          </a:prstGeom>
          <a:ln w="3175">
            <a:solidFill>
              <a:srgbClr val="000000"/>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Line"/>
          <p:cNvSpPr/>
          <p:nvPr/>
        </p:nvSpPr>
        <p:spPr>
          <a:xfrm>
            <a:off x="12615049" y="2864161"/>
            <a:ext cx="4686324" cy="22"/>
          </a:xfrm>
          <a:prstGeom prst="line">
            <a:avLst/>
          </a:prstGeom>
          <a:ln w="3175">
            <a:solidFill>
              <a:srgbClr val="000000"/>
            </a:solidFill>
          </a:ln>
        </p:spPr>
        <p:txBody>
          <a:bodyPr lIns="45718" tIns="45718" rIns="45718" bIns="45718"/>
          <a:lstStyle/>
          <a:p>
            <a:pPr/>
          </a:p>
        </p:txBody>
      </p:sp>
      <p:sp>
        <p:nvSpPr>
          <p:cNvPr id="318" name="Line"/>
          <p:cNvSpPr/>
          <p:nvPr/>
        </p:nvSpPr>
        <p:spPr>
          <a:xfrm flipH="1" flipV="1">
            <a:off x="2227814" y="2864160"/>
            <a:ext cx="4686315" cy="24"/>
          </a:xfrm>
          <a:prstGeom prst="line">
            <a:avLst/>
          </a:prstGeom>
          <a:ln w="3175">
            <a:solidFill>
              <a:srgbClr val="000000"/>
            </a:solidFill>
          </a:ln>
        </p:spPr>
        <p:txBody>
          <a:bodyPr lIns="45718" tIns="45718" rIns="45718" bIns="45718"/>
          <a:lstStyle/>
          <a:p>
            <a:pPr/>
          </a:p>
        </p:txBody>
      </p:sp>
      <p:sp>
        <p:nvSpPr>
          <p:cNvPr id="319" name="Visual:…"/>
          <p:cNvSpPr txBox="1"/>
          <p:nvPr/>
        </p:nvSpPr>
        <p:spPr>
          <a:xfrm>
            <a:off x="13584488" y="2856988"/>
            <a:ext cx="4744546" cy="988285"/>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a:latin typeface="Arial"/>
                <a:ea typeface="Arial"/>
                <a:cs typeface="Arial"/>
                <a:sym typeface="Arial"/>
              </a:defRPr>
            </a:pPr>
            <a:r>
              <a:t>Visual:</a:t>
            </a:r>
          </a:p>
          <a:p>
            <a:pPr algn="l" defTabSz="1828800">
              <a:defRPr>
                <a:latin typeface="Arial"/>
                <a:ea typeface="Arial"/>
                <a:cs typeface="Arial"/>
                <a:sym typeface="Arial"/>
              </a:defRPr>
            </a:pPr>
            <a:r>
              <a:t>Draw a </a:t>
            </a:r>
            <a:r>
              <a:rPr i="1"/>
              <a:t>very quick</a:t>
            </a:r>
            <a:r>
              <a:t> picture:  </a:t>
            </a:r>
          </a:p>
        </p:txBody>
      </p:sp>
      <p:sp>
        <p:nvSpPr>
          <p:cNvPr id="320" name="Line"/>
          <p:cNvSpPr/>
          <p:nvPr/>
        </p:nvSpPr>
        <p:spPr>
          <a:xfrm flipH="1">
            <a:off x="7949624" y="2902294"/>
            <a:ext cx="18" cy="5943619"/>
          </a:xfrm>
          <a:prstGeom prst="line">
            <a:avLst/>
          </a:prstGeom>
          <a:ln w="3175">
            <a:solidFill>
              <a:srgbClr val="000000"/>
            </a:solidFill>
          </a:ln>
        </p:spPr>
        <p:txBody>
          <a:bodyPr lIns="45718" tIns="45718" rIns="45718" bIns="45718"/>
          <a:lstStyle/>
          <a:p>
            <a:pPr/>
          </a:p>
        </p:txBody>
      </p:sp>
      <p:sp>
        <p:nvSpPr>
          <p:cNvPr id="321" name="Line"/>
          <p:cNvSpPr/>
          <p:nvPr/>
        </p:nvSpPr>
        <p:spPr>
          <a:xfrm>
            <a:off x="7967953" y="2864161"/>
            <a:ext cx="4686314" cy="22"/>
          </a:xfrm>
          <a:prstGeom prst="line">
            <a:avLst/>
          </a:prstGeom>
          <a:ln w="3175">
            <a:solidFill>
              <a:srgbClr val="000000"/>
            </a:solidFill>
          </a:ln>
        </p:spPr>
        <p:txBody>
          <a:bodyPr lIns="45718" tIns="45718" rIns="45718" bIns="45718"/>
          <a:lstStyle/>
          <a:p>
            <a:pPr/>
          </a:p>
        </p:txBody>
      </p:sp>
      <p:sp>
        <p:nvSpPr>
          <p:cNvPr id="322" name="Line"/>
          <p:cNvSpPr/>
          <p:nvPr/>
        </p:nvSpPr>
        <p:spPr>
          <a:xfrm flipH="1">
            <a:off x="13147642" y="3033705"/>
            <a:ext cx="17" cy="5829331"/>
          </a:xfrm>
          <a:prstGeom prst="line">
            <a:avLst/>
          </a:prstGeom>
          <a:ln w="3175">
            <a:solidFill>
              <a:srgbClr val="000000"/>
            </a:solidFill>
          </a:ln>
        </p:spPr>
        <p:txBody>
          <a:bodyPr lIns="45718" tIns="45718" rIns="45718" bIns="45718"/>
          <a:lstStyle/>
          <a:p>
            <a:pPr/>
          </a:p>
        </p:txBody>
      </p:sp>
      <p:sp>
        <p:nvSpPr>
          <p:cNvPr id="323" name="Dictionary Definition:…"/>
          <p:cNvSpPr txBox="1"/>
          <p:nvPr/>
        </p:nvSpPr>
        <p:spPr>
          <a:xfrm>
            <a:off x="8290842" y="2906128"/>
            <a:ext cx="4321613" cy="890008"/>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a:latin typeface="Arial"/>
                <a:ea typeface="Arial"/>
                <a:cs typeface="Arial"/>
                <a:sym typeface="Arial"/>
              </a:defRPr>
            </a:pPr>
            <a:r>
              <a:t>Dictionary Definition:</a:t>
            </a:r>
          </a:p>
          <a:p>
            <a:pPr algn="l" defTabSz="1828800">
              <a:defRPr sz="2200">
                <a:latin typeface="Arial"/>
                <a:ea typeface="Arial"/>
                <a:cs typeface="Arial"/>
                <a:sym typeface="Arial"/>
              </a:defRPr>
            </a:pPr>
            <a:r>
              <a:t>(Use </a:t>
            </a:r>
            <a:r>
              <a:rPr u="sng">
                <a:solidFill>
                  <a:srgbClr val="0000FF"/>
                </a:solidFill>
                <a:uFill>
                  <a:solidFill>
                    <a:srgbClr val="0000FF"/>
                  </a:solidFill>
                </a:uFill>
                <a:hlinkClick r:id="rId2" invalidUrl="" action="" tgtFrame="" tooltip="" history="1" highlightClick="0" endSnd="0"/>
              </a:rPr>
              <a:t>vocabulary.com</a:t>
            </a:r>
            <a:r>
              <a:t>, preferably) </a:t>
            </a:r>
          </a:p>
        </p:txBody>
      </p:sp>
      <p:sp>
        <p:nvSpPr>
          <p:cNvPr id="324" name="Line"/>
          <p:cNvSpPr/>
          <p:nvPr/>
        </p:nvSpPr>
        <p:spPr>
          <a:xfrm>
            <a:off x="3097557" y="9032561"/>
            <a:ext cx="13373116" cy="9"/>
          </a:xfrm>
          <a:prstGeom prst="line">
            <a:avLst/>
          </a:prstGeom>
          <a:ln w="3175">
            <a:solidFill>
              <a:srgbClr val="000000"/>
            </a:solidFill>
          </a:ln>
        </p:spPr>
        <p:txBody>
          <a:bodyPr lIns="45718" tIns="45718" rIns="45718" bIns="45718"/>
          <a:lstStyle/>
          <a:p>
            <a:pPr/>
          </a:p>
        </p:txBody>
      </p:sp>
      <p:sp>
        <p:nvSpPr>
          <p:cNvPr id="325" name="Line"/>
          <p:cNvSpPr/>
          <p:nvPr/>
        </p:nvSpPr>
        <p:spPr>
          <a:xfrm>
            <a:off x="8191496" y="6057886"/>
            <a:ext cx="3886211" cy="18"/>
          </a:xfrm>
          <a:prstGeom prst="line">
            <a:avLst/>
          </a:prstGeom>
          <a:ln w="3175">
            <a:solidFill>
              <a:srgbClr val="000000"/>
            </a:solidFill>
          </a:ln>
        </p:spPr>
        <p:txBody>
          <a:bodyPr lIns="45718" tIns="45718" rIns="45718" bIns="45718"/>
          <a:lstStyle/>
          <a:p>
            <a:pPr/>
          </a:p>
        </p:txBody>
      </p:sp>
      <p:sp>
        <p:nvSpPr>
          <p:cNvPr id="326" name="Definition in my own words:"/>
          <p:cNvSpPr txBox="1"/>
          <p:nvPr/>
        </p:nvSpPr>
        <p:spPr>
          <a:xfrm>
            <a:off x="8050179" y="6145407"/>
            <a:ext cx="4996920" cy="556484"/>
          </a:xfrm>
          <a:prstGeom prst="rect">
            <a:avLst/>
          </a:prstGeom>
          <a:ln w="12700">
            <a:miter lim="400000"/>
          </a:ln>
          <a:extLst>
            <a:ext uri="{C572A759-6A51-4108-AA02-DFA0A04FC94B}">
              <ma14:wrappingTextBoxFlag xmlns:ma14="http://schemas.microsoft.com/office/mac/drawingml/2011/main" val="1"/>
            </a:ext>
          </a:extLst>
        </p:spPr>
        <p:txBody>
          <a:bodyPr wrap="none" lIns="68573" tIns="68573" rIns="68573" bIns="68573">
            <a:spAutoFit/>
          </a:bodyPr>
          <a:lstStyle/>
          <a:p>
            <a:pPr algn="l" defTabSz="1828800">
              <a:defRPr b="1" sz="2800">
                <a:latin typeface="Arial"/>
                <a:ea typeface="Arial"/>
                <a:cs typeface="Arial"/>
                <a:sym typeface="Arial"/>
              </a:defRPr>
            </a:pPr>
            <a:r>
              <a:t>Definition in my own words:</a:t>
            </a:r>
            <a:r>
              <a:rPr b="0" sz="3000"/>
              <a:t> </a:t>
            </a:r>
          </a:p>
        </p:txBody>
      </p:sp>
      <p:sp>
        <p:nvSpPr>
          <p:cNvPr id="327" name="Line"/>
          <p:cNvSpPr/>
          <p:nvPr/>
        </p:nvSpPr>
        <p:spPr>
          <a:xfrm>
            <a:off x="7285101" y="2316575"/>
            <a:ext cx="3886211" cy="21"/>
          </a:xfrm>
          <a:prstGeom prst="line">
            <a:avLst/>
          </a:prstGeom>
          <a:ln w="3175">
            <a:solidFill>
              <a:srgbClr val="000000"/>
            </a:solidFill>
          </a:ln>
        </p:spPr>
        <p:txBody>
          <a:bodyPr lIns="45718" tIns="45718" rIns="45718" bIns="45718"/>
          <a:lstStyle/>
          <a:p>
            <a:pPr/>
          </a:p>
        </p:txBody>
      </p:sp>
      <p:pic>
        <p:nvPicPr>
          <p:cNvPr id="328" name="Image" descr="Image"/>
          <p:cNvPicPr>
            <a:picLocks noChangeAspect="1"/>
          </p:cNvPicPr>
          <p:nvPr/>
        </p:nvPicPr>
        <p:blipFill>
          <a:blip r:embed="rId3">
            <a:extLst/>
          </a:blip>
          <a:stretch>
            <a:fillRect/>
          </a:stretch>
        </p:blipFill>
        <p:spPr>
          <a:xfrm rot="5406145">
            <a:off x="3758069" y="-3016868"/>
            <a:ext cx="14399132" cy="20487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tretch>
            <a:fillRect/>
          </a:stretch>
        </p:blipFill>
        <p:spPr>
          <a:xfrm rot="5413579">
            <a:off x="3380980" y="-2698769"/>
            <a:ext cx="14221934" cy="1995602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Screen Shot 2023-09-27 at 5.44.58 PM.png" descr="Screen Shot 2023-09-27 at 5.44.58 PM.png"/>
          <p:cNvPicPr>
            <a:picLocks noChangeAspect="1"/>
          </p:cNvPicPr>
          <p:nvPr/>
        </p:nvPicPr>
        <p:blipFill>
          <a:blip r:embed="rId2">
            <a:extLst/>
          </a:blip>
          <a:stretch>
            <a:fillRect/>
          </a:stretch>
        </p:blipFill>
        <p:spPr>
          <a:xfrm>
            <a:off x="3025438" y="0"/>
            <a:ext cx="11965787" cy="13716002"/>
          </a:xfrm>
          <a:prstGeom prst="rect">
            <a:avLst/>
          </a:prstGeom>
          <a:ln w="12700">
            <a:miter lim="400000"/>
          </a:ln>
        </p:spPr>
      </p:pic>
      <p:sp>
        <p:nvSpPr>
          <p:cNvPr id="333" name="This field guide includes:…"/>
          <p:cNvSpPr txBox="1"/>
          <p:nvPr/>
        </p:nvSpPr>
        <p:spPr>
          <a:xfrm>
            <a:off x="15122419" y="1828357"/>
            <a:ext cx="4784876" cy="6405294"/>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p>
            <a:pPr algn="l" defTabSz="821529">
              <a:defRPr sz="3200">
                <a:solidFill>
                  <a:srgbClr val="3B4EFB"/>
                </a:solidFill>
                <a:latin typeface="+mn-lt"/>
                <a:ea typeface="+mn-ea"/>
                <a:cs typeface="+mn-cs"/>
                <a:sym typeface="Helvetica Neue"/>
              </a:defRPr>
            </a:pPr>
            <a:r>
              <a:t>This field guide includes: </a:t>
            </a:r>
          </a:p>
          <a:p>
            <a:pPr algn="l" defTabSz="821529">
              <a:defRPr sz="3200">
                <a:solidFill>
                  <a:srgbClr val="3B4EFB"/>
                </a:solidFill>
                <a:latin typeface="+mn-lt"/>
                <a:ea typeface="+mn-ea"/>
                <a:cs typeface="+mn-cs"/>
                <a:sym typeface="Helvetica Neue"/>
              </a:defRPr>
            </a:pPr>
          </a:p>
          <a:p>
            <a:pPr algn="l" defTabSz="821529">
              <a:defRPr sz="3200">
                <a:solidFill>
                  <a:srgbClr val="3B4EFB"/>
                </a:solidFill>
                <a:latin typeface="+mn-lt"/>
                <a:ea typeface="+mn-ea"/>
                <a:cs typeface="+mn-cs"/>
                <a:sym typeface="Helvetica Neue"/>
              </a:defRPr>
            </a:pPr>
            <a:r>
              <a:t>student-friendly definition</a:t>
            </a:r>
          </a:p>
          <a:p>
            <a:pPr algn="l" defTabSz="821529">
              <a:defRPr sz="3200">
                <a:solidFill>
                  <a:srgbClr val="3B4EFB"/>
                </a:solidFill>
                <a:latin typeface="+mn-lt"/>
                <a:ea typeface="+mn-ea"/>
                <a:cs typeface="+mn-cs"/>
                <a:sym typeface="Helvetica Neue"/>
              </a:defRPr>
            </a:pPr>
            <a:r>
              <a:t>synonyms</a:t>
            </a:r>
          </a:p>
          <a:p>
            <a:pPr algn="l" defTabSz="821529">
              <a:defRPr sz="3200">
                <a:solidFill>
                  <a:srgbClr val="3B4EFB"/>
                </a:solidFill>
                <a:latin typeface="+mn-lt"/>
                <a:ea typeface="+mn-ea"/>
                <a:cs typeface="+mn-cs"/>
                <a:sym typeface="Helvetica Neue"/>
              </a:defRPr>
            </a:pPr>
            <a:r>
              <a:t>original poem</a:t>
            </a:r>
          </a:p>
          <a:p>
            <a:pPr algn="l" defTabSz="821529">
              <a:defRPr sz="3200">
                <a:solidFill>
                  <a:srgbClr val="3B4EFB"/>
                </a:solidFill>
                <a:latin typeface="+mn-lt"/>
                <a:ea typeface="+mn-ea"/>
                <a:cs typeface="+mn-cs"/>
                <a:sym typeface="Helvetica Neue"/>
              </a:defRPr>
            </a:pPr>
            <a:r>
              <a:t>origin</a:t>
            </a:r>
          </a:p>
          <a:p>
            <a:pPr algn="l" defTabSz="821529">
              <a:defRPr sz="3200">
                <a:solidFill>
                  <a:srgbClr val="3B4EFB"/>
                </a:solidFill>
                <a:latin typeface="+mn-lt"/>
                <a:ea typeface="+mn-ea"/>
                <a:cs typeface="+mn-cs"/>
                <a:sym typeface="Helvetica Neue"/>
              </a:defRPr>
            </a:pPr>
            <a:r>
              <a:t>pic that represents the</a:t>
            </a:r>
          </a:p>
          <a:p>
            <a:pPr algn="l" defTabSz="821529">
              <a:defRPr sz="3200">
                <a:solidFill>
                  <a:srgbClr val="3B4EFB"/>
                </a:solidFill>
                <a:latin typeface="+mn-lt"/>
                <a:ea typeface="+mn-ea"/>
                <a:cs typeface="+mn-cs"/>
                <a:sym typeface="Helvetica Neue"/>
              </a:defRPr>
            </a:pPr>
            <a:r>
              <a:t>    concept</a:t>
            </a:r>
          </a:p>
          <a:p>
            <a:pPr algn="l" defTabSz="821529">
              <a:defRPr sz="3200">
                <a:solidFill>
                  <a:srgbClr val="3B4EFB"/>
                </a:solidFill>
                <a:latin typeface="+mn-lt"/>
                <a:ea typeface="+mn-ea"/>
                <a:cs typeface="+mn-cs"/>
                <a:sym typeface="Helvetica Neue"/>
              </a:defRPr>
            </a:pPr>
            <a:r>
              <a:t>something you’d say</a:t>
            </a:r>
          </a:p>
          <a:p>
            <a:pPr algn="l" defTabSz="821529">
              <a:defRPr sz="3200">
                <a:solidFill>
                  <a:srgbClr val="3B4EFB"/>
                </a:solidFill>
                <a:latin typeface="+mn-lt"/>
                <a:ea typeface="+mn-ea"/>
                <a:cs typeface="+mn-cs"/>
                <a:sym typeface="Helvetica Neue"/>
              </a:defRPr>
            </a:pPr>
            <a:r>
              <a:t>    related to the concept</a:t>
            </a:r>
          </a:p>
          <a:p>
            <a:pPr algn="l" defTabSz="821529">
              <a:defRPr sz="3200">
                <a:solidFill>
                  <a:srgbClr val="3B4EFB"/>
                </a:solidFill>
                <a:latin typeface="+mn-lt"/>
                <a:ea typeface="+mn-ea"/>
                <a:cs typeface="+mn-cs"/>
                <a:sym typeface="Helvetica Neue"/>
              </a:defRPr>
            </a:pPr>
            <a:r>
              <a:t>professional sentence</a:t>
            </a:r>
          </a:p>
          <a:p>
            <a:pPr algn="l" defTabSz="821529">
              <a:defRPr sz="3200">
                <a:solidFill>
                  <a:srgbClr val="3B4EFB"/>
                </a:solidFill>
                <a:latin typeface="+mn-lt"/>
                <a:ea typeface="+mn-ea"/>
                <a:cs typeface="+mn-cs"/>
                <a:sym typeface="Helvetica Neue"/>
              </a:defRPr>
            </a:pPr>
            <a:r>
              <a:t>situation when you might</a:t>
            </a:r>
          </a:p>
          <a:p>
            <a:pPr algn="l" defTabSz="821529">
              <a:defRPr sz="3200">
                <a:solidFill>
                  <a:srgbClr val="3B4EFB"/>
                </a:solidFill>
                <a:latin typeface="+mn-lt"/>
                <a:ea typeface="+mn-ea"/>
                <a:cs typeface="+mn-cs"/>
                <a:sym typeface="Helvetica Neue"/>
              </a:defRPr>
            </a:pPr>
            <a:r>
              <a:t>   use the word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2">
            <a:extLst/>
          </a:blip>
          <a:stretch>
            <a:fillRect/>
          </a:stretch>
        </p:blipFill>
        <p:spPr>
          <a:xfrm>
            <a:off x="8388029" y="1772016"/>
            <a:ext cx="8559453" cy="5695928"/>
          </a:xfrm>
          <a:prstGeom prst="rect">
            <a:avLst/>
          </a:prstGeom>
          <a:ln w="12700">
            <a:miter lim="400000"/>
          </a:ln>
        </p:spPr>
      </p:pic>
      <p:sp>
        <p:nvSpPr>
          <p:cNvPr id="157" name="Elements of Reading Instruction…"/>
          <p:cNvSpPr txBox="1"/>
          <p:nvPr/>
        </p:nvSpPr>
        <p:spPr>
          <a:xfrm>
            <a:off x="5818008" y="6504970"/>
            <a:ext cx="13699491" cy="4368414"/>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7000">
                <a:latin typeface="+mn-lt"/>
                <a:ea typeface="+mn-ea"/>
                <a:cs typeface="+mn-cs"/>
                <a:sym typeface="Helvetica Neue"/>
              </a:defRPr>
            </a:pPr>
          </a:p>
          <a:p>
            <a:pPr>
              <a:defRPr b="1" sz="7000">
                <a:latin typeface="+mn-lt"/>
                <a:ea typeface="+mn-ea"/>
                <a:cs typeface="+mn-cs"/>
                <a:sym typeface="Helvetica Neue"/>
              </a:defRPr>
            </a:pPr>
            <a:r>
              <a:t>Topic I:</a:t>
            </a:r>
          </a:p>
          <a:p>
            <a:pPr>
              <a:defRPr b="1" sz="7000">
                <a:latin typeface="+mn-lt"/>
                <a:ea typeface="+mn-ea"/>
                <a:cs typeface="+mn-cs"/>
                <a:sym typeface="Helvetica Neue"/>
              </a:defRPr>
            </a:pPr>
            <a:r>
              <a:t>Elements of Reading Instruction</a:t>
            </a:r>
          </a:p>
          <a:p>
            <a:pPr>
              <a:defRPr b="1" sz="7000">
                <a:latin typeface="+mn-lt"/>
                <a:ea typeface="+mn-ea"/>
                <a:cs typeface="+mn-cs"/>
                <a:sym typeface="Helvetica Neue"/>
              </a:defRPr>
            </a:pPr>
            <a:r>
              <a:t>Pre-K—12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Line Line" descr="Line Line"/>
          <p:cNvPicPr>
            <a:picLocks noChangeAspect="1"/>
          </p:cNvPicPr>
          <p:nvPr/>
        </p:nvPicPr>
        <p:blipFill>
          <a:blip r:embed="rId2">
            <a:extLst/>
          </a:blip>
          <a:stretch>
            <a:fillRect/>
          </a:stretch>
        </p:blipFill>
        <p:spPr>
          <a:xfrm>
            <a:off x="12124366" y="6659922"/>
            <a:ext cx="1754574" cy="190508"/>
          </a:xfrm>
          <a:prstGeom prst="rect">
            <a:avLst/>
          </a:prstGeom>
          <a:ln w="12700">
            <a:miter lim="400000"/>
          </a:ln>
        </p:spPr>
      </p:pic>
      <p:sp>
        <p:nvSpPr>
          <p:cNvPr id="336" name="ignominy"/>
          <p:cNvSpPr txBox="1"/>
          <p:nvPr/>
        </p:nvSpPr>
        <p:spPr>
          <a:xfrm>
            <a:off x="10826171" y="5589639"/>
            <a:ext cx="4176085" cy="1191935"/>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825499">
              <a:defRPr b="1" sz="7400">
                <a:latin typeface="+mn-lt"/>
                <a:ea typeface="+mn-ea"/>
                <a:cs typeface="+mn-cs"/>
                <a:sym typeface="Helvetica Neue"/>
              </a:defRPr>
            </a:lvl1pPr>
          </a:lstStyle>
          <a:p>
            <a:pPr/>
            <a:r>
              <a:t>ignominy</a:t>
            </a:r>
          </a:p>
        </p:txBody>
      </p:sp>
      <p:grpSp>
        <p:nvGrpSpPr>
          <p:cNvPr id="339" name="Group"/>
          <p:cNvGrpSpPr/>
          <p:nvPr/>
        </p:nvGrpSpPr>
        <p:grpSpPr>
          <a:xfrm>
            <a:off x="8491732" y="3353771"/>
            <a:ext cx="3281548" cy="2550619"/>
            <a:chOff x="-2" y="-1"/>
            <a:chExt cx="3281547" cy="2550618"/>
          </a:xfrm>
        </p:grpSpPr>
        <p:pic>
          <p:nvPicPr>
            <p:cNvPr id="337" name="Image" descr="Image"/>
            <p:cNvPicPr>
              <a:picLocks noChangeAspect="1"/>
            </p:cNvPicPr>
            <p:nvPr/>
          </p:nvPicPr>
          <p:blipFill>
            <a:blip r:embed="rId3">
              <a:extLst/>
            </a:blip>
            <a:stretch>
              <a:fillRect/>
            </a:stretch>
          </p:blipFill>
          <p:spPr>
            <a:xfrm rot="10696771">
              <a:off x="29947" y="33287"/>
              <a:ext cx="2247913" cy="2028838"/>
            </a:xfrm>
            <a:prstGeom prst="rect">
              <a:avLst/>
            </a:prstGeom>
            <a:ln w="12700" cap="flat">
              <a:noFill/>
              <a:miter lim="400000"/>
            </a:ln>
            <a:effectLst/>
          </p:spPr>
        </p:pic>
        <p:pic>
          <p:nvPicPr>
            <p:cNvPr id="338" name="Line Line" descr="Line Line"/>
            <p:cNvPicPr>
              <a:picLocks noChangeAspect="1"/>
            </p:cNvPicPr>
            <p:nvPr/>
          </p:nvPicPr>
          <p:blipFill>
            <a:blip r:embed="rId4">
              <a:extLst/>
            </a:blip>
            <a:stretch>
              <a:fillRect/>
            </a:stretch>
          </p:blipFill>
          <p:spPr>
            <a:xfrm>
              <a:off x="2177080" y="2360109"/>
              <a:ext cx="1104466" cy="190508"/>
            </a:xfrm>
            <a:prstGeom prst="rect">
              <a:avLst/>
            </a:prstGeom>
            <a:ln w="12700" cap="flat">
              <a:noFill/>
              <a:miter lim="400000"/>
            </a:ln>
            <a:effectLst/>
          </p:spPr>
        </p:pic>
      </p:grpSp>
      <p:sp>
        <p:nvSpPr>
          <p:cNvPr id="340" name="bad"/>
          <p:cNvSpPr txBox="1"/>
          <p:nvPr/>
        </p:nvSpPr>
        <p:spPr>
          <a:xfrm>
            <a:off x="7310621" y="4894615"/>
            <a:ext cx="955645" cy="646396"/>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825499">
              <a:defRPr b="1" sz="3800">
                <a:solidFill>
                  <a:srgbClr val="BF4934"/>
                </a:solidFill>
                <a:latin typeface="+mn-lt"/>
                <a:ea typeface="+mn-ea"/>
                <a:cs typeface="+mn-cs"/>
                <a:sym typeface="Helvetica Neue"/>
              </a:defRPr>
            </a:lvl1pPr>
          </a:lstStyle>
          <a:p>
            <a:pPr/>
            <a:r>
              <a:t>bad</a:t>
            </a:r>
          </a:p>
        </p:txBody>
      </p:sp>
      <p:sp>
        <p:nvSpPr>
          <p:cNvPr id="341" name="Senator Joseph McCarthy’s life…"/>
          <p:cNvSpPr txBox="1"/>
          <p:nvPr/>
        </p:nvSpPr>
        <p:spPr>
          <a:xfrm>
            <a:off x="10159155" y="9685018"/>
            <a:ext cx="6403640" cy="1793080"/>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825499">
              <a:defRPr b="1" sz="2800">
                <a:solidFill>
                  <a:srgbClr val="C75BCD"/>
                </a:solidFill>
                <a:latin typeface="+mn-lt"/>
                <a:ea typeface="+mn-ea"/>
                <a:cs typeface="+mn-cs"/>
                <a:sym typeface="Helvetica Neue"/>
              </a:defRPr>
            </a:pPr>
            <a:r>
              <a:t>Senator Joseph McCarthy’s life</a:t>
            </a:r>
          </a:p>
          <a:p>
            <a:pPr algn="l" defTabSz="825499">
              <a:defRPr b="1" sz="2800">
                <a:solidFill>
                  <a:srgbClr val="C75BCD"/>
                </a:solidFill>
                <a:latin typeface="+mn-lt"/>
                <a:ea typeface="+mn-ea"/>
                <a:cs typeface="+mn-cs"/>
                <a:sym typeface="Helvetica Neue"/>
              </a:defRPr>
            </a:pPr>
            <a:r>
              <a:t>ended ignominiously, and his name</a:t>
            </a:r>
          </a:p>
          <a:p>
            <a:pPr algn="l" defTabSz="825499">
              <a:defRPr b="1" sz="2800">
                <a:solidFill>
                  <a:srgbClr val="C75BCD"/>
                </a:solidFill>
                <a:latin typeface="+mn-lt"/>
                <a:ea typeface="+mn-ea"/>
                <a:cs typeface="+mn-cs"/>
                <a:sym typeface="Helvetica Neue"/>
              </a:defRPr>
            </a:pPr>
            <a:r>
              <a:t>is forever associated with malicious</a:t>
            </a:r>
          </a:p>
          <a:p>
            <a:pPr algn="l" defTabSz="825499">
              <a:defRPr b="1" sz="2800">
                <a:solidFill>
                  <a:srgbClr val="C75BCD"/>
                </a:solidFill>
                <a:latin typeface="+mn-lt"/>
                <a:ea typeface="+mn-ea"/>
                <a:cs typeface="+mn-cs"/>
                <a:sym typeface="Helvetica Neue"/>
              </a:defRPr>
            </a:pPr>
            <a:r>
              <a:t>accusations that run amok in society.</a:t>
            </a:r>
          </a:p>
        </p:txBody>
      </p:sp>
      <p:pic>
        <p:nvPicPr>
          <p:cNvPr id="342" name="Image" descr="Image"/>
          <p:cNvPicPr>
            <a:picLocks noChangeAspect="1"/>
          </p:cNvPicPr>
          <p:nvPr/>
        </p:nvPicPr>
        <p:blipFill>
          <a:blip r:embed="rId5">
            <a:extLst/>
          </a:blip>
          <a:stretch>
            <a:fillRect/>
          </a:stretch>
        </p:blipFill>
        <p:spPr>
          <a:xfrm flipH="1" rot="10517399">
            <a:off x="12688196" y="3357491"/>
            <a:ext cx="1800232" cy="2543183"/>
          </a:xfrm>
          <a:prstGeom prst="rect">
            <a:avLst/>
          </a:prstGeom>
          <a:ln w="12700">
            <a:miter lim="400000"/>
          </a:ln>
        </p:spPr>
      </p:pic>
      <p:sp>
        <p:nvSpPr>
          <p:cNvPr id="343" name="name"/>
          <p:cNvSpPr txBox="1"/>
          <p:nvPr/>
        </p:nvSpPr>
        <p:spPr>
          <a:xfrm>
            <a:off x="14249874" y="3797217"/>
            <a:ext cx="1366337" cy="646396"/>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algn="l" defTabSz="825499">
              <a:defRPr b="1" sz="3800">
                <a:solidFill>
                  <a:srgbClr val="BF4934"/>
                </a:solidFill>
                <a:latin typeface="+mn-lt"/>
                <a:ea typeface="+mn-ea"/>
                <a:cs typeface="+mn-cs"/>
                <a:sym typeface="Helvetica Neue"/>
              </a:defRPr>
            </a:lvl1pPr>
          </a:lstStyle>
          <a:p>
            <a:pPr/>
            <a:r>
              <a:t>name</a:t>
            </a:r>
          </a:p>
        </p:txBody>
      </p:sp>
      <p:sp>
        <p:nvSpPr>
          <p:cNvPr id="344" name="nominate, number,…"/>
          <p:cNvSpPr txBox="1"/>
          <p:nvPr/>
        </p:nvSpPr>
        <p:spPr>
          <a:xfrm>
            <a:off x="15403346" y="4329505"/>
            <a:ext cx="5046315" cy="2224881"/>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825499">
              <a:defRPr b="1" sz="2800">
                <a:solidFill>
                  <a:srgbClr val="BF4934"/>
                </a:solidFill>
                <a:latin typeface="+mn-lt"/>
                <a:ea typeface="+mn-ea"/>
                <a:cs typeface="+mn-cs"/>
                <a:sym typeface="Helvetica Neue"/>
              </a:defRPr>
            </a:pPr>
            <a:r>
              <a:t>nominate, number,</a:t>
            </a:r>
          </a:p>
          <a:p>
            <a:pPr algn="l" defTabSz="825499">
              <a:defRPr b="1" sz="2800">
                <a:solidFill>
                  <a:srgbClr val="BF4934"/>
                </a:solidFill>
                <a:latin typeface="+mn-lt"/>
                <a:ea typeface="+mn-ea"/>
                <a:cs typeface="+mn-cs"/>
                <a:sym typeface="Helvetica Neue"/>
              </a:defRPr>
            </a:pPr>
            <a:r>
              <a:t>polynomial, misnomer,</a:t>
            </a:r>
          </a:p>
          <a:p>
            <a:pPr algn="l" defTabSz="825499">
              <a:defRPr b="1" sz="2800">
                <a:solidFill>
                  <a:srgbClr val="BF4934"/>
                </a:solidFill>
                <a:latin typeface="+mn-lt"/>
                <a:ea typeface="+mn-ea"/>
                <a:cs typeface="+mn-cs"/>
                <a:sym typeface="Helvetica Neue"/>
              </a:defRPr>
            </a:pPr>
            <a:r>
              <a:t>nomenclature, denomination,</a:t>
            </a:r>
          </a:p>
          <a:p>
            <a:pPr algn="l" defTabSz="825499">
              <a:defRPr b="1" sz="2800">
                <a:solidFill>
                  <a:srgbClr val="BF4934"/>
                </a:solidFill>
                <a:latin typeface="+mn-lt"/>
                <a:ea typeface="+mn-ea"/>
                <a:cs typeface="+mn-cs"/>
                <a:sym typeface="Helvetica Neue"/>
              </a:defRPr>
            </a:pPr>
            <a:r>
              <a:t>denominator</a:t>
            </a:r>
          </a:p>
          <a:p>
            <a:pPr algn="l" defTabSz="825499">
              <a:defRPr b="1" sz="2800">
                <a:solidFill>
                  <a:srgbClr val="BF4934"/>
                </a:solidFill>
                <a:latin typeface="+mn-lt"/>
                <a:ea typeface="+mn-ea"/>
                <a:cs typeface="+mn-cs"/>
                <a:sym typeface="Helvetica Neue"/>
              </a:defRPr>
            </a:pPr>
            <a:r>
              <a:t>Sp: </a:t>
            </a:r>
            <a:r>
              <a:rPr i="1"/>
              <a:t>nombre</a:t>
            </a:r>
          </a:p>
        </p:txBody>
      </p:sp>
      <p:sp>
        <p:nvSpPr>
          <p:cNvPr id="345" name="ignore, ignorant,…"/>
          <p:cNvSpPr txBox="1"/>
          <p:nvPr/>
        </p:nvSpPr>
        <p:spPr>
          <a:xfrm>
            <a:off x="6226738" y="5753513"/>
            <a:ext cx="3340501" cy="929480"/>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825499">
              <a:defRPr b="1" sz="2800">
                <a:solidFill>
                  <a:srgbClr val="BF4934"/>
                </a:solidFill>
                <a:latin typeface="+mn-lt"/>
                <a:ea typeface="+mn-ea"/>
                <a:cs typeface="+mn-cs"/>
                <a:sym typeface="Helvetica Neue"/>
              </a:defRPr>
            </a:pPr>
            <a:r>
              <a:t>ignore, ignorant,</a:t>
            </a:r>
          </a:p>
          <a:p>
            <a:pPr algn="l" defTabSz="825499">
              <a:defRPr b="1" sz="2800">
                <a:solidFill>
                  <a:srgbClr val="BF4934"/>
                </a:solidFill>
                <a:latin typeface="+mn-lt"/>
                <a:ea typeface="+mn-ea"/>
                <a:cs typeface="+mn-cs"/>
                <a:sym typeface="Helvetica Neue"/>
              </a:defRPr>
            </a:pPr>
            <a:r>
              <a:t>ignoramus, ignoble</a:t>
            </a:r>
          </a:p>
        </p:txBody>
      </p:sp>
      <p:sp>
        <p:nvSpPr>
          <p:cNvPr id="346" name="shame…"/>
          <p:cNvSpPr txBox="1"/>
          <p:nvPr/>
        </p:nvSpPr>
        <p:spPr>
          <a:xfrm>
            <a:off x="6245078" y="7541618"/>
            <a:ext cx="2143196" cy="2656680"/>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825499">
              <a:defRPr b="1" sz="2800">
                <a:solidFill>
                  <a:srgbClr val="214CFF"/>
                </a:solidFill>
                <a:latin typeface="+mn-lt"/>
                <a:ea typeface="+mn-ea"/>
                <a:cs typeface="+mn-cs"/>
                <a:sym typeface="Helvetica Neue"/>
              </a:defRPr>
            </a:pPr>
            <a:r>
              <a:t>shame</a:t>
            </a:r>
          </a:p>
          <a:p>
            <a:pPr algn="l" defTabSz="825499">
              <a:defRPr b="1" sz="2800">
                <a:solidFill>
                  <a:srgbClr val="214CFF"/>
                </a:solidFill>
                <a:latin typeface="+mn-lt"/>
                <a:ea typeface="+mn-ea"/>
                <a:cs typeface="+mn-cs"/>
                <a:sym typeface="Helvetica Neue"/>
              </a:defRPr>
            </a:pPr>
            <a:r>
              <a:t>disgrace</a:t>
            </a:r>
          </a:p>
          <a:p>
            <a:pPr algn="l" defTabSz="825499">
              <a:defRPr b="1" sz="2800">
                <a:solidFill>
                  <a:srgbClr val="214CFF"/>
                </a:solidFill>
                <a:latin typeface="+mn-lt"/>
                <a:ea typeface="+mn-ea"/>
                <a:cs typeface="+mn-cs"/>
                <a:sym typeface="Helvetica Neue"/>
              </a:defRPr>
            </a:pPr>
            <a:r>
              <a:t>humiliation</a:t>
            </a:r>
          </a:p>
          <a:p>
            <a:pPr algn="l" defTabSz="825499">
              <a:defRPr b="1" sz="2800">
                <a:solidFill>
                  <a:srgbClr val="214CFF"/>
                </a:solidFill>
                <a:latin typeface="+mn-lt"/>
                <a:ea typeface="+mn-ea"/>
                <a:cs typeface="+mn-cs"/>
                <a:sym typeface="Helvetica Neue"/>
              </a:defRPr>
            </a:pPr>
            <a:r>
              <a:t>approbation</a:t>
            </a:r>
          </a:p>
          <a:p>
            <a:pPr algn="l" defTabSz="825499">
              <a:defRPr b="1" sz="2800">
                <a:solidFill>
                  <a:srgbClr val="214CFF"/>
                </a:solidFill>
                <a:latin typeface="+mn-lt"/>
                <a:ea typeface="+mn-ea"/>
                <a:cs typeface="+mn-cs"/>
                <a:sym typeface="Helvetica Neue"/>
              </a:defRPr>
            </a:pPr>
            <a:r>
              <a:t>dishonor</a:t>
            </a:r>
          </a:p>
          <a:p>
            <a:pPr algn="l" defTabSz="825499">
              <a:defRPr b="1" sz="2800">
                <a:solidFill>
                  <a:srgbClr val="214CFF"/>
                </a:solidFill>
                <a:latin typeface="+mn-lt"/>
                <a:ea typeface="+mn-ea"/>
                <a:cs typeface="+mn-cs"/>
                <a:sym typeface="Helvetica Neue"/>
              </a:defRPr>
            </a:pPr>
            <a:r>
              <a:t>infamy</a:t>
            </a:r>
          </a:p>
        </p:txBody>
      </p:sp>
      <p:pic>
        <p:nvPicPr>
          <p:cNvPr id="347" name="Image" descr="Image"/>
          <p:cNvPicPr>
            <a:picLocks noChangeAspect="1"/>
          </p:cNvPicPr>
          <p:nvPr/>
        </p:nvPicPr>
        <p:blipFill>
          <a:blip r:embed="rId6">
            <a:extLst/>
          </a:blip>
          <a:stretch>
            <a:fillRect/>
          </a:stretch>
        </p:blipFill>
        <p:spPr>
          <a:xfrm>
            <a:off x="10027635" y="6885074"/>
            <a:ext cx="5353035" cy="25210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7"/>
      <p:bldP build="whole" bldLvl="1" animBg="1" rev="0" advAuto="0" spid="346" grpId="8"/>
      <p:bldP build="whole" bldLvl="1" animBg="1" rev="0" advAuto="0" spid="345" grpId="4"/>
      <p:bldP build="whole" bldLvl="1" animBg="1" rev="0" advAuto="0" spid="340" grpId="3"/>
      <p:bldP build="whole" bldLvl="1" animBg="1" rev="0" advAuto="0" spid="343" grpId="5"/>
      <p:bldP build="whole" bldLvl="1" animBg="1" rev="0" advAuto="0" spid="344" grpId="6"/>
      <p:bldP build="whole" bldLvl="1" animBg="1" rev="0" advAuto="0" spid="339" grpId="2"/>
      <p:bldP build="whole" bldLvl="1" animBg="1" rev="0" advAuto="0" spid="33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nvPicPr>
        <p:blipFill>
          <a:blip r:embed="rId2">
            <a:extLst/>
          </a:blip>
          <a:stretch>
            <a:fillRect/>
          </a:stretch>
        </p:blipFill>
        <p:spPr>
          <a:xfrm>
            <a:off x="4000093" y="0"/>
            <a:ext cx="16383814" cy="13716000"/>
          </a:xfrm>
          <a:prstGeom prst="rect">
            <a:avLst/>
          </a:prstGeom>
          <a:ln w="12700">
            <a:miter lim="400000"/>
          </a:ln>
        </p:spPr>
      </p:pic>
      <p:sp>
        <p:nvSpPr>
          <p:cNvPr id="350" name="Rectangle"/>
          <p:cNvSpPr/>
          <p:nvPr/>
        </p:nvSpPr>
        <p:spPr>
          <a:xfrm>
            <a:off x="11767046" y="807362"/>
            <a:ext cx="8572222" cy="12812684"/>
          </a:xfrm>
          <a:prstGeom prst="rect">
            <a:avLst/>
          </a:prstGeom>
          <a:solidFill>
            <a:srgbClr val="FFFFFF"/>
          </a:solidFill>
          <a:ln w="25400">
            <a:solidFill>
              <a:schemeClr val="accent1"/>
            </a:solidFill>
          </a:ln>
        </p:spPr>
        <p:txBody>
          <a:bodyPr lIns="0" tIns="0" rIns="0" bIns="0" anchor="ctr"/>
          <a:lstStyle/>
          <a:p>
            <a:pPr defTabSz="821529">
              <a:defRPr sz="3200">
                <a:latin typeface="+mn-lt"/>
                <a:ea typeface="+mn-ea"/>
                <a:cs typeface="+mn-cs"/>
                <a:sym typeface="Helvetica Neue"/>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65"/>
          <p:cNvSpPr txBox="1"/>
          <p:nvPr/>
        </p:nvSpPr>
        <p:spPr>
          <a:xfrm>
            <a:off x="4235446" y="377820"/>
            <a:ext cx="6449926" cy="63947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b="1" sz="3200">
                <a:latin typeface="Arial"/>
                <a:ea typeface="Arial"/>
                <a:cs typeface="Arial"/>
                <a:sym typeface="Arial"/>
              </a:defRPr>
            </a:lvl1pPr>
          </a:lstStyle>
          <a:p>
            <a:pPr/>
            <a:r>
              <a:t>The Academic Word List (AWL): </a:t>
            </a:r>
          </a:p>
        </p:txBody>
      </p:sp>
      <p:sp>
        <p:nvSpPr>
          <p:cNvPr id="353" name="Shape 366"/>
          <p:cNvSpPr txBox="1"/>
          <p:nvPr/>
        </p:nvSpPr>
        <p:spPr>
          <a:xfrm>
            <a:off x="3406749" y="1920856"/>
            <a:ext cx="14190329" cy="988840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285875">
              <a:defRPr b="1" sz="2200" u="sng">
                <a:latin typeface="Arial"/>
                <a:ea typeface="Arial"/>
                <a:cs typeface="Arial"/>
                <a:sym typeface="Arial"/>
              </a:defRPr>
            </a:pPr>
            <a:r>
              <a:t>Background:</a:t>
            </a:r>
            <a:r>
              <a:rPr u="none"/>
              <a:t>  </a:t>
            </a:r>
            <a:r>
              <a:rPr b="0" sz="2400" u="none"/>
              <a:t>The Academic Word List consists of 570 word families that are not in the most</a:t>
            </a:r>
            <a:endParaRPr sz="2400"/>
          </a:p>
          <a:p>
            <a:pPr algn="l" defTabSz="1285875">
              <a:defRPr sz="2400">
                <a:latin typeface="Arial"/>
                <a:ea typeface="Arial"/>
                <a:cs typeface="Arial"/>
                <a:sym typeface="Arial"/>
              </a:defRPr>
            </a:pPr>
            <a:r>
              <a:t> frequent 2,000 words of English but which occur frequently over a very wide range of academic texts.</a:t>
            </a:r>
          </a:p>
          <a:p>
            <a:pPr algn="l" defTabSz="1285875">
              <a:defRPr sz="2400">
                <a:latin typeface="Arial"/>
                <a:ea typeface="Arial"/>
                <a:cs typeface="Arial"/>
                <a:sym typeface="Arial"/>
              </a:defRPr>
            </a:pPr>
            <a:r>
              <a:t>These 570 word families are grouped into ten subsets that reflect word frequency. </a:t>
            </a:r>
          </a:p>
          <a:p>
            <a:pPr algn="l" defTabSz="1285875">
              <a:defRPr sz="2400">
                <a:latin typeface="Arial"/>
                <a:ea typeface="Arial"/>
                <a:cs typeface="Arial"/>
                <a:sym typeface="Arial"/>
              </a:defRPr>
            </a:pPr>
            <a:r>
              <a:t>A word like </a:t>
            </a:r>
            <a:r>
              <a:rPr i="1"/>
              <a:t>analyze</a:t>
            </a:r>
            <a:r>
              <a:t> falls into Subset 1, which contains the most frequent words, while the word</a:t>
            </a:r>
          </a:p>
          <a:p>
            <a:pPr algn="l" defTabSz="1285875">
              <a:defRPr i="1" sz="2400">
                <a:latin typeface="Arial"/>
                <a:ea typeface="Arial"/>
                <a:cs typeface="Arial"/>
                <a:sym typeface="Arial"/>
              </a:defRPr>
            </a:pPr>
            <a:r>
              <a:t>adjacent </a:t>
            </a:r>
            <a:r>
              <a:rPr i="0"/>
              <a:t>falls into Subset 10 which includes the least frequent (among this list of high incidence words). </a:t>
            </a:r>
          </a:p>
          <a:p>
            <a:pPr algn="l" defTabSz="1285875">
              <a:defRPr sz="2400">
                <a:latin typeface="Arial"/>
                <a:ea typeface="Arial"/>
                <a:cs typeface="Arial"/>
                <a:sym typeface="Arial"/>
              </a:defRPr>
            </a:pPr>
          </a:p>
          <a:p>
            <a:pPr algn="l" defTabSz="1285875">
              <a:defRPr sz="2400">
                <a:latin typeface="Arial"/>
                <a:ea typeface="Arial"/>
                <a:cs typeface="Arial"/>
                <a:sym typeface="Arial"/>
              </a:defRPr>
            </a:pPr>
            <a:r>
              <a:t>The AWL is not restricted to a specific field of study.  That means that the words are useful for learners</a:t>
            </a:r>
          </a:p>
          <a:p>
            <a:pPr algn="l" defTabSz="1285875">
              <a:defRPr sz="2400">
                <a:latin typeface="Arial"/>
                <a:ea typeface="Arial"/>
                <a:cs typeface="Arial"/>
                <a:sym typeface="Arial"/>
              </a:defRPr>
            </a:pPr>
            <a:r>
              <a:t>studying in disciplines as varied as literature, science, health, business, and law.  </a:t>
            </a:r>
          </a:p>
          <a:p>
            <a:pPr algn="l" defTabSz="1285875">
              <a:defRPr sz="2400">
                <a:latin typeface="Arial"/>
                <a:ea typeface="Arial"/>
                <a:cs typeface="Arial"/>
                <a:sym typeface="Arial"/>
              </a:defRPr>
            </a:pPr>
            <a:r>
              <a:t>This high-utility academic word list does not contain technical words likely to appear in one,</a:t>
            </a:r>
          </a:p>
          <a:p>
            <a:pPr algn="l" defTabSz="1285875">
              <a:defRPr sz="2400">
                <a:latin typeface="Arial"/>
                <a:ea typeface="Arial"/>
                <a:cs typeface="Arial"/>
                <a:sym typeface="Arial"/>
              </a:defRPr>
            </a:pPr>
            <a:r>
              <a:t>specific field of study such as </a:t>
            </a:r>
            <a:r>
              <a:rPr i="1"/>
              <a:t>amortization, petroglyph, onomatopoeia</a:t>
            </a:r>
            <a:r>
              <a:t>, or </a:t>
            </a:r>
            <a:r>
              <a:rPr i="1"/>
              <a:t>cartilage</a:t>
            </a:r>
            <a:r>
              <a:t>.  </a:t>
            </a:r>
          </a:p>
          <a:p>
            <a:pPr algn="l" defTabSz="1285875">
              <a:defRPr sz="2400">
                <a:latin typeface="Arial"/>
                <a:ea typeface="Arial"/>
                <a:cs typeface="Arial"/>
                <a:sym typeface="Arial"/>
              </a:defRPr>
            </a:pPr>
            <a:r>
              <a:t>Two-thirds of all academic English derive from Latin or Greek. </a:t>
            </a:r>
          </a:p>
          <a:p>
            <a:pPr algn="l" defTabSz="1285875">
              <a:defRPr sz="2400">
                <a:latin typeface="Arial"/>
                <a:ea typeface="Arial"/>
                <a:cs typeface="Arial"/>
                <a:sym typeface="Arial"/>
              </a:defRPr>
            </a:pPr>
          </a:p>
          <a:p>
            <a:pPr algn="l" defTabSz="1285875">
              <a:defRPr sz="2400">
                <a:latin typeface="Arial"/>
                <a:ea typeface="Arial"/>
                <a:cs typeface="Arial"/>
                <a:sym typeface="Arial"/>
              </a:defRPr>
            </a:pPr>
            <a:r>
              <a:t>Understandably, knowledge of the most high-incidence academic words in English can significantly</a:t>
            </a:r>
          </a:p>
          <a:p>
            <a:pPr algn="l" defTabSz="1285875">
              <a:defRPr sz="2400">
                <a:latin typeface="Arial"/>
                <a:ea typeface="Arial"/>
                <a:cs typeface="Arial"/>
                <a:sym typeface="Arial"/>
              </a:defRPr>
            </a:pPr>
            <a:r>
              <a:t> boost a student’s comprehension level of school-based reading material.  Students who are taught</a:t>
            </a:r>
          </a:p>
          <a:p>
            <a:pPr algn="l" defTabSz="1285875">
              <a:defRPr sz="2400">
                <a:latin typeface="Arial"/>
                <a:ea typeface="Arial"/>
                <a:cs typeface="Arial"/>
                <a:sym typeface="Arial"/>
              </a:defRPr>
            </a:pPr>
            <a:r>
              <a:t> these high-utility academic words and routinely placed in contexts requiring their usage are likely</a:t>
            </a:r>
          </a:p>
          <a:p>
            <a:pPr algn="l" defTabSz="1285875">
              <a:defRPr sz="2400">
                <a:latin typeface="Arial"/>
                <a:ea typeface="Arial"/>
                <a:cs typeface="Arial"/>
                <a:sym typeface="Arial"/>
              </a:defRPr>
            </a:pPr>
            <a:r>
              <a:t> to be able to master academic material with more confidence and efficiency, wasting less time and</a:t>
            </a:r>
          </a:p>
          <a:p>
            <a:pPr algn="l" defTabSz="1285875">
              <a:defRPr sz="2400">
                <a:latin typeface="Arial"/>
                <a:ea typeface="Arial"/>
                <a:cs typeface="Arial"/>
                <a:sym typeface="Arial"/>
              </a:defRPr>
            </a:pPr>
            <a:r>
              <a:t> energy in guessing words or consulting dictionaries than those who are only equipped with the most</a:t>
            </a:r>
          </a:p>
          <a:p>
            <a:pPr algn="l" defTabSz="1285875">
              <a:defRPr sz="2400">
                <a:latin typeface="Arial"/>
                <a:ea typeface="Arial"/>
                <a:cs typeface="Arial"/>
                <a:sym typeface="Arial"/>
              </a:defRPr>
            </a:pPr>
            <a:r>
              <a:t> basic 2000-3000 words that characterize ordinary conversation. </a:t>
            </a:r>
          </a:p>
          <a:p>
            <a:pPr algn="l" defTabSz="1285875">
              <a:defRPr sz="2400">
                <a:latin typeface="Arial"/>
                <a:ea typeface="Arial"/>
                <a:cs typeface="Arial"/>
                <a:sym typeface="Arial"/>
              </a:defRPr>
            </a:pPr>
          </a:p>
          <a:p>
            <a:pPr algn="l" defTabSz="1285875">
              <a:defRPr sz="2400">
                <a:latin typeface="Arial"/>
                <a:ea typeface="Arial"/>
                <a:cs typeface="Arial"/>
                <a:sym typeface="Arial"/>
              </a:defRPr>
            </a:pPr>
          </a:p>
          <a:p>
            <a:pPr algn="l" defTabSz="1285875">
              <a:defRPr sz="2400">
                <a:latin typeface="Arial"/>
                <a:ea typeface="Arial"/>
                <a:cs typeface="Arial"/>
                <a:sym typeface="Arial"/>
              </a:defRPr>
            </a:pPr>
          </a:p>
          <a:p>
            <a:pPr algn="l" defTabSz="1285875">
              <a:defRPr sz="2400">
                <a:latin typeface="Arial"/>
                <a:ea typeface="Arial"/>
                <a:cs typeface="Arial"/>
                <a:sym typeface="Arial"/>
              </a:defRPr>
            </a:pPr>
            <a:r>
              <a:t>The following link gives you a two-page version of the list: </a:t>
            </a:r>
          </a:p>
          <a:p>
            <a:pPr algn="l" defTabSz="1285875">
              <a:defRPr sz="3200">
                <a:latin typeface="Arial"/>
                <a:ea typeface="Arial"/>
                <a:cs typeface="Arial"/>
                <a:sym typeface="Arial"/>
              </a:defRPr>
            </a:pPr>
            <a:r>
              <a:t>http://www.doe.in.gov/TitleI/pdf/Word_List_Feldman.pdf</a:t>
            </a:r>
            <a:endParaRPr sz="2400"/>
          </a:p>
          <a:p>
            <a:pPr algn="l" defTabSz="1285875">
              <a:defRPr sz="2400">
                <a:latin typeface="Arial"/>
                <a:ea typeface="Arial"/>
                <a:cs typeface="Arial"/>
                <a:sym typeface="Arial"/>
              </a:defRPr>
            </a:pPr>
          </a:p>
          <a:p>
            <a:pPr algn="l" defTabSz="1285875">
              <a:defRPr sz="2400">
                <a:latin typeface="Arial"/>
                <a:ea typeface="Arial"/>
                <a:cs typeface="Arial"/>
                <a:sym typeface="Arial"/>
              </a:defRPr>
            </a:pPr>
          </a:p>
          <a:p>
            <a:pPr algn="l" defTabSz="1285875">
              <a:defRPr sz="2400">
                <a:latin typeface="Arial"/>
                <a:ea typeface="Arial"/>
                <a:cs typeface="Arial"/>
                <a:sym typeface="Arial"/>
              </a:defRPr>
            </a:pPr>
          </a:p>
          <a:p>
            <a:pPr algn="l" defTabSz="1285875">
              <a:defRPr sz="2400">
                <a:latin typeface="Arial"/>
                <a:ea typeface="Arial"/>
                <a:cs typeface="Arial"/>
                <a:sym typeface="Arial"/>
              </a:defRPr>
            </a:pPr>
            <a:r>
              <a:t>Source: Coxhead, Averil. (2000). A new academic word list. TESOL Quarterly, 34, 213-238.</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119"/>
          <p:cNvSpPr txBox="1"/>
          <p:nvPr/>
        </p:nvSpPr>
        <p:spPr>
          <a:xfrm>
            <a:off x="4275478" y="4279228"/>
            <a:ext cx="15006141" cy="6586281"/>
          </a:xfrm>
          <a:prstGeom prst="rect">
            <a:avLst/>
          </a:prstGeom>
          <a:ln w="12700">
            <a:miter lim="400000"/>
          </a:ln>
          <a:extLst>
            <a:ext uri="{C572A759-6A51-4108-AA02-DFA0A04FC94B}">
              <ma14:wrappingTextBoxFlag xmlns:ma14="http://schemas.microsoft.com/office/mac/drawingml/2011/main" val="1"/>
            </a:ext>
          </a:extLst>
        </p:spPr>
        <p:txBody>
          <a:bodyPr lIns="71435" tIns="71435" rIns="71435" bIns="71435" anchor="ctr">
            <a:spAutoFit/>
          </a:bodyPr>
          <a:lstStyle/>
          <a:p>
            <a:pPr defTabSz="642937">
              <a:lnSpc>
                <a:spcPct val="115000"/>
              </a:lnSpc>
              <a:spcBef>
                <a:spcPts val="1400"/>
              </a:spcBef>
              <a:defRPr b="1" spc="138" sz="5000">
                <a:uFill>
                  <a:solidFill>
                    <a:srgbClr val="000000"/>
                  </a:solidFill>
                </a:uFill>
                <a:latin typeface="Arial"/>
                <a:ea typeface="Arial"/>
                <a:cs typeface="Arial"/>
                <a:sym typeface="Arial"/>
              </a:defRPr>
            </a:pPr>
            <a:r>
              <a:t>Academic Word List: Subset 1</a:t>
            </a:r>
          </a:p>
          <a:p>
            <a:pPr algn="just" defTabSz="642937">
              <a:lnSpc>
                <a:spcPct val="115000"/>
              </a:lnSpc>
              <a:defRPr spc="133" sz="2400">
                <a:uFill>
                  <a:solidFill>
                    <a:srgbClr val="000000"/>
                  </a:solidFill>
                </a:uFill>
                <a:latin typeface="Arial"/>
                <a:ea typeface="Arial"/>
                <a:cs typeface="Arial"/>
                <a:sym typeface="Arial"/>
              </a:defRPr>
            </a:pPr>
            <a:r>
              <a:t>analyze,  approach,  area,  assess,  assume,  authority,  available,  benefit, concept, consist,  context,  constitute,  contract,  data,  define,  derive,  distribute,  economy, environment,  establish,  estimate,  evident,  factor,  finance, formula, function, income,  indicate,  individual,  interpret,  involve,  issue,  labor,  legal,  legislate, major,  method,  percent,  period,  principle,  proceed, process, policy, require, research, respond, role,  section,  sector, significant,  similar,  source,  specific,  structure,  theory,  vary  </a:t>
            </a:r>
          </a:p>
          <a:p>
            <a:pPr algn="l" defTabSz="642937">
              <a:lnSpc>
                <a:spcPct val="115000"/>
              </a:lnSpc>
              <a:spcBef>
                <a:spcPts val="1400"/>
              </a:spcBef>
              <a:defRPr b="1" spc="133" sz="1600">
                <a:uFill>
                  <a:solidFill>
                    <a:srgbClr val="000000"/>
                  </a:solidFill>
                </a:uFill>
                <a:latin typeface="Calibri"/>
                <a:ea typeface="Calibri"/>
                <a:cs typeface="Calibri"/>
                <a:sym typeface="Calibri"/>
              </a:defRPr>
            </a:pPr>
          </a:p>
          <a:p>
            <a:pPr algn="l" defTabSz="642937">
              <a:lnSpc>
                <a:spcPct val="115000"/>
              </a:lnSpc>
              <a:spcBef>
                <a:spcPts val="1400"/>
              </a:spcBef>
              <a:defRPr b="1" spc="133" sz="3200">
                <a:uFill>
                  <a:solidFill>
                    <a:srgbClr val="000000"/>
                  </a:solidFill>
                </a:uFill>
                <a:latin typeface="Arial"/>
                <a:ea typeface="Arial"/>
                <a:cs typeface="Arial"/>
                <a:sym typeface="Arial"/>
              </a:defRPr>
            </a:pPr>
            <a:r>
              <a:t>Spanish Cognates:</a:t>
            </a:r>
          </a:p>
          <a:p>
            <a:pPr algn="just" defTabSz="642937">
              <a:lnSpc>
                <a:spcPct val="115000"/>
              </a:lnSpc>
              <a:defRPr i="1" spc="133" sz="2400">
                <a:uFill>
                  <a:solidFill>
                    <a:srgbClr val="000000"/>
                  </a:solidFill>
                </a:uFill>
                <a:latin typeface="Arial"/>
                <a:ea typeface="Arial"/>
                <a:cs typeface="Arial"/>
                <a:sym typeface="Arial"/>
              </a:defRPr>
            </a:pPr>
            <a:r>
              <a:t>analizar, el área, asumir, la autoridad, el beneficio/beneficiar, concepto, consistir, contexto, constituir, datos, definir, derivar, distribuir, la economía,  establecer, estimar/estimado, evidente, la función, las finanzas, la fórmula,  el indice, el individuo, interpretar, envolver, laborar, legal, legislar, el método, ocurrir, el por ciento, el período, principio, proceder,  el proceso, requerir, responder, rol,  sección, sector, significativo/significante, específica, estructura, la teoría, variar</a:t>
            </a:r>
          </a:p>
        </p:txBody>
      </p:sp>
      <p:pic>
        <p:nvPicPr>
          <p:cNvPr id="356" name="pasted-image.png" descr="pasted-image.png"/>
          <p:cNvPicPr>
            <a:picLocks noChangeAspect="1"/>
          </p:cNvPicPr>
          <p:nvPr/>
        </p:nvPicPr>
        <p:blipFill>
          <a:blip r:embed="rId2">
            <a:extLst/>
          </a:blip>
          <a:stretch>
            <a:fillRect/>
          </a:stretch>
        </p:blipFill>
        <p:spPr>
          <a:xfrm>
            <a:off x="16342906" y="144478"/>
            <a:ext cx="4464850" cy="360759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119"/>
          <p:cNvSpPr txBox="1"/>
          <p:nvPr/>
        </p:nvSpPr>
        <p:spPr>
          <a:xfrm>
            <a:off x="5184483" y="535316"/>
            <a:ext cx="6662848" cy="4968518"/>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1</a:t>
            </a:r>
          </a:p>
          <a:p>
            <a:pPr algn="just" defTabSz="642934">
              <a:lnSpc>
                <a:spcPct val="115000"/>
              </a:lnSpc>
              <a:defRPr spc="121" sz="2200">
                <a:uFill>
                  <a:solidFill>
                    <a:srgbClr val="000000"/>
                  </a:solidFill>
                </a:uFill>
                <a:latin typeface="Arial"/>
                <a:ea typeface="Arial"/>
                <a:cs typeface="Arial"/>
                <a:sym typeface="Arial"/>
              </a:defRPr>
            </a:pPr>
            <a:r>
              <a:t>analyze,  approach,  area,  assess,  assume,  authority,  available,  benefit, concept, consist,  context,  constitute,  contract,  data,  define,  derive,  distribute,  economy, environment,  establish,  estimate,  evident,  factor,  finance, formula, function, income,  indicate,  individual,  interpret,  involve,  issue,  labor,  legal,  legislate, major,  method,  percent,  period,  principle,  proceed, process, policy, require, research, respond, role,  section,  sector, significant,  similar,  source,  specific,  structure,  theory,  vary  </a:t>
            </a:r>
          </a:p>
        </p:txBody>
      </p:sp>
      <p:sp>
        <p:nvSpPr>
          <p:cNvPr id="359" name="Shape 121"/>
          <p:cNvSpPr txBox="1"/>
          <p:nvPr/>
        </p:nvSpPr>
        <p:spPr>
          <a:xfrm>
            <a:off x="5755980" y="7533989"/>
            <a:ext cx="6662851" cy="5346876"/>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2</a:t>
            </a:r>
          </a:p>
          <a:p>
            <a:pPr algn="just" defTabSz="642934">
              <a:lnSpc>
                <a:spcPct val="115000"/>
              </a:lnSpc>
              <a:defRPr spc="121" sz="2200">
                <a:uFill>
                  <a:solidFill>
                    <a:srgbClr val="000000"/>
                  </a:solidFill>
                </a:uFill>
                <a:latin typeface="Arial"/>
                <a:ea typeface="Arial"/>
                <a:cs typeface="Arial"/>
                <a:sym typeface="Arial"/>
              </a:defRPr>
            </a:pPr>
            <a:r>
              <a:t>achieve,  acquire,  administrate,  affect,  appropriate,  aspect,  assist, category,  chapter,  commission,  community,  complex,  compute,  conclude,  conduct,  consequence,  construct,  consume,  credit,  culture,  design, distinct, equate, element, evaluate,  feature,  final,  focus,  impact, injure,  institute,  invest,  item, journal,  maintain,  normal,  obtain,  participate,  perceive,  positive,  potential,  previous,  primary,  purchase,  range,  region,  regulate,  relevant,  reside,  resource,  restrict,  secure,  seek,  select,  site,  strategy,  survey,  tradition,  transfer</a:t>
            </a:r>
          </a:p>
        </p:txBody>
      </p:sp>
      <p:sp>
        <p:nvSpPr>
          <p:cNvPr id="360" name="Shape 123"/>
          <p:cNvSpPr txBox="1"/>
          <p:nvPr/>
        </p:nvSpPr>
        <p:spPr>
          <a:xfrm>
            <a:off x="12530566" y="1061825"/>
            <a:ext cx="5898411" cy="5877635"/>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3</a:t>
            </a:r>
          </a:p>
          <a:p>
            <a:pPr algn="just" defTabSz="642934">
              <a:lnSpc>
                <a:spcPct val="115000"/>
              </a:lnSpc>
              <a:spcBef>
                <a:spcPts val="1200"/>
              </a:spcBef>
              <a:defRPr spc="121" sz="2200">
                <a:uFill>
                  <a:solidFill>
                    <a:srgbClr val="000000"/>
                  </a:solidFill>
                </a:uFill>
                <a:latin typeface="Arial"/>
                <a:ea typeface="Arial"/>
                <a:cs typeface="Arial"/>
                <a:sym typeface="Arial"/>
              </a:defRPr>
            </a:pPr>
            <a:r>
              <a:t>alternative, circumstance,  comment,  compensate,  component,  consent,  considerable,  constant,  constrain,  contribute,  convene,  coordinate,  core,  corporate,  correspond,  criteria,  deduce,  demonstrate, document,  dominate,  emphasis,  ensure,  exclude,  fund,  framework,  illustrate,  immigrate,  imply,  initial,  instance,  interact,  justify,  layer,  link,  maximize,  negate,  outcome,  philosophy,  physical,  proportion,  publish,  react,  register,  rely,  scheme,  sequence,  shift,  specify,  sufficient,  technical,  technique,  valid,  volume</a:t>
            </a:r>
          </a:p>
        </p:txBody>
      </p:sp>
      <p:pic>
        <p:nvPicPr>
          <p:cNvPr id="361" name="Image" descr="Image"/>
          <p:cNvPicPr>
            <a:picLocks noChangeAspect="1"/>
          </p:cNvPicPr>
          <p:nvPr/>
        </p:nvPicPr>
        <p:blipFill>
          <a:blip r:embed="rId2">
            <a:extLst/>
          </a:blip>
          <a:stretch>
            <a:fillRect/>
          </a:stretch>
        </p:blipFill>
        <p:spPr>
          <a:xfrm>
            <a:off x="3498503" y="5530119"/>
            <a:ext cx="3143315" cy="2096593"/>
          </a:xfrm>
          <a:prstGeom prst="rect">
            <a:avLst/>
          </a:prstGeom>
          <a:ln w="12700">
            <a:miter lim="400000"/>
          </a:ln>
        </p:spPr>
      </p:pic>
      <p:pic>
        <p:nvPicPr>
          <p:cNvPr id="362" name="Image" descr="Image"/>
          <p:cNvPicPr>
            <a:picLocks noChangeAspect="1"/>
          </p:cNvPicPr>
          <p:nvPr/>
        </p:nvPicPr>
        <p:blipFill>
          <a:blip r:embed="rId3">
            <a:extLst/>
          </a:blip>
          <a:stretch>
            <a:fillRect/>
          </a:stretch>
        </p:blipFill>
        <p:spPr>
          <a:xfrm>
            <a:off x="13527603" y="10154160"/>
            <a:ext cx="4108401" cy="2723871"/>
          </a:xfrm>
          <a:prstGeom prst="rect">
            <a:avLst/>
          </a:prstGeom>
          <a:ln w="12700">
            <a:miter lim="400000"/>
          </a:ln>
        </p:spPr>
      </p:pic>
      <p:pic>
        <p:nvPicPr>
          <p:cNvPr id="363" name="Image" descr="Image"/>
          <p:cNvPicPr>
            <a:picLocks noChangeAspect="1"/>
          </p:cNvPicPr>
          <p:nvPr/>
        </p:nvPicPr>
        <p:blipFill>
          <a:blip r:embed="rId4">
            <a:extLst/>
          </a:blip>
          <a:stretch>
            <a:fillRect/>
          </a:stretch>
        </p:blipFill>
        <p:spPr>
          <a:xfrm>
            <a:off x="19112211" y="1003785"/>
            <a:ext cx="2304979" cy="34574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1"/>
      <p:bldP build="whole" bldLvl="1" animBg="1" rev="0" advAuto="0" spid="359" grpId="2"/>
      <p:bldP build="whole" bldLvl="1" animBg="1" rev="0" advAuto="0" spid="360" grpId="4"/>
      <p:bldP build="whole" bldLvl="1" animBg="1" rev="0" advAuto="0" spid="362" grpId="3"/>
      <p:bldP build="whole" bldLvl="1" animBg="1" rev="0" advAuto="0" spid="363" grpId="5"/>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125"/>
          <p:cNvSpPr txBox="1"/>
          <p:nvPr/>
        </p:nvSpPr>
        <p:spPr>
          <a:xfrm>
            <a:off x="4002444" y="911177"/>
            <a:ext cx="10371247" cy="3455081"/>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4</a:t>
            </a:r>
          </a:p>
          <a:p>
            <a:pPr algn="just" defTabSz="642934">
              <a:lnSpc>
                <a:spcPct val="115000"/>
              </a:lnSpc>
              <a:defRPr spc="121" sz="2200">
                <a:uFill>
                  <a:solidFill>
                    <a:srgbClr val="000000"/>
                  </a:solidFill>
                </a:uFill>
                <a:latin typeface="Arial"/>
                <a:ea typeface="Arial"/>
                <a:cs typeface="Arial"/>
                <a:sym typeface="Arial"/>
              </a:defRPr>
            </a:pPr>
            <a:r>
              <a:t>access,  adequacy,  annual,  apparent,  approximate,  attitude,  attribute,  civil,  code,  commit,  concentrate,  confer,  contrast,  cycle, debate,  despite,  dimension,  domestic,  emerge,  ethnic,  grant,  hence,  hypothesis,  implement,  implicate,  impose,  integrate,  internal,  investigate,  mechanism,  occupy,  option,  output,  overall,  parallel,  parameter,  phrase,  prior,  principal,  professional,  project,  promote,  regime,  resolve,  retain,  series,  statistic,  status,  stress,  subsequent,  undertake</a:t>
            </a:r>
          </a:p>
        </p:txBody>
      </p:sp>
      <p:sp>
        <p:nvSpPr>
          <p:cNvPr id="366" name="Shape 127"/>
          <p:cNvSpPr txBox="1"/>
          <p:nvPr/>
        </p:nvSpPr>
        <p:spPr>
          <a:xfrm>
            <a:off x="8028806" y="5471438"/>
            <a:ext cx="10778423" cy="3076722"/>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5</a:t>
            </a:r>
          </a:p>
          <a:p>
            <a:pPr algn="just" defTabSz="642934">
              <a:lnSpc>
                <a:spcPct val="115000"/>
              </a:lnSpc>
              <a:defRPr spc="121" sz="2200">
                <a:uFill>
                  <a:solidFill>
                    <a:srgbClr val="000000"/>
                  </a:solidFill>
                </a:uFill>
                <a:latin typeface="Arial"/>
                <a:ea typeface="Arial"/>
                <a:cs typeface="Arial"/>
                <a:sym typeface="Arial"/>
              </a:defRPr>
            </a:pPr>
            <a:r>
              <a:t>academy,  adjust,  alter,  amend,  capacity,  clause,  compound,  consult, decline, discrete, enable,  energy,  enforce,  entity,  equivalent,  evolve,  expand,  expose,  external,  facilitate,  fundamental,  generate,  liberal,  license,  logic,  margin,   modify,  monitor,  network,  notion,  objective,  orient,  perspective,  precise, prime,  psychology,  pursue,  ratio,  reject,  revenue,  stable,  style,  substitute,  sustain,  symbol,  target,  transit,  trend,  version,  welfare,  whereas</a:t>
            </a:r>
          </a:p>
        </p:txBody>
      </p:sp>
      <p:sp>
        <p:nvSpPr>
          <p:cNvPr id="367" name="Shape 129"/>
          <p:cNvSpPr txBox="1"/>
          <p:nvPr/>
        </p:nvSpPr>
        <p:spPr>
          <a:xfrm>
            <a:off x="5905293" y="9063983"/>
            <a:ext cx="9926350" cy="3455081"/>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6</a:t>
            </a:r>
          </a:p>
          <a:p>
            <a:pPr algn="just" defTabSz="642934">
              <a:lnSpc>
                <a:spcPct val="115000"/>
              </a:lnSpc>
              <a:defRPr spc="121" sz="2200">
                <a:uFill>
                  <a:solidFill>
                    <a:srgbClr val="000000"/>
                  </a:solidFill>
                </a:uFill>
                <a:latin typeface="Arial"/>
                <a:ea typeface="Arial"/>
                <a:cs typeface="Arial"/>
                <a:sym typeface="Arial"/>
              </a:defRPr>
            </a:pPr>
            <a:r>
              <a:t>abstract,  acknowledge,  accuracy,  aggregate,  allocate,  assign,  bond,  capable,   cite,  cooperate,  discriminate,  display,  diverse,  domain,  edit,  enhance,  estate,  exceed,  explicit,  federal,  fee,  flexible,  furthermore,  gender,  incentive,  incorporate,  incidence,  index,  inhibit,  initiate,  input,  interval,  mitigate, minimum,  ministry,  motive,  neutral,  nevertheless,  overseas,  precede,  presume,  rational,  recover,  reveal,  scope,  subsidy,  trace,  transform,  underlie,  utilize </a:t>
            </a:r>
          </a:p>
        </p:txBody>
      </p:sp>
      <p:pic>
        <p:nvPicPr>
          <p:cNvPr id="368" name="Image" descr="Image"/>
          <p:cNvPicPr>
            <a:picLocks noChangeAspect="1"/>
          </p:cNvPicPr>
          <p:nvPr/>
        </p:nvPicPr>
        <p:blipFill>
          <a:blip r:embed="rId2">
            <a:extLst/>
          </a:blip>
          <a:stretch>
            <a:fillRect/>
          </a:stretch>
        </p:blipFill>
        <p:spPr>
          <a:xfrm>
            <a:off x="15529903" y="2061028"/>
            <a:ext cx="3437567" cy="2334108"/>
          </a:xfrm>
          <a:prstGeom prst="rect">
            <a:avLst/>
          </a:prstGeom>
          <a:ln w="12700">
            <a:miter lim="400000"/>
          </a:ln>
        </p:spPr>
      </p:pic>
      <p:pic>
        <p:nvPicPr>
          <p:cNvPr id="369" name="Image" descr="Image"/>
          <p:cNvPicPr>
            <a:picLocks noChangeAspect="1"/>
          </p:cNvPicPr>
          <p:nvPr/>
        </p:nvPicPr>
        <p:blipFill>
          <a:blip r:embed="rId3">
            <a:extLst/>
          </a:blip>
          <a:stretch>
            <a:fillRect/>
          </a:stretch>
        </p:blipFill>
        <p:spPr>
          <a:xfrm>
            <a:off x="17335154" y="8054020"/>
            <a:ext cx="2857507" cy="1600207"/>
          </a:xfrm>
          <a:prstGeom prst="rect">
            <a:avLst/>
          </a:prstGeom>
          <a:ln w="12700">
            <a:miter lim="400000"/>
          </a:ln>
        </p:spPr>
      </p:pic>
      <p:pic>
        <p:nvPicPr>
          <p:cNvPr id="370" name="Image" descr="Image"/>
          <p:cNvPicPr>
            <a:picLocks noChangeAspect="1"/>
          </p:cNvPicPr>
          <p:nvPr/>
        </p:nvPicPr>
        <p:blipFill>
          <a:blip r:embed="rId4">
            <a:extLst/>
          </a:blip>
          <a:stretch>
            <a:fillRect/>
          </a:stretch>
        </p:blipFill>
        <p:spPr>
          <a:xfrm>
            <a:off x="4999792" y="5066000"/>
            <a:ext cx="1717742" cy="25714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1"/>
      <p:bldP build="whole" bldLvl="1" animBg="1" rev="0" advAuto="0" spid="366" grpId="2"/>
      <p:bldP build="whole" bldLvl="1" animBg="1" rev="0" advAuto="0" spid="370" grpId="3"/>
      <p:bldP build="whole" bldLvl="1" animBg="1" rev="0" advAuto="0" spid="367" grpId="4"/>
      <p:bldP build="whole" bldLvl="1" animBg="1" rev="0" advAuto="0" spid="369" grpId="5"/>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131"/>
          <p:cNvSpPr txBox="1"/>
          <p:nvPr/>
        </p:nvSpPr>
        <p:spPr>
          <a:xfrm>
            <a:off x="10020598" y="467379"/>
            <a:ext cx="10013767" cy="3455081"/>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7</a:t>
            </a:r>
          </a:p>
          <a:p>
            <a:pPr algn="just" defTabSz="642934">
              <a:lnSpc>
                <a:spcPct val="115000"/>
              </a:lnSpc>
              <a:defRPr spc="121" sz="2200">
                <a:uFill>
                  <a:solidFill>
                    <a:srgbClr val="000000"/>
                  </a:solidFill>
                </a:uFill>
                <a:latin typeface="Arial"/>
                <a:ea typeface="Arial"/>
                <a:cs typeface="Arial"/>
                <a:sym typeface="Arial"/>
              </a:defRPr>
            </a:pPr>
            <a:r>
              <a:t>adapt,  advocate,  channel,  classic,  comprehensive,  comprise,  confirm,  contrary,   convert,   decade,  deny,  differentiate,  dispose,   dynamic,   equip,   eliminate,  empirical,  extract  finite,  foundation,  gradient,  guarantee,  hierarchy,  identical,  ideology,  infer,  innovate,  insert, intervene,  isolate,  media,  mode,  paradigm,  phenomenon,  priority,  prohibit,  publication,  quote,  release,  reverse,  simulate,  sole,  somewhat,  submit,  successor,  thesis,  transmit,  ultimate,  unique,  voluntary</a:t>
            </a:r>
          </a:p>
        </p:txBody>
      </p:sp>
      <p:sp>
        <p:nvSpPr>
          <p:cNvPr id="373" name="Shape 133"/>
          <p:cNvSpPr txBox="1"/>
          <p:nvPr/>
        </p:nvSpPr>
        <p:spPr>
          <a:xfrm>
            <a:off x="3694451" y="4580893"/>
            <a:ext cx="10119892" cy="3455082"/>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8</a:t>
            </a:r>
          </a:p>
          <a:p>
            <a:pPr algn="just" defTabSz="642934">
              <a:lnSpc>
                <a:spcPct val="115000"/>
              </a:lnSpc>
              <a:defRPr spc="115" sz="2200">
                <a:uFill>
                  <a:solidFill>
                    <a:srgbClr val="000000"/>
                  </a:solidFill>
                </a:uFill>
                <a:latin typeface="Arial"/>
                <a:ea typeface="Arial"/>
                <a:cs typeface="Arial"/>
                <a:sym typeface="Arial"/>
              </a:defRPr>
            </a:pPr>
            <a:r>
              <a:t>abandon, accompany, accumulate, ambiguous, appendix,  appreciate,   arbitrary,   automate,  bias,  chart,  clarify,  commodity,  complement,  conform,  contemporary,  contradict, crucial, currency, denote,  detect,  deviate,  displace,  eventual,  exhibit,  exploit, fluctuate, guideline, implicit, induce, inevitable, infrastructure, inspect, intense,  manipulate, minimize, nuclear, offset, predominant,  prospect,  radical,  reinforce,  restore,  revise, tension,  terminate,  theme,  thereby,  uniform,  vehicle,  via,  virtual,   widespread </a:t>
            </a:r>
          </a:p>
        </p:txBody>
      </p:sp>
      <p:sp>
        <p:nvSpPr>
          <p:cNvPr id="374" name="Shape 135"/>
          <p:cNvSpPr txBox="1"/>
          <p:nvPr/>
        </p:nvSpPr>
        <p:spPr>
          <a:xfrm>
            <a:off x="9051114" y="7899775"/>
            <a:ext cx="101261188" cy="806569"/>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9</a:t>
            </a:r>
          </a:p>
          <a:p>
            <a:pPr algn="just" defTabSz="642934">
              <a:lnSpc>
                <a:spcPct val="115000"/>
              </a:lnSpc>
              <a:defRPr spc="121" sz="2200">
                <a:uFill>
                  <a:solidFill>
                    <a:srgbClr val="000000"/>
                  </a:solidFill>
                </a:uFill>
                <a:latin typeface="Arial"/>
                <a:ea typeface="Arial"/>
                <a:cs typeface="Arial"/>
                <a:sym typeface="Arial"/>
              </a:defRPr>
            </a:pPr>
            <a:r>
              <a:t>accommodate, analogy, anticipate, assure, attain, behalf, cease, coherent,  coincide,  commence,  compatible,  concurrent,   confine, controversy, converse, device, devote diminish, distort, duration, erode, ethic, found, format, inherent,  insight, integral, intermediate, manual, mature, mediate, medium, military, minimal, mutual, norm, overlap, passive, portion, preliminary, protocol,  qualitative, refine, restrain, revolution, rigid, route, scenario, sphere, subordinate, supplement, suspend, trigger, unify, violate</a:t>
            </a:r>
          </a:p>
        </p:txBody>
      </p:sp>
      <p:sp>
        <p:nvSpPr>
          <p:cNvPr id="375" name="Shape 137"/>
          <p:cNvSpPr txBox="1"/>
          <p:nvPr/>
        </p:nvSpPr>
        <p:spPr>
          <a:xfrm>
            <a:off x="4229623" y="11025058"/>
            <a:ext cx="93901085" cy="806569"/>
          </a:xfrm>
          <a:prstGeom prst="rect">
            <a:avLst/>
          </a:prstGeom>
          <a:ln w="12700">
            <a:miter lim="400000"/>
          </a:ln>
          <a:extLst>
            <a:ext uri="{C572A759-6A51-4108-AA02-DFA0A04FC94B}">
              <ma14:wrappingTextBoxFlag xmlns:ma14="http://schemas.microsoft.com/office/mac/drawingml/2011/main" val="1"/>
            </a:ext>
          </a:extLst>
        </p:spPr>
        <p:txBody>
          <a:bodyPr lIns="53575" tIns="53575" rIns="53575" bIns="53575" anchor="ctr">
            <a:spAutoFit/>
          </a:bodyPr>
          <a:lstStyle/>
          <a:p>
            <a:pPr defTabSz="642934">
              <a:lnSpc>
                <a:spcPct val="115000"/>
              </a:lnSpc>
              <a:spcBef>
                <a:spcPts val="1200"/>
              </a:spcBef>
              <a:defRPr b="1" spc="60" sz="2200">
                <a:uFill>
                  <a:solidFill>
                    <a:srgbClr val="000000"/>
                  </a:solidFill>
                </a:uFill>
                <a:latin typeface="Arial"/>
                <a:ea typeface="Arial"/>
                <a:cs typeface="Arial"/>
                <a:sym typeface="Arial"/>
              </a:defRPr>
            </a:pPr>
            <a:r>
              <a:t>Academic Word List: Subset 10</a:t>
            </a:r>
          </a:p>
          <a:p>
            <a:pPr algn="just" defTabSz="642934">
              <a:lnSpc>
                <a:spcPct val="115000"/>
              </a:lnSpc>
              <a:defRPr spc="121" sz="2200">
                <a:uFill>
                  <a:solidFill>
                    <a:srgbClr val="000000"/>
                  </a:solidFill>
                </a:uFill>
                <a:latin typeface="Arial"/>
                <a:ea typeface="Arial"/>
                <a:cs typeface="Arial"/>
                <a:sym typeface="Arial"/>
              </a:defRPr>
            </a:pPr>
            <a:r>
              <a:t>adjacent, albeit, assemble, collapse, colleague, compile, conceive, convince, depress, encounter, forthcoming, incline, integrity, intrinsic, invoke, levy, likewise, nonetheless, notwithstanding, ongoing, panel, persist, pose, reluctance, so-called, straightforward, undergo, whereby</a:t>
            </a:r>
          </a:p>
        </p:txBody>
      </p:sp>
      <p:pic>
        <p:nvPicPr>
          <p:cNvPr id="376" name="Image" descr="Image"/>
          <p:cNvPicPr>
            <a:picLocks noChangeAspect="1"/>
          </p:cNvPicPr>
          <p:nvPr/>
        </p:nvPicPr>
        <p:blipFill>
          <a:blip r:embed="rId2">
            <a:extLst/>
          </a:blip>
          <a:stretch>
            <a:fillRect/>
          </a:stretch>
        </p:blipFill>
        <p:spPr>
          <a:xfrm>
            <a:off x="3427098" y="1835160"/>
            <a:ext cx="3756321" cy="2505468"/>
          </a:xfrm>
          <a:prstGeom prst="rect">
            <a:avLst/>
          </a:prstGeom>
          <a:ln w="12700">
            <a:miter lim="400000"/>
          </a:ln>
        </p:spPr>
      </p:pic>
      <p:pic>
        <p:nvPicPr>
          <p:cNvPr id="377" name="Image" descr="Image"/>
          <p:cNvPicPr>
            <a:picLocks noChangeAspect="1"/>
          </p:cNvPicPr>
          <p:nvPr/>
        </p:nvPicPr>
        <p:blipFill>
          <a:blip r:embed="rId3">
            <a:extLst/>
          </a:blip>
          <a:stretch>
            <a:fillRect/>
          </a:stretch>
        </p:blipFill>
        <p:spPr>
          <a:xfrm>
            <a:off x="14246834" y="4690759"/>
            <a:ext cx="2466984" cy="1857382"/>
          </a:xfrm>
          <a:prstGeom prst="rect">
            <a:avLst/>
          </a:prstGeom>
          <a:ln w="12700">
            <a:miter lim="400000"/>
          </a:ln>
        </p:spPr>
      </p:pic>
      <p:pic>
        <p:nvPicPr>
          <p:cNvPr id="378" name="Image" descr="Image"/>
          <p:cNvPicPr>
            <a:picLocks noChangeAspect="1"/>
          </p:cNvPicPr>
          <p:nvPr/>
        </p:nvPicPr>
        <p:blipFill>
          <a:blip r:embed="rId4">
            <a:extLst/>
          </a:blip>
          <a:stretch>
            <a:fillRect/>
          </a:stretch>
        </p:blipFill>
        <p:spPr>
          <a:xfrm>
            <a:off x="5028853" y="8584214"/>
            <a:ext cx="2466983" cy="18478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2"/>
      <p:bldP build="whole" bldLvl="1" animBg="1" rev="0" advAuto="0" spid="376" grpId="1"/>
      <p:bldP build="whole" bldLvl="1" animBg="1" rev="0" advAuto="0" spid="377" grpId="3"/>
      <p:bldP build="whole" bldLvl="1" animBg="1" rev="0" advAuto="0" spid="378" grpId="4"/>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19.jpeg" descr="image19.jpeg"/>
          <p:cNvPicPr>
            <a:picLocks noChangeAspect="1"/>
          </p:cNvPicPr>
          <p:nvPr/>
        </p:nvPicPr>
        <p:blipFill>
          <a:blip r:embed="rId2">
            <a:extLst/>
          </a:blip>
          <a:stretch>
            <a:fillRect/>
          </a:stretch>
        </p:blipFill>
        <p:spPr>
          <a:xfrm>
            <a:off x="3585879" y="-5"/>
            <a:ext cx="17750123" cy="1371600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Scan.jpeg" descr="Scan.jpeg"/>
          <p:cNvPicPr>
            <a:picLocks noChangeAspect="1"/>
          </p:cNvPicPr>
          <p:nvPr/>
        </p:nvPicPr>
        <p:blipFill>
          <a:blip r:embed="rId2">
            <a:extLst/>
          </a:blip>
          <a:stretch>
            <a:fillRect/>
          </a:stretch>
        </p:blipFill>
        <p:spPr>
          <a:xfrm>
            <a:off x="23208067" y="-9596792"/>
            <a:ext cx="10307792" cy="13716002"/>
          </a:xfrm>
          <a:prstGeom prst="rect">
            <a:avLst/>
          </a:prstGeom>
          <a:ln w="12700">
            <a:miter lim="400000"/>
          </a:ln>
        </p:spPr>
      </p:pic>
      <p:pic>
        <p:nvPicPr>
          <p:cNvPr id="383" name="Image" descr="Image"/>
          <p:cNvPicPr>
            <a:picLocks noChangeAspect="1"/>
          </p:cNvPicPr>
          <p:nvPr/>
        </p:nvPicPr>
        <p:blipFill>
          <a:blip r:embed="rId3">
            <a:extLst/>
          </a:blip>
          <a:stretch>
            <a:fillRect/>
          </a:stretch>
        </p:blipFill>
        <p:spPr>
          <a:xfrm rot="5466405">
            <a:off x="6116194" y="-1944972"/>
            <a:ext cx="12859199" cy="1823394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Screen Shot 2022-03-14 at 3.36.27 PM.png" descr="Screen Shot 2022-03-14 at 3.36.27 PM.png"/>
          <p:cNvPicPr>
            <a:picLocks noChangeAspect="1"/>
          </p:cNvPicPr>
          <p:nvPr/>
        </p:nvPicPr>
        <p:blipFill>
          <a:blip r:embed="rId2">
            <a:extLst/>
          </a:blip>
          <a:stretch>
            <a:fillRect/>
          </a:stretch>
        </p:blipFill>
        <p:spPr>
          <a:xfrm rot="5340205">
            <a:off x="4688570" y="-2076527"/>
            <a:ext cx="15008049" cy="1818047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Elements of Reading Instruction…"/>
          <p:cNvSpPr txBox="1"/>
          <p:nvPr/>
        </p:nvSpPr>
        <p:spPr>
          <a:xfrm>
            <a:off x="9780312" y="925279"/>
            <a:ext cx="5922011" cy="53505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a:latin typeface="+mn-lt"/>
                <a:ea typeface="+mn-ea"/>
                <a:cs typeface="+mn-cs"/>
                <a:sym typeface="Helvetica Neue"/>
              </a:defRPr>
            </a:lvl1pPr>
          </a:lstStyle>
          <a:p>
            <a:pPr/>
            <a:r>
              <a:t>Elements of Reading Instruction</a:t>
            </a:r>
          </a:p>
        </p:txBody>
      </p:sp>
      <p:sp>
        <p:nvSpPr>
          <p:cNvPr id="160" name="Word Level: Decoding"/>
          <p:cNvSpPr txBox="1"/>
          <p:nvPr/>
        </p:nvSpPr>
        <p:spPr>
          <a:xfrm>
            <a:off x="1807845" y="3420740"/>
            <a:ext cx="4230117" cy="559712"/>
          </a:xfrm>
          <a:prstGeom prst="rect">
            <a:avLst/>
          </a:prstGeom>
          <a:solidFill>
            <a:srgbClr val="F8BA00"/>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3200">
                <a:solidFill>
                  <a:srgbClr val="0A0A0A"/>
                </a:solidFill>
                <a:latin typeface="Helvetica Neue Medium"/>
                <a:ea typeface="Helvetica Neue Medium"/>
                <a:cs typeface="Helvetica Neue Medium"/>
                <a:sym typeface="Helvetica Neue Medium"/>
              </a:defRPr>
            </a:lvl1pPr>
          </a:lstStyle>
          <a:p>
            <a:pPr/>
            <a:r>
              <a:t>Word Level: Decoding</a:t>
            </a:r>
          </a:p>
        </p:txBody>
      </p:sp>
      <p:sp>
        <p:nvSpPr>
          <p:cNvPr id="161" name="Expressiveness: Activating an…"/>
          <p:cNvSpPr txBox="1"/>
          <p:nvPr/>
        </p:nvSpPr>
        <p:spPr>
          <a:xfrm>
            <a:off x="10124102" y="8128492"/>
            <a:ext cx="5234433" cy="17930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u="sng">
                <a:latin typeface="Helvetica Neue Medium"/>
                <a:ea typeface="Helvetica Neue Medium"/>
                <a:cs typeface="Helvetica Neue Medium"/>
                <a:sym typeface="Helvetica Neue Medium"/>
              </a:defRPr>
            </a:pPr>
            <a:r>
              <a:t>Expressiveness</a:t>
            </a:r>
            <a:r>
              <a:rPr u="none"/>
              <a:t>: Activating an</a:t>
            </a:r>
          </a:p>
          <a:p>
            <a:pPr algn="l">
              <a:defRPr sz="2800">
                <a:latin typeface="Helvetica Neue Medium"/>
                <a:ea typeface="Helvetica Neue Medium"/>
                <a:cs typeface="Helvetica Neue Medium"/>
                <a:sym typeface="Helvetica Neue Medium"/>
              </a:defRPr>
            </a:pPr>
            <a:r>
              <a:t>inner voice that hears language</a:t>
            </a:r>
          </a:p>
          <a:p>
            <a:pPr algn="l">
              <a:defRPr sz="2800">
                <a:latin typeface="Helvetica Neue Medium"/>
                <a:ea typeface="Helvetica Neue Medium"/>
                <a:cs typeface="Helvetica Neue Medium"/>
                <a:sym typeface="Helvetica Neue Medium"/>
              </a:defRPr>
            </a:pPr>
            <a:r>
              <a:t>the way the author intended it</a:t>
            </a:r>
          </a:p>
          <a:p>
            <a:pPr algn="l">
              <a:defRPr sz="2800">
                <a:latin typeface="Helvetica Neue Medium"/>
                <a:ea typeface="Helvetica Neue Medium"/>
                <a:cs typeface="Helvetica Neue Medium"/>
                <a:sym typeface="Helvetica Neue Medium"/>
              </a:defRPr>
            </a:pPr>
            <a:r>
              <a:t>to sound</a:t>
            </a:r>
          </a:p>
        </p:txBody>
      </p:sp>
      <p:sp>
        <p:nvSpPr>
          <p:cNvPr id="162" name="Accuracy: Correctly reading…"/>
          <p:cNvSpPr txBox="1"/>
          <p:nvPr/>
        </p:nvSpPr>
        <p:spPr>
          <a:xfrm>
            <a:off x="10216970" y="6438946"/>
            <a:ext cx="5003293" cy="13612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u="sng">
                <a:latin typeface="Helvetica Neue Medium"/>
                <a:ea typeface="Helvetica Neue Medium"/>
                <a:cs typeface="Helvetica Neue Medium"/>
                <a:sym typeface="Helvetica Neue Medium"/>
              </a:defRPr>
            </a:pPr>
            <a:r>
              <a:t>Accuracy</a:t>
            </a:r>
            <a:r>
              <a:rPr u="none"/>
              <a:t>: Correctly reading</a:t>
            </a:r>
          </a:p>
          <a:p>
            <a:pPr algn="l">
              <a:defRPr sz="2800">
                <a:latin typeface="Helvetica Neue Medium"/>
                <a:ea typeface="Helvetica Neue Medium"/>
                <a:cs typeface="Helvetica Neue Medium"/>
                <a:sym typeface="Helvetica Neue Medium"/>
              </a:defRPr>
            </a:pPr>
            <a:r>
              <a:t>what is on the page, including</a:t>
            </a:r>
          </a:p>
          <a:p>
            <a:pPr algn="l">
              <a:defRPr sz="2800">
                <a:latin typeface="Helvetica Neue Medium"/>
                <a:ea typeface="Helvetica Neue Medium"/>
                <a:cs typeface="Helvetica Neue Medium"/>
                <a:sym typeface="Helvetica Neue Medium"/>
              </a:defRPr>
            </a:pPr>
            <a:r>
              <a:t>punctuation</a:t>
            </a:r>
          </a:p>
        </p:txBody>
      </p:sp>
      <p:sp>
        <p:nvSpPr>
          <p:cNvPr id="163" name="Automaticity: All words are…"/>
          <p:cNvSpPr txBox="1"/>
          <p:nvPr/>
        </p:nvSpPr>
        <p:spPr>
          <a:xfrm>
            <a:off x="10206397" y="5134090"/>
            <a:ext cx="4483405" cy="92948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u="sng">
                <a:latin typeface="Helvetica Neue Medium"/>
                <a:ea typeface="Helvetica Neue Medium"/>
                <a:cs typeface="Helvetica Neue Medium"/>
                <a:sym typeface="Helvetica Neue Medium"/>
              </a:defRPr>
            </a:pPr>
            <a:r>
              <a:t>Automaticity</a:t>
            </a:r>
            <a:r>
              <a:rPr u="none"/>
              <a:t>: All words are</a:t>
            </a:r>
          </a:p>
          <a:p>
            <a:pPr algn="l">
              <a:defRPr sz="2800">
                <a:latin typeface="Helvetica Neue Medium"/>
                <a:ea typeface="Helvetica Neue Medium"/>
                <a:cs typeface="Helvetica Neue Medium"/>
                <a:sym typeface="Helvetica Neue Medium"/>
              </a:defRPr>
            </a:pPr>
            <a:r>
              <a:t>   sight words </a:t>
            </a:r>
          </a:p>
        </p:txBody>
      </p:sp>
      <p:sp>
        <p:nvSpPr>
          <p:cNvPr id="164" name="Focus: Being in a reading mindset"/>
          <p:cNvSpPr txBox="1"/>
          <p:nvPr/>
        </p:nvSpPr>
        <p:spPr>
          <a:xfrm>
            <a:off x="10161726" y="10121479"/>
            <a:ext cx="5675733" cy="4976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u="sng">
                <a:latin typeface="Helvetica Neue Medium"/>
                <a:ea typeface="Helvetica Neue Medium"/>
                <a:cs typeface="Helvetica Neue Medium"/>
                <a:sym typeface="Helvetica Neue Medium"/>
              </a:defRPr>
            </a:pPr>
            <a:r>
              <a:t>Focus</a:t>
            </a:r>
            <a:r>
              <a:rPr u="none"/>
              <a:t>: Being in a reading mindset</a:t>
            </a:r>
          </a:p>
        </p:txBody>
      </p:sp>
      <p:grpSp>
        <p:nvGrpSpPr>
          <p:cNvPr id="170" name="Group"/>
          <p:cNvGrpSpPr/>
          <p:nvPr/>
        </p:nvGrpSpPr>
        <p:grpSpPr>
          <a:xfrm>
            <a:off x="1469367" y="4675603"/>
            <a:ext cx="6518962" cy="7921768"/>
            <a:chOff x="0" y="0"/>
            <a:chExt cx="6518961" cy="7921767"/>
          </a:xfrm>
        </p:grpSpPr>
        <p:sp>
          <p:nvSpPr>
            <p:cNvPr id="165" name="Phonics: Letters represent sounds"/>
            <p:cNvSpPr txBox="1"/>
            <p:nvPr/>
          </p:nvSpPr>
          <p:spPr>
            <a:xfrm>
              <a:off x="0" y="-1"/>
              <a:ext cx="6518961" cy="559712"/>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200">
                  <a:solidFill>
                    <a:srgbClr val="F4FDFF"/>
                  </a:solidFill>
                  <a:latin typeface="Helvetica Neue Medium"/>
                  <a:ea typeface="Helvetica Neue Medium"/>
                  <a:cs typeface="Helvetica Neue Medium"/>
                  <a:sym typeface="Helvetica Neue Medium"/>
                </a:defRPr>
              </a:lvl1pPr>
            </a:lstStyle>
            <a:p>
              <a:pPr/>
              <a:r>
                <a:t>Phonics: Letters represent sounds</a:t>
              </a:r>
            </a:p>
          </p:txBody>
        </p:sp>
        <p:sp>
          <p:nvSpPr>
            <p:cNvPr id="166" name="Sight words: Letters do not…"/>
            <p:cNvSpPr txBox="1"/>
            <p:nvPr/>
          </p:nvSpPr>
          <p:spPr>
            <a:xfrm>
              <a:off x="527676" y="1526162"/>
              <a:ext cx="5188916" cy="929486"/>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lgn="l">
                <a:defRPr sz="2800">
                  <a:solidFill>
                    <a:srgbClr val="FFFFFF"/>
                  </a:solidFill>
                  <a:latin typeface="Helvetica Neue Medium"/>
                  <a:ea typeface="Helvetica Neue Medium"/>
                  <a:cs typeface="Helvetica Neue Medium"/>
                  <a:sym typeface="Helvetica Neue Medium"/>
                </a:defRPr>
              </a:pPr>
              <a:r>
                <a:t>Sight words: Letters do not</a:t>
              </a:r>
            </a:p>
            <a:p>
              <a:pPr algn="l">
                <a:defRPr sz="2800">
                  <a:solidFill>
                    <a:srgbClr val="FFFFFF"/>
                  </a:solidFill>
                  <a:latin typeface="Helvetica Neue Medium"/>
                  <a:ea typeface="Helvetica Neue Medium"/>
                  <a:cs typeface="Helvetica Neue Medium"/>
                  <a:sym typeface="Helvetica Neue Medium"/>
                </a:defRPr>
              </a:pPr>
              <a:r>
                <a:t>   necessarily represent sounds</a:t>
              </a:r>
            </a:p>
          </p:txBody>
        </p:sp>
        <p:sp>
          <p:nvSpPr>
            <p:cNvPr id="167" name="Basic vocabulary"/>
            <p:cNvSpPr txBox="1"/>
            <p:nvPr/>
          </p:nvSpPr>
          <p:spPr>
            <a:xfrm>
              <a:off x="765380" y="4676965"/>
              <a:ext cx="2909164" cy="497686"/>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a:defRPr sz="2800">
                  <a:solidFill>
                    <a:srgbClr val="F8FEFE"/>
                  </a:solidFill>
                  <a:latin typeface="Helvetica Neue Medium"/>
                  <a:ea typeface="Helvetica Neue Medium"/>
                  <a:cs typeface="Helvetica Neue Medium"/>
                  <a:sym typeface="Helvetica Neue Medium"/>
                </a:defRPr>
              </a:lvl1pPr>
            </a:lstStyle>
            <a:p>
              <a:pPr/>
              <a:r>
                <a:t>Basic vocabulary</a:t>
              </a:r>
            </a:p>
          </p:txBody>
        </p:sp>
        <p:sp>
          <p:nvSpPr>
            <p:cNvPr id="168" name="Basic understanding of…"/>
            <p:cNvSpPr txBox="1"/>
            <p:nvPr/>
          </p:nvSpPr>
          <p:spPr>
            <a:xfrm>
              <a:off x="631860" y="6128681"/>
              <a:ext cx="4159455" cy="1793086"/>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lgn="l">
                <a:defRPr sz="2800">
                  <a:solidFill>
                    <a:srgbClr val="FBFEFE"/>
                  </a:solidFill>
                  <a:latin typeface="Helvetica Neue Medium"/>
                  <a:ea typeface="Helvetica Neue Medium"/>
                  <a:cs typeface="Helvetica Neue Medium"/>
                  <a:sym typeface="Helvetica Neue Medium"/>
                </a:defRPr>
              </a:pPr>
              <a:r>
                <a:t>Basic understanding of</a:t>
              </a:r>
            </a:p>
            <a:p>
              <a:pPr algn="l">
                <a:defRPr sz="2800">
                  <a:solidFill>
                    <a:srgbClr val="FBFEFE"/>
                  </a:solidFill>
                  <a:latin typeface="Helvetica Neue Medium"/>
                  <a:ea typeface="Helvetica Neue Medium"/>
                  <a:cs typeface="Helvetica Neue Medium"/>
                  <a:sym typeface="Helvetica Neue Medium"/>
                </a:defRPr>
              </a:pPr>
              <a:r>
                <a:t>     what punctuation and</a:t>
              </a:r>
            </a:p>
            <a:p>
              <a:pPr algn="l">
                <a:defRPr sz="2800">
                  <a:solidFill>
                    <a:srgbClr val="FBFEFE"/>
                  </a:solidFill>
                  <a:latin typeface="Helvetica Neue Medium"/>
                  <a:ea typeface="Helvetica Neue Medium"/>
                  <a:cs typeface="Helvetica Neue Medium"/>
                  <a:sym typeface="Helvetica Neue Medium"/>
                </a:defRPr>
              </a:pPr>
              <a:r>
                <a:t>     capitalization are</a:t>
              </a:r>
            </a:p>
            <a:p>
              <a:pPr algn="l">
                <a:defRPr sz="2800">
                  <a:solidFill>
                    <a:srgbClr val="FBFEFE"/>
                  </a:solidFill>
                  <a:latin typeface="Helvetica Neue Medium"/>
                  <a:ea typeface="Helvetica Neue Medium"/>
                  <a:cs typeface="Helvetica Neue Medium"/>
                  <a:sym typeface="Helvetica Neue Medium"/>
                </a:defRPr>
              </a:pPr>
              <a:r>
                <a:t>     meant to do</a:t>
              </a:r>
            </a:p>
          </p:txBody>
        </p:sp>
        <p:sp>
          <p:nvSpPr>
            <p:cNvPr id="169" name="Basic spelling"/>
            <p:cNvSpPr txBox="1"/>
            <p:nvPr/>
          </p:nvSpPr>
          <p:spPr>
            <a:xfrm>
              <a:off x="662781" y="3286450"/>
              <a:ext cx="2702053" cy="559713"/>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200">
                  <a:solidFill>
                    <a:srgbClr val="FFFFFF"/>
                  </a:solidFill>
                  <a:latin typeface="Helvetica Neue Medium"/>
                  <a:ea typeface="Helvetica Neue Medium"/>
                  <a:cs typeface="Helvetica Neue Medium"/>
                  <a:sym typeface="Helvetica Neue Medium"/>
                </a:defRPr>
              </a:lvl1pPr>
            </a:lstStyle>
            <a:p>
              <a:pPr/>
              <a:r>
                <a:t>Basic spelling</a:t>
              </a:r>
            </a:p>
          </p:txBody>
        </p:sp>
      </p:grpSp>
      <p:grpSp>
        <p:nvGrpSpPr>
          <p:cNvPr id="179" name="Group"/>
          <p:cNvGrpSpPr/>
          <p:nvPr/>
        </p:nvGrpSpPr>
        <p:grpSpPr>
          <a:xfrm>
            <a:off x="16907869" y="3226723"/>
            <a:ext cx="6274818" cy="9397848"/>
            <a:chOff x="-1" y="0"/>
            <a:chExt cx="6274816" cy="9397846"/>
          </a:xfrm>
        </p:grpSpPr>
        <p:sp>
          <p:nvSpPr>
            <p:cNvPr id="171" name="Comprehension: Understanding…"/>
            <p:cNvSpPr txBox="1"/>
            <p:nvPr/>
          </p:nvSpPr>
          <p:spPr>
            <a:xfrm>
              <a:off x="275653" y="-1"/>
              <a:ext cx="5723510" cy="1512949"/>
            </a:xfrm>
            <a:prstGeom prst="rect">
              <a:avLst/>
            </a:prstGeom>
            <a:solidFill>
              <a:schemeClr val="accent3"/>
            </a:solidFill>
            <a:ln w="38100" cap="flat">
              <a:solidFill>
                <a:srgbClr val="FFFFFF"/>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defRPr>
                  <a:solidFill>
                    <a:srgbClr val="0D0D0D"/>
                  </a:solidFill>
                  <a:latin typeface="Helvetica Neue Medium"/>
                  <a:ea typeface="Helvetica Neue Medium"/>
                  <a:cs typeface="Helvetica Neue Medium"/>
                  <a:sym typeface="Helvetica Neue Medium"/>
                </a:defRPr>
              </a:pPr>
              <a:r>
                <a:t>Comprehension: Understanding</a:t>
              </a:r>
              <a:endParaRPr sz="2800" u="sng"/>
            </a:p>
            <a:p>
              <a:pPr>
                <a:defRPr>
                  <a:solidFill>
                    <a:srgbClr val="0D0D0D"/>
                  </a:solidFill>
                  <a:latin typeface="Helvetica Neue Medium"/>
                  <a:ea typeface="Helvetica Neue Medium"/>
                  <a:cs typeface="Helvetica Neue Medium"/>
                  <a:sym typeface="Helvetica Neue Medium"/>
                </a:defRPr>
              </a:pPr>
              <a:r>
                <a:t>Author’s Intent </a:t>
              </a:r>
              <a:endParaRPr sz="2800" u="sng"/>
            </a:p>
            <a:p>
              <a:pPr lvl="1">
                <a:defRPr>
                  <a:solidFill>
                    <a:srgbClr val="FFFFFF"/>
                  </a:solidFill>
                  <a:latin typeface="Helvetica Neue Medium"/>
                  <a:ea typeface="Helvetica Neue Medium"/>
                  <a:cs typeface="Helvetica Neue Medium"/>
                  <a:sym typeface="Helvetica Neue Medium"/>
                </a:defRPr>
              </a:pPr>
              <a:r>
                <a:t>  </a:t>
              </a:r>
            </a:p>
          </p:txBody>
        </p:sp>
        <p:sp>
          <p:nvSpPr>
            <p:cNvPr id="172" name="Discerning central ideas and…"/>
            <p:cNvSpPr txBox="1"/>
            <p:nvPr/>
          </p:nvSpPr>
          <p:spPr>
            <a:xfrm>
              <a:off x="127557" y="1809698"/>
              <a:ext cx="5116958" cy="1014474"/>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defRPr>
                  <a:latin typeface="Helvetica Neue Medium"/>
                  <a:ea typeface="Helvetica Neue Medium"/>
                  <a:cs typeface="Helvetica Neue Medium"/>
                  <a:sym typeface="Helvetica Neue Medium"/>
                </a:defRPr>
              </a:pPr>
              <a:r>
                <a:t>Dis</a:t>
              </a:r>
              <a:r>
                <a:rPr>
                  <a:solidFill>
                    <a:srgbClr val="0C0C0C"/>
                  </a:solidFill>
                </a:rPr>
                <a:t>cerning central ideas and</a:t>
              </a:r>
              <a:endParaRPr sz="2800">
                <a:solidFill>
                  <a:srgbClr val="0C0C0C"/>
                </a:solidFill>
              </a:endParaRPr>
            </a:p>
            <a:p>
              <a:pPr>
                <a:defRPr>
                  <a:latin typeface="Helvetica Neue Medium"/>
                  <a:ea typeface="Helvetica Neue Medium"/>
                  <a:cs typeface="Helvetica Neue Medium"/>
                  <a:sym typeface="Helvetica Neue Medium"/>
                </a:defRPr>
              </a:pPr>
              <a:r>
                <a:t>   supportive information</a:t>
              </a:r>
            </a:p>
          </p:txBody>
        </p:sp>
        <p:sp>
          <p:nvSpPr>
            <p:cNvPr id="173" name="Ability to summarize"/>
            <p:cNvSpPr txBox="1"/>
            <p:nvPr/>
          </p:nvSpPr>
          <p:spPr>
            <a:xfrm>
              <a:off x="-1" y="3096979"/>
              <a:ext cx="3669539" cy="544574"/>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latin typeface="Helvetica Neue Medium"/>
                  <a:ea typeface="Helvetica Neue Medium"/>
                  <a:cs typeface="Helvetica Neue Medium"/>
                  <a:sym typeface="Helvetica Neue Medium"/>
                </a:defRPr>
              </a:lvl1pPr>
            </a:lstStyle>
            <a:p>
              <a:pPr/>
              <a:r>
                <a:t>Ability to summarize</a:t>
              </a:r>
            </a:p>
          </p:txBody>
        </p:sp>
        <p:sp>
          <p:nvSpPr>
            <p:cNvPr id="174" name="Ability to discern tone"/>
            <p:cNvSpPr txBox="1"/>
            <p:nvPr/>
          </p:nvSpPr>
          <p:spPr>
            <a:xfrm>
              <a:off x="21246" y="3972339"/>
              <a:ext cx="3945002" cy="544574"/>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latin typeface="Helvetica Neue Medium"/>
                  <a:ea typeface="Helvetica Neue Medium"/>
                  <a:cs typeface="Helvetica Neue Medium"/>
                  <a:sym typeface="Helvetica Neue Medium"/>
                </a:defRPr>
              </a:lvl1pPr>
            </a:lstStyle>
            <a:p>
              <a:pPr/>
              <a:r>
                <a:t>Ability to discern tone</a:t>
              </a:r>
            </a:p>
          </p:txBody>
        </p:sp>
        <p:sp>
          <p:nvSpPr>
            <p:cNvPr id="175" name="Ability to answer questions"/>
            <p:cNvSpPr txBox="1"/>
            <p:nvPr/>
          </p:nvSpPr>
          <p:spPr>
            <a:xfrm>
              <a:off x="0" y="5159721"/>
              <a:ext cx="4954652" cy="544574"/>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latin typeface="Helvetica Neue Medium"/>
                  <a:ea typeface="Helvetica Neue Medium"/>
                  <a:cs typeface="Helvetica Neue Medium"/>
                  <a:sym typeface="Helvetica Neue Medium"/>
                </a:defRPr>
              </a:lvl1pPr>
            </a:lstStyle>
            <a:p>
              <a:pPr/>
              <a:r>
                <a:t>Ability to answer questions </a:t>
              </a:r>
            </a:p>
          </p:txBody>
        </p:sp>
        <p:sp>
          <p:nvSpPr>
            <p:cNvPr id="176" name="Ability to read between the lines"/>
            <p:cNvSpPr txBox="1"/>
            <p:nvPr/>
          </p:nvSpPr>
          <p:spPr>
            <a:xfrm>
              <a:off x="-2" y="6379953"/>
              <a:ext cx="5731130" cy="544575"/>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latin typeface="Helvetica Neue Medium"/>
                  <a:ea typeface="Helvetica Neue Medium"/>
                  <a:cs typeface="Helvetica Neue Medium"/>
                  <a:sym typeface="Helvetica Neue Medium"/>
                </a:defRPr>
              </a:lvl1pPr>
            </a:lstStyle>
            <a:p>
              <a:pPr/>
              <a:r>
                <a:t>Ability to read between the lines</a:t>
              </a:r>
            </a:p>
          </p:txBody>
        </p:sp>
        <p:sp>
          <p:nvSpPr>
            <p:cNvPr id="177" name="Knowing 90-95% of the vocabulary"/>
            <p:cNvSpPr txBox="1"/>
            <p:nvPr/>
          </p:nvSpPr>
          <p:spPr>
            <a:xfrm>
              <a:off x="-1" y="7616612"/>
              <a:ext cx="6274817" cy="544575"/>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latin typeface="Helvetica Neue Medium"/>
                  <a:ea typeface="Helvetica Neue Medium"/>
                  <a:cs typeface="Helvetica Neue Medium"/>
                  <a:sym typeface="Helvetica Neue Medium"/>
                </a:defRPr>
              </a:lvl1pPr>
            </a:lstStyle>
            <a:p>
              <a:pPr/>
              <a:r>
                <a:t>Knowing 90-95% of the vocabulary</a:t>
              </a:r>
            </a:p>
          </p:txBody>
        </p:sp>
        <p:sp>
          <p:nvSpPr>
            <p:cNvPr id="178" name="Sufficient background knowledge"/>
            <p:cNvSpPr txBox="1"/>
            <p:nvPr/>
          </p:nvSpPr>
          <p:spPr>
            <a:xfrm>
              <a:off x="15602" y="8853271"/>
              <a:ext cx="5992115" cy="544575"/>
            </a:xfrm>
            <a:prstGeom prst="rect">
              <a:avLst/>
            </a:prstGeom>
            <a:gradFill flip="none" rotWithShape="1">
              <a:gsLst>
                <a:gs pos="0">
                  <a:schemeClr val="accent4">
                    <a:hueOff val="-213352"/>
                    <a:satOff val="4761"/>
                    <a:lumOff val="27633"/>
                  </a:schemeClr>
                </a:gs>
                <a:gs pos="35000">
                  <a:srgbClr val="FFF6CE"/>
                </a:gs>
                <a:gs pos="100000">
                  <a:schemeClr val="accent4">
                    <a:hueOff val="-282571"/>
                    <a:satOff val="4761"/>
                    <a:lumOff val="37573"/>
                  </a:schemeClr>
                </a:gs>
              </a:gsLst>
              <a:lin ang="16200000" scaled="0"/>
            </a:gra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latin typeface="Helvetica Neue Medium"/>
                  <a:ea typeface="Helvetica Neue Medium"/>
                  <a:cs typeface="Helvetica Neue Medium"/>
                  <a:sym typeface="Helvetica Neue Medium"/>
                </a:defRPr>
              </a:lvl1pPr>
            </a:lstStyle>
            <a:p>
              <a:pPr/>
              <a:r>
                <a:t>Sufficient background knowledge</a:t>
              </a:r>
            </a:p>
          </p:txBody>
        </p:sp>
      </p:grpSp>
      <p:pic>
        <p:nvPicPr>
          <p:cNvPr id="180" name="Image" descr="Image"/>
          <p:cNvPicPr>
            <a:picLocks noChangeAspect="1"/>
          </p:cNvPicPr>
          <p:nvPr/>
        </p:nvPicPr>
        <p:blipFill>
          <a:blip r:embed="rId2">
            <a:extLst/>
          </a:blip>
          <a:stretch>
            <a:fillRect/>
          </a:stretch>
        </p:blipFill>
        <p:spPr>
          <a:xfrm>
            <a:off x="2752206" y="148138"/>
            <a:ext cx="2857502" cy="2857502"/>
          </a:xfrm>
          <a:prstGeom prst="rect">
            <a:avLst/>
          </a:prstGeom>
          <a:ln w="12700">
            <a:miter lim="400000"/>
          </a:ln>
        </p:spPr>
      </p:pic>
      <p:pic>
        <p:nvPicPr>
          <p:cNvPr id="181" name="Image" descr="Image"/>
          <p:cNvPicPr>
            <a:picLocks noChangeAspect="1"/>
          </p:cNvPicPr>
          <p:nvPr/>
        </p:nvPicPr>
        <p:blipFill>
          <a:blip r:embed="rId3">
            <a:extLst/>
          </a:blip>
          <a:stretch>
            <a:fillRect/>
          </a:stretch>
        </p:blipFill>
        <p:spPr>
          <a:xfrm>
            <a:off x="17258028" y="586289"/>
            <a:ext cx="4102102" cy="1981201"/>
          </a:xfrm>
          <a:prstGeom prst="rect">
            <a:avLst/>
          </a:prstGeom>
          <a:ln w="12700">
            <a:miter lim="400000"/>
          </a:ln>
        </p:spPr>
      </p:pic>
      <p:pic>
        <p:nvPicPr>
          <p:cNvPr id="182" name="Image" descr="Image"/>
          <p:cNvPicPr>
            <a:picLocks noChangeAspect="1"/>
          </p:cNvPicPr>
          <p:nvPr/>
        </p:nvPicPr>
        <p:blipFill>
          <a:blip r:embed="rId4">
            <a:extLst/>
          </a:blip>
          <a:stretch>
            <a:fillRect/>
          </a:stretch>
        </p:blipFill>
        <p:spPr>
          <a:xfrm>
            <a:off x="10462986" y="1735190"/>
            <a:ext cx="3704664" cy="277492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5"/>
      <p:bldP build="whole" bldLvl="1" animBg="1" rev="0" advAuto="0" spid="180" grpId="1"/>
      <p:bldP build="whole" bldLvl="1" animBg="1" rev="0" advAuto="0" spid="170" grpId="4"/>
      <p:bldP build="whole" bldLvl="1" animBg="1" rev="0" advAuto="0" spid="160" grpId="3"/>
      <p:bldP build="whole" bldLvl="1" animBg="1" rev="0" advAuto="0" spid="182" grpId="6"/>
      <p:bldP build="whole" bldLvl="1" animBg="1" rev="0" advAuto="0" spid="163" grpId="7"/>
      <p:bldP build="whole" bldLvl="1" animBg="1" rev="0" advAuto="0" spid="161" grpId="9"/>
      <p:bldP build="whole" bldLvl="1" animBg="1" rev="0" advAuto="0" spid="181" grpId="2"/>
      <p:bldP build="whole" bldLvl="1" animBg="1" rev="0" advAuto="0" spid="162" grpId="8"/>
      <p:bldP build="whole" bldLvl="1" animBg="1" rev="0" advAuto="0" spid="164" grpId="10"/>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teFzNze0xWYBOREtP7oxniGYS5fYLU0IoXKV6H8NrAW5fpLvC4yZh3DnBLP0Jbpny0QS6-P2Eqn_PU7G-JSP3_b1MOWti-rp6vToKaS3glg0vfKPXip1O4BY1oDxuR7WIRSuOAz1fmjCkLWbPw.png" descr="teFzNze0xWYBOREtP7oxniGYS5fYLU0IoXKV6H8NrAW5fpLvC4yZh3DnBLP0Jbpny0QS6-P2Eqn_PU7G-JSP3_b1MOWti-rp6vToKaS3glg0vfKPXip1O4BY1oDxuR7WIRSuOAz1fmjCkLWbPw.png"/>
          <p:cNvPicPr>
            <a:picLocks noChangeAspect="1"/>
          </p:cNvPicPr>
          <p:nvPr/>
        </p:nvPicPr>
        <p:blipFill>
          <a:blip r:embed="rId2">
            <a:extLst/>
          </a:blip>
          <a:stretch>
            <a:fillRect/>
          </a:stretch>
        </p:blipFill>
        <p:spPr>
          <a:xfrm>
            <a:off x="3242903" y="1861424"/>
            <a:ext cx="17898195" cy="915045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1txiZC414X3cpzl6oDTmgWxze2socCVBy87oBsh9sEygNvHGwv3Aqhutwcy74YFfUYDySKe6qfiwl9izyiK_peoML7AkkMqh_TiZAgTXAe4FA6CCtGFghriC5AQzNnOp4029Q3mMf3CSNAPZfg.png" descr="1txiZC414X3cpzl6oDTmgWxze2socCVBy87oBsh9sEygNvHGwv3Aqhutwcy74YFfUYDySKe6qfiwl9izyiK_peoML7AkkMqh_TiZAgTXAe4FA6CCtGFghriC5AQzNnOp4029Q3mMf3CSNAPZfg.png"/>
          <p:cNvPicPr>
            <a:picLocks noChangeAspect="1"/>
          </p:cNvPicPr>
          <p:nvPr/>
        </p:nvPicPr>
        <p:blipFill>
          <a:blip r:embed="rId2">
            <a:extLst/>
          </a:blip>
          <a:stretch>
            <a:fillRect/>
          </a:stretch>
        </p:blipFill>
        <p:spPr>
          <a:xfrm>
            <a:off x="4196072" y="1464242"/>
            <a:ext cx="17134857" cy="8835167"/>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kelJ3TkIBT50JzS3SQMNj7_jsnQ8eb5XCRYt0GD9FtbGdk-zp8vRJ-ZYk9WiEkVwESd_4iTia7Dj2NVYmwXBR2GvJtHYVUxPkJYZumb6LR-HK1rs3qtHl2oTI-Dw7IeC7duwx0WI-HzcKwLGog.png" descr="kelJ3TkIBT50JzS3SQMNj7_jsnQ8eb5XCRYt0GD9FtbGdk-zp8vRJ-ZYk9WiEkVwESd_4iTia7Dj2NVYmwXBR2GvJtHYVUxPkJYZumb6LR-HK1rs3qtHl2oTI-Dw7IeC7duwx0WI-HzcKwLGog.png"/>
          <p:cNvPicPr>
            <a:picLocks noChangeAspect="1"/>
          </p:cNvPicPr>
          <p:nvPr/>
        </p:nvPicPr>
        <p:blipFill>
          <a:blip r:embed="rId2">
            <a:extLst/>
          </a:blip>
          <a:stretch>
            <a:fillRect/>
          </a:stretch>
        </p:blipFill>
        <p:spPr>
          <a:xfrm>
            <a:off x="3530853" y="1558316"/>
            <a:ext cx="17322294" cy="9213293"/>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Text"/>
          <p:cNvSpPr txBox="1"/>
          <p:nvPr/>
        </p:nvSpPr>
        <p:spPr>
          <a:xfrm>
            <a:off x="12084842" y="6563042"/>
            <a:ext cx="206373" cy="58991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algn="l" defTabSz="642937">
              <a:lnSpc>
                <a:spcPts val="3900"/>
              </a:lnSpc>
              <a:defRPr sz="1600">
                <a:latin typeface="Times Roman"/>
                <a:ea typeface="Times Roman"/>
                <a:cs typeface="Times Roman"/>
                <a:sym typeface="Times Roman"/>
              </a:defRPr>
            </a:lvl1pPr>
          </a:lstStyle>
          <a:p>
            <a:pPr/>
            <a:r>
              <a:t> </a:t>
            </a:r>
          </a:p>
        </p:txBody>
      </p:sp>
      <p:sp>
        <p:nvSpPr>
          <p:cNvPr id="394" name="Text"/>
          <p:cNvSpPr txBox="1"/>
          <p:nvPr/>
        </p:nvSpPr>
        <p:spPr>
          <a:xfrm>
            <a:off x="12263435" y="6741635"/>
            <a:ext cx="206373" cy="58991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algn="l" defTabSz="642937">
              <a:lnSpc>
                <a:spcPts val="3900"/>
              </a:lnSpc>
              <a:defRPr sz="1600">
                <a:latin typeface="Times Roman"/>
                <a:ea typeface="Times Roman"/>
                <a:cs typeface="Times Roman"/>
                <a:sym typeface="Times Roman"/>
              </a:defRPr>
            </a:lvl1pPr>
          </a:lstStyle>
          <a:p>
            <a:pPr/>
            <a:r>
              <a:t> </a:t>
            </a:r>
          </a:p>
        </p:txBody>
      </p:sp>
      <p:pic>
        <p:nvPicPr>
          <p:cNvPr id="395" name="dgKu6pLJlHJop-Z8O1AfR_t7s15dn7DKc-3dpRNqDVtNSb1p54vMfzX0e20qeVuttN6uLa_8sI-rt7jHVNougBUrE2P58FvftQ-QznIjLtai5iOmyAZDHQV358oFu5vmPsAbaecVBfPCu5rZFQ.png" descr="dgKu6pLJlHJop-Z8O1AfR_t7s15dn7DKc-3dpRNqDVtNSb1p54vMfzX0e20qeVuttN6uLa_8sI-rt7jHVNougBUrE2P58FvftQ-QznIjLtai5iOmyAZDHQV358oFu5vmPsAbaecVBfPCu5rZFQ.png"/>
          <p:cNvPicPr>
            <a:picLocks noChangeAspect="1"/>
          </p:cNvPicPr>
          <p:nvPr/>
        </p:nvPicPr>
        <p:blipFill>
          <a:blip r:embed="rId2">
            <a:extLst/>
          </a:blip>
          <a:stretch>
            <a:fillRect/>
          </a:stretch>
        </p:blipFill>
        <p:spPr>
          <a:xfrm>
            <a:off x="2280044" y="1897191"/>
            <a:ext cx="21722356" cy="1235459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Q7qQ7SDMcPlofaOia71-Y5ALLTctZb7DhLLe2ncZS3g7CNmCmE30lTeWi1C9cXpVWrEPV7zyL187I1dehdtnTqoPH9MiubDDSPKLvXXuzVx7wdwXJX6cMTa8L8P4swsx9rJbKEuvXZmOoxOV7A.png" descr="Q7qQ7SDMcPlofaOia71-Y5ALLTctZb7DhLLe2ncZS3g7CNmCmE30lTeWi1C9cXpVWrEPV7zyL187I1dehdtnTqoPH9MiubDDSPKLvXXuzVx7wdwXJX6cMTa8L8P4swsx9rJbKEuvXZmOoxOV7A.png"/>
          <p:cNvPicPr>
            <a:picLocks noChangeAspect="1"/>
          </p:cNvPicPr>
          <p:nvPr/>
        </p:nvPicPr>
        <p:blipFill>
          <a:blip r:embed="rId2">
            <a:extLst/>
          </a:blip>
          <a:stretch>
            <a:fillRect/>
          </a:stretch>
        </p:blipFill>
        <p:spPr>
          <a:xfrm>
            <a:off x="3244450" y="623675"/>
            <a:ext cx="19550548" cy="12145779"/>
          </a:xfrm>
          <a:prstGeom prst="rect">
            <a:avLst/>
          </a:prstGeom>
          <a:ln w="12700">
            <a:miter lim="400000"/>
          </a:ln>
        </p:spPr>
      </p:pic>
      <p:sp>
        <p:nvSpPr>
          <p:cNvPr id="398" name="10:00"/>
          <p:cNvSpPr txBox="1"/>
          <p:nvPr/>
        </p:nvSpPr>
        <p:spPr>
          <a:xfrm>
            <a:off x="22896989" y="12857088"/>
            <a:ext cx="106756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pPr/>
            <a:r>
              <a:t>10:00</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Screen Shot 2024-01-09 at 8.25.46 PM.png" descr="Screen Shot 2024-01-09 at 8.25.46 PM.png"/>
          <p:cNvPicPr>
            <a:picLocks noChangeAspect="1"/>
          </p:cNvPicPr>
          <p:nvPr/>
        </p:nvPicPr>
        <p:blipFill>
          <a:blip r:embed="rId2">
            <a:extLst/>
          </a:blip>
          <a:stretch>
            <a:fillRect/>
          </a:stretch>
        </p:blipFill>
        <p:spPr>
          <a:xfrm>
            <a:off x="-364481" y="-1499009"/>
            <a:ext cx="13130310" cy="16277988"/>
          </a:xfrm>
          <a:prstGeom prst="rect">
            <a:avLst/>
          </a:prstGeom>
          <a:ln w="12700">
            <a:miter lim="400000"/>
          </a:ln>
        </p:spPr>
      </p:pic>
      <p:pic>
        <p:nvPicPr>
          <p:cNvPr id="401" name="Screen Shot 2024-01-09 at 8.26.33 PM.png" descr="Screen Shot 2024-01-09 at 8.26.33 PM.png"/>
          <p:cNvPicPr>
            <a:picLocks noChangeAspect="1"/>
          </p:cNvPicPr>
          <p:nvPr/>
        </p:nvPicPr>
        <p:blipFill>
          <a:blip r:embed="rId3">
            <a:extLst/>
          </a:blip>
          <a:stretch>
            <a:fillRect/>
          </a:stretch>
        </p:blipFill>
        <p:spPr>
          <a:xfrm>
            <a:off x="11258656" y="-717179"/>
            <a:ext cx="12624722" cy="1471433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Line"/>
          <p:cNvSpPr/>
          <p:nvPr/>
        </p:nvSpPr>
        <p:spPr>
          <a:xfrm>
            <a:off x="5395607" y="3268264"/>
            <a:ext cx="13592787" cy="2"/>
          </a:xfrm>
          <a:prstGeom prst="line">
            <a:avLst/>
          </a:prstGeom>
          <a:ln w="12700">
            <a:solidFill>
              <a:srgbClr val="000000"/>
            </a:solidFill>
            <a:miter lim="400000"/>
          </a:ln>
        </p:spPr>
        <p:txBody>
          <a:bodyPr lIns="45718" tIns="45718" rIns="45718" bIns="45718"/>
          <a:lstStyle/>
          <a:p>
            <a:pPr/>
          </a:p>
        </p:txBody>
      </p:sp>
      <p:sp>
        <p:nvSpPr>
          <p:cNvPr id="404" name="Line"/>
          <p:cNvSpPr/>
          <p:nvPr/>
        </p:nvSpPr>
        <p:spPr>
          <a:xfrm flipH="1">
            <a:off x="7726764" y="3321682"/>
            <a:ext cx="7" cy="4624219"/>
          </a:xfrm>
          <a:prstGeom prst="line">
            <a:avLst/>
          </a:prstGeom>
          <a:ln w="12700">
            <a:solidFill>
              <a:srgbClr val="000000"/>
            </a:solidFill>
            <a:miter lim="400000"/>
          </a:ln>
        </p:spPr>
        <p:txBody>
          <a:bodyPr lIns="45718" tIns="45718" rIns="45718" bIns="45718"/>
          <a:lstStyle/>
          <a:p>
            <a:pPr/>
          </a:p>
        </p:txBody>
      </p:sp>
      <p:sp>
        <p:nvSpPr>
          <p:cNvPr id="405" name="8 Core Strategies for English Language Learners"/>
          <p:cNvSpPr txBox="1"/>
          <p:nvPr/>
        </p:nvSpPr>
        <p:spPr>
          <a:xfrm>
            <a:off x="5974932" y="1547942"/>
            <a:ext cx="12255844" cy="565999"/>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defTabSz="821526">
              <a:defRPr b="1">
                <a:latin typeface="+mn-lt"/>
                <a:ea typeface="+mn-ea"/>
                <a:cs typeface="+mn-cs"/>
                <a:sym typeface="Helvetica Neue"/>
              </a:defRPr>
            </a:lvl1pPr>
          </a:lstStyle>
          <a:p>
            <a:pPr/>
            <a:r>
              <a:t>Core Strategies for English Language Learners (and everyone else)</a:t>
            </a:r>
          </a:p>
        </p:txBody>
      </p:sp>
      <p:sp>
        <p:nvSpPr>
          <p:cNvPr id="406" name="Develop academic…"/>
          <p:cNvSpPr txBox="1"/>
          <p:nvPr/>
        </p:nvSpPr>
        <p:spPr>
          <a:xfrm>
            <a:off x="4765006" y="3392182"/>
            <a:ext cx="2722462" cy="112774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2200">
                <a:latin typeface="+mn-lt"/>
                <a:ea typeface="+mn-ea"/>
                <a:cs typeface="+mn-cs"/>
                <a:sym typeface="Helvetica Neue"/>
              </a:defRPr>
            </a:pPr>
            <a:r>
              <a:t>Develop academic</a:t>
            </a:r>
          </a:p>
          <a:p>
            <a:pPr algn="l" defTabSz="821526">
              <a:defRPr b="1" sz="2200">
                <a:latin typeface="+mn-lt"/>
                <a:ea typeface="+mn-ea"/>
                <a:cs typeface="+mn-cs"/>
                <a:sym typeface="Helvetica Neue"/>
              </a:defRPr>
            </a:pPr>
            <a:r>
              <a:t>vocabulary with the</a:t>
            </a:r>
          </a:p>
          <a:p>
            <a:pPr algn="l" defTabSz="821526">
              <a:defRPr b="1" sz="2200">
                <a:latin typeface="+mn-lt"/>
                <a:ea typeface="+mn-ea"/>
                <a:cs typeface="+mn-cs"/>
                <a:sym typeface="Helvetica Neue"/>
              </a:defRPr>
            </a:pPr>
            <a:r>
              <a:t>All-Stars List:</a:t>
            </a:r>
          </a:p>
        </p:txBody>
      </p:sp>
      <p:sp>
        <p:nvSpPr>
          <p:cNvPr id="407" name="Provide…"/>
          <p:cNvSpPr txBox="1"/>
          <p:nvPr/>
        </p:nvSpPr>
        <p:spPr>
          <a:xfrm>
            <a:off x="7954557" y="3316232"/>
            <a:ext cx="2255864" cy="112774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2200">
                <a:latin typeface="+mn-lt"/>
                <a:ea typeface="+mn-ea"/>
                <a:cs typeface="+mn-cs"/>
                <a:sym typeface="Helvetica Neue"/>
              </a:defRPr>
            </a:pPr>
            <a:r>
              <a:t>Provide</a:t>
            </a:r>
          </a:p>
          <a:p>
            <a:pPr algn="l" defTabSz="821526">
              <a:defRPr b="1" sz="2200">
                <a:latin typeface="+mn-lt"/>
                <a:ea typeface="+mn-ea"/>
                <a:cs typeface="+mn-cs"/>
                <a:sym typeface="Helvetica Neue"/>
              </a:defRPr>
            </a:pPr>
            <a:r>
              <a:t>comprehensible</a:t>
            </a:r>
          </a:p>
          <a:p>
            <a:pPr algn="l" defTabSz="821526">
              <a:defRPr b="1" sz="2200">
                <a:latin typeface="+mn-lt"/>
                <a:ea typeface="+mn-ea"/>
                <a:cs typeface="+mn-cs"/>
                <a:sym typeface="Helvetica Neue"/>
              </a:defRPr>
            </a:pPr>
            <a:r>
              <a:t>input</a:t>
            </a:r>
          </a:p>
        </p:txBody>
      </p:sp>
      <p:sp>
        <p:nvSpPr>
          <p:cNvPr id="408" name="Provide opportunities…"/>
          <p:cNvSpPr txBox="1"/>
          <p:nvPr/>
        </p:nvSpPr>
        <p:spPr>
          <a:xfrm>
            <a:off x="10798650" y="3392182"/>
            <a:ext cx="2980907" cy="112774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2200">
                <a:latin typeface="+mn-lt"/>
                <a:ea typeface="+mn-ea"/>
                <a:cs typeface="+mn-cs"/>
                <a:sym typeface="Helvetica Neue"/>
              </a:defRPr>
            </a:pPr>
            <a:r>
              <a:t>Provide opportunities</a:t>
            </a:r>
          </a:p>
          <a:p>
            <a:pPr algn="l" defTabSz="821526">
              <a:defRPr b="1" sz="2200">
                <a:latin typeface="+mn-lt"/>
                <a:ea typeface="+mn-ea"/>
                <a:cs typeface="+mn-cs"/>
                <a:sym typeface="Helvetica Neue"/>
              </a:defRPr>
            </a:pPr>
            <a:r>
              <a:t>for meaningful use of</a:t>
            </a:r>
          </a:p>
          <a:p>
            <a:pPr algn="l" defTabSz="821526">
              <a:defRPr b="1" sz="2200">
                <a:latin typeface="+mn-lt"/>
                <a:ea typeface="+mn-ea"/>
                <a:cs typeface="+mn-cs"/>
                <a:sym typeface="Helvetica Neue"/>
              </a:defRPr>
            </a:pPr>
            <a:r>
              <a:t>English.</a:t>
            </a:r>
          </a:p>
        </p:txBody>
      </p:sp>
      <p:sp>
        <p:nvSpPr>
          <p:cNvPr id="409" name="Front-load…"/>
          <p:cNvSpPr txBox="1"/>
          <p:nvPr/>
        </p:nvSpPr>
        <p:spPr>
          <a:xfrm>
            <a:off x="17817523" y="3316232"/>
            <a:ext cx="2287715" cy="112774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2200">
                <a:latin typeface="+mn-lt"/>
                <a:ea typeface="+mn-ea"/>
                <a:cs typeface="+mn-cs"/>
                <a:sym typeface="Helvetica Neue"/>
              </a:defRPr>
            </a:pPr>
            <a:r>
              <a:t>Front-load </a:t>
            </a:r>
          </a:p>
          <a:p>
            <a:pPr algn="l" defTabSz="821526">
              <a:defRPr b="1" sz="2200">
                <a:latin typeface="+mn-lt"/>
                <a:ea typeface="+mn-ea"/>
                <a:cs typeface="+mn-cs"/>
                <a:sym typeface="Helvetica Neue"/>
              </a:defRPr>
            </a:pPr>
            <a:r>
              <a:t>vocabulary prior</a:t>
            </a:r>
          </a:p>
          <a:p>
            <a:pPr algn="l" defTabSz="821526">
              <a:defRPr b="1" sz="2200">
                <a:latin typeface="+mn-lt"/>
                <a:ea typeface="+mn-ea"/>
                <a:cs typeface="+mn-cs"/>
                <a:sym typeface="Helvetica Neue"/>
              </a:defRPr>
            </a:pPr>
            <a:r>
              <a:t>to a read-aloud</a:t>
            </a:r>
          </a:p>
        </p:txBody>
      </p:sp>
      <p:sp>
        <p:nvSpPr>
          <p:cNvPr id="410" name="Ensure a…"/>
          <p:cNvSpPr txBox="1"/>
          <p:nvPr/>
        </p:nvSpPr>
        <p:spPr>
          <a:xfrm>
            <a:off x="14384266" y="3487682"/>
            <a:ext cx="2488324" cy="78484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2200">
                <a:latin typeface="+mn-lt"/>
                <a:ea typeface="+mn-ea"/>
                <a:cs typeface="+mn-cs"/>
                <a:sym typeface="Helvetica Neue"/>
              </a:defRPr>
            </a:pPr>
            <a:r>
              <a:t>Ensure a</a:t>
            </a:r>
          </a:p>
          <a:p>
            <a:pPr algn="l" defTabSz="821526">
              <a:defRPr b="1" sz="2200">
                <a:latin typeface="+mn-lt"/>
                <a:ea typeface="+mn-ea"/>
                <a:cs typeface="+mn-cs"/>
                <a:sym typeface="Helvetica Neue"/>
              </a:defRPr>
            </a:pPr>
            <a:r>
              <a:t>low affective filter</a:t>
            </a:r>
          </a:p>
        </p:txBody>
      </p:sp>
      <p:sp>
        <p:nvSpPr>
          <p:cNvPr id="411" name="Implementation:…"/>
          <p:cNvSpPr txBox="1"/>
          <p:nvPr/>
        </p:nvSpPr>
        <p:spPr>
          <a:xfrm>
            <a:off x="4673069" y="4727826"/>
            <a:ext cx="2817940" cy="1790357"/>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1600" u="sng">
                <a:latin typeface="+mn-lt"/>
                <a:ea typeface="+mn-ea"/>
                <a:cs typeface="+mn-cs"/>
                <a:sym typeface="Helvetica Neue"/>
              </a:defRPr>
            </a:pPr>
            <a:r>
              <a:t>Implementation</a:t>
            </a:r>
            <a:r>
              <a:rPr u="none"/>
              <a:t>: </a:t>
            </a:r>
          </a:p>
          <a:p>
            <a:pPr algn="l" defTabSz="821526">
              <a:defRPr b="1" sz="1600">
                <a:latin typeface="+mn-lt"/>
                <a:ea typeface="+mn-ea"/>
                <a:cs typeface="+mn-cs"/>
                <a:sym typeface="Helvetica Neue"/>
              </a:defRPr>
            </a:pPr>
            <a:r>
              <a:t>Use selected words from</a:t>
            </a:r>
          </a:p>
          <a:p>
            <a:pPr algn="l" defTabSz="821526">
              <a:defRPr b="1" sz="1600">
                <a:latin typeface="+mn-lt"/>
                <a:ea typeface="+mn-ea"/>
                <a:cs typeface="+mn-cs"/>
                <a:sym typeface="Helvetica Neue"/>
              </a:defRPr>
            </a:pPr>
            <a:r>
              <a:t>the list naturally, in the</a:t>
            </a:r>
          </a:p>
          <a:p>
            <a:pPr algn="l" defTabSz="821526">
              <a:defRPr b="1" sz="1600">
                <a:latin typeface="+mn-lt"/>
                <a:ea typeface="+mn-ea"/>
                <a:cs typeface="+mn-cs"/>
                <a:sym typeface="Helvetica Neue"/>
              </a:defRPr>
            </a:pPr>
            <a:r>
              <a:t>course of speaking to the</a:t>
            </a:r>
          </a:p>
          <a:p>
            <a:pPr algn="l" defTabSz="821526">
              <a:defRPr b="1" sz="1600">
                <a:latin typeface="+mn-lt"/>
                <a:ea typeface="+mn-ea"/>
                <a:cs typeface="+mn-cs"/>
                <a:sym typeface="Helvetica Neue"/>
              </a:defRPr>
            </a:pPr>
            <a:r>
              <a:t>children. Repeat the words</a:t>
            </a:r>
          </a:p>
          <a:p>
            <a:pPr algn="l" defTabSz="821526">
              <a:defRPr b="1" sz="1600">
                <a:latin typeface="+mn-lt"/>
                <a:ea typeface="+mn-ea"/>
                <a:cs typeface="+mn-cs"/>
                <a:sym typeface="Helvetica Neue"/>
              </a:defRPr>
            </a:pPr>
            <a:r>
              <a:t>as much as possible, in</a:t>
            </a:r>
          </a:p>
          <a:p>
            <a:pPr algn="l" defTabSz="821526">
              <a:defRPr b="1" sz="1600">
                <a:latin typeface="+mn-lt"/>
                <a:ea typeface="+mn-ea"/>
                <a:cs typeface="+mn-cs"/>
                <a:sym typeface="Helvetica Neue"/>
              </a:defRPr>
            </a:pPr>
            <a:r>
              <a:t>various contexts and forms.</a:t>
            </a:r>
          </a:p>
        </p:txBody>
      </p:sp>
      <p:sp>
        <p:nvSpPr>
          <p:cNvPr id="412" name="Line"/>
          <p:cNvSpPr/>
          <p:nvPr/>
        </p:nvSpPr>
        <p:spPr>
          <a:xfrm flipH="1">
            <a:off x="10756940" y="3321682"/>
            <a:ext cx="11" cy="4624219"/>
          </a:xfrm>
          <a:prstGeom prst="line">
            <a:avLst/>
          </a:prstGeom>
          <a:ln w="12700">
            <a:solidFill>
              <a:srgbClr val="000000"/>
            </a:solidFill>
            <a:miter lim="400000"/>
          </a:ln>
        </p:spPr>
        <p:txBody>
          <a:bodyPr lIns="45718" tIns="45718" rIns="45718" bIns="45718"/>
          <a:lstStyle/>
          <a:p>
            <a:pPr/>
          </a:p>
        </p:txBody>
      </p:sp>
      <p:sp>
        <p:nvSpPr>
          <p:cNvPr id="413" name="Implementation:…"/>
          <p:cNvSpPr txBox="1"/>
          <p:nvPr/>
        </p:nvSpPr>
        <p:spPr>
          <a:xfrm>
            <a:off x="7809806" y="4615812"/>
            <a:ext cx="2934171" cy="2514257"/>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1600" u="sng">
                <a:latin typeface="+mn-lt"/>
                <a:ea typeface="+mn-ea"/>
                <a:cs typeface="+mn-cs"/>
                <a:sym typeface="Helvetica Neue"/>
              </a:defRPr>
            </a:pPr>
            <a:r>
              <a:t>Implementation</a:t>
            </a:r>
            <a:r>
              <a:rPr u="none"/>
              <a:t>: </a:t>
            </a:r>
          </a:p>
          <a:p>
            <a:pPr algn="l" defTabSz="821526">
              <a:defRPr b="1" sz="1600">
                <a:latin typeface="+mn-lt"/>
                <a:ea typeface="+mn-ea"/>
                <a:cs typeface="+mn-cs"/>
                <a:sym typeface="Helvetica Neue"/>
              </a:defRPr>
            </a:pPr>
            <a:r>
              <a:t>Provide sufficient and</a:t>
            </a:r>
          </a:p>
          <a:p>
            <a:pPr algn="l" defTabSz="821526">
              <a:defRPr b="1" sz="1600">
                <a:latin typeface="+mn-lt"/>
                <a:ea typeface="+mn-ea"/>
                <a:cs typeface="+mn-cs"/>
                <a:sym typeface="Helvetica Neue"/>
              </a:defRPr>
            </a:pPr>
            <a:r>
              <a:t>helpful visuals, including</a:t>
            </a:r>
          </a:p>
          <a:p>
            <a:pPr algn="l" defTabSz="821526">
              <a:defRPr b="1" sz="1600">
                <a:latin typeface="+mn-lt"/>
                <a:ea typeface="+mn-ea"/>
                <a:cs typeface="+mn-cs"/>
                <a:sym typeface="Helvetica Neue"/>
              </a:defRPr>
            </a:pPr>
            <a:r>
              <a:t>gestures, facial expressions, </a:t>
            </a:r>
          </a:p>
          <a:p>
            <a:pPr algn="l" defTabSz="821526">
              <a:defRPr b="1" sz="1600">
                <a:latin typeface="+mn-lt"/>
                <a:ea typeface="+mn-ea"/>
                <a:cs typeface="+mn-cs"/>
                <a:sym typeface="Helvetica Neue"/>
              </a:defRPr>
            </a:pPr>
            <a:r>
              <a:t>expressive voice, slow</a:t>
            </a:r>
          </a:p>
          <a:p>
            <a:pPr algn="l" defTabSz="821526">
              <a:defRPr b="1" sz="1600">
                <a:latin typeface="+mn-lt"/>
                <a:ea typeface="+mn-ea"/>
                <a:cs typeface="+mn-cs"/>
                <a:sym typeface="Helvetica Neue"/>
              </a:defRPr>
            </a:pPr>
            <a:r>
              <a:t>speech. </a:t>
            </a:r>
          </a:p>
          <a:p>
            <a:pPr algn="l" defTabSz="821526">
              <a:defRPr b="1" sz="1600">
                <a:latin typeface="+mn-lt"/>
                <a:ea typeface="+mn-ea"/>
                <a:cs typeface="+mn-cs"/>
                <a:sym typeface="Helvetica Neue"/>
              </a:defRPr>
            </a:pPr>
          </a:p>
          <a:p>
            <a:pPr algn="l" defTabSz="821526">
              <a:defRPr b="1" sz="1600">
                <a:latin typeface="+mn-lt"/>
                <a:ea typeface="+mn-ea"/>
                <a:cs typeface="+mn-cs"/>
                <a:sym typeface="Helvetica Neue"/>
              </a:defRPr>
            </a:pPr>
            <a:r>
              <a:t>Toggle between the new</a:t>
            </a:r>
          </a:p>
          <a:p>
            <a:pPr algn="l" defTabSz="821526">
              <a:defRPr b="1" sz="1600">
                <a:latin typeface="+mn-lt"/>
                <a:ea typeface="+mn-ea"/>
                <a:cs typeface="+mn-cs"/>
                <a:sym typeface="Helvetica Neue"/>
              </a:defRPr>
            </a:pPr>
            <a:r>
              <a:t>word and a familiar</a:t>
            </a:r>
          </a:p>
          <a:p>
            <a:pPr algn="l" defTabSz="821526">
              <a:defRPr b="1" sz="1600">
                <a:latin typeface="+mn-lt"/>
                <a:ea typeface="+mn-ea"/>
                <a:cs typeface="+mn-cs"/>
                <a:sym typeface="Helvetica Neue"/>
              </a:defRPr>
            </a:pPr>
            <a:r>
              <a:t>definition of it.</a:t>
            </a:r>
          </a:p>
        </p:txBody>
      </p:sp>
      <p:sp>
        <p:nvSpPr>
          <p:cNvPr id="414" name="Implementation:…"/>
          <p:cNvSpPr txBox="1"/>
          <p:nvPr/>
        </p:nvSpPr>
        <p:spPr>
          <a:xfrm>
            <a:off x="11138327" y="4701235"/>
            <a:ext cx="2651316" cy="1307757"/>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1600" u="sng">
                <a:latin typeface="+mn-lt"/>
                <a:ea typeface="+mn-ea"/>
                <a:cs typeface="+mn-cs"/>
                <a:sym typeface="Helvetica Neue"/>
              </a:defRPr>
            </a:pPr>
            <a:r>
              <a:t>Implementation</a:t>
            </a:r>
            <a:r>
              <a:rPr u="none"/>
              <a:t>: </a:t>
            </a:r>
          </a:p>
          <a:p>
            <a:pPr algn="l" defTabSz="821526">
              <a:defRPr b="1" sz="1600">
                <a:latin typeface="+mn-lt"/>
                <a:ea typeface="+mn-ea"/>
                <a:cs typeface="+mn-cs"/>
                <a:sym typeface="Helvetica Neue"/>
              </a:defRPr>
            </a:pPr>
            <a:r>
              <a:t>Frequent turn-and-talks</a:t>
            </a:r>
          </a:p>
          <a:p>
            <a:pPr algn="l" defTabSz="821526">
              <a:defRPr b="1" sz="1600">
                <a:latin typeface="+mn-lt"/>
                <a:ea typeface="+mn-ea"/>
                <a:cs typeface="+mn-cs"/>
                <a:sym typeface="Helvetica Neue"/>
              </a:defRPr>
            </a:pPr>
            <a:r>
              <a:t>with clear prompts. Model</a:t>
            </a:r>
          </a:p>
          <a:p>
            <a:pPr algn="l" defTabSz="821526">
              <a:defRPr b="1" sz="1600">
                <a:latin typeface="+mn-lt"/>
                <a:ea typeface="+mn-ea"/>
                <a:cs typeface="+mn-cs"/>
                <a:sym typeface="Helvetica Neue"/>
              </a:defRPr>
            </a:pPr>
            <a:r>
              <a:t>turn-and-talks (</a:t>
            </a:r>
            <a:r>
              <a:rPr i="1"/>
              <a:t>I do it,</a:t>
            </a:r>
            <a:endParaRPr i="1"/>
          </a:p>
          <a:p>
            <a:pPr algn="l" defTabSz="821526">
              <a:defRPr b="1" i="1" sz="1600">
                <a:latin typeface="+mn-lt"/>
                <a:ea typeface="+mn-ea"/>
                <a:cs typeface="+mn-cs"/>
                <a:sym typeface="Helvetica Neue"/>
              </a:defRPr>
            </a:pPr>
            <a:r>
              <a:t>we do it, you do it)</a:t>
            </a:r>
          </a:p>
        </p:txBody>
      </p:sp>
      <p:sp>
        <p:nvSpPr>
          <p:cNvPr id="415" name="Line"/>
          <p:cNvSpPr/>
          <p:nvPr/>
        </p:nvSpPr>
        <p:spPr>
          <a:xfrm flipH="1">
            <a:off x="13971032" y="3321679"/>
            <a:ext cx="7" cy="4624218"/>
          </a:xfrm>
          <a:prstGeom prst="line">
            <a:avLst/>
          </a:prstGeom>
          <a:ln w="12700">
            <a:solidFill>
              <a:srgbClr val="000000"/>
            </a:solidFill>
            <a:miter lim="400000"/>
          </a:ln>
        </p:spPr>
        <p:txBody>
          <a:bodyPr lIns="45718" tIns="45718" rIns="45718" bIns="45718"/>
          <a:lstStyle/>
          <a:p>
            <a:pPr/>
          </a:p>
        </p:txBody>
      </p:sp>
      <p:sp>
        <p:nvSpPr>
          <p:cNvPr id="416" name="Line"/>
          <p:cNvSpPr/>
          <p:nvPr/>
        </p:nvSpPr>
        <p:spPr>
          <a:xfrm flipH="1">
            <a:off x="17344809" y="3321678"/>
            <a:ext cx="10" cy="4624227"/>
          </a:xfrm>
          <a:prstGeom prst="line">
            <a:avLst/>
          </a:prstGeom>
          <a:ln w="12700">
            <a:solidFill>
              <a:srgbClr val="000000"/>
            </a:solidFill>
            <a:miter lim="400000"/>
          </a:ln>
        </p:spPr>
        <p:txBody>
          <a:bodyPr lIns="45718" tIns="45718" rIns="45718" bIns="45718"/>
          <a:lstStyle/>
          <a:p>
            <a:pPr/>
          </a:p>
        </p:txBody>
      </p:sp>
      <p:sp>
        <p:nvSpPr>
          <p:cNvPr id="417" name="Implementation:…"/>
          <p:cNvSpPr txBox="1"/>
          <p:nvPr/>
        </p:nvSpPr>
        <p:spPr>
          <a:xfrm>
            <a:off x="14323899" y="4736462"/>
            <a:ext cx="2531022" cy="2272957"/>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1600" u="sng">
                <a:latin typeface="+mn-lt"/>
                <a:ea typeface="+mn-ea"/>
                <a:cs typeface="+mn-cs"/>
                <a:sym typeface="Helvetica Neue"/>
              </a:defRPr>
            </a:pPr>
            <a:r>
              <a:t>Implementation</a:t>
            </a:r>
            <a:r>
              <a:rPr u="none"/>
              <a:t>: </a:t>
            </a:r>
          </a:p>
          <a:p>
            <a:pPr algn="l" defTabSz="821526">
              <a:defRPr b="1" sz="1600">
                <a:latin typeface="+mn-lt"/>
                <a:ea typeface="+mn-ea"/>
                <a:cs typeface="+mn-cs"/>
                <a:sym typeface="Helvetica Neue"/>
              </a:defRPr>
            </a:pPr>
            <a:r>
              <a:t>Be a “warm demander”;</a:t>
            </a:r>
          </a:p>
          <a:p>
            <a:pPr algn="l" defTabSz="821526">
              <a:defRPr b="1" sz="1600">
                <a:latin typeface="+mn-lt"/>
                <a:ea typeface="+mn-ea"/>
                <a:cs typeface="+mn-cs"/>
                <a:sym typeface="Helvetica Neue"/>
              </a:defRPr>
            </a:pPr>
            <a:r>
              <a:t>Prevent stress and</a:t>
            </a:r>
          </a:p>
          <a:p>
            <a:pPr algn="l" defTabSz="821526">
              <a:defRPr b="1" sz="1600">
                <a:latin typeface="+mn-lt"/>
                <a:ea typeface="+mn-ea"/>
                <a:cs typeface="+mn-cs"/>
                <a:sym typeface="Helvetica Neue"/>
              </a:defRPr>
            </a:pPr>
            <a:r>
              <a:t>anxiety by using positive</a:t>
            </a:r>
          </a:p>
          <a:p>
            <a:pPr algn="l" defTabSz="821526">
              <a:defRPr b="1" sz="1600">
                <a:latin typeface="+mn-lt"/>
                <a:ea typeface="+mn-ea"/>
                <a:cs typeface="+mn-cs"/>
                <a:sym typeface="Helvetica Neue"/>
              </a:defRPr>
            </a:pPr>
            <a:r>
              <a:t>classroom  management</a:t>
            </a:r>
          </a:p>
          <a:p>
            <a:pPr algn="l" defTabSz="821526">
              <a:defRPr b="1" sz="1600">
                <a:latin typeface="+mn-lt"/>
                <a:ea typeface="+mn-ea"/>
                <a:cs typeface="+mn-cs"/>
                <a:sym typeface="Helvetica Neue"/>
              </a:defRPr>
            </a:pPr>
            <a:r>
              <a:t>techniques; have a</a:t>
            </a:r>
          </a:p>
          <a:p>
            <a:pPr algn="l" defTabSz="821526">
              <a:defRPr b="1" sz="1600">
                <a:latin typeface="+mn-lt"/>
                <a:ea typeface="+mn-ea"/>
                <a:cs typeface="+mn-cs"/>
                <a:sym typeface="Helvetica Neue"/>
              </a:defRPr>
            </a:pPr>
            <a:r>
              <a:t>consistent attitude of</a:t>
            </a:r>
          </a:p>
          <a:p>
            <a:pPr algn="l" defTabSz="821526">
              <a:defRPr b="1" sz="1600">
                <a:latin typeface="+mn-lt"/>
                <a:ea typeface="+mn-ea"/>
                <a:cs typeface="+mn-cs"/>
                <a:sym typeface="Helvetica Neue"/>
              </a:defRPr>
            </a:pPr>
            <a:r>
              <a:t>friendliness, enthusiasm,</a:t>
            </a:r>
          </a:p>
          <a:p>
            <a:pPr algn="l" defTabSz="821526">
              <a:defRPr b="1" sz="1600">
                <a:latin typeface="+mn-lt"/>
                <a:ea typeface="+mn-ea"/>
                <a:cs typeface="+mn-cs"/>
                <a:sym typeface="Helvetica Neue"/>
              </a:defRPr>
            </a:pPr>
            <a:r>
              <a:t>and patience</a:t>
            </a:r>
          </a:p>
        </p:txBody>
      </p:sp>
      <p:sp>
        <p:nvSpPr>
          <p:cNvPr id="418" name="Implementation:…"/>
          <p:cNvSpPr txBox="1"/>
          <p:nvPr/>
        </p:nvSpPr>
        <p:spPr>
          <a:xfrm>
            <a:off x="17844259" y="4615812"/>
            <a:ext cx="2946160" cy="2514257"/>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1600" u="sng">
                <a:latin typeface="+mn-lt"/>
                <a:ea typeface="+mn-ea"/>
                <a:cs typeface="+mn-cs"/>
                <a:sym typeface="Helvetica Neue"/>
              </a:defRPr>
            </a:pPr>
            <a:r>
              <a:t>Implementation</a:t>
            </a:r>
            <a:r>
              <a:rPr u="none"/>
              <a:t>: </a:t>
            </a:r>
          </a:p>
          <a:p>
            <a:pPr algn="l" defTabSz="821526">
              <a:defRPr b="1" sz="1600">
                <a:latin typeface="+mn-lt"/>
                <a:ea typeface="+mn-ea"/>
                <a:cs typeface="+mn-cs"/>
                <a:sym typeface="Helvetica Neue"/>
              </a:defRPr>
            </a:pPr>
            <a:r>
              <a:t>Select 3-5 key words</a:t>
            </a:r>
          </a:p>
          <a:p>
            <a:pPr algn="l" defTabSz="821526">
              <a:defRPr b="1" sz="1600">
                <a:latin typeface="+mn-lt"/>
                <a:ea typeface="+mn-ea"/>
                <a:cs typeface="+mn-cs"/>
                <a:sym typeface="Helvetica Neue"/>
              </a:defRPr>
            </a:pPr>
            <a:r>
              <a:t>that will appear in the</a:t>
            </a:r>
          </a:p>
          <a:p>
            <a:pPr algn="l" defTabSz="821526">
              <a:defRPr b="1" sz="1600">
                <a:latin typeface="+mn-lt"/>
                <a:ea typeface="+mn-ea"/>
                <a:cs typeface="+mn-cs"/>
                <a:sym typeface="Helvetica Neue"/>
              </a:defRPr>
            </a:pPr>
            <a:r>
              <a:t>text. Teach these words</a:t>
            </a:r>
          </a:p>
          <a:p>
            <a:pPr algn="l" defTabSz="821526">
              <a:defRPr b="1" sz="1600">
                <a:latin typeface="+mn-lt"/>
                <a:ea typeface="+mn-ea"/>
                <a:cs typeface="+mn-cs"/>
                <a:sym typeface="Helvetica Neue"/>
              </a:defRPr>
            </a:pPr>
            <a:r>
              <a:t>using visuals. Present</a:t>
            </a:r>
          </a:p>
          <a:p>
            <a:pPr algn="l" defTabSz="821526">
              <a:defRPr b="1" sz="1600">
                <a:latin typeface="+mn-lt"/>
                <a:ea typeface="+mn-ea"/>
                <a:cs typeface="+mn-cs"/>
                <a:sym typeface="Helvetica Neue"/>
              </a:defRPr>
            </a:pPr>
            <a:r>
              <a:t>the concept </a:t>
            </a:r>
            <a:r>
              <a:rPr i="1" u="sng"/>
              <a:t>before </a:t>
            </a:r>
            <a:r>
              <a:t>naming</a:t>
            </a:r>
          </a:p>
          <a:p>
            <a:pPr algn="l" defTabSz="821526">
              <a:defRPr b="1" sz="1600">
                <a:latin typeface="+mn-lt"/>
                <a:ea typeface="+mn-ea"/>
                <a:cs typeface="+mn-cs"/>
                <a:sym typeface="Helvetica Neue"/>
              </a:defRPr>
            </a:pPr>
            <a:r>
              <a:t>the word. (You: “There’s a</a:t>
            </a:r>
          </a:p>
          <a:p>
            <a:pPr algn="l" defTabSz="821526">
              <a:defRPr b="1" sz="1600">
                <a:latin typeface="+mn-lt"/>
                <a:ea typeface="+mn-ea"/>
                <a:cs typeface="+mn-cs"/>
                <a:sym typeface="Helvetica Neue"/>
              </a:defRPr>
            </a:pPr>
            <a:r>
              <a:t>name for this.”</a:t>
            </a:r>
          </a:p>
          <a:p>
            <a:pPr algn="l" defTabSz="821526">
              <a:defRPr b="1" sz="1600">
                <a:latin typeface="+mn-lt"/>
                <a:ea typeface="+mn-ea"/>
                <a:cs typeface="+mn-cs"/>
                <a:sym typeface="Helvetica Neue"/>
              </a:defRPr>
            </a:pPr>
            <a:r>
              <a:t>Students: “We call it…”</a:t>
            </a:r>
          </a:p>
          <a:p>
            <a:pPr algn="l" defTabSz="821526">
              <a:defRPr b="1" sz="1600">
                <a:latin typeface="+mn-lt"/>
                <a:ea typeface="+mn-ea"/>
                <a:cs typeface="+mn-cs"/>
                <a:sym typeface="Helvetica Neue"/>
              </a:defRPr>
            </a:pPr>
            <a:r>
              <a:t>You: (show and say the word)</a:t>
            </a:r>
          </a:p>
        </p:txBody>
      </p:sp>
      <p:sp>
        <p:nvSpPr>
          <p:cNvPr id="419" name="Spanish Cognates"/>
          <p:cNvSpPr txBox="1"/>
          <p:nvPr/>
        </p:nvSpPr>
        <p:spPr>
          <a:xfrm>
            <a:off x="4683114" y="6970693"/>
            <a:ext cx="2546719" cy="44194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algn="l" defTabSz="821526">
              <a:defRPr b="1" sz="2200">
                <a:latin typeface="+mn-lt"/>
                <a:ea typeface="+mn-ea"/>
                <a:cs typeface="+mn-cs"/>
                <a:sym typeface="Helvetica Neue"/>
              </a:defRPr>
            </a:lvl1pPr>
          </a:lstStyle>
          <a:p>
            <a:pPr/>
            <a:r>
              <a:t>Spanish Cognates</a:t>
            </a:r>
          </a:p>
        </p:txBody>
      </p:sp>
      <p:sp>
        <p:nvSpPr>
          <p:cNvPr id="420" name="Implementation:…"/>
          <p:cNvSpPr txBox="1"/>
          <p:nvPr/>
        </p:nvSpPr>
        <p:spPr>
          <a:xfrm>
            <a:off x="4737263" y="7502683"/>
            <a:ext cx="2370494" cy="1066456"/>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p>
            <a:pPr algn="l" defTabSz="821526">
              <a:defRPr b="1" sz="1600" u="sng">
                <a:latin typeface="+mn-lt"/>
                <a:ea typeface="+mn-ea"/>
                <a:cs typeface="+mn-cs"/>
                <a:sym typeface="Helvetica Neue"/>
              </a:defRPr>
            </a:pPr>
            <a:r>
              <a:t>Implementation</a:t>
            </a:r>
            <a:r>
              <a:rPr u="none"/>
              <a:t>: </a:t>
            </a:r>
          </a:p>
          <a:p>
            <a:pPr algn="l" defTabSz="821526">
              <a:defRPr b="1" sz="1600">
                <a:latin typeface="+mn-lt"/>
                <a:ea typeface="+mn-ea"/>
                <a:cs typeface="+mn-cs"/>
                <a:sym typeface="Helvetica Neue"/>
              </a:defRPr>
            </a:pPr>
            <a:r>
              <a:t>Where possible, point</a:t>
            </a:r>
          </a:p>
          <a:p>
            <a:pPr algn="l" defTabSz="821526">
              <a:defRPr b="1" sz="1600">
                <a:latin typeface="+mn-lt"/>
                <a:ea typeface="+mn-ea"/>
                <a:cs typeface="+mn-cs"/>
                <a:sym typeface="Helvetica Neue"/>
              </a:defRPr>
            </a:pPr>
            <a:r>
              <a:t>out the Spanish sound-</a:t>
            </a:r>
          </a:p>
          <a:p>
            <a:pPr algn="l" defTabSz="821526">
              <a:defRPr b="1" sz="1600">
                <a:latin typeface="+mn-lt"/>
                <a:ea typeface="+mn-ea"/>
                <a:cs typeface="+mn-cs"/>
                <a:sym typeface="Helvetica Neue"/>
              </a:defRPr>
            </a:pPr>
            <a:r>
              <a:t>alike (cognate). </a:t>
            </a:r>
          </a:p>
        </p:txBody>
      </p:sp>
      <p:sp>
        <p:nvSpPr>
          <p:cNvPr id="421" name="Amy Benjamin Educational Services, Inc. 2020"/>
          <p:cNvSpPr txBox="1"/>
          <p:nvPr/>
        </p:nvSpPr>
        <p:spPr>
          <a:xfrm>
            <a:off x="5434700" y="11560199"/>
            <a:ext cx="3375419" cy="293231"/>
          </a:xfrm>
          <a:prstGeom prst="rect">
            <a:avLst/>
          </a:prstGeom>
          <a:ln w="12700">
            <a:miter lim="400000"/>
          </a:ln>
          <a:extLst>
            <a:ext uri="{C572A759-6A51-4108-AA02-DFA0A04FC94B}">
              <ma14:wrappingTextBoxFlag xmlns:ma14="http://schemas.microsoft.com/office/mac/drawingml/2011/main" val="1"/>
            </a:ext>
          </a:extLst>
        </p:spPr>
        <p:txBody>
          <a:bodyPr wrap="none" lIns="53575" tIns="53575" rIns="53575" bIns="53575" anchor="ctr">
            <a:spAutoFit/>
          </a:bodyPr>
          <a:lstStyle>
            <a:lvl1pPr defTabSz="821526">
              <a:defRPr sz="1200">
                <a:latin typeface="Helvetica Neue Medium"/>
                <a:ea typeface="Helvetica Neue Medium"/>
                <a:cs typeface="Helvetica Neue Medium"/>
                <a:sym typeface="Helvetica Neue Medium"/>
              </a:defRPr>
            </a:lvl1pPr>
          </a:lstStyle>
          <a:p>
            <a:pPr/>
            <a:r>
              <a:t>Amy Benjamin Educational Services, Inc. 2023</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222"/>
          <p:cNvSpPr txBox="1"/>
          <p:nvPr>
            <p:ph type="title" idx="4294967295"/>
          </p:nvPr>
        </p:nvSpPr>
        <p:spPr>
          <a:xfrm>
            <a:off x="3962394" y="549270"/>
            <a:ext cx="16459212" cy="2286007"/>
          </a:xfrm>
          <a:prstGeom prst="rect">
            <a:avLst/>
          </a:prstGeom>
        </p:spPr>
        <p:txBody>
          <a:bodyPr lIns="0" tIns="0" rIns="0" bIns="0"/>
          <a:lstStyle>
            <a:lvl1pPr defTabSz="1285875">
              <a:defRPr sz="8600">
                <a:latin typeface="Arial"/>
                <a:ea typeface="Arial"/>
                <a:cs typeface="Arial"/>
                <a:sym typeface="Arial"/>
              </a:defRPr>
            </a:lvl1pPr>
          </a:lstStyle>
          <a:p>
            <a:pPr/>
            <a:r>
              <a:t>Morphology Chart</a:t>
            </a:r>
          </a:p>
        </p:txBody>
      </p:sp>
      <p:graphicFrame>
        <p:nvGraphicFramePr>
          <p:cNvPr id="424" name="Table 223"/>
          <p:cNvGraphicFramePr/>
          <p:nvPr/>
        </p:nvGraphicFramePr>
        <p:xfrm>
          <a:off x="3962396" y="2438399"/>
          <a:ext cx="16430635" cy="69342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107658"/>
                <a:gridCol w="4107658"/>
                <a:gridCol w="4107658"/>
                <a:gridCol w="4107658"/>
              </a:tblGrid>
              <a:tr h="2428393">
                <a:tc>
                  <a:txBody>
                    <a:bodyPr/>
                    <a:lstStyle/>
                    <a:p>
                      <a:pPr algn="l" defTabSz="1285875">
                        <a:spcBef>
                          <a:spcPts val="400"/>
                        </a:spcBef>
                        <a:defRPr b="1" sz="2200">
                          <a:latin typeface="Arial"/>
                          <a:ea typeface="Arial"/>
                          <a:cs typeface="Arial"/>
                          <a:sym typeface="Arial"/>
                        </a:defRPr>
                      </a:pPr>
                      <a:r>
                        <a:t>NOUNS:</a:t>
                      </a:r>
                    </a:p>
                    <a:p>
                      <a:pPr algn="l" defTabSz="1285875">
                        <a:spcBef>
                          <a:spcPts val="200"/>
                        </a:spcBef>
                        <a:defRPr sz="1600">
                          <a:latin typeface="Avenir Roman"/>
                          <a:ea typeface="Avenir Roman"/>
                          <a:cs typeface="Avenir Roman"/>
                          <a:sym typeface="Avenir Roman"/>
                        </a:defRPr>
                      </a:pPr>
                      <a:r>
                        <a:t>They will fit into this frame: The_____.</a:t>
                      </a:r>
                    </a:p>
                  </a:txBody>
                  <a:tcPr marL="45720" marR="45720" marT="45720" marB="45720" anchor="t" anchorCtr="0" horzOverflow="overflow">
                    <a:lnL w="381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VERBS:</a:t>
                      </a:r>
                    </a:p>
                    <a:p>
                      <a:pPr algn="l" defTabSz="1285875">
                        <a:spcBef>
                          <a:spcPts val="200"/>
                        </a:spcBef>
                        <a:defRPr sz="1600">
                          <a:latin typeface="Avenir Roman"/>
                          <a:ea typeface="Avenir Roman"/>
                          <a:cs typeface="Avenir Roman"/>
                          <a:sym typeface="Avenir Roman"/>
                        </a:defRPr>
                      </a:pPr>
                      <a:r>
                        <a:t>They will fit into this  frame: To____ or</a:t>
                      </a:r>
                    </a:p>
                    <a:p>
                      <a:pPr algn="l" defTabSz="1285875">
                        <a:spcBef>
                          <a:spcPts val="200"/>
                        </a:spcBef>
                        <a:defRPr sz="1600">
                          <a:latin typeface="Avenir Roman"/>
                          <a:ea typeface="Avenir Roman"/>
                          <a:cs typeface="Avenir Roman"/>
                          <a:sym typeface="Avenir Roman"/>
                        </a:defRPr>
                      </a:pPr>
                      <a:r>
                        <a:t>Can____or</a:t>
                      </a:r>
                    </a:p>
                    <a:p>
                      <a:pPr algn="l" defTabSz="1285875">
                        <a:spcBef>
                          <a:spcPts val="200"/>
                        </a:spcBef>
                        <a:defRPr sz="1600">
                          <a:latin typeface="Avenir Roman"/>
                          <a:ea typeface="Avenir Roman"/>
                          <a:cs typeface="Avenir Roman"/>
                          <a:sym typeface="Avenir Roman"/>
                        </a:defRPr>
                      </a:pPr>
                      <a:r>
                        <a:t>Is____ing</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ADJECTIVES:</a:t>
                      </a:r>
                    </a:p>
                    <a:p>
                      <a:pPr algn="l" defTabSz="1285875">
                        <a:spcBef>
                          <a:spcPts val="200"/>
                        </a:spcBef>
                        <a:defRPr sz="1600">
                          <a:latin typeface="Avenir Roman"/>
                          <a:ea typeface="Avenir Roman"/>
                          <a:cs typeface="Avenir Roman"/>
                          <a:sym typeface="Avenir Roman"/>
                        </a:defRPr>
                      </a:pPr>
                      <a:r>
                        <a:t>They  will fit into this frame:</a:t>
                      </a:r>
                    </a:p>
                    <a:p>
                      <a:pPr algn="l" defTabSz="1285875">
                        <a:spcBef>
                          <a:spcPts val="800"/>
                        </a:spcBef>
                        <a:defRPr sz="1600">
                          <a:latin typeface="Avenir Roman"/>
                          <a:ea typeface="Avenir Roman"/>
                          <a:cs typeface="Avenir Roman"/>
                          <a:sym typeface="Avenir Roman"/>
                        </a:defRPr>
                      </a:pPr>
                    </a:p>
                    <a:p>
                      <a:pPr algn="l" defTabSz="1285875">
                        <a:spcBef>
                          <a:spcPts val="200"/>
                        </a:spcBef>
                        <a:defRPr sz="1600">
                          <a:latin typeface="Avenir Roman"/>
                          <a:ea typeface="Avenir Roman"/>
                          <a:cs typeface="Avenir Roman"/>
                          <a:sym typeface="Avenir Roman"/>
                        </a:defRPr>
                      </a:pPr>
                      <a:r>
                        <a:t>The ________truck</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ADVERBS:</a:t>
                      </a:r>
                    </a:p>
                    <a:p>
                      <a:pPr algn="l" defTabSz="1285875">
                        <a:spcBef>
                          <a:spcPts val="200"/>
                        </a:spcBef>
                        <a:defRPr sz="1600">
                          <a:latin typeface="Avenir Roman"/>
                          <a:ea typeface="Avenir Roman"/>
                          <a:cs typeface="Avenir Roman"/>
                          <a:sym typeface="Avenir Roman"/>
                        </a:defRPr>
                      </a:pPr>
                      <a:r>
                        <a:t>They will fit into this frame: </a:t>
                      </a:r>
                    </a:p>
                    <a:p>
                      <a:pPr algn="l" defTabSz="1285875">
                        <a:spcBef>
                          <a:spcPts val="800"/>
                        </a:spcBef>
                        <a:defRPr sz="1600">
                          <a:latin typeface="Avenir Roman"/>
                          <a:ea typeface="Avenir Roman"/>
                          <a:cs typeface="Avenir Roman"/>
                          <a:sym typeface="Avenir Roman"/>
                        </a:defRPr>
                      </a:pPr>
                    </a:p>
                    <a:p>
                      <a:pPr algn="l" defTabSz="1285875">
                        <a:spcBef>
                          <a:spcPts val="200"/>
                        </a:spcBef>
                        <a:defRPr sz="1600">
                          <a:latin typeface="Avenir Roman"/>
                          <a:ea typeface="Avenir Roman"/>
                          <a:cs typeface="Avenir Roman"/>
                          <a:sym typeface="Avenir Roman"/>
                        </a:defRPr>
                      </a:pPr>
                      <a:r>
                        <a:t>Do it ___________.</a:t>
                      </a:r>
                    </a:p>
                  </a:txBody>
                  <a:tcPr marL="45720" marR="45720" marT="45720" marB="45720" anchor="t" anchorCtr="0" horzOverflow="overflow">
                    <a:lnL w="12700">
                      <a:solidFill>
                        <a:srgbClr val="000000"/>
                      </a:solidFill>
                    </a:lnL>
                    <a:lnR w="38100">
                      <a:solidFill>
                        <a:srgbClr val="000000"/>
                      </a:solidFill>
                    </a:lnR>
                    <a:lnT w="38100">
                      <a:solidFill>
                        <a:srgbClr val="000000"/>
                      </a:solidFill>
                    </a:lnT>
                    <a:lnB w="12700">
                      <a:solidFill>
                        <a:srgbClr val="000000"/>
                      </a:solidFill>
                    </a:lnB>
                    <a:noFill/>
                  </a:tcPr>
                </a:tc>
              </a:tr>
              <a:tr h="4505808">
                <a:tc>
                  <a:txBody>
                    <a:bodyPr/>
                    <a:lstStyle/>
                    <a:p>
                      <a:pPr algn="l" defTabSz="1285875">
                        <a:defRPr sz="4000">
                          <a:sym typeface="Helvetica"/>
                        </a:defRPr>
                      </a:pPr>
                      <a:r>
                        <a:t> electricity</a:t>
                      </a:r>
                    </a:p>
                    <a:p>
                      <a:pPr algn="l" defTabSz="1285875">
                        <a:defRPr sz="4000">
                          <a:sym typeface="Helvetica"/>
                        </a:defRPr>
                      </a:pPr>
                      <a:r>
                        <a:t> electrician, s</a:t>
                      </a:r>
                    </a:p>
                  </a:txBody>
                  <a:tcPr marL="45720" marR="45720" marT="45720" marB="45720" anchor="t" anchorCtr="0" horzOverflow="overflow">
                    <a:lnL w="381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4000">
                          <a:sym typeface="Helvetica"/>
                        </a:defRPr>
                      </a:pPr>
                      <a:r>
                        <a:t>electrify</a:t>
                      </a:r>
                    </a:p>
                    <a:p>
                      <a:pPr algn="l" defTabSz="1285875">
                        <a:defRPr sz="4000">
                          <a:sym typeface="Helvetica"/>
                        </a:defRPr>
                      </a:pPr>
                      <a:r>
                        <a:t>electrifies</a:t>
                      </a:r>
                    </a:p>
                    <a:p>
                      <a:pPr algn="l" defTabSz="1285875">
                        <a:defRPr sz="4000">
                          <a:sym typeface="Helvetica"/>
                        </a:defRPr>
                      </a:pPr>
                      <a:r>
                        <a:t>electrified</a:t>
                      </a:r>
                    </a:p>
                    <a:p>
                      <a:pPr algn="l" defTabSz="1285875">
                        <a:defRPr sz="4000">
                          <a:sym typeface="Helvetica"/>
                        </a:defRPr>
                      </a:pPr>
                      <a:r>
                        <a:t>electrifying</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1800"/>
                      </a:pPr>
                      <a:r>
                        <a:rPr sz="4000">
                          <a:sym typeface="Helvetica"/>
                        </a:rPr>
                        <a:t>electrical</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1800"/>
                      </a:pPr>
                      <a:r>
                        <a:rPr sz="4000">
                          <a:sym typeface="Helvetica"/>
                        </a:rPr>
                        <a:t>electrically </a:t>
                      </a:r>
                    </a:p>
                  </a:txBody>
                  <a:tcPr marL="45720" marR="45720" marT="45720" marB="45720" anchor="t" anchorCtr="0" horzOverflow="overflow">
                    <a:lnL w="12700">
                      <a:solidFill>
                        <a:srgbClr val="000000"/>
                      </a:solidFill>
                    </a:lnL>
                    <a:lnR w="38100">
                      <a:solidFill>
                        <a:srgbClr val="000000"/>
                      </a:solidFill>
                    </a:lnR>
                    <a:lnT w="12700">
                      <a:solidFill>
                        <a:srgbClr val="000000"/>
                      </a:solidFill>
                    </a:lnT>
                    <a:lnB w="38100">
                      <a:solidFill>
                        <a:srgbClr val="000000"/>
                      </a:solidFill>
                    </a:lnB>
                    <a:noFill/>
                  </a:tcPr>
                </a:tc>
              </a:tr>
            </a:tbl>
          </a:graphicData>
        </a:graphic>
      </p:graphicFrame>
      <p:sp>
        <p:nvSpPr>
          <p:cNvPr id="425" name="Shape 224"/>
          <p:cNvSpPr txBox="1"/>
          <p:nvPr/>
        </p:nvSpPr>
        <p:spPr>
          <a:xfrm>
            <a:off x="5527670" y="9778999"/>
            <a:ext cx="13068437" cy="24851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285875">
              <a:defRPr sz="2200">
                <a:latin typeface="Arial"/>
                <a:ea typeface="Arial"/>
                <a:cs typeface="Arial"/>
                <a:sym typeface="Arial"/>
              </a:defRPr>
            </a:pPr>
            <a:r>
              <a:t>Nouns answer the question: </a:t>
            </a:r>
            <a:r>
              <a:rPr i="1"/>
              <a:t>What? or Who?</a:t>
            </a:r>
            <a:endParaRPr i="1"/>
          </a:p>
          <a:p>
            <a:pPr algn="l" defTabSz="1285875">
              <a:defRPr sz="2200">
                <a:latin typeface="Arial"/>
                <a:ea typeface="Arial"/>
                <a:cs typeface="Arial"/>
                <a:sym typeface="Arial"/>
              </a:defRPr>
            </a:pPr>
            <a:r>
              <a:t>Verbs answer the question: </a:t>
            </a:r>
            <a:r>
              <a:rPr i="1"/>
              <a:t>What is it doing, having, feeling, or being?</a:t>
            </a:r>
            <a:r>
              <a:t> </a:t>
            </a:r>
          </a:p>
          <a:p>
            <a:pPr algn="l" defTabSz="1285875">
              <a:defRPr sz="2200">
                <a:latin typeface="Arial"/>
                <a:ea typeface="Arial"/>
                <a:cs typeface="Arial"/>
                <a:sym typeface="Arial"/>
              </a:defRPr>
            </a:pPr>
            <a:r>
              <a:t>Adjectives answer the question: What kind?        (They may also answer the questions </a:t>
            </a:r>
            <a:r>
              <a:rPr i="1"/>
              <a:t>Which one?</a:t>
            </a:r>
            <a:r>
              <a:t> and </a:t>
            </a:r>
          </a:p>
          <a:p>
            <a:pPr algn="l" defTabSz="1285875">
              <a:defRPr sz="2200">
                <a:latin typeface="Arial"/>
                <a:ea typeface="Arial"/>
                <a:cs typeface="Arial"/>
                <a:sym typeface="Arial"/>
              </a:defRPr>
            </a:pPr>
            <a:r>
              <a:t>                                                                               </a:t>
            </a:r>
            <a:r>
              <a:rPr i="1"/>
              <a:t>How many?</a:t>
            </a:r>
            <a:r>
              <a:t> but those kinds of adjectives do not fit into</a:t>
            </a:r>
          </a:p>
          <a:p>
            <a:pPr algn="l" defTabSz="1285875">
              <a:defRPr sz="2200">
                <a:latin typeface="Arial"/>
                <a:ea typeface="Arial"/>
                <a:cs typeface="Arial"/>
                <a:sym typeface="Arial"/>
              </a:defRPr>
            </a:pPr>
            <a:r>
              <a:t>                                                                               the frame of </a:t>
            </a:r>
            <a:r>
              <a:rPr i="1"/>
              <a:t>The______truck</a:t>
            </a:r>
            <a:r>
              <a:t>.</a:t>
            </a:r>
          </a:p>
          <a:p>
            <a:pPr algn="l" defTabSz="1285875">
              <a:defRPr sz="2200">
                <a:latin typeface="Arial"/>
                <a:ea typeface="Arial"/>
                <a:cs typeface="Arial"/>
                <a:sym typeface="Arial"/>
              </a:defRPr>
            </a:pPr>
          </a:p>
          <a:p>
            <a:pPr algn="l" defTabSz="1285875">
              <a:defRPr sz="2200">
                <a:latin typeface="Arial"/>
                <a:ea typeface="Arial"/>
                <a:cs typeface="Arial"/>
                <a:sym typeface="Arial"/>
              </a:defRPr>
            </a:pPr>
            <a:r>
              <a:t>Adverbs answer any of these questions: </a:t>
            </a:r>
            <a:r>
              <a:rPr i="1"/>
              <a:t>Where? When? Why? To what extent? How? </a:t>
            </a:r>
          </a:p>
        </p:txBody>
      </p:sp>
      <p:sp>
        <p:nvSpPr>
          <p:cNvPr id="426" name="Rectangle"/>
          <p:cNvSpPr/>
          <p:nvPr/>
        </p:nvSpPr>
        <p:spPr>
          <a:xfrm>
            <a:off x="8096922" y="5010413"/>
            <a:ext cx="3350020" cy="2701444"/>
          </a:xfrm>
          <a:prstGeom prst="rect">
            <a:avLst/>
          </a:prstGeom>
          <a:gradFill>
            <a:gsLst>
              <a:gs pos="0">
                <a:srgbClr val="FF4FA7"/>
              </a:gs>
              <a:gs pos="100000">
                <a:schemeClr val="accent6">
                  <a:hueOff val="339517"/>
                  <a:satOff val="18181"/>
                  <a:lumOff val="21292"/>
                </a:schemeClr>
              </a:gs>
            </a:gsLst>
            <a:lin ang="16200000"/>
          </a:gradFill>
          <a:ln w="12700">
            <a:miter lim="400000"/>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27" name="Rectangle"/>
          <p:cNvSpPr/>
          <p:nvPr/>
        </p:nvSpPr>
        <p:spPr>
          <a:xfrm>
            <a:off x="4058615" y="4902258"/>
            <a:ext cx="3350019" cy="2701444"/>
          </a:xfrm>
          <a:prstGeom prst="rect">
            <a:avLst/>
          </a:prstGeom>
          <a:gradFill>
            <a:gsLst>
              <a:gs pos="0">
                <a:srgbClr val="FF4FA7"/>
              </a:gs>
              <a:gs pos="100000">
                <a:schemeClr val="accent6">
                  <a:hueOff val="339517"/>
                  <a:satOff val="18181"/>
                  <a:lumOff val="21292"/>
                </a:schemeClr>
              </a:gs>
            </a:gsLst>
            <a:lin ang="16200000"/>
          </a:gradFill>
          <a:ln w="12700">
            <a:miter lim="400000"/>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28" name="Rectangle"/>
          <p:cNvSpPr/>
          <p:nvPr/>
        </p:nvSpPr>
        <p:spPr>
          <a:xfrm>
            <a:off x="12135231" y="5010413"/>
            <a:ext cx="3350019" cy="2593451"/>
          </a:xfrm>
          <a:prstGeom prst="rect">
            <a:avLst/>
          </a:prstGeom>
          <a:gradFill>
            <a:gsLst>
              <a:gs pos="0">
                <a:srgbClr val="FF4FA7"/>
              </a:gs>
              <a:gs pos="100000">
                <a:schemeClr val="accent6">
                  <a:hueOff val="339517"/>
                  <a:satOff val="18181"/>
                  <a:lumOff val="21292"/>
                </a:schemeClr>
              </a:gs>
            </a:gsLst>
            <a:lin ang="16200000"/>
          </a:gradFill>
          <a:ln w="12700">
            <a:miter lim="400000"/>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29" name="Rectangle"/>
          <p:cNvSpPr/>
          <p:nvPr/>
        </p:nvSpPr>
        <p:spPr>
          <a:xfrm>
            <a:off x="16332288" y="5010413"/>
            <a:ext cx="3350020" cy="2485137"/>
          </a:xfrm>
          <a:prstGeom prst="rect">
            <a:avLst/>
          </a:prstGeom>
          <a:gradFill>
            <a:gsLst>
              <a:gs pos="0">
                <a:srgbClr val="FF4FA7"/>
              </a:gs>
              <a:gs pos="100000">
                <a:schemeClr val="accent6">
                  <a:hueOff val="339517"/>
                  <a:satOff val="18181"/>
                  <a:lumOff val="21292"/>
                </a:schemeClr>
              </a:gs>
            </a:gsLst>
            <a:lin ang="16200000"/>
          </a:gradFill>
          <a:ln w="12700">
            <a:miter lim="400000"/>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30" name="electricity"/>
          <p:cNvSpPr txBox="1"/>
          <p:nvPr/>
        </p:nvSpPr>
        <p:spPr>
          <a:xfrm>
            <a:off x="1038373" y="555567"/>
            <a:ext cx="328992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85875">
              <a:defRPr sz="6000"/>
            </a:lvl1pPr>
          </a:lstStyle>
          <a:p>
            <a:pPr/>
            <a:r>
              <a:t>electricity</a:t>
            </a:r>
          </a:p>
        </p:txBody>
      </p:sp>
      <p:pic>
        <p:nvPicPr>
          <p:cNvPr id="431" name="Image" descr="Image"/>
          <p:cNvPicPr>
            <a:picLocks noChangeAspect="1"/>
          </p:cNvPicPr>
          <p:nvPr/>
        </p:nvPicPr>
        <p:blipFill>
          <a:blip r:embed="rId2">
            <a:extLst/>
          </a:blip>
          <a:stretch>
            <a:fillRect/>
          </a:stretch>
        </p:blipFill>
        <p:spPr>
          <a:xfrm>
            <a:off x="725312" y="1896585"/>
            <a:ext cx="2857502" cy="2857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4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4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4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4"/>
      <p:bldP build="whole" bldLvl="1" animBg="1" rev="0" advAuto="0" spid="428" grpId="3"/>
      <p:bldP build="whole" bldLvl="1" animBg="1" rev="0" advAuto="0" spid="426" grpId="2"/>
      <p:bldP build="whole" bldLvl="1" animBg="1" rev="0" advAuto="0" spid="427"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222"/>
          <p:cNvSpPr txBox="1"/>
          <p:nvPr>
            <p:ph type="title" idx="4294967295"/>
          </p:nvPr>
        </p:nvSpPr>
        <p:spPr>
          <a:xfrm>
            <a:off x="3962394" y="549270"/>
            <a:ext cx="16459212" cy="2286007"/>
          </a:xfrm>
          <a:prstGeom prst="rect">
            <a:avLst/>
          </a:prstGeom>
        </p:spPr>
        <p:txBody>
          <a:bodyPr lIns="0" tIns="0" rIns="0" bIns="0"/>
          <a:lstStyle>
            <a:lvl1pPr defTabSz="1285875">
              <a:defRPr sz="8600">
                <a:latin typeface="Arial"/>
                <a:ea typeface="Arial"/>
                <a:cs typeface="Arial"/>
                <a:sym typeface="Arial"/>
              </a:defRPr>
            </a:lvl1pPr>
          </a:lstStyle>
          <a:p>
            <a:pPr/>
            <a:r>
              <a:t>Morphology Chart</a:t>
            </a:r>
          </a:p>
        </p:txBody>
      </p:sp>
      <p:graphicFrame>
        <p:nvGraphicFramePr>
          <p:cNvPr id="434" name="Table 223"/>
          <p:cNvGraphicFramePr/>
          <p:nvPr/>
        </p:nvGraphicFramePr>
        <p:xfrm>
          <a:off x="3962396" y="2438399"/>
          <a:ext cx="16430635" cy="69342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107658"/>
                <a:gridCol w="4107658"/>
                <a:gridCol w="4107658"/>
                <a:gridCol w="4107658"/>
              </a:tblGrid>
              <a:tr h="2428393">
                <a:tc>
                  <a:txBody>
                    <a:bodyPr/>
                    <a:lstStyle/>
                    <a:p>
                      <a:pPr algn="l" defTabSz="1285875">
                        <a:spcBef>
                          <a:spcPts val="400"/>
                        </a:spcBef>
                        <a:defRPr b="1" sz="2200">
                          <a:latin typeface="Arial"/>
                          <a:ea typeface="Arial"/>
                          <a:cs typeface="Arial"/>
                          <a:sym typeface="Arial"/>
                        </a:defRPr>
                      </a:pPr>
                      <a:r>
                        <a:t>NOUNS:</a:t>
                      </a:r>
                    </a:p>
                    <a:p>
                      <a:pPr algn="l" defTabSz="1285875">
                        <a:spcBef>
                          <a:spcPts val="200"/>
                        </a:spcBef>
                        <a:defRPr sz="1600">
                          <a:latin typeface="Avenir Roman"/>
                          <a:ea typeface="Avenir Roman"/>
                          <a:cs typeface="Avenir Roman"/>
                          <a:sym typeface="Avenir Roman"/>
                        </a:defRPr>
                      </a:pPr>
                      <a:r>
                        <a:t>They will fit into this frame: The_____.</a:t>
                      </a:r>
                    </a:p>
                  </a:txBody>
                  <a:tcPr marL="45720" marR="45720" marT="45720" marB="45720" anchor="t" anchorCtr="0" horzOverflow="overflow">
                    <a:lnL w="381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VERBS:</a:t>
                      </a:r>
                    </a:p>
                    <a:p>
                      <a:pPr algn="l" defTabSz="1285875">
                        <a:spcBef>
                          <a:spcPts val="200"/>
                        </a:spcBef>
                        <a:defRPr sz="1600">
                          <a:latin typeface="Avenir Roman"/>
                          <a:ea typeface="Avenir Roman"/>
                          <a:cs typeface="Avenir Roman"/>
                          <a:sym typeface="Avenir Roman"/>
                        </a:defRPr>
                      </a:pPr>
                      <a:r>
                        <a:t>They will fit into this  frame: To____ or</a:t>
                      </a:r>
                    </a:p>
                    <a:p>
                      <a:pPr algn="l" defTabSz="1285875">
                        <a:spcBef>
                          <a:spcPts val="200"/>
                        </a:spcBef>
                        <a:defRPr sz="1600">
                          <a:latin typeface="Avenir Roman"/>
                          <a:ea typeface="Avenir Roman"/>
                          <a:cs typeface="Avenir Roman"/>
                          <a:sym typeface="Avenir Roman"/>
                        </a:defRPr>
                      </a:pPr>
                      <a:r>
                        <a:t>Can____or</a:t>
                      </a:r>
                    </a:p>
                    <a:p>
                      <a:pPr algn="l" defTabSz="1285875">
                        <a:spcBef>
                          <a:spcPts val="200"/>
                        </a:spcBef>
                        <a:defRPr sz="1600">
                          <a:latin typeface="Avenir Roman"/>
                          <a:ea typeface="Avenir Roman"/>
                          <a:cs typeface="Avenir Roman"/>
                          <a:sym typeface="Avenir Roman"/>
                        </a:defRPr>
                      </a:pPr>
                      <a:r>
                        <a:t>Is____ing</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ADJECTIVES:</a:t>
                      </a:r>
                    </a:p>
                    <a:p>
                      <a:pPr algn="l" defTabSz="1285875">
                        <a:spcBef>
                          <a:spcPts val="200"/>
                        </a:spcBef>
                        <a:defRPr sz="1600">
                          <a:latin typeface="Avenir Roman"/>
                          <a:ea typeface="Avenir Roman"/>
                          <a:cs typeface="Avenir Roman"/>
                          <a:sym typeface="Avenir Roman"/>
                        </a:defRPr>
                      </a:pPr>
                      <a:r>
                        <a:t>They  will fit into this frame:</a:t>
                      </a:r>
                    </a:p>
                    <a:p>
                      <a:pPr algn="l" defTabSz="1285875">
                        <a:spcBef>
                          <a:spcPts val="800"/>
                        </a:spcBef>
                        <a:defRPr sz="1600">
                          <a:latin typeface="Avenir Roman"/>
                          <a:ea typeface="Avenir Roman"/>
                          <a:cs typeface="Avenir Roman"/>
                          <a:sym typeface="Avenir Roman"/>
                        </a:defRPr>
                      </a:pPr>
                    </a:p>
                    <a:p>
                      <a:pPr algn="l" defTabSz="1285875">
                        <a:spcBef>
                          <a:spcPts val="200"/>
                        </a:spcBef>
                        <a:defRPr sz="1600">
                          <a:latin typeface="Avenir Roman"/>
                          <a:ea typeface="Avenir Roman"/>
                          <a:cs typeface="Avenir Roman"/>
                          <a:sym typeface="Avenir Roman"/>
                        </a:defRPr>
                      </a:pPr>
                      <a:r>
                        <a:t>The ________truck</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ADVERBS:</a:t>
                      </a:r>
                    </a:p>
                    <a:p>
                      <a:pPr algn="l" defTabSz="1285875">
                        <a:spcBef>
                          <a:spcPts val="200"/>
                        </a:spcBef>
                        <a:defRPr sz="1600">
                          <a:latin typeface="Avenir Roman"/>
                          <a:ea typeface="Avenir Roman"/>
                          <a:cs typeface="Avenir Roman"/>
                          <a:sym typeface="Avenir Roman"/>
                        </a:defRPr>
                      </a:pPr>
                      <a:r>
                        <a:t>They will fit into this frame: </a:t>
                      </a:r>
                    </a:p>
                    <a:p>
                      <a:pPr algn="l" defTabSz="1285875">
                        <a:spcBef>
                          <a:spcPts val="800"/>
                        </a:spcBef>
                        <a:defRPr sz="1600">
                          <a:latin typeface="Avenir Roman"/>
                          <a:ea typeface="Avenir Roman"/>
                          <a:cs typeface="Avenir Roman"/>
                          <a:sym typeface="Avenir Roman"/>
                        </a:defRPr>
                      </a:pPr>
                    </a:p>
                    <a:p>
                      <a:pPr algn="l" defTabSz="1285875">
                        <a:spcBef>
                          <a:spcPts val="200"/>
                        </a:spcBef>
                        <a:defRPr sz="1600">
                          <a:latin typeface="Avenir Roman"/>
                          <a:ea typeface="Avenir Roman"/>
                          <a:cs typeface="Avenir Roman"/>
                          <a:sym typeface="Avenir Roman"/>
                        </a:defRPr>
                      </a:pPr>
                      <a:r>
                        <a:t>Do it ___________.</a:t>
                      </a:r>
                    </a:p>
                  </a:txBody>
                  <a:tcPr marL="45720" marR="45720" marT="45720" marB="45720" anchor="t" anchorCtr="0" horzOverflow="overflow">
                    <a:lnL w="12700">
                      <a:solidFill>
                        <a:srgbClr val="000000"/>
                      </a:solidFill>
                    </a:lnL>
                    <a:lnR w="38100">
                      <a:solidFill>
                        <a:srgbClr val="000000"/>
                      </a:solidFill>
                    </a:lnR>
                    <a:lnT w="38100">
                      <a:solidFill>
                        <a:srgbClr val="000000"/>
                      </a:solidFill>
                    </a:lnT>
                    <a:lnB w="12700">
                      <a:solidFill>
                        <a:srgbClr val="000000"/>
                      </a:solidFill>
                    </a:lnB>
                    <a:noFill/>
                  </a:tcPr>
                </a:tc>
              </a:tr>
              <a:tr h="4505808">
                <a:tc>
                  <a:txBody>
                    <a:bodyPr/>
                    <a:lstStyle/>
                    <a:p>
                      <a:pPr algn="l" defTabSz="1285875">
                        <a:defRPr sz="4000">
                          <a:sym typeface="Helvetica"/>
                        </a:defRPr>
                      </a:pPr>
                      <a:r>
                        <a:t> neutrality</a:t>
                      </a:r>
                    </a:p>
                    <a:p>
                      <a:pPr algn="l" defTabSz="1285875">
                        <a:defRPr sz="4000">
                          <a:sym typeface="Helvetica"/>
                        </a:defRPr>
                      </a:pPr>
                      <a:r>
                        <a:t> neutralizer</a:t>
                      </a:r>
                    </a:p>
                  </a:txBody>
                  <a:tcPr marL="45720" marR="45720" marT="45720" marB="45720" anchor="t" anchorCtr="0" horzOverflow="overflow">
                    <a:lnL w="381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4000">
                          <a:sym typeface="Helvetica"/>
                        </a:defRPr>
                      </a:pPr>
                      <a:r>
                        <a:t>neutralize</a:t>
                      </a:r>
                    </a:p>
                    <a:p>
                      <a:pPr algn="l" defTabSz="1285875">
                        <a:defRPr sz="4000">
                          <a:sym typeface="Helvetica"/>
                        </a:defRPr>
                      </a:pPr>
                      <a:r>
                        <a:t>neutralizes</a:t>
                      </a:r>
                    </a:p>
                    <a:p>
                      <a:pPr algn="l" defTabSz="1285875">
                        <a:defRPr sz="4000">
                          <a:sym typeface="Helvetica"/>
                        </a:defRPr>
                      </a:pPr>
                      <a:r>
                        <a:t>neutralized</a:t>
                      </a:r>
                    </a:p>
                    <a:p>
                      <a:pPr algn="l" defTabSz="1285875">
                        <a:defRPr sz="4000">
                          <a:sym typeface="Helvetica"/>
                        </a:defRPr>
                      </a:pPr>
                      <a:r>
                        <a:t>neutralizing</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1800"/>
                      </a:pPr>
                      <a:r>
                        <a:rPr sz="4000">
                          <a:sym typeface="Helvetica"/>
                        </a:rPr>
                        <a:t>neutral</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1800"/>
                      </a:pPr>
                      <a:r>
                        <a:rPr sz="4000">
                          <a:sym typeface="Helvetica"/>
                        </a:rPr>
                        <a:t>neutrally </a:t>
                      </a:r>
                    </a:p>
                  </a:txBody>
                  <a:tcPr marL="45720" marR="45720" marT="45720" marB="45720" anchor="t" anchorCtr="0" horzOverflow="overflow">
                    <a:lnL w="12700">
                      <a:solidFill>
                        <a:srgbClr val="000000"/>
                      </a:solidFill>
                    </a:lnL>
                    <a:lnR w="38100">
                      <a:solidFill>
                        <a:srgbClr val="000000"/>
                      </a:solidFill>
                    </a:lnR>
                    <a:lnT w="12700">
                      <a:solidFill>
                        <a:srgbClr val="000000"/>
                      </a:solidFill>
                    </a:lnT>
                    <a:lnB w="38100">
                      <a:solidFill>
                        <a:srgbClr val="000000"/>
                      </a:solidFill>
                    </a:lnB>
                    <a:noFill/>
                  </a:tcPr>
                </a:tc>
              </a:tr>
            </a:tbl>
          </a:graphicData>
        </a:graphic>
      </p:graphicFrame>
      <p:sp>
        <p:nvSpPr>
          <p:cNvPr id="435" name="Shape 224"/>
          <p:cNvSpPr txBox="1"/>
          <p:nvPr/>
        </p:nvSpPr>
        <p:spPr>
          <a:xfrm>
            <a:off x="5527670" y="9778999"/>
            <a:ext cx="13068437" cy="24851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285875">
              <a:defRPr sz="2200">
                <a:latin typeface="Arial"/>
                <a:ea typeface="Arial"/>
                <a:cs typeface="Arial"/>
                <a:sym typeface="Arial"/>
              </a:defRPr>
            </a:pPr>
            <a:r>
              <a:t>Nouns answer the question: </a:t>
            </a:r>
            <a:r>
              <a:rPr i="1"/>
              <a:t>What? or Who?</a:t>
            </a:r>
            <a:endParaRPr i="1"/>
          </a:p>
          <a:p>
            <a:pPr algn="l" defTabSz="1285875">
              <a:defRPr sz="2200">
                <a:latin typeface="Arial"/>
                <a:ea typeface="Arial"/>
                <a:cs typeface="Arial"/>
                <a:sym typeface="Arial"/>
              </a:defRPr>
            </a:pPr>
            <a:r>
              <a:t>Verbs answer the question: </a:t>
            </a:r>
            <a:r>
              <a:rPr i="1"/>
              <a:t>What is it doing, having, feeling, or being?</a:t>
            </a:r>
            <a:r>
              <a:t> </a:t>
            </a:r>
          </a:p>
          <a:p>
            <a:pPr algn="l" defTabSz="1285875">
              <a:defRPr sz="2200">
                <a:latin typeface="Arial"/>
                <a:ea typeface="Arial"/>
                <a:cs typeface="Arial"/>
                <a:sym typeface="Arial"/>
              </a:defRPr>
            </a:pPr>
            <a:r>
              <a:t>Adjectives answer the question: What kind?        (They may also answer the questions </a:t>
            </a:r>
            <a:r>
              <a:rPr i="1"/>
              <a:t>Which one?</a:t>
            </a:r>
            <a:r>
              <a:t> and </a:t>
            </a:r>
          </a:p>
          <a:p>
            <a:pPr algn="l" defTabSz="1285875">
              <a:defRPr sz="2200">
                <a:latin typeface="Arial"/>
                <a:ea typeface="Arial"/>
                <a:cs typeface="Arial"/>
                <a:sym typeface="Arial"/>
              </a:defRPr>
            </a:pPr>
            <a:r>
              <a:t>                                                                               </a:t>
            </a:r>
            <a:r>
              <a:rPr i="1"/>
              <a:t>How many?</a:t>
            </a:r>
            <a:r>
              <a:t> but those kinds of adjectives do not fit into</a:t>
            </a:r>
          </a:p>
          <a:p>
            <a:pPr algn="l" defTabSz="1285875">
              <a:defRPr sz="2200">
                <a:latin typeface="Arial"/>
                <a:ea typeface="Arial"/>
                <a:cs typeface="Arial"/>
                <a:sym typeface="Arial"/>
              </a:defRPr>
            </a:pPr>
            <a:r>
              <a:t>                                                                               the frame of </a:t>
            </a:r>
            <a:r>
              <a:rPr i="1"/>
              <a:t>The______truck</a:t>
            </a:r>
            <a:r>
              <a:t>.</a:t>
            </a:r>
          </a:p>
          <a:p>
            <a:pPr algn="l" defTabSz="1285875">
              <a:defRPr sz="2200">
                <a:latin typeface="Arial"/>
                <a:ea typeface="Arial"/>
                <a:cs typeface="Arial"/>
                <a:sym typeface="Arial"/>
              </a:defRPr>
            </a:pPr>
          </a:p>
          <a:p>
            <a:pPr algn="l" defTabSz="1285875">
              <a:defRPr sz="2200">
                <a:latin typeface="Arial"/>
                <a:ea typeface="Arial"/>
                <a:cs typeface="Arial"/>
                <a:sym typeface="Arial"/>
              </a:defRPr>
            </a:pPr>
            <a:r>
              <a:t>Adverbs answer any of these questions: </a:t>
            </a:r>
            <a:r>
              <a:rPr i="1"/>
              <a:t>Where? When? Why? To what extent? How? </a:t>
            </a:r>
          </a:p>
        </p:txBody>
      </p:sp>
      <p:sp>
        <p:nvSpPr>
          <p:cNvPr id="436" name="Rectangle"/>
          <p:cNvSpPr/>
          <p:nvPr/>
        </p:nvSpPr>
        <p:spPr>
          <a:xfrm>
            <a:off x="8096922" y="5010572"/>
            <a:ext cx="3350020" cy="2701444"/>
          </a:xfrm>
          <a:prstGeom prst="rect">
            <a:avLst/>
          </a:prstGeom>
          <a:solidFill>
            <a:schemeClr val="accent3"/>
          </a:solidFill>
          <a:ln w="38100">
            <a:solidFill>
              <a:srgbClr val="FFFFFF"/>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37" name="Rectangle"/>
          <p:cNvSpPr/>
          <p:nvPr/>
        </p:nvSpPr>
        <p:spPr>
          <a:xfrm>
            <a:off x="3979239" y="4902258"/>
            <a:ext cx="3350021" cy="2701444"/>
          </a:xfrm>
          <a:prstGeom prst="rect">
            <a:avLst/>
          </a:prstGeom>
          <a:solidFill>
            <a:schemeClr val="accent3"/>
          </a:solidFill>
          <a:ln w="38100">
            <a:solidFill>
              <a:srgbClr val="FFFFFF"/>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38" name="Rectangle"/>
          <p:cNvSpPr/>
          <p:nvPr/>
        </p:nvSpPr>
        <p:spPr>
          <a:xfrm>
            <a:off x="12211050" y="4902258"/>
            <a:ext cx="3350018" cy="2593451"/>
          </a:xfrm>
          <a:prstGeom prst="rect">
            <a:avLst/>
          </a:prstGeom>
          <a:solidFill>
            <a:schemeClr val="accent3"/>
          </a:solidFill>
          <a:ln w="38100">
            <a:solidFill>
              <a:srgbClr val="FFFFFF"/>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39" name="Rectangle"/>
          <p:cNvSpPr/>
          <p:nvPr/>
        </p:nvSpPr>
        <p:spPr>
          <a:xfrm>
            <a:off x="16332288" y="5010413"/>
            <a:ext cx="3350020" cy="2485137"/>
          </a:xfrm>
          <a:prstGeom prst="rect">
            <a:avLst/>
          </a:prstGeom>
          <a:solidFill>
            <a:schemeClr val="accent3"/>
          </a:solidFill>
          <a:ln w="38100">
            <a:solidFill>
              <a:srgbClr val="FFFFFF"/>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40" name="neutral"/>
          <p:cNvSpPr txBox="1"/>
          <p:nvPr/>
        </p:nvSpPr>
        <p:spPr>
          <a:xfrm>
            <a:off x="1038372" y="555567"/>
            <a:ext cx="244420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85875">
              <a:defRPr sz="6000"/>
            </a:lvl1pPr>
          </a:lstStyle>
          <a:p>
            <a:pPr/>
            <a:r>
              <a:t>neutral</a:t>
            </a:r>
          </a:p>
        </p:txBody>
      </p:sp>
      <p:pic>
        <p:nvPicPr>
          <p:cNvPr id="441" name="Image" descr="Image"/>
          <p:cNvPicPr>
            <a:picLocks noChangeAspect="1"/>
          </p:cNvPicPr>
          <p:nvPr/>
        </p:nvPicPr>
        <p:blipFill>
          <a:blip r:embed="rId2">
            <a:extLst/>
          </a:blip>
          <a:stretch>
            <a:fillRect/>
          </a:stretch>
        </p:blipFill>
        <p:spPr>
          <a:xfrm>
            <a:off x="649201" y="1700476"/>
            <a:ext cx="2857501" cy="28575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4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4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4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8" grpId="1"/>
      <p:bldP build="whole" bldLvl="1" animBg="1" rev="0" advAuto="0" spid="437" grpId="2"/>
      <p:bldP build="whole" bldLvl="1" animBg="1" rev="0" advAuto="0" spid="439" grpId="4"/>
      <p:bldP build="whole" bldLvl="1" animBg="1" rev="0" advAuto="0" spid="436" grpId="3"/>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accuracy…"/>
          <p:cNvSpPr txBox="1"/>
          <p:nvPr/>
        </p:nvSpPr>
        <p:spPr>
          <a:xfrm>
            <a:off x="4157341" y="4997713"/>
            <a:ext cx="3503169" cy="19537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Helvetica Neue Medium"/>
                <a:ea typeface="Helvetica Neue Medium"/>
                <a:cs typeface="Helvetica Neue Medium"/>
                <a:sym typeface="Helvetica Neue Medium"/>
              </a:defRPr>
            </a:pPr>
            <a:r>
              <a:t>accuracy</a:t>
            </a:r>
          </a:p>
          <a:p>
            <a:pPr algn="l">
              <a:defRPr sz="4000">
                <a:latin typeface="Helvetica Neue Medium"/>
                <a:ea typeface="Helvetica Neue Medium"/>
                <a:cs typeface="Helvetica Neue Medium"/>
                <a:sym typeface="Helvetica Neue Medium"/>
              </a:defRPr>
            </a:pPr>
            <a:r>
              <a:t>inaccuracy, </a:t>
            </a:r>
          </a:p>
          <a:p>
            <a:pPr algn="l">
              <a:defRPr sz="4000">
                <a:latin typeface="Helvetica Neue Medium"/>
                <a:ea typeface="Helvetica Neue Medium"/>
                <a:cs typeface="Helvetica Neue Medium"/>
                <a:sym typeface="Helvetica Neue Medium"/>
              </a:defRPr>
            </a:pPr>
            <a:r>
              <a:t>   inaccuracies</a:t>
            </a:r>
          </a:p>
        </p:txBody>
      </p:sp>
      <p:sp>
        <p:nvSpPr>
          <p:cNvPr id="444" name="Shape 222"/>
          <p:cNvSpPr txBox="1"/>
          <p:nvPr>
            <p:ph type="title" idx="4294967295"/>
          </p:nvPr>
        </p:nvSpPr>
        <p:spPr>
          <a:xfrm>
            <a:off x="3962394" y="549270"/>
            <a:ext cx="16459212" cy="2286007"/>
          </a:xfrm>
          <a:prstGeom prst="rect">
            <a:avLst/>
          </a:prstGeom>
        </p:spPr>
        <p:txBody>
          <a:bodyPr lIns="0" tIns="0" rIns="0" bIns="0"/>
          <a:lstStyle>
            <a:lvl1pPr defTabSz="1285875">
              <a:defRPr sz="8600">
                <a:latin typeface="Arial"/>
                <a:ea typeface="Arial"/>
                <a:cs typeface="Arial"/>
                <a:sym typeface="Arial"/>
              </a:defRPr>
            </a:lvl1pPr>
          </a:lstStyle>
          <a:p>
            <a:pPr/>
            <a:r>
              <a:t>Morphology Chart</a:t>
            </a:r>
          </a:p>
        </p:txBody>
      </p:sp>
      <p:graphicFrame>
        <p:nvGraphicFramePr>
          <p:cNvPr id="445" name="Table 223"/>
          <p:cNvGraphicFramePr/>
          <p:nvPr/>
        </p:nvGraphicFramePr>
        <p:xfrm>
          <a:off x="3962396" y="2438399"/>
          <a:ext cx="16430635" cy="69342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107658"/>
                <a:gridCol w="4107658"/>
                <a:gridCol w="4107658"/>
                <a:gridCol w="4107658"/>
              </a:tblGrid>
              <a:tr h="2428393">
                <a:tc>
                  <a:txBody>
                    <a:bodyPr/>
                    <a:lstStyle/>
                    <a:p>
                      <a:pPr algn="l" defTabSz="1285875">
                        <a:spcBef>
                          <a:spcPts val="400"/>
                        </a:spcBef>
                        <a:defRPr b="1" sz="2200">
                          <a:latin typeface="Arial"/>
                          <a:ea typeface="Arial"/>
                          <a:cs typeface="Arial"/>
                          <a:sym typeface="Arial"/>
                        </a:defRPr>
                      </a:pPr>
                      <a:r>
                        <a:t>NOUNS:</a:t>
                      </a:r>
                    </a:p>
                    <a:p>
                      <a:pPr algn="l" defTabSz="1285875">
                        <a:spcBef>
                          <a:spcPts val="200"/>
                        </a:spcBef>
                        <a:defRPr sz="1600">
                          <a:latin typeface="Avenir Roman"/>
                          <a:ea typeface="Avenir Roman"/>
                          <a:cs typeface="Avenir Roman"/>
                          <a:sym typeface="Avenir Roman"/>
                        </a:defRPr>
                      </a:pPr>
                      <a:r>
                        <a:t>They will fit into this frame: The_____.</a:t>
                      </a:r>
                    </a:p>
                  </a:txBody>
                  <a:tcPr marL="45720" marR="45720" marT="45720" marB="45720" anchor="t" anchorCtr="0" horzOverflow="overflow">
                    <a:lnL w="381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VERBS:</a:t>
                      </a:r>
                    </a:p>
                    <a:p>
                      <a:pPr algn="l" defTabSz="1285875">
                        <a:spcBef>
                          <a:spcPts val="200"/>
                        </a:spcBef>
                        <a:defRPr sz="1600">
                          <a:latin typeface="Avenir Roman"/>
                          <a:ea typeface="Avenir Roman"/>
                          <a:cs typeface="Avenir Roman"/>
                          <a:sym typeface="Avenir Roman"/>
                        </a:defRPr>
                      </a:pPr>
                      <a:r>
                        <a:t>They will fit into this  frame: To____ or</a:t>
                      </a:r>
                    </a:p>
                    <a:p>
                      <a:pPr algn="l" defTabSz="1285875">
                        <a:spcBef>
                          <a:spcPts val="200"/>
                        </a:spcBef>
                        <a:defRPr sz="1600">
                          <a:latin typeface="Avenir Roman"/>
                          <a:ea typeface="Avenir Roman"/>
                          <a:cs typeface="Avenir Roman"/>
                          <a:sym typeface="Avenir Roman"/>
                        </a:defRPr>
                      </a:pPr>
                      <a:r>
                        <a:t>Can____or</a:t>
                      </a:r>
                    </a:p>
                    <a:p>
                      <a:pPr algn="l" defTabSz="1285875">
                        <a:spcBef>
                          <a:spcPts val="200"/>
                        </a:spcBef>
                        <a:defRPr sz="1600">
                          <a:latin typeface="Avenir Roman"/>
                          <a:ea typeface="Avenir Roman"/>
                          <a:cs typeface="Avenir Roman"/>
                          <a:sym typeface="Avenir Roman"/>
                        </a:defRPr>
                      </a:pPr>
                      <a:r>
                        <a:t>Is____ing</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ADJECTIVES:</a:t>
                      </a:r>
                    </a:p>
                    <a:p>
                      <a:pPr algn="l" defTabSz="1285875">
                        <a:spcBef>
                          <a:spcPts val="200"/>
                        </a:spcBef>
                        <a:defRPr sz="1600">
                          <a:latin typeface="Avenir Roman"/>
                          <a:ea typeface="Avenir Roman"/>
                          <a:cs typeface="Avenir Roman"/>
                          <a:sym typeface="Avenir Roman"/>
                        </a:defRPr>
                      </a:pPr>
                      <a:r>
                        <a:t>They  will fit into this frame:</a:t>
                      </a:r>
                    </a:p>
                    <a:p>
                      <a:pPr algn="l" defTabSz="1285875">
                        <a:spcBef>
                          <a:spcPts val="800"/>
                        </a:spcBef>
                        <a:defRPr sz="1600">
                          <a:latin typeface="Avenir Roman"/>
                          <a:ea typeface="Avenir Roman"/>
                          <a:cs typeface="Avenir Roman"/>
                          <a:sym typeface="Avenir Roman"/>
                        </a:defRPr>
                      </a:pPr>
                    </a:p>
                    <a:p>
                      <a:pPr algn="l" defTabSz="1285875">
                        <a:spcBef>
                          <a:spcPts val="200"/>
                        </a:spcBef>
                        <a:defRPr sz="1600">
                          <a:latin typeface="Avenir Roman"/>
                          <a:ea typeface="Avenir Roman"/>
                          <a:cs typeface="Avenir Roman"/>
                          <a:sym typeface="Avenir Roman"/>
                        </a:defRPr>
                      </a:pPr>
                      <a:r>
                        <a:t>The ________truck</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400"/>
                        </a:spcBef>
                        <a:defRPr b="1" sz="2200">
                          <a:latin typeface="Arial"/>
                          <a:ea typeface="Arial"/>
                          <a:cs typeface="Arial"/>
                          <a:sym typeface="Arial"/>
                        </a:defRPr>
                      </a:pPr>
                      <a:r>
                        <a:t>ADVERBS:</a:t>
                      </a:r>
                    </a:p>
                    <a:p>
                      <a:pPr algn="l" defTabSz="1285875">
                        <a:spcBef>
                          <a:spcPts val="200"/>
                        </a:spcBef>
                        <a:defRPr sz="1600">
                          <a:latin typeface="Avenir Roman"/>
                          <a:ea typeface="Avenir Roman"/>
                          <a:cs typeface="Avenir Roman"/>
                          <a:sym typeface="Avenir Roman"/>
                        </a:defRPr>
                      </a:pPr>
                      <a:r>
                        <a:t>They will fit into this frame: </a:t>
                      </a:r>
                    </a:p>
                    <a:p>
                      <a:pPr algn="l" defTabSz="1285875">
                        <a:spcBef>
                          <a:spcPts val="800"/>
                        </a:spcBef>
                        <a:defRPr sz="1600">
                          <a:latin typeface="Avenir Roman"/>
                          <a:ea typeface="Avenir Roman"/>
                          <a:cs typeface="Avenir Roman"/>
                          <a:sym typeface="Avenir Roman"/>
                        </a:defRPr>
                      </a:pPr>
                    </a:p>
                    <a:p>
                      <a:pPr algn="l" defTabSz="1285875">
                        <a:spcBef>
                          <a:spcPts val="200"/>
                        </a:spcBef>
                        <a:defRPr sz="1600">
                          <a:latin typeface="Avenir Roman"/>
                          <a:ea typeface="Avenir Roman"/>
                          <a:cs typeface="Avenir Roman"/>
                          <a:sym typeface="Avenir Roman"/>
                        </a:defRPr>
                      </a:pPr>
                      <a:r>
                        <a:t>Do it ___________.</a:t>
                      </a:r>
                    </a:p>
                  </a:txBody>
                  <a:tcPr marL="45720" marR="45720" marT="45720" marB="45720" anchor="t" anchorCtr="0" horzOverflow="overflow">
                    <a:lnL w="12700">
                      <a:solidFill>
                        <a:srgbClr val="000000"/>
                      </a:solidFill>
                    </a:lnL>
                    <a:lnR w="38100">
                      <a:solidFill>
                        <a:srgbClr val="000000"/>
                      </a:solidFill>
                    </a:lnR>
                    <a:lnT w="38100">
                      <a:solidFill>
                        <a:srgbClr val="000000"/>
                      </a:solidFill>
                    </a:lnT>
                    <a:lnB w="12700">
                      <a:solidFill>
                        <a:srgbClr val="000000"/>
                      </a:solidFill>
                    </a:lnB>
                    <a:noFill/>
                  </a:tcPr>
                </a:tc>
              </a:tr>
              <a:tr h="4505808">
                <a:tc>
                  <a:txBody>
                    <a:bodyPr/>
                    <a:lstStyle/>
                    <a:p>
                      <a:pPr algn="l" defTabSz="1285875">
                        <a:defRPr sz="1800"/>
                      </a:pPr>
                      <a:r>
                        <a:rPr sz="4000">
                          <a:sym typeface="Helvetica"/>
                        </a:rPr>
                        <a:t> </a:t>
                      </a:r>
                    </a:p>
                  </a:txBody>
                  <a:tcPr marL="45720" marR="45720" marT="45720" marB="45720" anchor="t" anchorCtr="0" horzOverflow="overflow">
                    <a:lnL w="381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4000">
                          <a:sym typeface="Helvetica"/>
                        </a:defRPr>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4000">
                          <a:sym typeface="Helvetica"/>
                        </a:defRPr>
                      </a:pPr>
                      <a:r>
                        <a:t>accurate</a:t>
                      </a:r>
                    </a:p>
                    <a:p>
                      <a:pPr algn="l" defTabSz="1285875">
                        <a:defRPr sz="4000">
                          <a:sym typeface="Helvetica"/>
                        </a:defRPr>
                      </a:pPr>
                      <a:r>
                        <a:t>inaccurate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defRPr sz="4000">
                          <a:sym typeface="Helvetica"/>
                        </a:defRPr>
                      </a:pPr>
                      <a:r>
                        <a:t>accurately</a:t>
                      </a:r>
                    </a:p>
                    <a:p>
                      <a:pPr algn="l" defTabSz="1285875">
                        <a:defRPr sz="4000">
                          <a:sym typeface="Helvetica"/>
                        </a:defRPr>
                      </a:pPr>
                      <a:r>
                        <a:t>inaccurately </a:t>
                      </a:r>
                    </a:p>
                  </a:txBody>
                  <a:tcPr marL="45720" marR="45720" marT="45720" marB="45720" anchor="t" anchorCtr="0" horzOverflow="overflow">
                    <a:lnL w="12700">
                      <a:solidFill>
                        <a:srgbClr val="000000"/>
                      </a:solidFill>
                    </a:lnL>
                    <a:lnR w="38100">
                      <a:solidFill>
                        <a:srgbClr val="000000"/>
                      </a:solidFill>
                    </a:lnR>
                    <a:lnT w="12700">
                      <a:solidFill>
                        <a:srgbClr val="000000"/>
                      </a:solidFill>
                    </a:lnT>
                    <a:lnB w="38100">
                      <a:solidFill>
                        <a:srgbClr val="000000"/>
                      </a:solidFill>
                    </a:lnB>
                    <a:noFill/>
                  </a:tcPr>
                </a:tc>
              </a:tr>
            </a:tbl>
          </a:graphicData>
        </a:graphic>
      </p:graphicFrame>
      <p:sp>
        <p:nvSpPr>
          <p:cNvPr id="446" name="Shape 224"/>
          <p:cNvSpPr txBox="1"/>
          <p:nvPr/>
        </p:nvSpPr>
        <p:spPr>
          <a:xfrm>
            <a:off x="5527670" y="9778999"/>
            <a:ext cx="13068437" cy="24851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285875">
              <a:defRPr sz="2200">
                <a:latin typeface="Arial"/>
                <a:ea typeface="Arial"/>
                <a:cs typeface="Arial"/>
                <a:sym typeface="Arial"/>
              </a:defRPr>
            </a:pPr>
            <a:r>
              <a:t>Nouns answer the question: </a:t>
            </a:r>
            <a:r>
              <a:rPr i="1"/>
              <a:t>What? or Who?</a:t>
            </a:r>
            <a:endParaRPr i="1"/>
          </a:p>
          <a:p>
            <a:pPr algn="l" defTabSz="1285875">
              <a:defRPr sz="2200">
                <a:latin typeface="Arial"/>
                <a:ea typeface="Arial"/>
                <a:cs typeface="Arial"/>
                <a:sym typeface="Arial"/>
              </a:defRPr>
            </a:pPr>
            <a:r>
              <a:t>Verbs answer the question: </a:t>
            </a:r>
            <a:r>
              <a:rPr i="1"/>
              <a:t>What is it doing, having, feeling, or being?</a:t>
            </a:r>
            <a:r>
              <a:t> </a:t>
            </a:r>
          </a:p>
          <a:p>
            <a:pPr algn="l" defTabSz="1285875">
              <a:defRPr sz="2200">
                <a:latin typeface="Arial"/>
                <a:ea typeface="Arial"/>
                <a:cs typeface="Arial"/>
                <a:sym typeface="Arial"/>
              </a:defRPr>
            </a:pPr>
            <a:r>
              <a:t>Adjectives answer the question: What kind?        (They may also answer the questions </a:t>
            </a:r>
            <a:r>
              <a:rPr i="1"/>
              <a:t>Which one?</a:t>
            </a:r>
            <a:r>
              <a:t> and </a:t>
            </a:r>
          </a:p>
          <a:p>
            <a:pPr algn="l" defTabSz="1285875">
              <a:defRPr sz="2200">
                <a:latin typeface="Arial"/>
                <a:ea typeface="Arial"/>
                <a:cs typeface="Arial"/>
                <a:sym typeface="Arial"/>
              </a:defRPr>
            </a:pPr>
            <a:r>
              <a:t>                                                                               </a:t>
            </a:r>
            <a:r>
              <a:rPr i="1"/>
              <a:t>How many?</a:t>
            </a:r>
            <a:r>
              <a:t> but those kinds of adjectives do not fit into</a:t>
            </a:r>
          </a:p>
          <a:p>
            <a:pPr algn="l" defTabSz="1285875">
              <a:defRPr sz="2200">
                <a:latin typeface="Arial"/>
                <a:ea typeface="Arial"/>
                <a:cs typeface="Arial"/>
                <a:sym typeface="Arial"/>
              </a:defRPr>
            </a:pPr>
            <a:r>
              <a:t>                                                                               the frame of </a:t>
            </a:r>
            <a:r>
              <a:rPr i="1"/>
              <a:t>The______truck</a:t>
            </a:r>
            <a:r>
              <a:t>.</a:t>
            </a:r>
          </a:p>
          <a:p>
            <a:pPr algn="l" defTabSz="1285875">
              <a:defRPr sz="2200">
                <a:latin typeface="Arial"/>
                <a:ea typeface="Arial"/>
                <a:cs typeface="Arial"/>
                <a:sym typeface="Arial"/>
              </a:defRPr>
            </a:pPr>
          </a:p>
          <a:p>
            <a:pPr algn="l" defTabSz="1285875">
              <a:defRPr sz="2200">
                <a:latin typeface="Arial"/>
                <a:ea typeface="Arial"/>
                <a:cs typeface="Arial"/>
                <a:sym typeface="Arial"/>
              </a:defRPr>
            </a:pPr>
            <a:r>
              <a:t>Adverbs answer any of these questions: </a:t>
            </a:r>
            <a:r>
              <a:rPr i="1"/>
              <a:t>Where? When? Why? To what extent? How? </a:t>
            </a:r>
          </a:p>
        </p:txBody>
      </p:sp>
      <p:sp>
        <p:nvSpPr>
          <p:cNvPr id="447" name="Rectangle"/>
          <p:cNvSpPr/>
          <p:nvPr/>
        </p:nvSpPr>
        <p:spPr>
          <a:xfrm>
            <a:off x="8172315" y="4956416"/>
            <a:ext cx="3350019" cy="2701445"/>
          </a:xfrm>
          <a:prstGeom prst="rect">
            <a:avLst/>
          </a:prstGeom>
          <a:solidFill>
            <a:schemeClr val="accent2"/>
          </a:solidFill>
          <a:ln w="25400">
            <a:solidFill>
              <a:srgbClr val="10A997"/>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48" name="Rectangle"/>
          <p:cNvSpPr/>
          <p:nvPr/>
        </p:nvSpPr>
        <p:spPr>
          <a:xfrm>
            <a:off x="4092328" y="4956416"/>
            <a:ext cx="3942303" cy="2701445"/>
          </a:xfrm>
          <a:prstGeom prst="rect">
            <a:avLst/>
          </a:prstGeom>
          <a:solidFill>
            <a:schemeClr val="accent2"/>
          </a:solidFill>
          <a:ln w="25400">
            <a:solidFill>
              <a:srgbClr val="10A997"/>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49" name="Rectangle"/>
          <p:cNvSpPr/>
          <p:nvPr/>
        </p:nvSpPr>
        <p:spPr>
          <a:xfrm>
            <a:off x="12252300" y="4956416"/>
            <a:ext cx="3350020" cy="2593451"/>
          </a:xfrm>
          <a:prstGeom prst="rect">
            <a:avLst/>
          </a:prstGeom>
          <a:solidFill>
            <a:schemeClr val="accent2"/>
          </a:solidFill>
          <a:ln w="25400">
            <a:solidFill>
              <a:srgbClr val="10A997"/>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50" name="Rectangle"/>
          <p:cNvSpPr/>
          <p:nvPr/>
        </p:nvSpPr>
        <p:spPr>
          <a:xfrm>
            <a:off x="16332288" y="5010413"/>
            <a:ext cx="3350019" cy="2485137"/>
          </a:xfrm>
          <a:prstGeom prst="rect">
            <a:avLst/>
          </a:prstGeom>
          <a:solidFill>
            <a:schemeClr val="accent2"/>
          </a:solidFill>
          <a:ln w="25400">
            <a:solidFill>
              <a:srgbClr val="10A997"/>
            </a:solidFill>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451" name="accurate"/>
          <p:cNvSpPr txBox="1"/>
          <p:nvPr/>
        </p:nvSpPr>
        <p:spPr>
          <a:xfrm>
            <a:off x="834060" y="708985"/>
            <a:ext cx="21661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accurate</a:t>
            </a:r>
          </a:p>
        </p:txBody>
      </p:sp>
      <p:pic>
        <p:nvPicPr>
          <p:cNvPr id="452" name="Image" descr="Image"/>
          <p:cNvPicPr>
            <a:picLocks noChangeAspect="1"/>
          </p:cNvPicPr>
          <p:nvPr/>
        </p:nvPicPr>
        <p:blipFill>
          <a:blip r:embed="rId2">
            <a:extLst/>
          </a:blip>
          <a:stretch>
            <a:fillRect/>
          </a:stretch>
        </p:blipFill>
        <p:spPr>
          <a:xfrm>
            <a:off x="532816" y="1578457"/>
            <a:ext cx="2768601" cy="29337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4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4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4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2"/>
      <p:bldP build="whole" bldLvl="1" animBg="1" rev="0" advAuto="0" spid="447" grpId="3"/>
      <p:bldP build="whole" bldLvl="1" animBg="1" rev="0" advAuto="0" spid="450" grpId="4"/>
      <p:bldP build="whole" bldLvl="1" animBg="1" rev="0" advAuto="0" spid="44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Deficit indicators:"/>
          <p:cNvSpPr txBox="1"/>
          <p:nvPr/>
        </p:nvSpPr>
        <p:spPr>
          <a:xfrm>
            <a:off x="3288231" y="3837602"/>
            <a:ext cx="2967838" cy="9294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a:latin typeface="Helvetica Neue Medium"/>
                <a:ea typeface="Helvetica Neue Medium"/>
                <a:cs typeface="Helvetica Neue Medium"/>
                <a:sym typeface="Helvetica Neue Medium"/>
              </a:defRPr>
            </a:pPr>
          </a:p>
          <a:p>
            <a:pPr algn="l">
              <a:defRPr sz="2800" u="sng">
                <a:latin typeface="Helvetica Neue Medium"/>
                <a:ea typeface="Helvetica Neue Medium"/>
                <a:cs typeface="Helvetica Neue Medium"/>
                <a:sym typeface="Helvetica Neue Medium"/>
              </a:defRPr>
            </a:pPr>
            <a:r>
              <a:t>Deficit indicators</a:t>
            </a:r>
            <a:r>
              <a:rPr u="none"/>
              <a:t>:</a:t>
            </a:r>
          </a:p>
        </p:txBody>
      </p:sp>
      <p:sp>
        <p:nvSpPr>
          <p:cNvPr id="185" name="Strategies for improvement:"/>
          <p:cNvSpPr txBox="1"/>
          <p:nvPr/>
        </p:nvSpPr>
        <p:spPr>
          <a:xfrm>
            <a:off x="8897256" y="3837602"/>
            <a:ext cx="4654093" cy="9294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a:latin typeface="Helvetica Neue Medium"/>
                <a:ea typeface="Helvetica Neue Medium"/>
                <a:cs typeface="Helvetica Neue Medium"/>
                <a:sym typeface="Helvetica Neue Medium"/>
              </a:defRPr>
            </a:pPr>
          </a:p>
          <a:p>
            <a:pPr algn="l">
              <a:defRPr sz="2800" u="sng">
                <a:latin typeface="Helvetica Neue Medium"/>
                <a:ea typeface="Helvetica Neue Medium"/>
                <a:cs typeface="Helvetica Neue Medium"/>
                <a:sym typeface="Helvetica Neue Medium"/>
              </a:defRPr>
            </a:pPr>
            <a:r>
              <a:t>Strategies for improvement</a:t>
            </a:r>
            <a:r>
              <a:rPr u="none"/>
              <a:t>:</a:t>
            </a:r>
          </a:p>
        </p:txBody>
      </p:sp>
      <p:sp>
        <p:nvSpPr>
          <p:cNvPr id="186" name="Why these strategies work:"/>
          <p:cNvSpPr txBox="1"/>
          <p:nvPr/>
        </p:nvSpPr>
        <p:spPr>
          <a:xfrm>
            <a:off x="15043619" y="1109509"/>
            <a:ext cx="4535679" cy="92948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a:latin typeface="Helvetica Neue Medium"/>
                <a:ea typeface="Helvetica Neue Medium"/>
                <a:cs typeface="Helvetica Neue Medium"/>
                <a:sym typeface="Helvetica Neue Medium"/>
              </a:defRPr>
            </a:pPr>
          </a:p>
          <a:p>
            <a:pPr algn="l">
              <a:defRPr sz="2800" u="sng">
                <a:latin typeface="Helvetica Neue Medium"/>
                <a:ea typeface="Helvetica Neue Medium"/>
                <a:cs typeface="Helvetica Neue Medium"/>
                <a:sym typeface="Helvetica Neue Medium"/>
              </a:defRPr>
            </a:pPr>
            <a:r>
              <a:t>Why these strategies work</a:t>
            </a:r>
            <a:r>
              <a:rPr u="none"/>
              <a:t>:</a:t>
            </a:r>
          </a:p>
        </p:txBody>
      </p:sp>
      <p:sp>
        <p:nvSpPr>
          <p:cNvPr id="187" name="Robotic (word-by-word,…"/>
          <p:cNvSpPr txBox="1"/>
          <p:nvPr/>
        </p:nvSpPr>
        <p:spPr>
          <a:xfrm>
            <a:off x="3387004" y="4933965"/>
            <a:ext cx="4338930" cy="136164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lvl="1" indent="457200" algn="l">
              <a:defRPr sz="2800">
                <a:latin typeface="+mn-lt"/>
                <a:ea typeface="+mn-ea"/>
                <a:cs typeface="+mn-cs"/>
                <a:sym typeface="Helvetica Neue"/>
              </a:defRPr>
            </a:pPr>
            <a:r>
              <a:t>Robotic (word-by-word,</a:t>
            </a:r>
          </a:p>
          <a:p>
            <a:pPr lvl="1" indent="457200" algn="l">
              <a:defRPr sz="2800">
                <a:latin typeface="+mn-lt"/>
                <a:ea typeface="+mn-ea"/>
                <a:cs typeface="+mn-cs"/>
                <a:sym typeface="Helvetica Neue"/>
              </a:defRPr>
            </a:pPr>
            <a:r>
              <a:t>expressionless) reading</a:t>
            </a:r>
          </a:p>
          <a:p>
            <a:pPr lvl="1" indent="457200" algn="l">
              <a:defRPr sz="2800">
                <a:latin typeface="+mn-lt"/>
                <a:ea typeface="+mn-ea"/>
                <a:cs typeface="+mn-cs"/>
                <a:sym typeface="Helvetica Neue"/>
              </a:defRPr>
            </a:pPr>
            <a:r>
              <a:t>aloud</a:t>
            </a:r>
          </a:p>
        </p:txBody>
      </p:sp>
      <p:pic>
        <p:nvPicPr>
          <p:cNvPr id="188" name="Image" descr="Image"/>
          <p:cNvPicPr>
            <a:picLocks noChangeAspect="1"/>
          </p:cNvPicPr>
          <p:nvPr/>
        </p:nvPicPr>
        <p:blipFill>
          <a:blip r:embed="rId2">
            <a:extLst/>
          </a:blip>
          <a:stretch>
            <a:fillRect/>
          </a:stretch>
        </p:blipFill>
        <p:spPr>
          <a:xfrm>
            <a:off x="10116359" y="1575208"/>
            <a:ext cx="3704664" cy="2774921"/>
          </a:xfrm>
          <a:prstGeom prst="rect">
            <a:avLst/>
          </a:prstGeom>
          <a:ln w="12700">
            <a:miter lim="400000"/>
          </a:ln>
        </p:spPr>
      </p:pic>
      <p:sp>
        <p:nvSpPr>
          <p:cNvPr id="189" name="Rectangle"/>
          <p:cNvSpPr/>
          <p:nvPr/>
        </p:nvSpPr>
        <p:spPr>
          <a:xfrm>
            <a:off x="10139174" y="3839293"/>
            <a:ext cx="3659033" cy="510838"/>
          </a:xfrm>
          <a:prstGeom prst="rect">
            <a:avLst/>
          </a:prstGeom>
          <a:solidFill>
            <a:srgbClr val="F2F5F8"/>
          </a:solidFill>
          <a:ln w="12700">
            <a:miter lim="400000"/>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190" name="Inaccuracies, especially…"/>
          <p:cNvSpPr txBox="1"/>
          <p:nvPr/>
        </p:nvSpPr>
        <p:spPr>
          <a:xfrm>
            <a:off x="3373720" y="6474011"/>
            <a:ext cx="4761383" cy="1793444"/>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lvl="1" indent="457200" algn="l">
              <a:defRPr sz="2800">
                <a:latin typeface="+mn-lt"/>
                <a:ea typeface="+mn-ea"/>
                <a:cs typeface="+mn-cs"/>
                <a:sym typeface="Helvetica Neue"/>
              </a:defRPr>
            </a:pPr>
            <a:r>
              <a:t>Inaccuracies, especially</a:t>
            </a:r>
          </a:p>
          <a:p>
            <a:pPr lvl="1" indent="457200" algn="l">
              <a:defRPr sz="2800">
                <a:latin typeface="+mn-lt"/>
                <a:ea typeface="+mn-ea"/>
                <a:cs typeface="+mn-cs"/>
                <a:sym typeface="Helvetica Neue"/>
              </a:defRPr>
            </a:pPr>
            <a:r>
              <a:t>in mistaking words spelled</a:t>
            </a:r>
          </a:p>
          <a:p>
            <a:pPr lvl="1" indent="457200" algn="l">
              <a:defRPr sz="2800">
                <a:latin typeface="+mn-lt"/>
                <a:ea typeface="+mn-ea"/>
                <a:cs typeface="+mn-cs"/>
                <a:sym typeface="Helvetica Neue"/>
              </a:defRPr>
            </a:pPr>
            <a:r>
              <a:t>similarly in the first few </a:t>
            </a:r>
          </a:p>
          <a:p>
            <a:pPr lvl="1" indent="457200" algn="l">
              <a:defRPr sz="2800">
                <a:latin typeface="+mn-lt"/>
                <a:ea typeface="+mn-ea"/>
                <a:cs typeface="+mn-cs"/>
                <a:sym typeface="Helvetica Neue"/>
              </a:defRPr>
            </a:pPr>
            <a:r>
              <a:t>letters</a:t>
            </a:r>
          </a:p>
        </p:txBody>
      </p:sp>
      <p:sp>
        <p:nvSpPr>
          <p:cNvPr id="191" name="Reading too slowly to…"/>
          <p:cNvSpPr txBox="1"/>
          <p:nvPr/>
        </p:nvSpPr>
        <p:spPr>
          <a:xfrm>
            <a:off x="3360718" y="8441090"/>
            <a:ext cx="4793743" cy="2657044"/>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lvl="1" indent="457200" algn="l">
              <a:defRPr sz="2800">
                <a:latin typeface="+mn-lt"/>
                <a:ea typeface="+mn-ea"/>
                <a:cs typeface="+mn-cs"/>
                <a:sym typeface="Helvetica Neue"/>
              </a:defRPr>
            </a:pPr>
            <a:r>
              <a:t>Reading too slowly to</a:t>
            </a:r>
          </a:p>
          <a:p>
            <a:pPr lvl="1" indent="457200" algn="l">
              <a:defRPr sz="2800">
                <a:latin typeface="+mn-lt"/>
                <a:ea typeface="+mn-ea"/>
                <a:cs typeface="+mn-cs"/>
                <a:sym typeface="Helvetica Neue"/>
              </a:defRPr>
            </a:pPr>
            <a:r>
              <a:t>maintain comprehension:</a:t>
            </a:r>
          </a:p>
          <a:p>
            <a:pPr lvl="1" indent="457200" algn="l">
              <a:defRPr sz="2800">
                <a:latin typeface="+mn-lt"/>
                <a:ea typeface="+mn-ea"/>
                <a:cs typeface="+mn-cs"/>
                <a:sym typeface="Helvetica Neue"/>
              </a:defRPr>
            </a:pPr>
            <a:r>
              <a:t>The effort that it takes to</a:t>
            </a:r>
          </a:p>
          <a:p>
            <a:pPr lvl="1" indent="457200" algn="l">
              <a:defRPr sz="2800">
                <a:latin typeface="+mn-lt"/>
                <a:ea typeface="+mn-ea"/>
                <a:cs typeface="+mn-cs"/>
                <a:sym typeface="Helvetica Neue"/>
              </a:defRPr>
            </a:pPr>
            <a:r>
              <a:t>consciously decode words</a:t>
            </a:r>
          </a:p>
          <a:p>
            <a:pPr lvl="1" indent="457200" algn="l">
              <a:defRPr sz="2800">
                <a:latin typeface="+mn-lt"/>
                <a:ea typeface="+mn-ea"/>
                <a:cs typeface="+mn-cs"/>
                <a:sym typeface="Helvetica Neue"/>
              </a:defRPr>
            </a:pPr>
            <a:r>
              <a:t>takes away from the focus</a:t>
            </a:r>
          </a:p>
          <a:p>
            <a:pPr lvl="1" indent="457200" algn="l">
              <a:defRPr sz="2800">
                <a:latin typeface="+mn-lt"/>
                <a:ea typeface="+mn-ea"/>
                <a:cs typeface="+mn-cs"/>
                <a:sym typeface="Helvetica Neue"/>
              </a:defRPr>
            </a:pPr>
            <a:r>
              <a:t>on meaning</a:t>
            </a:r>
          </a:p>
        </p:txBody>
      </p:sp>
      <p:sp>
        <p:nvSpPr>
          <p:cNvPr id="192" name="I. Choral Reading:…"/>
          <p:cNvSpPr txBox="1"/>
          <p:nvPr/>
        </p:nvSpPr>
        <p:spPr>
          <a:xfrm>
            <a:off x="8903623" y="4661170"/>
            <a:ext cx="6216702" cy="21257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I. Choral Reading:</a:t>
            </a:r>
          </a:p>
          <a:p>
            <a:pPr algn="l">
              <a:defRPr sz="2200">
                <a:latin typeface="+mn-lt"/>
                <a:ea typeface="+mn-ea"/>
                <a:cs typeface="+mn-cs"/>
                <a:sym typeface="Helvetica Neue"/>
              </a:defRPr>
            </a:pPr>
            <a:r>
              <a:t>    1. Whole class</a:t>
            </a:r>
          </a:p>
          <a:p>
            <a:pPr algn="l">
              <a:defRPr sz="2200">
                <a:latin typeface="+mn-lt"/>
                <a:ea typeface="+mn-ea"/>
                <a:cs typeface="+mn-cs"/>
                <a:sym typeface="Helvetica Neue"/>
              </a:defRPr>
            </a:pPr>
            <a:r>
              <a:t>    2. Teacher reads every other sentence</a:t>
            </a:r>
          </a:p>
          <a:p>
            <a:pPr algn="l">
              <a:defRPr sz="2200">
                <a:latin typeface="+mn-lt"/>
                <a:ea typeface="+mn-ea"/>
                <a:cs typeface="+mn-cs"/>
                <a:sym typeface="Helvetica Neue"/>
              </a:defRPr>
            </a:pPr>
            <a:r>
              <a:t>    3. “Just the boys”; “Just the girls” alternating</a:t>
            </a:r>
          </a:p>
          <a:p>
            <a:pPr algn="l">
              <a:defRPr sz="2200">
                <a:latin typeface="+mn-lt"/>
                <a:ea typeface="+mn-ea"/>
                <a:cs typeface="+mn-cs"/>
                <a:sym typeface="Helvetica Neue"/>
              </a:defRPr>
            </a:pPr>
            <a:r>
              <a:t>    4. Cumulative: First one reader, then add a few</a:t>
            </a:r>
          </a:p>
          <a:p>
            <a:pPr algn="l">
              <a:defRPr sz="2200">
                <a:latin typeface="+mn-lt"/>
                <a:ea typeface="+mn-ea"/>
                <a:cs typeface="+mn-cs"/>
                <a:sym typeface="Helvetica Neue"/>
              </a:defRPr>
            </a:pPr>
            <a:r>
              <a:t>        more, then a few more</a:t>
            </a:r>
          </a:p>
        </p:txBody>
      </p:sp>
      <p:sp>
        <p:nvSpPr>
          <p:cNvPr id="193" name="They all model and reinforce pace,…"/>
          <p:cNvSpPr txBox="1"/>
          <p:nvPr/>
        </p:nvSpPr>
        <p:spPr>
          <a:xfrm>
            <a:off x="15080374" y="2022362"/>
            <a:ext cx="4384396" cy="10970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They all model and reinforce pace,</a:t>
            </a:r>
          </a:p>
          <a:p>
            <a:pPr algn="l">
              <a:defRPr sz="2200">
                <a:latin typeface="+mn-lt"/>
                <a:ea typeface="+mn-ea"/>
                <a:cs typeface="+mn-cs"/>
                <a:sym typeface="Helvetica Neue"/>
              </a:defRPr>
            </a:pPr>
            <a:r>
              <a:t>accuracy, and expressiveness in a</a:t>
            </a:r>
          </a:p>
          <a:p>
            <a:pPr algn="l">
              <a:defRPr sz="2200">
                <a:latin typeface="+mn-lt"/>
                <a:ea typeface="+mn-ea"/>
                <a:cs typeface="+mn-cs"/>
                <a:sym typeface="Helvetica Neue"/>
              </a:defRPr>
            </a:pPr>
            <a:r>
              <a:t>low-anxiety structure.</a:t>
            </a:r>
          </a:p>
        </p:txBody>
      </p:sp>
      <p:sp>
        <p:nvSpPr>
          <p:cNvPr id="194" name="III. Learn to “ear read”: activate the inner voice"/>
          <p:cNvSpPr txBox="1"/>
          <p:nvPr/>
        </p:nvSpPr>
        <p:spPr>
          <a:xfrm>
            <a:off x="8689519" y="8577887"/>
            <a:ext cx="5874157"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2200">
                <a:latin typeface="+mn-lt"/>
                <a:ea typeface="+mn-ea"/>
                <a:cs typeface="+mn-cs"/>
                <a:sym typeface="Helvetica Neue"/>
              </a:defRPr>
            </a:lvl1pPr>
          </a:lstStyle>
          <a:p>
            <a:pPr/>
            <a:r>
              <a:t>III. Learn to “ear read”: activate the inner voice</a:t>
            </a:r>
          </a:p>
        </p:txBody>
      </p:sp>
      <p:sp>
        <p:nvSpPr>
          <p:cNvPr id="195" name="II. After teacher reads aloud, with students’…"/>
          <p:cNvSpPr txBox="1"/>
          <p:nvPr/>
        </p:nvSpPr>
        <p:spPr>
          <a:xfrm>
            <a:off x="8739236" y="6935640"/>
            <a:ext cx="5776927" cy="14399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II. After teacher reads aloud, with students’</a:t>
            </a:r>
          </a:p>
          <a:p>
            <a:pPr algn="l">
              <a:defRPr sz="2200">
                <a:latin typeface="+mn-lt"/>
                <a:ea typeface="+mn-ea"/>
                <a:cs typeface="+mn-cs"/>
                <a:sym typeface="Helvetica Neue"/>
              </a:defRPr>
            </a:pPr>
            <a:r>
              <a:t>    eyes on text, students talk about what the</a:t>
            </a:r>
          </a:p>
          <a:p>
            <a:pPr algn="l">
              <a:defRPr sz="2200">
                <a:latin typeface="+mn-lt"/>
                <a:ea typeface="+mn-ea"/>
                <a:cs typeface="+mn-cs"/>
                <a:sym typeface="Helvetica Neue"/>
              </a:defRPr>
            </a:pPr>
            <a:r>
              <a:t>    teacher did to make the words on the page</a:t>
            </a:r>
          </a:p>
          <a:p>
            <a:pPr algn="l">
              <a:defRPr sz="2200">
                <a:latin typeface="+mn-lt"/>
                <a:ea typeface="+mn-ea"/>
                <a:cs typeface="+mn-cs"/>
                <a:sym typeface="Helvetica Neue"/>
              </a:defRPr>
            </a:pPr>
            <a:r>
              <a:t>    come alive</a:t>
            </a:r>
          </a:p>
        </p:txBody>
      </p:sp>
      <p:sp>
        <p:nvSpPr>
          <p:cNvPr id="196" name="IV. Focus on how the punctuation enhances…"/>
          <p:cNvSpPr txBox="1"/>
          <p:nvPr/>
        </p:nvSpPr>
        <p:spPr>
          <a:xfrm>
            <a:off x="8707521" y="9470687"/>
            <a:ext cx="5838953" cy="17828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IV. Focus on how the punctuation enhances</a:t>
            </a:r>
          </a:p>
          <a:p>
            <a:pPr algn="l">
              <a:defRPr sz="2200">
                <a:latin typeface="+mn-lt"/>
                <a:ea typeface="+mn-ea"/>
                <a:cs typeface="+mn-cs"/>
                <a:sym typeface="Helvetica Neue"/>
              </a:defRPr>
            </a:pPr>
            <a:r>
              <a:t>     meaning by grouping words together and</a:t>
            </a:r>
          </a:p>
          <a:p>
            <a:pPr algn="l">
              <a:defRPr sz="2200">
                <a:latin typeface="+mn-lt"/>
                <a:ea typeface="+mn-ea"/>
                <a:cs typeface="+mn-cs"/>
                <a:sym typeface="Helvetica Neue"/>
              </a:defRPr>
            </a:pPr>
            <a:r>
              <a:t>     directing expression: ex.:</a:t>
            </a:r>
            <a:r>
              <a:rPr i="1"/>
              <a:t> How does your</a:t>
            </a:r>
            <a:endParaRPr i="1"/>
          </a:p>
          <a:p>
            <a:pPr algn="l">
              <a:defRPr i="1" sz="2200">
                <a:latin typeface="+mn-lt"/>
                <a:ea typeface="+mn-ea"/>
                <a:cs typeface="+mn-cs"/>
                <a:sym typeface="Helvetica Neue"/>
              </a:defRPr>
            </a:pPr>
            <a:r>
              <a:t>     voice and pacing change when you see a</a:t>
            </a:r>
          </a:p>
          <a:p>
            <a:pPr algn="l">
              <a:defRPr i="1" sz="2200">
                <a:latin typeface="+mn-lt"/>
                <a:ea typeface="+mn-ea"/>
                <a:cs typeface="+mn-cs"/>
                <a:sym typeface="Helvetica Neue"/>
              </a:defRPr>
            </a:pPr>
            <a:r>
              <a:t>     comma? What does a semicolon indicate? </a:t>
            </a:r>
          </a:p>
        </p:txBody>
      </p:sp>
      <p:sp>
        <p:nvSpPr>
          <p:cNvPr id="197" name="V. Poor readers read words. Skillful readers…"/>
          <p:cNvSpPr txBox="1"/>
          <p:nvPr/>
        </p:nvSpPr>
        <p:spPr>
          <a:xfrm>
            <a:off x="8816105" y="11761068"/>
            <a:ext cx="5626609" cy="14399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V. Poor readers read words. Skillful readers</a:t>
            </a:r>
          </a:p>
          <a:p>
            <a:pPr algn="l">
              <a:defRPr sz="2200">
                <a:latin typeface="+mn-lt"/>
                <a:ea typeface="+mn-ea"/>
                <a:cs typeface="+mn-cs"/>
                <a:sym typeface="Helvetica Neue"/>
              </a:defRPr>
            </a:pPr>
            <a:r>
              <a:t>    read phrases. Teacher marks off phrases. </a:t>
            </a:r>
          </a:p>
          <a:p>
            <a:pPr algn="l">
              <a:defRPr sz="2200">
                <a:latin typeface="+mn-lt"/>
                <a:ea typeface="+mn-ea"/>
                <a:cs typeface="+mn-cs"/>
                <a:sym typeface="Helvetica Neue"/>
              </a:defRPr>
            </a:pPr>
            <a:r>
              <a:t>   Then, read it again, with increasingly </a:t>
            </a:r>
          </a:p>
          <a:p>
            <a:pPr algn="l">
              <a:defRPr sz="2200">
                <a:latin typeface="+mn-lt"/>
                <a:ea typeface="+mn-ea"/>
                <a:cs typeface="+mn-cs"/>
                <a:sym typeface="Helvetica Neue"/>
              </a:defRPr>
            </a:pPr>
            <a:r>
              <a:t>    fewer mark-offs. </a:t>
            </a:r>
          </a:p>
        </p:txBody>
      </p:sp>
      <p:sp>
        <p:nvSpPr>
          <p:cNvPr id="198" name="VII. Deep reading: Multiple re-reads: What did you…"/>
          <p:cNvSpPr txBox="1"/>
          <p:nvPr/>
        </p:nvSpPr>
        <p:spPr>
          <a:xfrm>
            <a:off x="15305436" y="6822192"/>
            <a:ext cx="4753742" cy="10970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defRPr sz="2200">
                <a:latin typeface="+mn-lt"/>
                <a:ea typeface="+mn-ea"/>
                <a:cs typeface="+mn-cs"/>
                <a:sym typeface="Helvetica Neue"/>
              </a:defRPr>
            </a:pPr>
            <a:r>
              <a:t>III. Multiple re-reads: What did you notice on consecutive readings? </a:t>
            </a:r>
          </a:p>
          <a:p>
            <a:pPr algn="l">
              <a:defRPr i="1" sz="2200">
                <a:latin typeface="+mn-lt"/>
                <a:ea typeface="+mn-ea"/>
                <a:cs typeface="+mn-cs"/>
                <a:sym typeface="Helvetica Neue"/>
              </a:defRPr>
            </a:pPr>
            <a:r>
              <a:t>Skim, Scan, Read</a:t>
            </a:r>
          </a:p>
        </p:txBody>
      </p:sp>
      <p:sp>
        <p:nvSpPr>
          <p:cNvPr id="199" name="Fluency is not the same as speed."/>
          <p:cNvSpPr txBox="1"/>
          <p:nvPr/>
        </p:nvSpPr>
        <p:spPr>
          <a:xfrm>
            <a:off x="3815757" y="2274199"/>
            <a:ext cx="3569793" cy="349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1800">
                <a:latin typeface="+mn-lt"/>
                <a:ea typeface="+mn-ea"/>
                <a:cs typeface="+mn-cs"/>
                <a:sym typeface="Helvetica Neue"/>
              </a:defRPr>
            </a:lvl1pPr>
          </a:lstStyle>
          <a:p>
            <a:pPr/>
            <a:r>
              <a:t>Fluency is not the same as speed.</a:t>
            </a:r>
          </a:p>
        </p:txBody>
      </p:sp>
      <p:sp>
        <p:nvSpPr>
          <p:cNvPr id="200" name="“Words mean more than what is set down…"/>
          <p:cNvSpPr txBox="1"/>
          <p:nvPr/>
        </p:nvSpPr>
        <p:spPr>
          <a:xfrm>
            <a:off x="3786693" y="754031"/>
            <a:ext cx="4665702" cy="908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1800">
                <a:latin typeface="+mn-lt"/>
                <a:ea typeface="+mn-ea"/>
                <a:cs typeface="+mn-cs"/>
                <a:sym typeface="Helvetica Neue"/>
              </a:defRPr>
            </a:pPr>
            <a:r>
              <a:t>“Words mean more than what is set down</a:t>
            </a:r>
          </a:p>
          <a:p>
            <a:pPr algn="l">
              <a:defRPr sz="1800">
                <a:latin typeface="+mn-lt"/>
                <a:ea typeface="+mn-ea"/>
                <a:cs typeface="+mn-cs"/>
                <a:sym typeface="Helvetica Neue"/>
              </a:defRPr>
            </a:pPr>
            <a:r>
              <a:t>on the page. It takes the human voice to</a:t>
            </a:r>
          </a:p>
          <a:p>
            <a:pPr algn="l">
              <a:defRPr sz="1800">
                <a:latin typeface="+mn-lt"/>
                <a:ea typeface="+mn-ea"/>
                <a:cs typeface="+mn-cs"/>
                <a:sym typeface="Helvetica Neue"/>
              </a:defRPr>
            </a:pPr>
            <a:r>
              <a:t>infuse words with meaning.”—Maya Angelou</a:t>
            </a:r>
          </a:p>
        </p:txBody>
      </p:sp>
      <p:sp>
        <p:nvSpPr>
          <p:cNvPr id="201" name="For fluent readers, all words are…"/>
          <p:cNvSpPr txBox="1"/>
          <p:nvPr/>
        </p:nvSpPr>
        <p:spPr>
          <a:xfrm>
            <a:off x="15334631" y="9103379"/>
            <a:ext cx="5897983" cy="1793444"/>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a:latin typeface="+mn-lt"/>
                <a:ea typeface="+mn-ea"/>
                <a:cs typeface="+mn-cs"/>
                <a:sym typeface="Helvetica Neue"/>
              </a:defRPr>
            </a:pPr>
            <a:r>
              <a:t>For fluent readers, all words are</a:t>
            </a:r>
          </a:p>
          <a:p>
            <a:pPr algn="l">
              <a:defRPr sz="2800">
                <a:latin typeface="+mn-lt"/>
                <a:ea typeface="+mn-ea"/>
                <a:cs typeface="+mn-cs"/>
                <a:sym typeface="Helvetica Neue"/>
              </a:defRPr>
            </a:pPr>
            <a:r>
              <a:t>sight words. The purpose of phonics</a:t>
            </a:r>
          </a:p>
          <a:p>
            <a:pPr algn="l">
              <a:defRPr sz="2800">
                <a:latin typeface="+mn-lt"/>
                <a:ea typeface="+mn-ea"/>
                <a:cs typeface="+mn-cs"/>
                <a:sym typeface="Helvetica Neue"/>
              </a:defRPr>
            </a:pPr>
            <a:r>
              <a:t>instruction is so you don’t have to</a:t>
            </a:r>
          </a:p>
          <a:p>
            <a:pPr algn="l">
              <a:defRPr sz="2800">
                <a:latin typeface="+mn-lt"/>
                <a:ea typeface="+mn-ea"/>
                <a:cs typeface="+mn-cs"/>
                <a:sym typeface="Helvetica Neue"/>
              </a:defRPr>
            </a:pPr>
            <a:r>
              <a:t>consciously use it anymore.</a:t>
            </a:r>
          </a:p>
        </p:txBody>
      </p:sp>
      <p:sp>
        <p:nvSpPr>
          <p:cNvPr id="202" name="They all model and reinforce pace,…"/>
          <p:cNvSpPr txBox="1"/>
          <p:nvPr/>
        </p:nvSpPr>
        <p:spPr>
          <a:xfrm>
            <a:off x="15043619" y="3582356"/>
            <a:ext cx="6225643" cy="143997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I. Wide reading: When reading something we</a:t>
            </a:r>
          </a:p>
          <a:p>
            <a:pPr algn="l">
              <a:defRPr sz="2200">
                <a:latin typeface="+mn-lt"/>
                <a:ea typeface="+mn-ea"/>
                <a:cs typeface="+mn-cs"/>
                <a:sym typeface="Helvetica Neue"/>
              </a:defRPr>
            </a:pPr>
            <a:r>
              <a:t>   are interested in, we know a lot of the words.</a:t>
            </a:r>
          </a:p>
          <a:p>
            <a:pPr algn="l">
              <a:defRPr sz="2200">
                <a:latin typeface="+mn-lt"/>
                <a:ea typeface="+mn-ea"/>
                <a:cs typeface="+mn-cs"/>
                <a:sym typeface="Helvetica Neue"/>
              </a:defRPr>
            </a:pPr>
            <a:r>
              <a:t>   This familiarity allows us to use context to learn</a:t>
            </a:r>
          </a:p>
          <a:p>
            <a:pPr algn="l">
              <a:defRPr sz="2200">
                <a:latin typeface="+mn-lt"/>
                <a:ea typeface="+mn-ea"/>
                <a:cs typeface="+mn-cs"/>
                <a:sym typeface="Helvetica Neue"/>
              </a:defRPr>
            </a:pPr>
            <a:r>
              <a:t>    unfamiliar words; builds confidence</a:t>
            </a:r>
          </a:p>
        </p:txBody>
      </p:sp>
      <p:sp>
        <p:nvSpPr>
          <p:cNvPr id="203" name="They all model and reinforce pace,…"/>
          <p:cNvSpPr txBox="1"/>
          <p:nvPr/>
        </p:nvSpPr>
        <p:spPr>
          <a:xfrm>
            <a:off x="15286820" y="5089850"/>
            <a:ext cx="6164454" cy="17828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p>
          <a:p>
            <a:pPr algn="l">
              <a:defRPr sz="2200">
                <a:latin typeface="+mn-lt"/>
                <a:ea typeface="+mn-ea"/>
                <a:cs typeface="+mn-cs"/>
                <a:sym typeface="Helvetica Neue"/>
              </a:defRPr>
            </a:pPr>
            <a:r>
              <a:t>II. Deep reading: Fluency develops as a</a:t>
            </a:r>
          </a:p>
          <a:p>
            <a:pPr algn="l">
              <a:defRPr sz="2200">
                <a:latin typeface="+mn-lt"/>
                <a:ea typeface="+mn-ea"/>
                <a:cs typeface="+mn-cs"/>
                <a:sym typeface="Helvetica Neue"/>
              </a:defRPr>
            </a:pPr>
            <a:r>
              <a:t>    result of repeated readings; practice increases</a:t>
            </a:r>
          </a:p>
          <a:p>
            <a:pPr algn="l">
              <a:defRPr sz="2200">
                <a:latin typeface="+mn-lt"/>
                <a:ea typeface="+mn-ea"/>
                <a:cs typeface="+mn-cs"/>
                <a:sym typeface="Helvetica Neue"/>
              </a:defRPr>
            </a:pPr>
            <a:r>
              <a:t>    speed</a:t>
            </a:r>
          </a:p>
          <a:p>
            <a:pPr lvl="1" indent="457200" algn="l">
              <a:defRPr sz="2200">
                <a:latin typeface="+mn-lt"/>
                <a:ea typeface="+mn-ea"/>
                <a:cs typeface="+mn-cs"/>
                <a:sym typeface="Helvetica Neue"/>
              </a:defRPr>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2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9"/>
      <p:bldP build="whole" bldLvl="1" animBg="1" rev="0" advAuto="0" spid="196" grpId="7"/>
      <p:bldP build="whole" bldLvl="1" animBg="1" rev="0" advAuto="0" spid="203" grpId="11"/>
      <p:bldP build="whole" bldLvl="1" animBg="1" rev="0" advAuto="0" spid="202" grpId="10"/>
      <p:bldP build="whole" bldLvl="1" animBg="1" rev="0" advAuto="0" spid="191" grpId="3"/>
      <p:bldP build="whole" bldLvl="1" animBg="1" rev="0" advAuto="0" spid="190" grpId="2"/>
      <p:bldP build="whole" bldLvl="1" animBg="1" rev="0" advAuto="0" spid="194" grpId="6"/>
      <p:bldP build="whole" bldLvl="1" animBg="1" rev="0" advAuto="0" spid="198" grpId="12"/>
      <p:bldP build="whole" bldLvl="1" animBg="1" rev="0" advAuto="0" spid="197" grpId="8"/>
      <p:bldP build="whole" bldLvl="1" animBg="1" rev="0" advAuto="0" spid="195" grpId="5"/>
      <p:bldP build="whole" bldLvl="1" animBg="1" rev="0" advAuto="0" spid="192" grpId="4"/>
      <p:bldP build="whole" bldLvl="1" animBg="1" rev="0" advAuto="0" spid="187"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454" name="Table 226"/>
          <p:cNvGraphicFramePr/>
          <p:nvPr/>
        </p:nvGraphicFramePr>
        <p:xfrm>
          <a:off x="5943594" y="1676399"/>
          <a:ext cx="13735062" cy="1184910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1313"/>
                <a:gridCol w="4701921"/>
                <a:gridCol w="4831826"/>
              </a:tblGrid>
              <a:tr h="1621689">
                <a:tc>
                  <a:txBody>
                    <a:bodyPr/>
                    <a:lstStyle/>
                    <a:p>
                      <a:pPr algn="l" defTabSz="1285875">
                        <a:spcBef>
                          <a:spcPts val="500"/>
                        </a:spcBef>
                        <a:defRPr sz="1800"/>
                      </a:pPr>
                      <a:r>
                        <a:rPr sz="2400">
                          <a:latin typeface="Avenir Roman"/>
                          <a:ea typeface="Avenir Roman"/>
                          <a:cs typeface="Avenir Roman"/>
                          <a:sym typeface="Avenir Roman"/>
                        </a:rPr>
                        <a:t>Noun-Making Suffixes</a:t>
                      </a:r>
                    </a:p>
                  </a:txBody>
                  <a:tcPr marL="45720" marR="45720" marT="45720" marB="45720" anchor="t" anchorCtr="0" horzOverflow="overflow">
                    <a:lnL w="381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500"/>
                        </a:spcBef>
                        <a:defRPr sz="1800"/>
                      </a:pPr>
                      <a:r>
                        <a:rPr sz="2400">
                          <a:latin typeface="Avenir Roman"/>
                          <a:ea typeface="Avenir Roman"/>
                          <a:cs typeface="Avenir Roman"/>
                          <a:sym typeface="Avenir Roman"/>
                        </a:rPr>
                        <a:t>Verb-Making Suffixes</a:t>
                      </a:r>
                    </a:p>
                  </a:txBody>
                  <a:tcPr marL="45720" marR="45720" marT="45720" marB="45720" anchor="t" anchorCtr="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l" defTabSz="1285875">
                        <a:spcBef>
                          <a:spcPts val="500"/>
                        </a:spcBef>
                        <a:defRPr sz="1800"/>
                      </a:pPr>
                      <a:r>
                        <a:rPr sz="2400">
                          <a:latin typeface="Avenir Roman"/>
                          <a:ea typeface="Avenir Roman"/>
                          <a:cs typeface="Avenir Roman"/>
                          <a:sym typeface="Avenir Roman"/>
                        </a:rPr>
                        <a:t>Adjective-making suffixes</a:t>
                      </a:r>
                    </a:p>
                  </a:txBody>
                  <a:tcPr marL="45720" marR="45720" marT="45720" marB="45720" anchor="t" anchorCtr="0" horzOverflow="overflow">
                    <a:lnL w="12700">
                      <a:solidFill>
                        <a:srgbClr val="000000"/>
                      </a:solidFill>
                    </a:lnL>
                    <a:lnR w="38100">
                      <a:solidFill>
                        <a:srgbClr val="000000"/>
                      </a:solidFill>
                    </a:lnR>
                    <a:lnT w="38100">
                      <a:solidFill>
                        <a:srgbClr val="000000"/>
                      </a:solidFill>
                    </a:lnT>
                    <a:lnB w="12700">
                      <a:solidFill>
                        <a:srgbClr val="000000"/>
                      </a:solidFill>
                    </a:lnB>
                    <a:noFill/>
                  </a:tcPr>
                </a:tc>
              </a:tr>
              <a:tr h="10227414">
                <a:tc>
                  <a:txBody>
                    <a:bodyPr/>
                    <a:lstStyle/>
                    <a:p>
                      <a:pPr algn="l" defTabSz="1285875">
                        <a:spcBef>
                          <a:spcPts val="800"/>
                        </a:spcBef>
                        <a:defRPr sz="3800">
                          <a:latin typeface="Avenir Roman"/>
                          <a:ea typeface="Avenir Roman"/>
                          <a:cs typeface="Avenir Roman"/>
                          <a:sym typeface="Avenir Roman"/>
                        </a:defRPr>
                      </a:pPr>
                      <a:r>
                        <a:t>-ment</a:t>
                      </a:r>
                    </a:p>
                    <a:p>
                      <a:pPr algn="l" defTabSz="1285875">
                        <a:spcBef>
                          <a:spcPts val="800"/>
                        </a:spcBef>
                        <a:defRPr sz="3800">
                          <a:latin typeface="Avenir Roman"/>
                          <a:ea typeface="Avenir Roman"/>
                          <a:cs typeface="Avenir Roman"/>
                          <a:sym typeface="Avenir Roman"/>
                        </a:defRPr>
                      </a:pPr>
                      <a:r>
                        <a:t>-ness</a:t>
                      </a:r>
                    </a:p>
                    <a:p>
                      <a:pPr algn="l" defTabSz="1285875">
                        <a:spcBef>
                          <a:spcPts val="800"/>
                        </a:spcBef>
                        <a:defRPr sz="3800">
                          <a:latin typeface="Avenir Roman"/>
                          <a:ea typeface="Avenir Roman"/>
                          <a:cs typeface="Avenir Roman"/>
                          <a:sym typeface="Avenir Roman"/>
                        </a:defRPr>
                      </a:pPr>
                      <a:r>
                        <a:t>-ation, sion</a:t>
                      </a:r>
                    </a:p>
                    <a:p>
                      <a:pPr algn="l" defTabSz="1285875">
                        <a:spcBef>
                          <a:spcPts val="800"/>
                        </a:spcBef>
                        <a:defRPr sz="3800">
                          <a:latin typeface="Avenir Roman"/>
                          <a:ea typeface="Avenir Roman"/>
                          <a:cs typeface="Avenir Roman"/>
                          <a:sym typeface="Avenir Roman"/>
                        </a:defRPr>
                      </a:pPr>
                      <a:r>
                        <a:t>-ity</a:t>
                      </a:r>
                    </a:p>
                    <a:p>
                      <a:pPr algn="l" defTabSz="1285875">
                        <a:spcBef>
                          <a:spcPts val="800"/>
                        </a:spcBef>
                        <a:defRPr sz="3800">
                          <a:latin typeface="Avenir Roman"/>
                          <a:ea typeface="Avenir Roman"/>
                          <a:cs typeface="Avenir Roman"/>
                          <a:sym typeface="Avenir Roman"/>
                        </a:defRPr>
                      </a:pPr>
                      <a:r>
                        <a:t>-ism</a:t>
                      </a:r>
                    </a:p>
                    <a:p>
                      <a:pPr algn="l" defTabSz="1285875">
                        <a:spcBef>
                          <a:spcPts val="800"/>
                        </a:spcBef>
                        <a:defRPr sz="3800">
                          <a:latin typeface="Avenir Roman"/>
                          <a:ea typeface="Avenir Roman"/>
                          <a:cs typeface="Avenir Roman"/>
                          <a:sym typeface="Avenir Roman"/>
                        </a:defRPr>
                      </a:pPr>
                      <a:r>
                        <a:t>-hood</a:t>
                      </a:r>
                    </a:p>
                    <a:p>
                      <a:pPr algn="l" defTabSz="1285875">
                        <a:spcBef>
                          <a:spcPts val="800"/>
                        </a:spcBef>
                        <a:defRPr sz="3800">
                          <a:latin typeface="Avenir Roman"/>
                          <a:ea typeface="Avenir Roman"/>
                          <a:cs typeface="Avenir Roman"/>
                          <a:sym typeface="Avenir Roman"/>
                        </a:defRPr>
                      </a:pPr>
                      <a:r>
                        <a:t>-itude</a:t>
                      </a:r>
                    </a:p>
                    <a:p>
                      <a:pPr algn="l" defTabSz="1285875">
                        <a:spcBef>
                          <a:spcPts val="800"/>
                        </a:spcBef>
                        <a:defRPr sz="3800">
                          <a:latin typeface="Avenir Roman"/>
                          <a:ea typeface="Avenir Roman"/>
                          <a:cs typeface="Avenir Roman"/>
                          <a:sym typeface="Avenir Roman"/>
                        </a:defRPr>
                      </a:pPr>
                      <a:r>
                        <a:t>-ence</a:t>
                      </a:r>
                    </a:p>
                    <a:p>
                      <a:pPr algn="l" defTabSz="1285875">
                        <a:spcBef>
                          <a:spcPts val="800"/>
                        </a:spcBef>
                        <a:defRPr sz="3800">
                          <a:latin typeface="Avenir Roman"/>
                          <a:ea typeface="Avenir Roman"/>
                          <a:cs typeface="Avenir Roman"/>
                          <a:sym typeface="Avenir Roman"/>
                        </a:defRPr>
                      </a:pPr>
                      <a:r>
                        <a:t>-ance</a:t>
                      </a:r>
                    </a:p>
                    <a:p>
                      <a:pPr algn="l" defTabSz="1285875">
                        <a:spcBef>
                          <a:spcPts val="800"/>
                        </a:spcBef>
                        <a:defRPr sz="3800">
                          <a:latin typeface="Avenir Roman"/>
                          <a:ea typeface="Avenir Roman"/>
                          <a:cs typeface="Avenir Roman"/>
                          <a:sym typeface="Avenir Roman"/>
                        </a:defRPr>
                      </a:pPr>
                      <a:r>
                        <a:t>-ide</a:t>
                      </a:r>
                    </a:p>
                  </a:txBody>
                  <a:tcPr marL="45720" marR="45720" marT="45720" marB="45720" anchor="t" anchorCtr="0" horzOverflow="overflow">
                    <a:lnL w="381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spcBef>
                          <a:spcPts val="800"/>
                        </a:spcBef>
                        <a:defRPr sz="3800">
                          <a:latin typeface="Avenir Roman"/>
                          <a:ea typeface="Avenir Roman"/>
                          <a:cs typeface="Avenir Roman"/>
                          <a:sym typeface="Avenir Roman"/>
                        </a:defRPr>
                      </a:pPr>
                      <a:r>
                        <a:t>-ate</a:t>
                      </a:r>
                    </a:p>
                    <a:p>
                      <a:pPr algn="l" defTabSz="1285875">
                        <a:spcBef>
                          <a:spcPts val="800"/>
                        </a:spcBef>
                        <a:defRPr sz="3800">
                          <a:latin typeface="Avenir Roman"/>
                          <a:ea typeface="Avenir Roman"/>
                          <a:cs typeface="Avenir Roman"/>
                          <a:sym typeface="Avenir Roman"/>
                        </a:defRPr>
                      </a:pPr>
                      <a:r>
                        <a:t>-ify</a:t>
                      </a:r>
                    </a:p>
                    <a:p>
                      <a:pPr algn="l" defTabSz="1285875">
                        <a:spcBef>
                          <a:spcPts val="800"/>
                        </a:spcBef>
                        <a:defRPr sz="3800">
                          <a:latin typeface="Avenir Roman"/>
                          <a:ea typeface="Avenir Roman"/>
                          <a:cs typeface="Avenir Roman"/>
                          <a:sym typeface="Avenir Roman"/>
                        </a:defRPr>
                      </a:pPr>
                      <a:r>
                        <a:t>-ize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38100">
                      <a:solidFill>
                        <a:srgbClr val="000000"/>
                      </a:solidFill>
                    </a:lnB>
                    <a:noFill/>
                  </a:tcPr>
                </a:tc>
                <a:tc>
                  <a:txBody>
                    <a:bodyPr/>
                    <a:lstStyle/>
                    <a:p>
                      <a:pPr algn="l" defTabSz="1285875">
                        <a:spcBef>
                          <a:spcPts val="800"/>
                        </a:spcBef>
                        <a:defRPr sz="3800">
                          <a:latin typeface="Avenir Roman"/>
                          <a:ea typeface="Avenir Roman"/>
                          <a:cs typeface="Avenir Roman"/>
                          <a:sym typeface="Avenir Roman"/>
                        </a:defRPr>
                      </a:pPr>
                      <a:r>
                        <a:t>-acious,icious</a:t>
                      </a:r>
                    </a:p>
                    <a:p>
                      <a:pPr algn="l" defTabSz="1285875">
                        <a:spcBef>
                          <a:spcPts val="800"/>
                        </a:spcBef>
                        <a:defRPr sz="3800">
                          <a:latin typeface="Avenir Roman"/>
                          <a:ea typeface="Avenir Roman"/>
                          <a:cs typeface="Avenir Roman"/>
                          <a:sym typeface="Avenir Roman"/>
                        </a:defRPr>
                      </a:pPr>
                      <a:r>
                        <a:t>-y</a:t>
                      </a:r>
                    </a:p>
                    <a:p>
                      <a:pPr algn="l" defTabSz="1285875">
                        <a:spcBef>
                          <a:spcPts val="800"/>
                        </a:spcBef>
                        <a:defRPr sz="3800">
                          <a:latin typeface="Avenir Roman"/>
                          <a:ea typeface="Avenir Roman"/>
                          <a:cs typeface="Avenir Roman"/>
                          <a:sym typeface="Avenir Roman"/>
                        </a:defRPr>
                      </a:pPr>
                      <a:r>
                        <a:t>-ous, ious</a:t>
                      </a:r>
                    </a:p>
                    <a:p>
                      <a:pPr algn="l" defTabSz="1285875">
                        <a:spcBef>
                          <a:spcPts val="800"/>
                        </a:spcBef>
                        <a:defRPr sz="3800">
                          <a:latin typeface="Avenir Roman"/>
                          <a:ea typeface="Avenir Roman"/>
                          <a:cs typeface="Avenir Roman"/>
                          <a:sym typeface="Avenir Roman"/>
                        </a:defRPr>
                      </a:pPr>
                      <a:r>
                        <a:t>-ant</a:t>
                      </a:r>
                    </a:p>
                    <a:p>
                      <a:pPr algn="l" defTabSz="1285875">
                        <a:spcBef>
                          <a:spcPts val="800"/>
                        </a:spcBef>
                        <a:defRPr sz="3800">
                          <a:latin typeface="Avenir Roman"/>
                          <a:ea typeface="Avenir Roman"/>
                          <a:cs typeface="Avenir Roman"/>
                          <a:sym typeface="Avenir Roman"/>
                        </a:defRPr>
                      </a:pPr>
                      <a:r>
                        <a:t>-able, ible</a:t>
                      </a:r>
                    </a:p>
                    <a:p>
                      <a:pPr algn="l" defTabSz="1285875">
                        <a:spcBef>
                          <a:spcPts val="800"/>
                        </a:spcBef>
                        <a:defRPr sz="3800">
                          <a:latin typeface="Avenir Roman"/>
                          <a:ea typeface="Avenir Roman"/>
                          <a:cs typeface="Avenir Roman"/>
                          <a:sym typeface="Avenir Roman"/>
                        </a:defRPr>
                      </a:pPr>
                      <a:r>
                        <a:t>-er; est</a:t>
                      </a:r>
                    </a:p>
                  </a:txBody>
                  <a:tcPr marL="45720" marR="45720" marT="45720" marB="45720" anchor="t" anchorCtr="0" horzOverflow="overflow">
                    <a:lnL w="12700">
                      <a:solidFill>
                        <a:srgbClr val="000000"/>
                      </a:solidFill>
                    </a:lnL>
                    <a:lnR w="38100">
                      <a:solidFill>
                        <a:srgbClr val="000000"/>
                      </a:solidFill>
                    </a:lnR>
                    <a:lnT w="12700">
                      <a:solidFill>
                        <a:srgbClr val="000000"/>
                      </a:solidFill>
                    </a:lnT>
                    <a:lnB w="38100">
                      <a:solidFill>
                        <a:srgbClr val="000000"/>
                      </a:solidFill>
                    </a:lnB>
                    <a:noFill/>
                  </a:tcPr>
                </a:tc>
              </a:tr>
            </a:tbl>
          </a:graphicData>
        </a:graphic>
      </p:graphicFrame>
      <p:sp>
        <p:nvSpPr>
          <p:cNvPr id="455" name="Shape 227"/>
          <p:cNvSpPr txBox="1"/>
          <p:nvPr/>
        </p:nvSpPr>
        <p:spPr>
          <a:xfrm>
            <a:off x="9166218" y="-23"/>
            <a:ext cx="4995652" cy="94179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6000" u="sng">
                <a:latin typeface="Calibri"/>
                <a:ea typeface="Calibri"/>
                <a:cs typeface="Calibri"/>
                <a:sym typeface="Calibri"/>
              </a:defRPr>
            </a:lvl1pPr>
          </a:lstStyle>
          <a:p>
            <a:pPr/>
            <a:r>
              <a:t>Morphology Kit</a:t>
            </a:r>
          </a:p>
        </p:txBody>
      </p:sp>
      <p:sp>
        <p:nvSpPr>
          <p:cNvPr id="456" name="Shape 228"/>
          <p:cNvSpPr/>
          <p:nvPr/>
        </p:nvSpPr>
        <p:spPr>
          <a:xfrm>
            <a:off x="14782795" y="9756139"/>
            <a:ext cx="4876812" cy="17"/>
          </a:xfrm>
          <a:prstGeom prst="line">
            <a:avLst/>
          </a:prstGeom>
          <a:ln w="12700">
            <a:solidFill>
              <a:srgbClr val="000000"/>
            </a:solidFill>
          </a:ln>
        </p:spPr>
        <p:txBody>
          <a:bodyPr lIns="45718" tIns="45718" rIns="45718" bIns="45718"/>
          <a:lstStyle/>
          <a:p>
            <a:pPr/>
          </a:p>
        </p:txBody>
      </p:sp>
      <p:sp>
        <p:nvSpPr>
          <p:cNvPr id="457" name="Shape 229"/>
          <p:cNvSpPr txBox="1"/>
          <p:nvPr/>
        </p:nvSpPr>
        <p:spPr>
          <a:xfrm>
            <a:off x="14477998" y="9905999"/>
            <a:ext cx="4345496" cy="1579079"/>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285875">
              <a:defRPr sz="3200">
                <a:latin typeface="Calibri"/>
                <a:ea typeface="Calibri"/>
                <a:cs typeface="Calibri"/>
                <a:sym typeface="Calibri"/>
              </a:defRPr>
            </a:pPr>
            <a:r>
              <a:t>      Adverb-making suffix:</a:t>
            </a:r>
          </a:p>
          <a:p>
            <a:pPr algn="l" defTabSz="1285875">
              <a:defRPr sz="3200">
                <a:latin typeface="Calibri"/>
                <a:ea typeface="Calibri"/>
                <a:cs typeface="Calibri"/>
                <a:sym typeface="Calibri"/>
              </a:defRPr>
            </a:pPr>
          </a:p>
          <a:p>
            <a:pPr algn="l" defTabSz="1285875">
              <a:defRPr sz="3200">
                <a:latin typeface="Calibri"/>
                <a:ea typeface="Calibri"/>
                <a:cs typeface="Calibri"/>
                <a:sym typeface="Calibri"/>
              </a:defRPr>
            </a:pPr>
            <a:r>
              <a:t>       -ly</a:t>
            </a:r>
          </a:p>
        </p:txBody>
      </p:sp>
      <p:sp>
        <p:nvSpPr>
          <p:cNvPr id="458" name="Shape 230"/>
          <p:cNvSpPr txBox="1"/>
          <p:nvPr/>
        </p:nvSpPr>
        <p:spPr>
          <a:xfrm>
            <a:off x="20269195" y="12649196"/>
            <a:ext cx="401551" cy="588479"/>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3200">
                <a:latin typeface="Calibri"/>
                <a:ea typeface="Calibri"/>
                <a:cs typeface="Calibri"/>
                <a:sym typeface="Calibri"/>
              </a:defRPr>
            </a:lvl1pPr>
          </a:lstStyle>
          <a:p>
            <a:pPr/>
            <a:r>
              <a:t>5</a:t>
            </a:r>
          </a:p>
        </p:txBody>
      </p:sp>
      <p:sp>
        <p:nvSpPr>
          <p:cNvPr id="459" name="Shape 231"/>
          <p:cNvSpPr txBox="1"/>
          <p:nvPr/>
        </p:nvSpPr>
        <p:spPr>
          <a:xfrm>
            <a:off x="3321029" y="523872"/>
            <a:ext cx="2718631" cy="3321609"/>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285875">
              <a:defRPr sz="2200">
                <a:latin typeface="Calibri"/>
                <a:ea typeface="Calibri"/>
                <a:cs typeface="Calibri"/>
                <a:sym typeface="Calibri"/>
              </a:defRPr>
            </a:pPr>
            <a:r>
              <a:t>This “Morphology Kit”</a:t>
            </a:r>
          </a:p>
          <a:p>
            <a:pPr algn="l" defTabSz="1285875">
              <a:defRPr sz="2200">
                <a:latin typeface="Calibri"/>
                <a:ea typeface="Calibri"/>
                <a:cs typeface="Calibri"/>
                <a:sym typeface="Calibri"/>
              </a:defRPr>
            </a:pPr>
            <a:r>
              <a:t>is a great way to</a:t>
            </a:r>
          </a:p>
          <a:p>
            <a:pPr algn="l" defTabSz="1285875">
              <a:defRPr sz="2200">
                <a:latin typeface="Calibri"/>
                <a:ea typeface="Calibri"/>
                <a:cs typeface="Calibri"/>
                <a:sym typeface="Calibri"/>
              </a:defRPr>
            </a:pPr>
            <a:r>
              <a:t>expand vocabulary</a:t>
            </a:r>
          </a:p>
          <a:p>
            <a:pPr algn="l" defTabSz="1285875">
              <a:defRPr sz="2200">
                <a:latin typeface="Calibri"/>
                <a:ea typeface="Calibri"/>
                <a:cs typeface="Calibri"/>
                <a:sym typeface="Calibri"/>
              </a:defRPr>
            </a:pPr>
            <a:r>
              <a:t>because most</a:t>
            </a:r>
          </a:p>
          <a:p>
            <a:pPr algn="l" defTabSz="1285875">
              <a:defRPr sz="2200">
                <a:latin typeface="Calibri"/>
                <a:ea typeface="Calibri"/>
                <a:cs typeface="Calibri"/>
                <a:sym typeface="Calibri"/>
              </a:defRPr>
            </a:pPr>
            <a:r>
              <a:t>of the words</a:t>
            </a:r>
          </a:p>
          <a:p>
            <a:pPr algn="l" defTabSz="1285875">
              <a:defRPr sz="2200">
                <a:latin typeface="Calibri"/>
                <a:ea typeface="Calibri"/>
                <a:cs typeface="Calibri"/>
                <a:sym typeface="Calibri"/>
              </a:defRPr>
            </a:pPr>
            <a:r>
              <a:t>created by</a:t>
            </a:r>
          </a:p>
          <a:p>
            <a:pPr algn="l" defTabSz="1285875">
              <a:defRPr sz="2200">
                <a:latin typeface="Calibri"/>
                <a:ea typeface="Calibri"/>
                <a:cs typeface="Calibri"/>
                <a:sym typeface="Calibri"/>
              </a:defRPr>
            </a:pPr>
            <a:r>
              <a:t>these suffixes</a:t>
            </a:r>
          </a:p>
          <a:p>
            <a:pPr algn="l" defTabSz="1285875">
              <a:defRPr sz="2200">
                <a:latin typeface="Calibri"/>
                <a:ea typeface="Calibri"/>
                <a:cs typeface="Calibri"/>
                <a:sym typeface="Calibri"/>
              </a:defRPr>
            </a:pPr>
            <a:r>
              <a:t>express abstract</a:t>
            </a:r>
          </a:p>
          <a:p>
            <a:pPr algn="l" defTabSz="1285875">
              <a:defRPr sz="2200">
                <a:latin typeface="Calibri"/>
                <a:ea typeface="Calibri"/>
                <a:cs typeface="Calibri"/>
                <a:sym typeface="Calibri"/>
              </a:defRPr>
            </a:pPr>
            <a:r>
              <a:t>ideas.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Line Line" descr="Line Line"/>
          <p:cNvPicPr>
            <a:picLocks noChangeAspect="1"/>
          </p:cNvPicPr>
          <p:nvPr/>
        </p:nvPicPr>
        <p:blipFill>
          <a:blip r:embed="rId2">
            <a:extLst/>
          </a:blip>
          <a:stretch>
            <a:fillRect/>
          </a:stretch>
        </p:blipFill>
        <p:spPr>
          <a:xfrm>
            <a:off x="-9888" y="5527659"/>
            <a:ext cx="24403774" cy="76204"/>
          </a:xfrm>
          <a:prstGeom prst="rect">
            <a:avLst/>
          </a:prstGeom>
          <a:ln w="12700">
            <a:miter lim="400000"/>
          </a:ln>
        </p:spPr>
      </p:pic>
      <p:pic>
        <p:nvPicPr>
          <p:cNvPr id="462" name="Line Line" descr="Line Line"/>
          <p:cNvPicPr>
            <a:picLocks noChangeAspect="1"/>
          </p:cNvPicPr>
          <p:nvPr/>
        </p:nvPicPr>
        <p:blipFill>
          <a:blip r:embed="rId3">
            <a:extLst/>
          </a:blip>
          <a:stretch>
            <a:fillRect/>
          </a:stretch>
        </p:blipFill>
        <p:spPr>
          <a:xfrm rot="16200000">
            <a:off x="466729" y="8258712"/>
            <a:ext cx="11362082" cy="76204"/>
          </a:xfrm>
          <a:prstGeom prst="rect">
            <a:avLst/>
          </a:prstGeom>
          <a:ln w="12700">
            <a:miter lim="400000"/>
          </a:ln>
        </p:spPr>
      </p:pic>
      <p:pic>
        <p:nvPicPr>
          <p:cNvPr id="463" name="Line Line" descr="Line Line"/>
          <p:cNvPicPr>
            <a:picLocks noChangeAspect="1"/>
          </p:cNvPicPr>
          <p:nvPr/>
        </p:nvPicPr>
        <p:blipFill>
          <a:blip r:embed="rId4">
            <a:extLst/>
          </a:blip>
          <a:stretch>
            <a:fillRect/>
          </a:stretch>
        </p:blipFill>
        <p:spPr>
          <a:xfrm rot="16245797">
            <a:off x="6759840" y="8258712"/>
            <a:ext cx="11176418" cy="76204"/>
          </a:xfrm>
          <a:prstGeom prst="rect">
            <a:avLst/>
          </a:prstGeom>
          <a:ln w="12700">
            <a:miter lim="400000"/>
          </a:ln>
        </p:spPr>
      </p:pic>
      <p:sp>
        <p:nvSpPr>
          <p:cNvPr id="464" name="Surprises"/>
          <p:cNvSpPr txBox="1"/>
          <p:nvPr/>
        </p:nvSpPr>
        <p:spPr>
          <a:xfrm>
            <a:off x="2433066" y="3871405"/>
            <a:ext cx="18428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Surprises</a:t>
            </a:r>
          </a:p>
        </p:txBody>
      </p:sp>
      <p:pic>
        <p:nvPicPr>
          <p:cNvPr id="465" name="Image" descr="Image"/>
          <p:cNvPicPr>
            <a:picLocks noChangeAspect="1"/>
          </p:cNvPicPr>
          <p:nvPr/>
        </p:nvPicPr>
        <p:blipFill>
          <a:blip r:embed="rId5">
            <a:extLst/>
          </a:blip>
          <a:stretch>
            <a:fillRect/>
          </a:stretch>
        </p:blipFill>
        <p:spPr>
          <a:xfrm>
            <a:off x="2542631" y="235597"/>
            <a:ext cx="2514602" cy="2540003"/>
          </a:xfrm>
          <a:prstGeom prst="rect">
            <a:avLst/>
          </a:prstGeom>
          <a:ln w="12700">
            <a:miter lim="400000"/>
          </a:ln>
        </p:spPr>
      </p:pic>
      <p:sp>
        <p:nvSpPr>
          <p:cNvPr id="466" name="Questions"/>
          <p:cNvSpPr txBox="1"/>
          <p:nvPr/>
        </p:nvSpPr>
        <p:spPr>
          <a:xfrm>
            <a:off x="7558137" y="3778082"/>
            <a:ext cx="195567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Questions</a:t>
            </a:r>
          </a:p>
        </p:txBody>
      </p:sp>
      <p:sp>
        <p:nvSpPr>
          <p:cNvPr id="467" name="Affirmations"/>
          <p:cNvSpPr txBox="1"/>
          <p:nvPr/>
        </p:nvSpPr>
        <p:spPr>
          <a:xfrm>
            <a:off x="12645976" y="3778082"/>
            <a:ext cx="232829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Affirmations</a:t>
            </a:r>
          </a:p>
        </p:txBody>
      </p:sp>
      <p:sp>
        <p:nvSpPr>
          <p:cNvPr id="468" name="(Hmmmm….I never knew this or thought about it…"/>
          <p:cNvSpPr txBox="1"/>
          <p:nvPr/>
        </p:nvSpPr>
        <p:spPr>
          <a:xfrm>
            <a:off x="373636" y="4406532"/>
            <a:ext cx="5618481"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(Hmmmm….I never knew this or thought about it</a:t>
            </a:r>
          </a:p>
          <a:p>
            <a:pPr algn="l">
              <a:defRPr i="1" sz="2000">
                <a:latin typeface="+mn-lt"/>
                <a:ea typeface="+mn-ea"/>
                <a:cs typeface="+mn-cs"/>
                <a:sym typeface="Helvetica Neue"/>
              </a:defRPr>
            </a:pPr>
            <a:r>
              <a:t>this way.)</a:t>
            </a:r>
          </a:p>
        </p:txBody>
      </p:sp>
      <p:sp>
        <p:nvSpPr>
          <p:cNvPr id="469" name="(I wonder about; I’m not sure about; I disagree with)"/>
          <p:cNvSpPr txBox="1"/>
          <p:nvPr/>
        </p:nvSpPr>
        <p:spPr>
          <a:xfrm>
            <a:off x="6303419" y="4558932"/>
            <a:ext cx="59342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000">
                <a:latin typeface="+mn-lt"/>
                <a:ea typeface="+mn-ea"/>
                <a:cs typeface="+mn-cs"/>
                <a:sym typeface="Helvetica Neue"/>
              </a:defRPr>
            </a:lvl1pPr>
          </a:lstStyle>
          <a:p>
            <a:pPr/>
            <a:r>
              <a:t>(I wonder about; I’m not sure about; I disagree with)</a:t>
            </a:r>
          </a:p>
        </p:txBody>
      </p:sp>
      <p:sp>
        <p:nvSpPr>
          <p:cNvPr id="470" name="(I already knew this, but it’s good to have it expressed and/or…"/>
          <p:cNvSpPr txBox="1"/>
          <p:nvPr/>
        </p:nvSpPr>
        <p:spPr>
          <a:xfrm>
            <a:off x="12548923" y="4254132"/>
            <a:ext cx="4710685" cy="1008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(I already knew this, but it’s good to have</a:t>
            </a:r>
          </a:p>
          <a:p>
            <a:pPr algn="l">
              <a:defRPr i="1" sz="2000">
                <a:latin typeface="+mn-lt"/>
                <a:ea typeface="+mn-ea"/>
                <a:cs typeface="+mn-cs"/>
                <a:sym typeface="Helvetica Neue"/>
              </a:defRPr>
            </a:pPr>
            <a:r>
              <a:t> it expressed and/or</a:t>
            </a:r>
          </a:p>
          <a:p>
            <a:pPr algn="l">
              <a:defRPr i="1" sz="2000">
                <a:latin typeface="+mn-lt"/>
                <a:ea typeface="+mn-ea"/>
                <a:cs typeface="+mn-cs"/>
                <a:sym typeface="Helvetica Neue"/>
              </a:defRPr>
            </a:pPr>
            <a:r>
              <a:t>expanded on by an expert.)</a:t>
            </a:r>
          </a:p>
        </p:txBody>
      </p:sp>
      <p:pic>
        <p:nvPicPr>
          <p:cNvPr id="471" name="Line Line" descr="Line Line"/>
          <p:cNvPicPr>
            <a:picLocks noChangeAspect="1"/>
          </p:cNvPicPr>
          <p:nvPr/>
        </p:nvPicPr>
        <p:blipFill>
          <a:blip r:embed="rId4">
            <a:extLst/>
          </a:blip>
          <a:stretch>
            <a:fillRect/>
          </a:stretch>
        </p:blipFill>
        <p:spPr>
          <a:xfrm rot="16245797">
            <a:off x="13228310" y="8449685"/>
            <a:ext cx="11176420" cy="76204"/>
          </a:xfrm>
          <a:prstGeom prst="rect">
            <a:avLst/>
          </a:prstGeom>
          <a:ln w="12700">
            <a:miter lim="400000"/>
          </a:ln>
        </p:spPr>
      </p:pic>
      <p:sp>
        <p:nvSpPr>
          <p:cNvPr id="472" name="Affirmations"/>
          <p:cNvSpPr txBox="1"/>
          <p:nvPr/>
        </p:nvSpPr>
        <p:spPr>
          <a:xfrm>
            <a:off x="19065622" y="3758429"/>
            <a:ext cx="12637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Words</a:t>
            </a:r>
          </a:p>
        </p:txBody>
      </p:sp>
      <p:sp>
        <p:nvSpPr>
          <p:cNvPr id="473" name="(I already knew this, but it’s good to have it expressed and/or…"/>
          <p:cNvSpPr txBox="1"/>
          <p:nvPr/>
        </p:nvSpPr>
        <p:spPr>
          <a:xfrm>
            <a:off x="18968569" y="4386879"/>
            <a:ext cx="417906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(3 words in the text that I would like </a:t>
            </a:r>
          </a:p>
          <a:p>
            <a:pPr algn="l">
              <a:defRPr i="1" sz="2000">
                <a:latin typeface="+mn-lt"/>
                <a:ea typeface="+mn-ea"/>
                <a:cs typeface="+mn-cs"/>
                <a:sym typeface="Helvetica Neue"/>
              </a:defRPr>
            </a:pPr>
            <a:r>
              <a:t>to know more about.)</a:t>
            </a:r>
          </a:p>
        </p:txBody>
      </p:sp>
      <p:sp>
        <p:nvSpPr>
          <p:cNvPr id="474" name="“The Real Magic of Spelling: Improving Reading and Writing”"/>
          <p:cNvSpPr txBox="1"/>
          <p:nvPr/>
        </p:nvSpPr>
        <p:spPr>
          <a:xfrm>
            <a:off x="7254701" y="605093"/>
            <a:ext cx="1080782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pPr/>
            <a:r>
              <a:t>“The Real Magic of Spelling: Improving Reading and Writing”</a:t>
            </a:r>
          </a:p>
        </p:txBody>
      </p:sp>
      <p:sp>
        <p:nvSpPr>
          <p:cNvPr id="475" name="From: American Educator, Winter, 2008-2009"/>
          <p:cNvSpPr txBox="1"/>
          <p:nvPr/>
        </p:nvSpPr>
        <p:spPr>
          <a:xfrm>
            <a:off x="7659762" y="1511662"/>
            <a:ext cx="786460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Helvetica Neue Medium"/>
                <a:ea typeface="Helvetica Neue Medium"/>
                <a:cs typeface="Helvetica Neue Medium"/>
                <a:sym typeface="Helvetica Neue Medium"/>
              </a:defRPr>
            </a:pPr>
            <a:r>
              <a:t>From: </a:t>
            </a:r>
            <a:r>
              <a:rPr i="1">
                <a:latin typeface="+mn-lt"/>
                <a:ea typeface="+mn-ea"/>
                <a:cs typeface="+mn-cs"/>
                <a:sym typeface="Helvetica Neue"/>
              </a:rPr>
              <a:t>American Educator</a:t>
            </a:r>
            <a:r>
              <a:t>, Winter, 2008-2009</a:t>
            </a:r>
          </a:p>
        </p:txBody>
      </p:sp>
      <p:pic>
        <p:nvPicPr>
          <p:cNvPr id="476" name="Image" descr="Image"/>
          <p:cNvPicPr>
            <a:picLocks noChangeAspect="1"/>
          </p:cNvPicPr>
          <p:nvPr/>
        </p:nvPicPr>
        <p:blipFill>
          <a:blip r:embed="rId6">
            <a:extLst/>
          </a:blip>
          <a:stretch>
            <a:fillRect/>
          </a:stretch>
        </p:blipFill>
        <p:spPr>
          <a:xfrm>
            <a:off x="8726313" y="4956240"/>
            <a:ext cx="7864604" cy="5890862"/>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Etymology Illuminates Meaning"/>
          <p:cNvSpPr txBox="1"/>
          <p:nvPr/>
        </p:nvSpPr>
        <p:spPr>
          <a:xfrm>
            <a:off x="6823084" y="2374899"/>
            <a:ext cx="11845108" cy="1108070"/>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defTabSz="821529">
              <a:defRPr b="1" sz="6600">
                <a:solidFill>
                  <a:srgbClr val="0E13D8"/>
                </a:solidFill>
                <a:latin typeface="Marker Felt"/>
                <a:ea typeface="Marker Felt"/>
                <a:cs typeface="Marker Felt"/>
                <a:sym typeface="Marker Felt"/>
              </a:defRPr>
            </a:lvl1pPr>
          </a:lstStyle>
          <a:p>
            <a:pPr/>
            <a:r>
              <a:t>Etymology Illuminates Meaning</a:t>
            </a:r>
          </a:p>
        </p:txBody>
      </p:sp>
      <p:pic>
        <p:nvPicPr>
          <p:cNvPr id="479" name="Image" descr="Image"/>
          <p:cNvPicPr>
            <a:picLocks noChangeAspect="1"/>
          </p:cNvPicPr>
          <p:nvPr/>
        </p:nvPicPr>
        <p:blipFill>
          <a:blip r:embed="rId2">
            <a:extLst/>
          </a:blip>
          <a:stretch>
            <a:fillRect/>
          </a:stretch>
        </p:blipFill>
        <p:spPr>
          <a:xfrm>
            <a:off x="10596946" y="4096904"/>
            <a:ext cx="4730139" cy="473013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mercantilism"/>
          <p:cNvSpPr txBox="1"/>
          <p:nvPr/>
        </p:nvSpPr>
        <p:spPr>
          <a:xfrm>
            <a:off x="5869780" y="2744390"/>
            <a:ext cx="3742686" cy="904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sz="5000">
                <a:latin typeface="Helvetica Light"/>
                <a:ea typeface="Helvetica Light"/>
                <a:cs typeface="Helvetica Light"/>
                <a:sym typeface="Helvetica Light"/>
              </a:defRPr>
            </a:lvl1pPr>
          </a:lstStyle>
          <a:p>
            <a:pPr/>
            <a:r>
              <a:t>mercantilism</a:t>
            </a:r>
          </a:p>
        </p:txBody>
      </p:sp>
      <p:sp>
        <p:nvSpPr>
          <p:cNvPr id="482" name="merchant…"/>
          <p:cNvSpPr txBox="1"/>
          <p:nvPr/>
        </p:nvSpPr>
        <p:spPr>
          <a:xfrm>
            <a:off x="15103076" y="3036088"/>
            <a:ext cx="3849366" cy="4714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sz="5000">
                <a:latin typeface="Helvetica Light"/>
                <a:ea typeface="Helvetica Light"/>
                <a:cs typeface="Helvetica Light"/>
                <a:sym typeface="Helvetica Light"/>
              </a:defRPr>
            </a:pPr>
            <a:r>
              <a:t>merchant</a:t>
            </a:r>
          </a:p>
          <a:p>
            <a:pPr algn="l" defTabSz="821529">
              <a:defRPr sz="5000">
                <a:latin typeface="Helvetica Light"/>
                <a:ea typeface="Helvetica Light"/>
                <a:cs typeface="Helvetica Light"/>
                <a:sym typeface="Helvetica Light"/>
              </a:defRPr>
            </a:pPr>
            <a:r>
              <a:t>market</a:t>
            </a:r>
          </a:p>
          <a:p>
            <a:pPr algn="l" defTabSz="821529">
              <a:defRPr sz="5000">
                <a:latin typeface="Helvetica Light"/>
                <a:ea typeface="Helvetica Light"/>
                <a:cs typeface="Helvetica Light"/>
                <a:sym typeface="Helvetica Light"/>
              </a:defRPr>
            </a:pPr>
            <a:r>
              <a:t>commerce</a:t>
            </a:r>
          </a:p>
          <a:p>
            <a:pPr algn="l" defTabSz="821529">
              <a:defRPr sz="5000">
                <a:latin typeface="Helvetica Light"/>
                <a:ea typeface="Helvetica Light"/>
                <a:cs typeface="Helvetica Light"/>
                <a:sym typeface="Helvetica Light"/>
              </a:defRPr>
            </a:pPr>
            <a:r>
              <a:t>commercial</a:t>
            </a:r>
          </a:p>
          <a:p>
            <a:pPr algn="l" defTabSz="821529">
              <a:defRPr sz="5000">
                <a:latin typeface="Helvetica Light"/>
                <a:ea typeface="Helvetica Light"/>
                <a:cs typeface="Helvetica Light"/>
                <a:sym typeface="Helvetica Light"/>
              </a:defRPr>
            </a:pPr>
            <a:r>
              <a:t>mercenary</a:t>
            </a:r>
          </a:p>
          <a:p>
            <a:pPr algn="l" defTabSz="821529">
              <a:defRPr sz="5000">
                <a:latin typeface="Helvetica Light"/>
                <a:ea typeface="Helvetica Light"/>
                <a:cs typeface="Helvetica Light"/>
                <a:sym typeface="Helvetica Light"/>
              </a:defRPr>
            </a:pPr>
            <a:r>
              <a:t>merchandise</a:t>
            </a:r>
          </a:p>
        </p:txBody>
      </p:sp>
      <p:pic>
        <p:nvPicPr>
          <p:cNvPr id="483" name="image11.tif" descr="image11.tif"/>
          <p:cNvPicPr>
            <a:picLocks noChangeAspect="1"/>
          </p:cNvPicPr>
          <p:nvPr/>
        </p:nvPicPr>
        <p:blipFill>
          <a:blip r:embed="rId2">
            <a:extLst/>
          </a:blip>
          <a:stretch>
            <a:fillRect/>
          </a:stretch>
        </p:blipFill>
        <p:spPr>
          <a:xfrm>
            <a:off x="5454198" y="4624878"/>
            <a:ext cx="4679163" cy="3429022"/>
          </a:xfrm>
          <a:prstGeom prst="rect">
            <a:avLst/>
          </a:prstGeom>
          <a:ln w="12700">
            <a:miter lim="400000"/>
          </a:ln>
        </p:spPr>
      </p:pic>
      <p:sp>
        <p:nvSpPr>
          <p:cNvPr id="484" name="Etymology Illuminates Meaning"/>
          <p:cNvSpPr txBox="1"/>
          <p:nvPr/>
        </p:nvSpPr>
        <p:spPr>
          <a:xfrm>
            <a:off x="4851794" y="828054"/>
            <a:ext cx="13202258" cy="1231627"/>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7400">
                <a:latin typeface="Arial"/>
                <a:ea typeface="Arial"/>
                <a:cs typeface="Arial"/>
                <a:sym typeface="Arial"/>
              </a:defRPr>
            </a:lvl1pPr>
          </a:lstStyle>
          <a:p>
            <a:pPr/>
            <a:r>
              <a:t>Etymology Illuminates Meaning</a:t>
            </a:r>
          </a:p>
        </p:txBody>
      </p:sp>
      <p:pic>
        <p:nvPicPr>
          <p:cNvPr id="485" name="pasted-image.jpeg" descr="pasted-image.jpeg"/>
          <p:cNvPicPr>
            <a:picLocks noChangeAspect="1"/>
          </p:cNvPicPr>
          <p:nvPr/>
        </p:nvPicPr>
        <p:blipFill>
          <a:blip r:embed="rId3">
            <a:extLst/>
          </a:blip>
          <a:stretch>
            <a:fillRect/>
          </a:stretch>
        </p:blipFill>
        <p:spPr>
          <a:xfrm>
            <a:off x="5945332" y="3748861"/>
            <a:ext cx="3696895" cy="4357693"/>
          </a:xfrm>
          <a:prstGeom prst="rect">
            <a:avLst/>
          </a:prstGeom>
          <a:ln w="12700">
            <a:miter lim="400000"/>
          </a:ln>
        </p:spPr>
      </p:pic>
      <p:sp>
        <p:nvSpPr>
          <p:cNvPr id="486" name="Mercury:…"/>
          <p:cNvSpPr txBox="1"/>
          <p:nvPr/>
        </p:nvSpPr>
        <p:spPr>
          <a:xfrm>
            <a:off x="5056356" y="8911431"/>
            <a:ext cx="5419523" cy="11080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sz="3200"/>
            </a:pPr>
            <a:r>
              <a:t>Mercury:</a:t>
            </a:r>
          </a:p>
          <a:p>
            <a:pPr algn="l" defTabSz="821529">
              <a:defRPr sz="3200"/>
            </a:pPr>
            <a:r>
              <a:t> Roman god of financial gain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8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48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1" grpId="1"/>
      <p:bldP build="whole" bldLvl="1" animBg="1" rev="0" advAuto="0" spid="483" grpId="2"/>
      <p:bldP build="whole" bldLvl="1" animBg="1" rev="0" advAuto="0" spid="486" grpId="4"/>
      <p:bldP build="whole" bldLvl="1" animBg="1" rev="0" advAuto="0" spid="485"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Etymology Illuminates Meaning"/>
          <p:cNvSpPr txBox="1"/>
          <p:nvPr/>
        </p:nvSpPr>
        <p:spPr>
          <a:xfrm>
            <a:off x="5275137" y="143463"/>
            <a:ext cx="13202259" cy="123162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7400">
                <a:latin typeface="Arial"/>
                <a:ea typeface="Arial"/>
                <a:cs typeface="Arial"/>
                <a:sym typeface="Arial"/>
              </a:defRPr>
            </a:lvl1pPr>
          </a:lstStyle>
          <a:p>
            <a:pPr/>
            <a:r>
              <a:t>Etymology Illuminates Meaning</a:t>
            </a:r>
          </a:p>
        </p:txBody>
      </p:sp>
      <p:pic>
        <p:nvPicPr>
          <p:cNvPr id="489" name="pasted-image.jpeg" descr="pasted-image.jpeg"/>
          <p:cNvPicPr>
            <a:picLocks noChangeAspect="1"/>
          </p:cNvPicPr>
          <p:nvPr/>
        </p:nvPicPr>
        <p:blipFill>
          <a:blip r:embed="rId2">
            <a:extLst/>
          </a:blip>
          <a:stretch>
            <a:fillRect/>
          </a:stretch>
        </p:blipFill>
        <p:spPr>
          <a:xfrm>
            <a:off x="3239429" y="4580085"/>
            <a:ext cx="4449637" cy="5387549"/>
          </a:xfrm>
          <a:prstGeom prst="rect">
            <a:avLst/>
          </a:prstGeom>
          <a:ln w="12700">
            <a:miter lim="400000"/>
          </a:ln>
        </p:spPr>
      </p:pic>
      <p:sp>
        <p:nvSpPr>
          <p:cNvPr id="490" name="anthos (flower)"/>
          <p:cNvSpPr txBox="1"/>
          <p:nvPr/>
        </p:nvSpPr>
        <p:spPr>
          <a:xfrm>
            <a:off x="3763660" y="2538634"/>
            <a:ext cx="4355106" cy="90488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i="1" sz="5000"/>
            </a:pPr>
            <a:r>
              <a:t>anthos</a:t>
            </a:r>
            <a:r>
              <a:rPr i="0">
                <a:latin typeface="Helvetica Light"/>
                <a:ea typeface="Helvetica Light"/>
                <a:cs typeface="Helvetica Light"/>
                <a:sym typeface="Helvetica Light"/>
              </a:rPr>
              <a:t> (flower)</a:t>
            </a:r>
          </a:p>
        </p:txBody>
      </p:sp>
      <p:pic>
        <p:nvPicPr>
          <p:cNvPr id="491" name="pasted-image.png" descr="pasted-image.png"/>
          <p:cNvPicPr>
            <a:picLocks noChangeAspect="1"/>
          </p:cNvPicPr>
          <p:nvPr/>
        </p:nvPicPr>
        <p:blipFill>
          <a:blip r:embed="rId3">
            <a:extLst/>
          </a:blip>
          <a:stretch>
            <a:fillRect/>
          </a:stretch>
        </p:blipFill>
        <p:spPr>
          <a:xfrm>
            <a:off x="7828381" y="5174543"/>
            <a:ext cx="4018363" cy="4018380"/>
          </a:xfrm>
          <a:prstGeom prst="rect">
            <a:avLst/>
          </a:prstGeom>
          <a:ln w="12700">
            <a:miter lim="400000"/>
          </a:ln>
        </p:spPr>
      </p:pic>
      <p:sp>
        <p:nvSpPr>
          <p:cNvPr id="492" name="logein (collection)"/>
          <p:cNvSpPr txBox="1"/>
          <p:nvPr/>
        </p:nvSpPr>
        <p:spPr>
          <a:xfrm>
            <a:off x="10657195" y="2538638"/>
            <a:ext cx="5201916" cy="904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defTabSz="821529">
              <a:defRPr sz="5000">
                <a:latin typeface="Helvetica Light"/>
                <a:ea typeface="Helvetica Light"/>
                <a:cs typeface="Helvetica Light"/>
                <a:sym typeface="Helvetica Light"/>
              </a:defRPr>
            </a:lvl1pPr>
          </a:lstStyle>
          <a:p>
            <a:pPr/>
            <a:r>
              <a:t>logein (collection)</a:t>
            </a:r>
          </a:p>
        </p:txBody>
      </p:sp>
      <p:pic>
        <p:nvPicPr>
          <p:cNvPr id="493" name="pasted-image.png" descr="pasted-image.png"/>
          <p:cNvPicPr>
            <a:picLocks noChangeAspect="1"/>
          </p:cNvPicPr>
          <p:nvPr/>
        </p:nvPicPr>
        <p:blipFill>
          <a:blip r:embed="rId4">
            <a:extLst/>
          </a:blip>
          <a:stretch>
            <a:fillRect/>
          </a:stretch>
        </p:blipFill>
        <p:spPr>
          <a:xfrm>
            <a:off x="14812863" y="4896744"/>
            <a:ext cx="4018363" cy="4018367"/>
          </a:xfrm>
          <a:prstGeom prst="rect">
            <a:avLst/>
          </a:prstGeom>
          <a:ln w="12700">
            <a:miter lim="400000"/>
          </a:ln>
        </p:spPr>
      </p:pic>
      <p:pic>
        <p:nvPicPr>
          <p:cNvPr id="494" name="pasted-image.jpeg" descr="pasted-image.jpeg"/>
          <p:cNvPicPr>
            <a:picLocks noChangeAspect="1"/>
          </p:cNvPicPr>
          <p:nvPr/>
        </p:nvPicPr>
        <p:blipFill>
          <a:blip r:embed="rId5">
            <a:extLst/>
          </a:blip>
          <a:stretch>
            <a:fillRect/>
          </a:stretch>
        </p:blipFill>
        <p:spPr>
          <a:xfrm>
            <a:off x="10709671" y="5809539"/>
            <a:ext cx="5096970" cy="2748378"/>
          </a:xfrm>
          <a:prstGeom prst="rect">
            <a:avLst/>
          </a:prstGeom>
          <a:ln w="12700">
            <a:miter lim="400000"/>
          </a:ln>
        </p:spPr>
      </p:pic>
      <p:grpSp>
        <p:nvGrpSpPr>
          <p:cNvPr id="497" name="Group"/>
          <p:cNvGrpSpPr/>
          <p:nvPr/>
        </p:nvGrpSpPr>
        <p:grpSpPr>
          <a:xfrm>
            <a:off x="17746249" y="2538620"/>
            <a:ext cx="3340431" cy="7190925"/>
            <a:chOff x="0" y="0"/>
            <a:chExt cx="3340429" cy="7190924"/>
          </a:xfrm>
        </p:grpSpPr>
        <p:sp>
          <p:nvSpPr>
            <p:cNvPr id="495" name="anthology"/>
            <p:cNvSpPr txBox="1"/>
            <p:nvPr/>
          </p:nvSpPr>
          <p:spPr>
            <a:xfrm>
              <a:off x="-1" y="0"/>
              <a:ext cx="2943856" cy="904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algn="l" defTabSz="821529">
                <a:defRPr sz="5000">
                  <a:latin typeface="Helvetica Light"/>
                  <a:ea typeface="Helvetica Light"/>
                  <a:cs typeface="Helvetica Light"/>
                  <a:sym typeface="Helvetica Light"/>
                </a:defRPr>
              </a:lvl1pPr>
            </a:lstStyle>
            <a:p>
              <a:pPr/>
              <a:r>
                <a:t>anthology</a:t>
              </a:r>
            </a:p>
          </p:txBody>
        </p:sp>
        <p:pic>
          <p:nvPicPr>
            <p:cNvPr id="496" name="pasted-image.png" descr="pasted-image.png"/>
            <p:cNvPicPr>
              <a:picLocks noChangeAspect="1"/>
            </p:cNvPicPr>
            <p:nvPr/>
          </p:nvPicPr>
          <p:blipFill>
            <a:blip r:embed="rId6">
              <a:extLst/>
            </a:blip>
            <a:stretch>
              <a:fillRect/>
            </a:stretch>
          </p:blipFill>
          <p:spPr>
            <a:xfrm>
              <a:off x="72117" y="2279559"/>
              <a:ext cx="3268312" cy="491136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Etymology Illuminates Meaning"/>
          <p:cNvSpPr txBox="1"/>
          <p:nvPr/>
        </p:nvSpPr>
        <p:spPr>
          <a:xfrm>
            <a:off x="5275137" y="143463"/>
            <a:ext cx="13202259" cy="123162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7400">
                <a:latin typeface="Arial"/>
                <a:ea typeface="Arial"/>
                <a:cs typeface="Arial"/>
                <a:sym typeface="Arial"/>
              </a:defRPr>
            </a:lvl1pPr>
          </a:lstStyle>
          <a:p>
            <a:pPr/>
            <a:r>
              <a:t>Etymology Illuminates Meaning</a:t>
            </a:r>
          </a:p>
        </p:txBody>
      </p:sp>
      <p:grpSp>
        <p:nvGrpSpPr>
          <p:cNvPr id="502" name="Group"/>
          <p:cNvGrpSpPr/>
          <p:nvPr/>
        </p:nvGrpSpPr>
        <p:grpSpPr>
          <a:xfrm>
            <a:off x="2568740" y="2554144"/>
            <a:ext cx="5680591" cy="6601417"/>
            <a:chOff x="-1" y="-1"/>
            <a:chExt cx="5680589" cy="6601415"/>
          </a:xfrm>
        </p:grpSpPr>
        <p:sp>
          <p:nvSpPr>
            <p:cNvPr id="500" name="anthos (flower)"/>
            <p:cNvSpPr txBox="1"/>
            <p:nvPr/>
          </p:nvSpPr>
          <p:spPr>
            <a:xfrm>
              <a:off x="1248455" y="-2"/>
              <a:ext cx="4248029" cy="904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p>
              <a:pPr defTabSz="821529">
                <a:defRPr b="1" i="1" sz="5000"/>
              </a:pPr>
              <a:r>
                <a:t>bureau</a:t>
              </a:r>
              <a:r>
                <a:rPr b="0"/>
                <a:t> </a:t>
              </a:r>
              <a:r>
                <a:rPr b="0" i="0">
                  <a:latin typeface="Helvetica Light"/>
                  <a:ea typeface="Helvetica Light"/>
                  <a:cs typeface="Helvetica Light"/>
                  <a:sym typeface="Helvetica Light"/>
                </a:rPr>
                <a:t>(desk)</a:t>
              </a:r>
            </a:p>
          </p:txBody>
        </p:sp>
        <p:pic>
          <p:nvPicPr>
            <p:cNvPr id="501" name="Image" descr="Image"/>
            <p:cNvPicPr>
              <a:picLocks noChangeAspect="1"/>
            </p:cNvPicPr>
            <p:nvPr/>
          </p:nvPicPr>
          <p:blipFill>
            <a:blip r:embed="rId2">
              <a:extLst/>
            </a:blip>
            <a:stretch>
              <a:fillRect/>
            </a:stretch>
          </p:blipFill>
          <p:spPr>
            <a:xfrm>
              <a:off x="-2" y="2869039"/>
              <a:ext cx="5680591" cy="3732376"/>
            </a:xfrm>
            <a:prstGeom prst="rect">
              <a:avLst/>
            </a:prstGeom>
            <a:ln w="12700" cap="flat">
              <a:noFill/>
              <a:miter lim="400000"/>
            </a:ln>
            <a:effectLst/>
          </p:spPr>
        </p:pic>
      </p:grpSp>
      <p:grpSp>
        <p:nvGrpSpPr>
          <p:cNvPr id="506" name="Group"/>
          <p:cNvGrpSpPr/>
          <p:nvPr/>
        </p:nvGrpSpPr>
        <p:grpSpPr>
          <a:xfrm>
            <a:off x="7828380" y="2538630"/>
            <a:ext cx="7624893" cy="6654292"/>
            <a:chOff x="0" y="0"/>
            <a:chExt cx="7624891" cy="6654291"/>
          </a:xfrm>
        </p:grpSpPr>
        <p:pic>
          <p:nvPicPr>
            <p:cNvPr id="503" name="pasted-image.png" descr="pasted-image.png"/>
            <p:cNvPicPr>
              <a:picLocks noChangeAspect="1"/>
            </p:cNvPicPr>
            <p:nvPr/>
          </p:nvPicPr>
          <p:blipFill>
            <a:blip r:embed="rId3">
              <a:extLst/>
            </a:blip>
            <a:stretch>
              <a:fillRect/>
            </a:stretch>
          </p:blipFill>
          <p:spPr>
            <a:xfrm>
              <a:off x="-1" y="2635910"/>
              <a:ext cx="4018367" cy="4018381"/>
            </a:xfrm>
            <a:prstGeom prst="rect">
              <a:avLst/>
            </a:prstGeom>
            <a:ln w="12700" cap="flat">
              <a:noFill/>
              <a:miter lim="400000"/>
            </a:ln>
            <a:effectLst/>
          </p:spPr>
        </p:pic>
        <p:sp>
          <p:nvSpPr>
            <p:cNvPr id="504" name="logein (collection)"/>
            <p:cNvSpPr txBox="1"/>
            <p:nvPr/>
          </p:nvSpPr>
          <p:spPr>
            <a:xfrm>
              <a:off x="3234652" y="-1"/>
              <a:ext cx="4390240" cy="904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p>
              <a:pPr defTabSz="821529">
                <a:defRPr sz="5000">
                  <a:latin typeface="Helvetica Light"/>
                  <a:ea typeface="Helvetica Light"/>
                  <a:cs typeface="Helvetica Light"/>
                  <a:sym typeface="Helvetica Light"/>
                </a:defRPr>
              </a:pPr>
              <a:r>
                <a:t>-</a:t>
              </a:r>
              <a:r>
                <a:rPr b="1" i="1">
                  <a:latin typeface="+mj-lt"/>
                  <a:ea typeface="+mj-ea"/>
                  <a:cs typeface="+mj-cs"/>
                  <a:sym typeface="Helvetica"/>
                </a:rPr>
                <a:t>cracy</a:t>
              </a:r>
              <a:r>
                <a:t> (power)</a:t>
              </a:r>
            </a:p>
          </p:txBody>
        </p:sp>
        <p:pic>
          <p:nvPicPr>
            <p:cNvPr id="505" name="Image" descr="Image"/>
            <p:cNvPicPr>
              <a:picLocks noChangeAspect="1"/>
            </p:cNvPicPr>
            <p:nvPr/>
          </p:nvPicPr>
          <p:blipFill>
            <a:blip r:embed="rId4">
              <a:extLst/>
            </a:blip>
            <a:stretch>
              <a:fillRect/>
            </a:stretch>
          </p:blipFill>
          <p:spPr>
            <a:xfrm>
              <a:off x="3058960" y="2216867"/>
              <a:ext cx="3825972" cy="3825971"/>
            </a:xfrm>
            <a:prstGeom prst="rect">
              <a:avLst/>
            </a:prstGeom>
            <a:ln w="12700" cap="flat">
              <a:noFill/>
              <a:miter lim="400000"/>
            </a:ln>
            <a:effectLst/>
          </p:spPr>
        </p:pic>
      </p:grpSp>
      <p:grpSp>
        <p:nvGrpSpPr>
          <p:cNvPr id="510" name="Group"/>
          <p:cNvGrpSpPr/>
          <p:nvPr/>
        </p:nvGrpSpPr>
        <p:grpSpPr>
          <a:xfrm>
            <a:off x="14812859" y="2538616"/>
            <a:ext cx="8796465" cy="6376498"/>
            <a:chOff x="0" y="0"/>
            <a:chExt cx="8796464" cy="6376496"/>
          </a:xfrm>
        </p:grpSpPr>
        <p:pic>
          <p:nvPicPr>
            <p:cNvPr id="507" name="pasted-image.png" descr="pasted-image.png"/>
            <p:cNvPicPr>
              <a:picLocks noChangeAspect="1"/>
            </p:cNvPicPr>
            <p:nvPr/>
          </p:nvPicPr>
          <p:blipFill>
            <a:blip r:embed="rId5">
              <a:extLst/>
            </a:blip>
            <a:stretch>
              <a:fillRect/>
            </a:stretch>
          </p:blipFill>
          <p:spPr>
            <a:xfrm>
              <a:off x="-1" y="2358125"/>
              <a:ext cx="4018365" cy="4018371"/>
            </a:xfrm>
            <a:prstGeom prst="rect">
              <a:avLst/>
            </a:prstGeom>
            <a:ln w="12700" cap="flat">
              <a:noFill/>
              <a:miter lim="400000"/>
            </a:ln>
            <a:effectLst/>
          </p:spPr>
        </p:pic>
        <p:sp>
          <p:nvSpPr>
            <p:cNvPr id="508" name="anthology"/>
            <p:cNvSpPr txBox="1"/>
            <p:nvPr/>
          </p:nvSpPr>
          <p:spPr>
            <a:xfrm>
              <a:off x="2933389" y="-1"/>
              <a:ext cx="3932395" cy="904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algn="l" defTabSz="821529">
                <a:defRPr b="1" sz="5000"/>
              </a:lvl1pPr>
            </a:lstStyle>
            <a:p>
              <a:pPr/>
              <a:r>
                <a:t>bureaucracy</a:t>
              </a:r>
            </a:p>
          </p:txBody>
        </p:sp>
        <p:pic>
          <p:nvPicPr>
            <p:cNvPr id="509" name="Image" descr="Image"/>
            <p:cNvPicPr>
              <a:picLocks noChangeAspect="1"/>
            </p:cNvPicPr>
            <p:nvPr/>
          </p:nvPicPr>
          <p:blipFill>
            <a:blip r:embed="rId6">
              <a:extLst/>
            </a:blip>
            <a:stretch>
              <a:fillRect/>
            </a:stretch>
          </p:blipFill>
          <p:spPr>
            <a:xfrm>
              <a:off x="2852788" y="1452309"/>
              <a:ext cx="5943676" cy="415394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2"/>
      <p:bldP build="whole" bldLvl="1" animBg="1" rev="0" advAuto="0" spid="506"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Etymology Illuminates Meaning"/>
          <p:cNvSpPr txBox="1"/>
          <p:nvPr/>
        </p:nvSpPr>
        <p:spPr>
          <a:xfrm>
            <a:off x="5275137" y="143463"/>
            <a:ext cx="13202259" cy="123162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7400">
                <a:latin typeface="Arial"/>
                <a:ea typeface="Arial"/>
                <a:cs typeface="Arial"/>
                <a:sym typeface="Arial"/>
              </a:defRPr>
            </a:lvl1pPr>
          </a:lstStyle>
          <a:p>
            <a:pPr/>
            <a:r>
              <a:t>Etymology Illuminates Meaning</a:t>
            </a:r>
          </a:p>
        </p:txBody>
      </p:sp>
      <p:pic>
        <p:nvPicPr>
          <p:cNvPr id="513" name="Image" descr="Image"/>
          <p:cNvPicPr>
            <a:picLocks noChangeAspect="1"/>
          </p:cNvPicPr>
          <p:nvPr/>
        </p:nvPicPr>
        <p:blipFill>
          <a:blip r:embed="rId2">
            <a:extLst/>
          </a:blip>
          <a:stretch>
            <a:fillRect/>
          </a:stretch>
        </p:blipFill>
        <p:spPr>
          <a:xfrm>
            <a:off x="10198681" y="1459445"/>
            <a:ext cx="4784300" cy="7281599"/>
          </a:xfrm>
          <a:prstGeom prst="rect">
            <a:avLst/>
          </a:prstGeom>
          <a:ln w="12700">
            <a:miter lim="400000"/>
          </a:ln>
        </p:spPr>
      </p:pic>
      <p:pic>
        <p:nvPicPr>
          <p:cNvPr id="514" name="Oval Oval" descr="Oval Oval"/>
          <p:cNvPicPr>
            <a:picLocks noChangeAspect="1"/>
          </p:cNvPicPr>
          <p:nvPr/>
        </p:nvPicPr>
        <p:blipFill>
          <a:blip r:embed="rId3">
            <a:extLst/>
          </a:blip>
          <a:stretch>
            <a:fillRect/>
          </a:stretch>
        </p:blipFill>
        <p:spPr>
          <a:xfrm>
            <a:off x="11686616" y="1836907"/>
            <a:ext cx="3289304" cy="1927820"/>
          </a:xfrm>
          <a:prstGeom prst="rect">
            <a:avLst/>
          </a:prstGeom>
          <a:ln w="12700">
            <a:miter lim="400000"/>
          </a:ln>
        </p:spPr>
      </p:pic>
      <p:grpSp>
        <p:nvGrpSpPr>
          <p:cNvPr id="518" name="Group"/>
          <p:cNvGrpSpPr/>
          <p:nvPr/>
        </p:nvGrpSpPr>
        <p:grpSpPr>
          <a:xfrm>
            <a:off x="16857644" y="2463377"/>
            <a:ext cx="6066295" cy="7167014"/>
            <a:chOff x="0" y="0"/>
            <a:chExt cx="6066294" cy="7167012"/>
          </a:xfrm>
        </p:grpSpPr>
        <p:pic>
          <p:nvPicPr>
            <p:cNvPr id="515" name="Image" descr="Image"/>
            <p:cNvPicPr>
              <a:picLocks noChangeAspect="1"/>
            </p:cNvPicPr>
            <p:nvPr/>
          </p:nvPicPr>
          <p:blipFill>
            <a:blip r:embed="rId4">
              <a:extLst/>
            </a:blip>
            <a:stretch>
              <a:fillRect/>
            </a:stretch>
          </p:blipFill>
          <p:spPr>
            <a:xfrm>
              <a:off x="-1" y="-1"/>
              <a:ext cx="6066295" cy="4036843"/>
            </a:xfrm>
            <a:prstGeom prst="rect">
              <a:avLst/>
            </a:prstGeom>
            <a:ln w="12700" cap="flat">
              <a:noFill/>
              <a:miter lim="400000"/>
            </a:ln>
            <a:effectLst/>
          </p:spPr>
        </p:pic>
        <p:sp>
          <p:nvSpPr>
            <p:cNvPr id="516" name="ballots"/>
            <p:cNvSpPr txBox="1"/>
            <p:nvPr/>
          </p:nvSpPr>
          <p:spPr>
            <a:xfrm>
              <a:off x="1898696" y="4120841"/>
              <a:ext cx="2268894" cy="9202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5300">
                  <a:latin typeface="+mn-lt"/>
                  <a:ea typeface="+mn-ea"/>
                  <a:cs typeface="+mn-cs"/>
                  <a:sym typeface="Helvetica Neue"/>
                </a:defRPr>
              </a:lvl1pPr>
            </a:lstStyle>
            <a:p>
              <a:pPr/>
              <a:r>
                <a:t>ballots</a:t>
              </a:r>
            </a:p>
          </p:txBody>
        </p:sp>
        <p:pic>
          <p:nvPicPr>
            <p:cNvPr id="517" name="Image" descr="Image"/>
            <p:cNvPicPr>
              <a:picLocks noChangeAspect="1"/>
            </p:cNvPicPr>
            <p:nvPr/>
          </p:nvPicPr>
          <p:blipFill>
            <a:blip r:embed="rId5">
              <a:extLst/>
            </a:blip>
            <a:stretch>
              <a:fillRect/>
            </a:stretch>
          </p:blipFill>
          <p:spPr>
            <a:xfrm>
              <a:off x="2012201" y="5125121"/>
              <a:ext cx="2041892" cy="204189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1"/>
      <p:bldP build="whole" bldLvl="1" animBg="1" rev="0" advAuto="0" spid="518"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Etymology Illuminates Meaning"/>
          <p:cNvSpPr txBox="1"/>
          <p:nvPr/>
        </p:nvSpPr>
        <p:spPr>
          <a:xfrm>
            <a:off x="5275137" y="143463"/>
            <a:ext cx="13202259" cy="123162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7400">
                <a:latin typeface="Arial"/>
                <a:ea typeface="Arial"/>
                <a:cs typeface="Arial"/>
                <a:sym typeface="Arial"/>
              </a:defRPr>
            </a:lvl1pPr>
          </a:lstStyle>
          <a:p>
            <a:pPr/>
            <a:r>
              <a:t>Etymology Illuminates Meaning</a:t>
            </a:r>
          </a:p>
        </p:txBody>
      </p:sp>
      <p:sp>
        <p:nvSpPr>
          <p:cNvPr id="521" name="ostracize"/>
          <p:cNvSpPr txBox="1"/>
          <p:nvPr/>
        </p:nvSpPr>
        <p:spPr>
          <a:xfrm>
            <a:off x="7574936" y="7512039"/>
            <a:ext cx="3848050" cy="11183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700">
                <a:latin typeface="+mn-lt"/>
                <a:ea typeface="+mn-ea"/>
                <a:cs typeface="+mn-cs"/>
                <a:sym typeface="Helvetica Neue"/>
              </a:defRPr>
            </a:lvl1pPr>
          </a:lstStyle>
          <a:p>
            <a:pPr/>
            <a:r>
              <a:t>ostracize</a:t>
            </a:r>
          </a:p>
        </p:txBody>
      </p:sp>
      <p:sp>
        <p:nvSpPr>
          <p:cNvPr id="522" name="To banish by popular vote"/>
          <p:cNvSpPr txBox="1"/>
          <p:nvPr/>
        </p:nvSpPr>
        <p:spPr>
          <a:xfrm>
            <a:off x="6552616" y="2202445"/>
            <a:ext cx="7565442" cy="8205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800">
                <a:latin typeface="+mn-lt"/>
                <a:ea typeface="+mn-ea"/>
                <a:cs typeface="+mn-cs"/>
                <a:sym typeface="Helvetica Neue"/>
              </a:defRPr>
            </a:lvl1pPr>
          </a:lstStyle>
          <a:p>
            <a:pPr/>
            <a:r>
              <a:t>To banish by popular vote</a:t>
            </a:r>
          </a:p>
        </p:txBody>
      </p:sp>
      <p:pic>
        <p:nvPicPr>
          <p:cNvPr id="523" name="Image" descr="Image"/>
          <p:cNvPicPr>
            <a:picLocks noChangeAspect="1"/>
          </p:cNvPicPr>
          <p:nvPr/>
        </p:nvPicPr>
        <p:blipFill>
          <a:blip r:embed="rId2">
            <a:extLst/>
          </a:blip>
          <a:stretch>
            <a:fillRect/>
          </a:stretch>
        </p:blipFill>
        <p:spPr>
          <a:xfrm>
            <a:off x="601873" y="9871478"/>
            <a:ext cx="5029202" cy="1612904"/>
          </a:xfrm>
          <a:prstGeom prst="rect">
            <a:avLst/>
          </a:prstGeom>
          <a:ln w="12700">
            <a:miter lim="400000"/>
          </a:ln>
        </p:spPr>
      </p:pic>
      <p:pic>
        <p:nvPicPr>
          <p:cNvPr id="524" name="Image" descr="Image"/>
          <p:cNvPicPr>
            <a:picLocks noChangeAspect="1"/>
          </p:cNvPicPr>
          <p:nvPr/>
        </p:nvPicPr>
        <p:blipFill>
          <a:blip r:embed="rId3">
            <a:extLst/>
          </a:blip>
          <a:stretch>
            <a:fillRect/>
          </a:stretch>
        </p:blipFill>
        <p:spPr>
          <a:xfrm>
            <a:off x="7152775" y="3850320"/>
            <a:ext cx="4932234" cy="3282178"/>
          </a:xfrm>
          <a:prstGeom prst="rect">
            <a:avLst/>
          </a:prstGeom>
          <a:ln w="12700">
            <a:miter lim="400000"/>
          </a:ln>
        </p:spPr>
      </p:pic>
      <p:pic>
        <p:nvPicPr>
          <p:cNvPr id="525" name="Image" descr="Image"/>
          <p:cNvPicPr>
            <a:picLocks noChangeAspect="1"/>
          </p:cNvPicPr>
          <p:nvPr/>
        </p:nvPicPr>
        <p:blipFill>
          <a:blip r:embed="rId4">
            <a:extLst/>
          </a:blip>
          <a:stretch>
            <a:fillRect/>
          </a:stretch>
        </p:blipFill>
        <p:spPr>
          <a:xfrm>
            <a:off x="4257294" y="1818681"/>
            <a:ext cx="2041888" cy="2041889"/>
          </a:xfrm>
          <a:prstGeom prst="rect">
            <a:avLst/>
          </a:prstGeom>
          <a:ln w="12700">
            <a:miter lim="400000"/>
          </a:ln>
        </p:spPr>
      </p:pic>
      <p:sp>
        <p:nvSpPr>
          <p:cNvPr id="526" name="oss-, ost- = bone"/>
          <p:cNvSpPr txBox="1"/>
          <p:nvPr/>
        </p:nvSpPr>
        <p:spPr>
          <a:xfrm>
            <a:off x="6521708" y="10153535"/>
            <a:ext cx="3714751"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latin typeface="+mn-lt"/>
                <a:ea typeface="+mn-ea"/>
                <a:cs typeface="+mn-cs"/>
                <a:sym typeface="Helvetica Neue"/>
              </a:defRPr>
            </a:lvl1pPr>
          </a:lstStyle>
          <a:p>
            <a:pPr/>
            <a:r>
              <a:t>oss-, ost- = bone</a:t>
            </a:r>
          </a:p>
        </p:txBody>
      </p:sp>
      <p:sp>
        <p:nvSpPr>
          <p:cNvPr id="527" name="ossify…"/>
          <p:cNvSpPr txBox="1"/>
          <p:nvPr/>
        </p:nvSpPr>
        <p:spPr>
          <a:xfrm>
            <a:off x="12747207" y="9061335"/>
            <a:ext cx="2879535" cy="28192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3500">
                <a:latin typeface="+mn-lt"/>
                <a:ea typeface="+mn-ea"/>
                <a:cs typeface="+mn-cs"/>
                <a:sym typeface="Helvetica Neue"/>
              </a:defRPr>
            </a:pPr>
            <a:r>
              <a:t>ossify</a:t>
            </a:r>
          </a:p>
          <a:p>
            <a:pPr algn="l">
              <a:defRPr b="1" sz="3500">
                <a:latin typeface="+mn-lt"/>
                <a:ea typeface="+mn-ea"/>
                <a:cs typeface="+mn-cs"/>
                <a:sym typeface="Helvetica Neue"/>
              </a:defRPr>
            </a:pPr>
            <a:r>
              <a:t>osteoporosis</a:t>
            </a:r>
          </a:p>
          <a:p>
            <a:pPr algn="l">
              <a:defRPr b="1" sz="3500">
                <a:latin typeface="+mn-lt"/>
                <a:ea typeface="+mn-ea"/>
                <a:cs typeface="+mn-cs"/>
                <a:sym typeface="Helvetica Neue"/>
              </a:defRPr>
            </a:pPr>
            <a:r>
              <a:t>osteopath</a:t>
            </a:r>
          </a:p>
          <a:p>
            <a:pPr algn="l">
              <a:defRPr b="1" sz="3500">
                <a:latin typeface="+mn-lt"/>
                <a:ea typeface="+mn-ea"/>
                <a:cs typeface="+mn-cs"/>
                <a:sym typeface="Helvetica Neue"/>
              </a:defRPr>
            </a:pPr>
            <a:r>
              <a:t>ossuary</a:t>
            </a:r>
          </a:p>
          <a:p>
            <a:pPr algn="l">
              <a:defRPr b="1" sz="3500">
                <a:latin typeface="+mn-lt"/>
                <a:ea typeface="+mn-ea"/>
                <a:cs typeface="+mn-cs"/>
                <a:sym typeface="Helvetica Neue"/>
              </a:defRPr>
            </a:pPr>
            <a:r>
              <a:t>oyster</a:t>
            </a:r>
          </a:p>
        </p:txBody>
      </p:sp>
      <p:pic>
        <p:nvPicPr>
          <p:cNvPr id="528" name="Image" descr="Image"/>
          <p:cNvPicPr>
            <a:picLocks noChangeAspect="1"/>
          </p:cNvPicPr>
          <p:nvPr/>
        </p:nvPicPr>
        <p:blipFill>
          <a:blip r:embed="rId5">
            <a:extLst/>
          </a:blip>
          <a:stretch>
            <a:fillRect/>
          </a:stretch>
        </p:blipFill>
        <p:spPr>
          <a:xfrm>
            <a:off x="17002567" y="2754151"/>
            <a:ext cx="4519377" cy="451937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1"/>
      <p:bldP build="whole" bldLvl="1" animBg="1" rev="0" advAuto="0" spid="523" grpId="2"/>
      <p:bldP build="whole" bldLvl="1" animBg="1" rev="0" advAuto="0" spid="527" grpId="4"/>
      <p:bldP build="whole" bldLvl="1" animBg="1" rev="0" advAuto="0" spid="526" grpId="3"/>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Etymology Illuminates Meaning"/>
          <p:cNvSpPr txBox="1"/>
          <p:nvPr/>
        </p:nvSpPr>
        <p:spPr>
          <a:xfrm>
            <a:off x="5275137" y="143463"/>
            <a:ext cx="13202259" cy="123162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285875">
              <a:defRPr sz="7400">
                <a:latin typeface="Arial"/>
                <a:ea typeface="Arial"/>
                <a:cs typeface="Arial"/>
                <a:sym typeface="Arial"/>
              </a:defRPr>
            </a:lvl1pPr>
          </a:lstStyle>
          <a:p>
            <a:pPr/>
            <a:r>
              <a:t>Etymology Illuminates Meaning</a:t>
            </a:r>
          </a:p>
        </p:txBody>
      </p:sp>
      <p:sp>
        <p:nvSpPr>
          <p:cNvPr id="531" name="anthos (flower)"/>
          <p:cNvSpPr txBox="1"/>
          <p:nvPr/>
        </p:nvSpPr>
        <p:spPr>
          <a:xfrm>
            <a:off x="1611805" y="2538614"/>
            <a:ext cx="3965993" cy="904880"/>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b="1" i="1" sz="5000"/>
            </a:pPr>
            <a:r>
              <a:t>con</a:t>
            </a:r>
            <a:r>
              <a:rPr b="0"/>
              <a:t> </a:t>
            </a:r>
            <a:r>
              <a:rPr b="0" i="0">
                <a:latin typeface="Helvetica Light"/>
                <a:ea typeface="Helvetica Light"/>
                <a:cs typeface="Helvetica Light"/>
                <a:sym typeface="Helvetica Light"/>
              </a:rPr>
              <a:t>(against)</a:t>
            </a:r>
          </a:p>
        </p:txBody>
      </p:sp>
      <p:sp>
        <p:nvSpPr>
          <p:cNvPr id="532" name="logein (collection)"/>
          <p:cNvSpPr txBox="1"/>
          <p:nvPr/>
        </p:nvSpPr>
        <p:spPr>
          <a:xfrm>
            <a:off x="12642405" y="2538614"/>
            <a:ext cx="3684557" cy="904880"/>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b="1" i="1" sz="5000"/>
            </a:pPr>
            <a:r>
              <a:t>gress</a:t>
            </a:r>
            <a:r>
              <a:rPr b="0" i="0">
                <a:latin typeface="Helvetica Light"/>
                <a:ea typeface="Helvetica Light"/>
                <a:cs typeface="Helvetica Light"/>
                <a:sym typeface="Helvetica Light"/>
              </a:rPr>
              <a:t> (step)</a:t>
            </a:r>
          </a:p>
        </p:txBody>
      </p:sp>
      <p:pic>
        <p:nvPicPr>
          <p:cNvPr id="533" name="pasted-image.png" descr="pasted-image.png"/>
          <p:cNvPicPr>
            <a:picLocks noChangeAspect="1"/>
          </p:cNvPicPr>
          <p:nvPr/>
        </p:nvPicPr>
        <p:blipFill>
          <a:blip r:embed="rId2">
            <a:extLst/>
          </a:blip>
          <a:stretch>
            <a:fillRect/>
          </a:stretch>
        </p:blipFill>
        <p:spPr>
          <a:xfrm>
            <a:off x="15066168" y="4730393"/>
            <a:ext cx="2624886" cy="2624888"/>
          </a:xfrm>
          <a:prstGeom prst="rect">
            <a:avLst/>
          </a:prstGeom>
          <a:ln w="12700">
            <a:miter lim="400000"/>
          </a:ln>
        </p:spPr>
      </p:pic>
      <p:sp>
        <p:nvSpPr>
          <p:cNvPr id="534" name="anthology"/>
          <p:cNvSpPr txBox="1"/>
          <p:nvPr/>
        </p:nvSpPr>
        <p:spPr>
          <a:xfrm>
            <a:off x="18672626" y="2538620"/>
            <a:ext cx="3084384" cy="904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b="1" i="1" sz="5000"/>
            </a:lvl1pPr>
          </a:lstStyle>
          <a:p>
            <a:pPr/>
            <a:r>
              <a:t>Congress</a:t>
            </a:r>
          </a:p>
        </p:txBody>
      </p:sp>
      <p:pic>
        <p:nvPicPr>
          <p:cNvPr id="535" name="Image" descr="Image"/>
          <p:cNvPicPr>
            <a:picLocks noChangeAspect="1"/>
          </p:cNvPicPr>
          <p:nvPr/>
        </p:nvPicPr>
        <p:blipFill>
          <a:blip r:embed="rId3">
            <a:extLst/>
          </a:blip>
          <a:stretch>
            <a:fillRect/>
          </a:stretch>
        </p:blipFill>
        <p:spPr>
          <a:xfrm>
            <a:off x="17596457" y="4895420"/>
            <a:ext cx="5313305" cy="3299843"/>
          </a:xfrm>
          <a:prstGeom prst="rect">
            <a:avLst/>
          </a:prstGeom>
          <a:ln w="12700">
            <a:miter lim="400000"/>
          </a:ln>
        </p:spPr>
      </p:pic>
      <p:sp>
        <p:nvSpPr>
          <p:cNvPr id="536" name="logein (collection)"/>
          <p:cNvSpPr txBox="1"/>
          <p:nvPr/>
        </p:nvSpPr>
        <p:spPr>
          <a:xfrm>
            <a:off x="13267720" y="8467156"/>
            <a:ext cx="3473818" cy="4714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i="1" sz="5000"/>
            </a:pPr>
            <a:r>
              <a:t>progress</a:t>
            </a:r>
          </a:p>
          <a:p>
            <a:pPr algn="l" defTabSz="821529">
              <a:defRPr b="1" i="1" sz="5000"/>
            </a:pPr>
            <a:r>
              <a:t>regressive</a:t>
            </a:r>
          </a:p>
          <a:p>
            <a:pPr algn="l" defTabSz="821529">
              <a:defRPr b="1" i="1" sz="5000"/>
            </a:pPr>
            <a:r>
              <a:t>egress</a:t>
            </a:r>
          </a:p>
          <a:p>
            <a:pPr algn="l" defTabSz="821529">
              <a:defRPr b="1" i="1" sz="5000"/>
            </a:pPr>
            <a:r>
              <a:t>aggressive</a:t>
            </a:r>
          </a:p>
          <a:p>
            <a:pPr algn="l" defTabSz="821529">
              <a:defRPr b="1" i="1" sz="5000"/>
            </a:pPr>
            <a:r>
              <a:t>digress</a:t>
            </a:r>
          </a:p>
          <a:p>
            <a:pPr algn="l" defTabSz="821529">
              <a:defRPr b="1" i="1" sz="5000"/>
            </a:pPr>
            <a:r>
              <a:t>transgress</a:t>
            </a:r>
          </a:p>
        </p:txBody>
      </p:sp>
      <p:sp>
        <p:nvSpPr>
          <p:cNvPr id="537" name="logein (collection)"/>
          <p:cNvSpPr txBox="1"/>
          <p:nvPr/>
        </p:nvSpPr>
        <p:spPr>
          <a:xfrm>
            <a:off x="1539472" y="3489436"/>
            <a:ext cx="4495461" cy="3190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i="1" sz="5000"/>
            </a:pPr>
            <a:r>
              <a:t>contradict</a:t>
            </a:r>
          </a:p>
          <a:p>
            <a:pPr algn="l" defTabSz="821529">
              <a:defRPr b="1" i="1" sz="5000"/>
            </a:pPr>
            <a:r>
              <a:t>contrary</a:t>
            </a:r>
          </a:p>
          <a:p>
            <a:pPr algn="l" defTabSz="821529">
              <a:defRPr b="1" i="1" sz="5000"/>
            </a:pPr>
            <a:r>
              <a:t>controversy</a:t>
            </a:r>
          </a:p>
          <a:p>
            <a:pPr algn="l" defTabSz="821529">
              <a:defRPr b="1" i="1" sz="5000"/>
            </a:pPr>
            <a:r>
              <a:t>pros and cons</a:t>
            </a:r>
          </a:p>
        </p:txBody>
      </p:sp>
      <p:sp>
        <p:nvSpPr>
          <p:cNvPr id="538" name="anthos (flower)"/>
          <p:cNvSpPr txBox="1"/>
          <p:nvPr/>
        </p:nvSpPr>
        <p:spPr>
          <a:xfrm>
            <a:off x="3811873" y="8405355"/>
            <a:ext cx="4072037" cy="904880"/>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b="1" i="1" sz="5000"/>
            </a:pPr>
            <a:r>
              <a:t>con</a:t>
            </a:r>
            <a:r>
              <a:rPr b="0"/>
              <a:t> </a:t>
            </a:r>
            <a:r>
              <a:rPr b="0" i="0">
                <a:latin typeface="Helvetica Light"/>
                <a:ea typeface="Helvetica Light"/>
                <a:cs typeface="Helvetica Light"/>
                <a:sym typeface="Helvetica Light"/>
              </a:rPr>
              <a:t>(to know)</a:t>
            </a:r>
          </a:p>
        </p:txBody>
      </p:sp>
      <p:sp>
        <p:nvSpPr>
          <p:cNvPr id="539" name="logein (collection)"/>
          <p:cNvSpPr txBox="1"/>
          <p:nvPr/>
        </p:nvSpPr>
        <p:spPr>
          <a:xfrm>
            <a:off x="3873079" y="9350522"/>
            <a:ext cx="3614584" cy="3952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i="1" sz="5000"/>
            </a:pPr>
            <a:r>
              <a:t>connote</a:t>
            </a:r>
          </a:p>
          <a:p>
            <a:pPr algn="l" defTabSz="821529">
              <a:defRPr b="1" i="1" sz="5000"/>
            </a:pPr>
            <a:r>
              <a:t>confide</a:t>
            </a:r>
          </a:p>
          <a:p>
            <a:pPr algn="l" defTabSz="821529">
              <a:defRPr b="1" i="1" sz="5000"/>
            </a:pPr>
            <a:r>
              <a:t>concept</a:t>
            </a:r>
          </a:p>
          <a:p>
            <a:pPr algn="l" defTabSz="821529">
              <a:defRPr b="1" i="1" sz="5000"/>
            </a:pPr>
            <a:r>
              <a:t>conscience</a:t>
            </a:r>
          </a:p>
          <a:p>
            <a:pPr algn="l" defTabSz="821529">
              <a:defRPr b="1" i="1" sz="5000"/>
            </a:pPr>
            <a:r>
              <a:t>conscious</a:t>
            </a:r>
          </a:p>
        </p:txBody>
      </p:sp>
      <p:sp>
        <p:nvSpPr>
          <p:cNvPr id="540" name="anthos (flower)"/>
          <p:cNvSpPr txBox="1"/>
          <p:nvPr/>
        </p:nvSpPr>
        <p:spPr>
          <a:xfrm>
            <a:off x="6384692" y="2538614"/>
            <a:ext cx="4248567" cy="904880"/>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b="1" i="1" sz="5000"/>
            </a:pPr>
            <a:r>
              <a:t>con</a:t>
            </a:r>
            <a:r>
              <a:rPr b="0"/>
              <a:t> </a:t>
            </a:r>
            <a:r>
              <a:rPr b="0" i="0">
                <a:latin typeface="Helvetica Light"/>
                <a:ea typeface="Helvetica Light"/>
                <a:cs typeface="Helvetica Light"/>
                <a:sym typeface="Helvetica Light"/>
              </a:rPr>
              <a:t>(together)</a:t>
            </a:r>
          </a:p>
        </p:txBody>
      </p:sp>
      <p:sp>
        <p:nvSpPr>
          <p:cNvPr id="541" name="logein (collection)"/>
          <p:cNvSpPr txBox="1"/>
          <p:nvPr/>
        </p:nvSpPr>
        <p:spPr>
          <a:xfrm>
            <a:off x="6401246" y="3361325"/>
            <a:ext cx="3895497" cy="4714871"/>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i="1" sz="5000"/>
            </a:pPr>
            <a:r>
              <a:t>construct</a:t>
            </a:r>
          </a:p>
          <a:p>
            <a:pPr algn="l" defTabSz="821529">
              <a:defRPr b="1" i="1" sz="5000"/>
            </a:pPr>
            <a:r>
              <a:t>convene</a:t>
            </a:r>
          </a:p>
          <a:p>
            <a:pPr algn="l" defTabSz="821529">
              <a:defRPr b="1" i="1" sz="5000"/>
            </a:pPr>
            <a:r>
              <a:t>confluence</a:t>
            </a:r>
          </a:p>
          <a:p>
            <a:pPr algn="l" defTabSz="821529">
              <a:defRPr b="1" i="1" sz="5000"/>
            </a:pPr>
            <a:r>
              <a:t>convocation</a:t>
            </a:r>
          </a:p>
          <a:p>
            <a:pPr algn="l" defTabSz="821529">
              <a:defRPr b="1" i="1" sz="5000"/>
            </a:pPr>
            <a:r>
              <a:t>congeal</a:t>
            </a:r>
          </a:p>
          <a:p>
            <a:pPr algn="l" defTabSz="821529">
              <a:defRPr b="1" i="1" sz="5000"/>
            </a:pPr>
            <a:r>
              <a:t>consecutive</a:t>
            </a:r>
          </a:p>
        </p:txBody>
      </p:sp>
      <p:pic>
        <p:nvPicPr>
          <p:cNvPr id="542" name="pasted-image.png" descr="pasted-image.png"/>
          <p:cNvPicPr>
            <a:picLocks noChangeAspect="1"/>
          </p:cNvPicPr>
          <p:nvPr/>
        </p:nvPicPr>
        <p:blipFill>
          <a:blip r:embed="rId4">
            <a:extLst/>
          </a:blip>
          <a:stretch>
            <a:fillRect/>
          </a:stretch>
        </p:blipFill>
        <p:spPr>
          <a:xfrm>
            <a:off x="11025540" y="5354020"/>
            <a:ext cx="1701463" cy="1701468"/>
          </a:xfrm>
          <a:prstGeom prst="rect">
            <a:avLst/>
          </a:prstGeom>
          <a:ln w="12700">
            <a:miter lim="400000"/>
          </a:ln>
        </p:spPr>
      </p:pic>
      <p:pic>
        <p:nvPicPr>
          <p:cNvPr id="543" name="Image" descr="Image"/>
          <p:cNvPicPr>
            <a:picLocks noChangeAspect="1"/>
          </p:cNvPicPr>
          <p:nvPr/>
        </p:nvPicPr>
        <p:blipFill>
          <a:blip r:embed="rId5">
            <a:extLst/>
          </a:blip>
          <a:stretch>
            <a:fillRect/>
          </a:stretch>
        </p:blipFill>
        <p:spPr>
          <a:xfrm>
            <a:off x="12189759" y="4271486"/>
            <a:ext cx="3866532" cy="38665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5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5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5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5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8" grpId="5"/>
      <p:bldP build="whole" bldLvl="1" animBg="1" rev="0" advAuto="0" spid="541" grpId="4"/>
      <p:bldP build="whole" bldLvl="1" animBg="1" rev="0" advAuto="0" spid="543" grpId="8"/>
      <p:bldP build="whole" bldLvl="1" animBg="1" rev="0" advAuto="0" spid="536" grpId="9"/>
      <p:bldP build="whole" bldLvl="1" animBg="1" rev="0" advAuto="0" spid="540" grpId="3"/>
      <p:bldP build="whole" bldLvl="1" animBg="1" rev="0" advAuto="0" spid="539" grpId="6"/>
      <p:bldP build="whole" bldLvl="1" animBg="1" rev="0" advAuto="0" spid="531" grpId="1"/>
      <p:bldP build="whole" bldLvl="1" animBg="1" rev="0" advAuto="0" spid="532" grpId="7"/>
      <p:bldP build="whole" bldLvl="1" animBg="1" rev="0" advAuto="0" spid="537" grpId="2"/>
      <p:bldP build="whole" bldLvl="1" animBg="1" rev="0" advAuto="0" spid="534" grpId="10"/>
      <p:bldP build="whole" bldLvl="1" animBg="1" rev="0" advAuto="0" spid="535" grpId="1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5" name="pasted-image.jpeg" descr="pasted-image.jpeg"/>
          <p:cNvPicPr>
            <a:picLocks noChangeAspect="1"/>
          </p:cNvPicPr>
          <p:nvPr/>
        </p:nvPicPr>
        <p:blipFill>
          <a:blip r:embed="rId2">
            <a:extLst/>
          </a:blip>
          <a:stretch>
            <a:fillRect/>
          </a:stretch>
        </p:blipFill>
        <p:spPr>
          <a:xfrm>
            <a:off x="7861237" y="382854"/>
            <a:ext cx="9243269" cy="1201155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More Strategies for Improvement:"/>
          <p:cNvSpPr txBox="1"/>
          <p:nvPr/>
        </p:nvSpPr>
        <p:spPr>
          <a:xfrm>
            <a:off x="5334277" y="4022476"/>
            <a:ext cx="5708447" cy="9294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a:latin typeface="Helvetica Neue Medium"/>
                <a:ea typeface="Helvetica Neue Medium"/>
                <a:cs typeface="Helvetica Neue Medium"/>
                <a:sym typeface="Helvetica Neue Medium"/>
              </a:defRPr>
            </a:pPr>
          </a:p>
          <a:p>
            <a:pPr algn="l">
              <a:defRPr sz="2800">
                <a:latin typeface="Helvetica Neue Medium"/>
                <a:ea typeface="Helvetica Neue Medium"/>
                <a:cs typeface="Helvetica Neue Medium"/>
                <a:sym typeface="Helvetica Neue Medium"/>
              </a:defRPr>
            </a:pPr>
            <a:r>
              <a:t> </a:t>
            </a:r>
            <a:r>
              <a:rPr u="sng"/>
              <a:t>More Strategies for Improvement</a:t>
            </a:r>
            <a:r>
              <a:t>:</a:t>
            </a:r>
          </a:p>
        </p:txBody>
      </p:sp>
      <p:pic>
        <p:nvPicPr>
          <p:cNvPr id="206" name="Image" descr="Image"/>
          <p:cNvPicPr>
            <a:picLocks noChangeAspect="1"/>
          </p:cNvPicPr>
          <p:nvPr/>
        </p:nvPicPr>
        <p:blipFill>
          <a:blip r:embed="rId2">
            <a:extLst/>
          </a:blip>
          <a:stretch>
            <a:fillRect/>
          </a:stretch>
        </p:blipFill>
        <p:spPr>
          <a:xfrm>
            <a:off x="10116359" y="1575208"/>
            <a:ext cx="3704664" cy="2774921"/>
          </a:xfrm>
          <a:prstGeom prst="rect">
            <a:avLst/>
          </a:prstGeom>
          <a:ln w="12700">
            <a:miter lim="400000"/>
          </a:ln>
        </p:spPr>
      </p:pic>
      <p:sp>
        <p:nvSpPr>
          <p:cNvPr id="207" name="Rectangle"/>
          <p:cNvSpPr/>
          <p:nvPr/>
        </p:nvSpPr>
        <p:spPr>
          <a:xfrm>
            <a:off x="10139174" y="3839293"/>
            <a:ext cx="3659033" cy="510838"/>
          </a:xfrm>
          <a:prstGeom prst="rect">
            <a:avLst/>
          </a:prstGeom>
          <a:solidFill>
            <a:srgbClr val="F2F5F8"/>
          </a:solidFill>
          <a:ln w="12700">
            <a:miter lim="400000"/>
          </a:ln>
        </p:spPr>
        <p:txBody>
          <a:bodyPr lIns="0" tIns="0" rIns="0" bIns="0" anchor="ctr"/>
          <a:lstStyle/>
          <a:p>
            <a:pPr>
              <a:defRPr>
                <a:solidFill>
                  <a:srgbClr val="FFFFFF"/>
                </a:solidFill>
                <a:latin typeface="Helvetica Neue Medium"/>
                <a:ea typeface="Helvetica Neue Medium"/>
                <a:cs typeface="Helvetica Neue Medium"/>
                <a:sym typeface="Helvetica Neue Medium"/>
              </a:defRPr>
            </a:pPr>
          </a:p>
        </p:txBody>
      </p:sp>
      <p:sp>
        <p:nvSpPr>
          <p:cNvPr id="208" name="Fluency is not the same as speed."/>
          <p:cNvSpPr txBox="1"/>
          <p:nvPr/>
        </p:nvSpPr>
        <p:spPr>
          <a:xfrm>
            <a:off x="4076120" y="1026057"/>
            <a:ext cx="3569793" cy="349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1800">
                <a:latin typeface="+mn-lt"/>
                <a:ea typeface="+mn-ea"/>
                <a:cs typeface="+mn-cs"/>
                <a:sym typeface="Helvetica Neue"/>
              </a:defRPr>
            </a:lvl1pPr>
          </a:lstStyle>
          <a:p>
            <a:pPr/>
            <a:r>
              <a:t>Fluency is not the same as speed.</a:t>
            </a:r>
          </a:p>
        </p:txBody>
      </p:sp>
      <p:sp>
        <p:nvSpPr>
          <p:cNvPr id="209" name="“Words mean more than what is set down…"/>
          <p:cNvSpPr txBox="1"/>
          <p:nvPr/>
        </p:nvSpPr>
        <p:spPr>
          <a:xfrm>
            <a:off x="3895229" y="2003817"/>
            <a:ext cx="4665702" cy="908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1800">
                <a:latin typeface="+mn-lt"/>
                <a:ea typeface="+mn-ea"/>
                <a:cs typeface="+mn-cs"/>
                <a:sym typeface="Helvetica Neue"/>
              </a:defRPr>
            </a:pPr>
            <a:r>
              <a:t>“Words mean more than what is set down</a:t>
            </a:r>
          </a:p>
          <a:p>
            <a:pPr algn="l">
              <a:defRPr sz="1800">
                <a:latin typeface="+mn-lt"/>
                <a:ea typeface="+mn-ea"/>
                <a:cs typeface="+mn-cs"/>
                <a:sym typeface="Helvetica Neue"/>
              </a:defRPr>
            </a:pPr>
            <a:r>
              <a:t>on the page. It takes the human voice to</a:t>
            </a:r>
          </a:p>
          <a:p>
            <a:pPr algn="l">
              <a:defRPr sz="1800">
                <a:latin typeface="+mn-lt"/>
                <a:ea typeface="+mn-ea"/>
                <a:cs typeface="+mn-cs"/>
                <a:sym typeface="Helvetica Neue"/>
              </a:defRPr>
            </a:pPr>
            <a:r>
              <a:t>infuse words with meaning.”—Maya Angelou</a:t>
            </a:r>
          </a:p>
        </p:txBody>
      </p:sp>
      <p:sp>
        <p:nvSpPr>
          <p:cNvPr id="210" name="VIII. Students transform a chapter into a script or screenplay"/>
          <p:cNvSpPr txBox="1"/>
          <p:nvPr/>
        </p:nvSpPr>
        <p:spPr>
          <a:xfrm>
            <a:off x="3503922" y="5252318"/>
            <a:ext cx="7675449" cy="41127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2200">
                <a:latin typeface="+mn-lt"/>
                <a:ea typeface="+mn-ea"/>
                <a:cs typeface="+mn-cs"/>
                <a:sym typeface="Helvetica Neue"/>
              </a:defRPr>
            </a:lvl1pPr>
          </a:lstStyle>
          <a:p>
            <a:pPr/>
            <a:r>
              <a:t>VIII. Students transform a chapter into a script or screenplay </a:t>
            </a:r>
          </a:p>
        </p:txBody>
      </p:sp>
      <p:sp>
        <p:nvSpPr>
          <p:cNvPr id="211" name="IX. Learn spelling patterns: learn words in clusters based…"/>
          <p:cNvSpPr txBox="1"/>
          <p:nvPr/>
        </p:nvSpPr>
        <p:spPr>
          <a:xfrm>
            <a:off x="3641379" y="6325317"/>
            <a:ext cx="7157163" cy="75417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IX. Learn spelling patterns: learn words in clusters based</a:t>
            </a:r>
          </a:p>
          <a:p>
            <a:pPr algn="l">
              <a:defRPr sz="2200">
                <a:latin typeface="+mn-lt"/>
                <a:ea typeface="+mn-ea"/>
                <a:cs typeface="+mn-cs"/>
                <a:sym typeface="Helvetica Neue"/>
              </a:defRPr>
            </a:pPr>
            <a:r>
              <a:t> on how they are spelled  (same letter patterns)</a:t>
            </a:r>
          </a:p>
        </p:txBody>
      </p:sp>
      <p:sp>
        <p:nvSpPr>
          <p:cNvPr id="212" name="X.  Shakespeare: monologues, soliloquies, dialogues"/>
          <p:cNvSpPr txBox="1"/>
          <p:nvPr/>
        </p:nvSpPr>
        <p:spPr>
          <a:xfrm>
            <a:off x="3641379" y="7737275"/>
            <a:ext cx="6728563"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2200">
                <a:latin typeface="+mn-lt"/>
                <a:ea typeface="+mn-ea"/>
                <a:cs typeface="+mn-cs"/>
                <a:sym typeface="Helvetica Neue"/>
              </a:defRPr>
            </a:lvl1pPr>
          </a:lstStyle>
          <a:p>
            <a:pPr/>
            <a:r>
              <a:t>X.  Shakespeare: monologues, soliloquies, dialogues </a:t>
            </a:r>
          </a:p>
        </p:txBody>
      </p:sp>
      <p:sp>
        <p:nvSpPr>
          <p:cNvPr id="213" name="Why these strategies work:"/>
          <p:cNvSpPr txBox="1"/>
          <p:nvPr/>
        </p:nvSpPr>
        <p:spPr>
          <a:xfrm>
            <a:off x="15263043" y="3713541"/>
            <a:ext cx="4535679" cy="92948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800">
                <a:latin typeface="Helvetica Neue Medium"/>
                <a:ea typeface="Helvetica Neue Medium"/>
                <a:cs typeface="Helvetica Neue Medium"/>
                <a:sym typeface="Helvetica Neue Medium"/>
              </a:defRPr>
            </a:pPr>
          </a:p>
          <a:p>
            <a:pPr algn="l">
              <a:defRPr sz="2800" u="sng">
                <a:latin typeface="Helvetica Neue Medium"/>
                <a:ea typeface="Helvetica Neue Medium"/>
                <a:cs typeface="Helvetica Neue Medium"/>
                <a:sym typeface="Helvetica Neue Medium"/>
              </a:defRPr>
            </a:pPr>
            <a:r>
              <a:t>Why these strategies work</a:t>
            </a:r>
            <a:r>
              <a:rPr u="none"/>
              <a:t>:</a:t>
            </a:r>
          </a:p>
        </p:txBody>
      </p:sp>
      <p:sp>
        <p:nvSpPr>
          <p:cNvPr id="214" name="VIII. Requires deep reading for meaning"/>
          <p:cNvSpPr txBox="1"/>
          <p:nvPr/>
        </p:nvSpPr>
        <p:spPr>
          <a:xfrm>
            <a:off x="12908367" y="5279304"/>
            <a:ext cx="5015561" cy="41127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2200">
                <a:latin typeface="+mn-lt"/>
                <a:ea typeface="+mn-ea"/>
                <a:cs typeface="+mn-cs"/>
                <a:sym typeface="Helvetica Neue"/>
              </a:defRPr>
            </a:lvl1pPr>
          </a:lstStyle>
          <a:p>
            <a:pPr/>
            <a:r>
              <a:t>VIII. Requires deep reading for meaning</a:t>
            </a:r>
          </a:p>
        </p:txBody>
      </p:sp>
      <p:sp>
        <p:nvSpPr>
          <p:cNvPr id="215" name="X. Requires deep reading for meaning"/>
          <p:cNvSpPr txBox="1"/>
          <p:nvPr/>
        </p:nvSpPr>
        <p:spPr>
          <a:xfrm>
            <a:off x="12787162" y="7737275"/>
            <a:ext cx="4798467"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sz="2200">
                <a:latin typeface="+mn-lt"/>
                <a:ea typeface="+mn-ea"/>
                <a:cs typeface="+mn-cs"/>
                <a:sym typeface="Helvetica Neue"/>
              </a:defRPr>
            </a:lvl1pPr>
          </a:lstStyle>
          <a:p>
            <a:pPr/>
            <a:r>
              <a:t>X. Requires deep reading for meaning</a:t>
            </a:r>
          </a:p>
        </p:txBody>
      </p:sp>
      <p:sp>
        <p:nvSpPr>
          <p:cNvPr id="216" name="IX: Improving spelling means improving the reader’s ability to…"/>
          <p:cNvSpPr txBox="1"/>
          <p:nvPr/>
        </p:nvSpPr>
        <p:spPr>
          <a:xfrm>
            <a:off x="12859518" y="6480909"/>
            <a:ext cx="7660641" cy="7541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IX: Improving spelling means improving the reader’s ability to</a:t>
            </a:r>
          </a:p>
          <a:p>
            <a:pPr algn="l">
              <a:defRPr sz="2200">
                <a:latin typeface="+mn-lt"/>
                <a:ea typeface="+mn-ea"/>
                <a:cs typeface="+mn-cs"/>
                <a:sym typeface="Helvetica Neue"/>
              </a:defRPr>
            </a:pPr>
            <a:r>
              <a:t>     recognize words </a:t>
            </a:r>
          </a:p>
        </p:txBody>
      </p:sp>
      <p:sp>
        <p:nvSpPr>
          <p:cNvPr id="217" name="XI.  Self-Understanding: What environment do you need…"/>
          <p:cNvSpPr txBox="1"/>
          <p:nvPr/>
        </p:nvSpPr>
        <p:spPr>
          <a:xfrm>
            <a:off x="3693528" y="9033163"/>
            <a:ext cx="7055181" cy="7541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XI.  Self-Understanding: What environment do you need</a:t>
            </a:r>
          </a:p>
          <a:p>
            <a:pPr algn="l">
              <a:defRPr sz="2200">
                <a:latin typeface="+mn-lt"/>
                <a:ea typeface="+mn-ea"/>
                <a:cs typeface="+mn-cs"/>
                <a:sym typeface="Helvetica Neue"/>
              </a:defRPr>
            </a:pPr>
            <a:r>
              <a:t>      for comprehension?  </a:t>
            </a:r>
          </a:p>
        </p:txBody>
      </p:sp>
      <p:sp>
        <p:nvSpPr>
          <p:cNvPr id="218" name="XI.  Readers need to give themselves an environment that…"/>
          <p:cNvSpPr txBox="1"/>
          <p:nvPr/>
        </p:nvSpPr>
        <p:spPr>
          <a:xfrm>
            <a:off x="12789823" y="9033163"/>
            <a:ext cx="7272554" cy="7541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l">
              <a:defRPr sz="2200">
                <a:latin typeface="+mn-lt"/>
                <a:ea typeface="+mn-ea"/>
                <a:cs typeface="+mn-cs"/>
                <a:sym typeface="Helvetica Neue"/>
              </a:defRPr>
            </a:pPr>
            <a:r>
              <a:t>XI.  Readers need to give themselves an environment that</a:t>
            </a:r>
          </a:p>
          <a:p>
            <a:pPr algn="l">
              <a:defRPr sz="2200">
                <a:latin typeface="+mn-lt"/>
                <a:ea typeface="+mn-ea"/>
                <a:cs typeface="+mn-cs"/>
                <a:sym typeface="Helvetica Neue"/>
              </a:defRPr>
            </a:pPr>
            <a:r>
              <a:t>      promotes concentration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7"/>
      <p:bldP build="whole" bldLvl="1" animBg="1" rev="0" advAuto="0" spid="215" grpId="6"/>
      <p:bldP build="whole" bldLvl="1" animBg="1" rev="0" advAuto="0" spid="218" grpId="8"/>
      <p:bldP build="whole" bldLvl="1" animBg="1" rev="0" advAuto="0" spid="211" grpId="3"/>
      <p:bldP build="whole" bldLvl="1" animBg="1" rev="0" advAuto="0" spid="212" grpId="5"/>
      <p:bldP build="whole" bldLvl="1" animBg="1" rev="0" advAuto="0" spid="214" grpId="2"/>
      <p:bldP build="whole" bldLvl="1" animBg="1" rev="0" advAuto="0" spid="210" grpId="1"/>
      <p:bldP build="whole" bldLvl="1" animBg="1" rev="0" advAuto="0" spid="216" grpId="4"/>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9" name="Group"/>
          <p:cNvGrpSpPr/>
          <p:nvPr/>
        </p:nvGrpSpPr>
        <p:grpSpPr>
          <a:xfrm>
            <a:off x="3057896" y="150266"/>
            <a:ext cx="10947620" cy="3268277"/>
            <a:chOff x="-1" y="0"/>
            <a:chExt cx="10947618" cy="3268276"/>
          </a:xfrm>
        </p:grpSpPr>
        <p:pic>
          <p:nvPicPr>
            <p:cNvPr id="547" name="pasted-image.jpeg" descr="pasted-image.jpeg"/>
            <p:cNvPicPr>
              <a:picLocks noChangeAspect="1"/>
            </p:cNvPicPr>
            <p:nvPr/>
          </p:nvPicPr>
          <p:blipFill>
            <a:blip r:embed="rId2">
              <a:extLst/>
            </a:blip>
            <a:stretch>
              <a:fillRect/>
            </a:stretch>
          </p:blipFill>
          <p:spPr>
            <a:xfrm>
              <a:off x="-2" y="-1"/>
              <a:ext cx="4911339" cy="3268277"/>
            </a:xfrm>
            <a:prstGeom prst="rect">
              <a:avLst/>
            </a:prstGeom>
            <a:ln w="12700" cap="flat">
              <a:noFill/>
              <a:miter lim="400000"/>
            </a:ln>
            <a:effectLst/>
          </p:spPr>
        </p:pic>
        <p:sp>
          <p:nvSpPr>
            <p:cNvPr id="548" name="Rulers and Governments"/>
            <p:cNvSpPr txBox="1"/>
            <p:nvPr/>
          </p:nvSpPr>
          <p:spPr>
            <a:xfrm>
              <a:off x="5983116" y="1046647"/>
              <a:ext cx="4964502" cy="626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defTabSz="821529">
                <a:defRPr b="1" sz="3200">
                  <a:latin typeface="+mn-lt"/>
                  <a:ea typeface="+mn-ea"/>
                  <a:cs typeface="+mn-cs"/>
                  <a:sym typeface="Helvetica Neue"/>
                </a:defRPr>
              </a:lvl1pPr>
            </a:lstStyle>
            <a:p>
              <a:pPr/>
              <a:r>
                <a:t>Rulers and Governments</a:t>
              </a:r>
            </a:p>
          </p:txBody>
        </p:sp>
      </p:grpSp>
      <p:sp>
        <p:nvSpPr>
          <p:cNvPr id="550" name="Root: arch-,-archy"/>
          <p:cNvSpPr txBox="1"/>
          <p:nvPr/>
        </p:nvSpPr>
        <p:spPr>
          <a:xfrm>
            <a:off x="14635263" y="651210"/>
            <a:ext cx="3685968" cy="6263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b="1" sz="3200">
                <a:latin typeface="+mn-lt"/>
                <a:ea typeface="+mn-ea"/>
                <a:cs typeface="+mn-cs"/>
                <a:sym typeface="Helvetica Neue"/>
              </a:defRPr>
            </a:pPr>
            <a:r>
              <a:t>Root: </a:t>
            </a:r>
            <a:r>
              <a:rPr i="1"/>
              <a:t>arch-,-archy</a:t>
            </a:r>
          </a:p>
        </p:txBody>
      </p:sp>
      <p:sp>
        <p:nvSpPr>
          <p:cNvPr id="551" name="anarchy, anarchist…"/>
          <p:cNvSpPr txBox="1"/>
          <p:nvPr/>
        </p:nvSpPr>
        <p:spPr>
          <a:xfrm>
            <a:off x="10887729" y="5361223"/>
            <a:ext cx="5377811" cy="35981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anarchy, anarchist</a:t>
            </a:r>
          </a:p>
          <a:p>
            <a:pPr algn="l" defTabSz="821529">
              <a:defRPr b="1" sz="3200">
                <a:latin typeface="+mn-lt"/>
                <a:ea typeface="+mn-ea"/>
                <a:cs typeface="+mn-cs"/>
                <a:sym typeface="Helvetica Neue"/>
              </a:defRPr>
            </a:pPr>
            <a:r>
              <a:t>archaeology, archaeologist</a:t>
            </a:r>
          </a:p>
          <a:p>
            <a:pPr algn="l" defTabSz="821529">
              <a:defRPr b="1" sz="3200">
                <a:latin typeface="+mn-lt"/>
                <a:ea typeface="+mn-ea"/>
                <a:cs typeface="+mn-cs"/>
                <a:sym typeface="Helvetica Neue"/>
              </a:defRPr>
            </a:pPr>
            <a:r>
              <a:t>archaic, archaism</a:t>
            </a:r>
          </a:p>
          <a:p>
            <a:pPr algn="l" defTabSz="821529">
              <a:defRPr b="1" sz="3200">
                <a:latin typeface="+mn-lt"/>
                <a:ea typeface="+mn-ea"/>
                <a:cs typeface="+mn-cs"/>
                <a:sym typeface="Helvetica Neue"/>
              </a:defRPr>
            </a:pPr>
            <a:r>
              <a:t>archangel</a:t>
            </a:r>
          </a:p>
          <a:p>
            <a:pPr algn="l" defTabSz="821529">
              <a:defRPr b="1" sz="3200">
                <a:latin typeface="+mn-lt"/>
                <a:ea typeface="+mn-ea"/>
                <a:cs typeface="+mn-cs"/>
                <a:sym typeface="Helvetica Neue"/>
              </a:defRPr>
            </a:pPr>
            <a:r>
              <a:t>archbishop</a:t>
            </a:r>
          </a:p>
          <a:p>
            <a:pPr algn="l" defTabSz="821529">
              <a:defRPr b="1" sz="3200">
                <a:latin typeface="+mn-lt"/>
                <a:ea typeface="+mn-ea"/>
                <a:cs typeface="+mn-cs"/>
                <a:sym typeface="Helvetica Neue"/>
              </a:defRPr>
            </a:pPr>
            <a:r>
              <a:t>archduke</a:t>
            </a:r>
          </a:p>
          <a:p>
            <a:pPr algn="l" defTabSz="821529">
              <a:defRPr b="1" sz="3200">
                <a:latin typeface="+mn-lt"/>
                <a:ea typeface="+mn-ea"/>
                <a:cs typeface="+mn-cs"/>
                <a:sym typeface="Helvetica Neue"/>
              </a:defRPr>
            </a:pPr>
            <a:r>
              <a:t>archenemy</a:t>
            </a:r>
          </a:p>
        </p:txBody>
      </p:sp>
      <p:sp>
        <p:nvSpPr>
          <p:cNvPr id="552" name="Means: first, leader, oldest"/>
          <p:cNvSpPr txBox="1"/>
          <p:nvPr/>
        </p:nvSpPr>
        <p:spPr>
          <a:xfrm>
            <a:off x="4691062" y="5116055"/>
            <a:ext cx="5257110"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b="1" sz="3200">
                <a:solidFill>
                  <a:srgbClr val="2B34E7"/>
                </a:solidFill>
                <a:latin typeface="+mn-lt"/>
                <a:ea typeface="+mn-ea"/>
                <a:cs typeface="+mn-cs"/>
                <a:sym typeface="Helvetica Neue"/>
              </a:defRPr>
            </a:lvl1pPr>
          </a:lstStyle>
          <a:p>
            <a:pPr/>
            <a:r>
              <a:t>Means: first, leader, oldest</a:t>
            </a:r>
          </a:p>
        </p:txBody>
      </p:sp>
      <p:sp>
        <p:nvSpPr>
          <p:cNvPr id="553" name="anarchy, anarchist…"/>
          <p:cNvSpPr txBox="1"/>
          <p:nvPr/>
        </p:nvSpPr>
        <p:spPr>
          <a:xfrm>
            <a:off x="17205101" y="5058903"/>
            <a:ext cx="4438214" cy="35981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architecture, architect</a:t>
            </a:r>
          </a:p>
          <a:p>
            <a:pPr algn="l" defTabSz="821529">
              <a:defRPr b="1" sz="3200">
                <a:latin typeface="+mn-lt"/>
                <a:ea typeface="+mn-ea"/>
                <a:cs typeface="+mn-cs"/>
                <a:sym typeface="Helvetica Neue"/>
              </a:defRPr>
            </a:pPr>
            <a:r>
              <a:t>archival</a:t>
            </a:r>
          </a:p>
          <a:p>
            <a:pPr algn="l" defTabSz="821529">
              <a:defRPr b="1" sz="3200">
                <a:latin typeface="+mn-lt"/>
                <a:ea typeface="+mn-ea"/>
                <a:cs typeface="+mn-cs"/>
                <a:sym typeface="Helvetica Neue"/>
              </a:defRPr>
            </a:pPr>
            <a:r>
              <a:t>hierarchy, hierarchical</a:t>
            </a:r>
          </a:p>
          <a:p>
            <a:pPr algn="l" defTabSz="821529">
              <a:defRPr b="1" sz="3200">
                <a:latin typeface="+mn-lt"/>
                <a:ea typeface="+mn-ea"/>
                <a:cs typeface="+mn-cs"/>
                <a:sym typeface="Helvetica Neue"/>
              </a:defRPr>
            </a:pPr>
            <a:r>
              <a:t>matriarch, matriarchy</a:t>
            </a:r>
          </a:p>
          <a:p>
            <a:pPr algn="l" defTabSz="821529">
              <a:defRPr b="1" sz="3200">
                <a:latin typeface="+mn-lt"/>
                <a:ea typeface="+mn-ea"/>
                <a:cs typeface="+mn-cs"/>
                <a:sym typeface="Helvetica Neue"/>
              </a:defRPr>
            </a:pPr>
            <a:r>
              <a:t>monarch, monarchy</a:t>
            </a:r>
          </a:p>
          <a:p>
            <a:pPr algn="l" defTabSz="821529">
              <a:defRPr b="1" sz="3200">
                <a:latin typeface="+mn-lt"/>
                <a:ea typeface="+mn-ea"/>
                <a:cs typeface="+mn-cs"/>
                <a:sym typeface="Helvetica Neue"/>
              </a:defRPr>
            </a:pPr>
            <a:r>
              <a:t>oligarch, oligarchy</a:t>
            </a:r>
          </a:p>
          <a:p>
            <a:pPr algn="l" defTabSz="821529">
              <a:defRPr b="1" sz="3200">
                <a:latin typeface="+mn-lt"/>
                <a:ea typeface="+mn-ea"/>
                <a:cs typeface="+mn-cs"/>
                <a:sym typeface="Helvetica Neue"/>
              </a:defRPr>
            </a:pPr>
            <a:r>
              <a:t>patriarch, patriarchy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3"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7" name="Group"/>
          <p:cNvGrpSpPr/>
          <p:nvPr/>
        </p:nvGrpSpPr>
        <p:grpSpPr>
          <a:xfrm>
            <a:off x="3272210" y="2329108"/>
            <a:ext cx="10947618" cy="3268278"/>
            <a:chOff x="0" y="0"/>
            <a:chExt cx="10947617" cy="3268276"/>
          </a:xfrm>
        </p:grpSpPr>
        <p:pic>
          <p:nvPicPr>
            <p:cNvPr id="555" name="pasted-image.jpeg" descr="pasted-image.jpeg"/>
            <p:cNvPicPr>
              <a:picLocks noChangeAspect="1"/>
            </p:cNvPicPr>
            <p:nvPr/>
          </p:nvPicPr>
          <p:blipFill>
            <a:blip r:embed="rId2">
              <a:extLst/>
            </a:blip>
            <a:stretch>
              <a:fillRect/>
            </a:stretch>
          </p:blipFill>
          <p:spPr>
            <a:xfrm>
              <a:off x="-1" y="-1"/>
              <a:ext cx="4911338" cy="3268277"/>
            </a:xfrm>
            <a:prstGeom prst="rect">
              <a:avLst/>
            </a:prstGeom>
            <a:ln w="12700" cap="flat">
              <a:noFill/>
              <a:miter lim="400000"/>
            </a:ln>
            <a:effectLst/>
          </p:spPr>
        </p:pic>
        <p:sp>
          <p:nvSpPr>
            <p:cNvPr id="556" name="Rulers and Governments"/>
            <p:cNvSpPr txBox="1"/>
            <p:nvPr/>
          </p:nvSpPr>
          <p:spPr>
            <a:xfrm>
              <a:off x="5983115" y="1046647"/>
              <a:ext cx="4964502" cy="626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defTabSz="821529">
                <a:defRPr b="1" sz="3200">
                  <a:latin typeface="+mn-lt"/>
                  <a:ea typeface="+mn-ea"/>
                  <a:cs typeface="+mn-cs"/>
                  <a:sym typeface="Helvetica Neue"/>
                </a:defRPr>
              </a:lvl1pPr>
            </a:lstStyle>
            <a:p>
              <a:pPr/>
              <a:r>
                <a:t>Rulers and Governments</a:t>
              </a:r>
            </a:p>
          </p:txBody>
        </p:sp>
      </p:grpSp>
      <p:sp>
        <p:nvSpPr>
          <p:cNvPr id="558" name="Root: -crat, -cracy"/>
          <p:cNvSpPr txBox="1"/>
          <p:nvPr/>
        </p:nvSpPr>
        <p:spPr>
          <a:xfrm>
            <a:off x="15192374" y="526195"/>
            <a:ext cx="3693283"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Root: </a:t>
            </a:r>
            <a:r>
              <a:rPr i="1"/>
              <a:t>-crat, -cracy</a:t>
            </a:r>
          </a:p>
        </p:txBody>
      </p:sp>
      <p:sp>
        <p:nvSpPr>
          <p:cNvPr id="559" name="aristocracy, aristocrat, aristocratic…"/>
          <p:cNvSpPr txBox="1"/>
          <p:nvPr/>
        </p:nvSpPr>
        <p:spPr>
          <a:xfrm>
            <a:off x="8341390" y="5889523"/>
            <a:ext cx="6837193" cy="16169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aristocracy, aristocrat, aristocratic</a:t>
            </a:r>
          </a:p>
          <a:p>
            <a:pPr algn="l" defTabSz="821529">
              <a:defRPr b="1" sz="3200">
                <a:latin typeface="+mn-lt"/>
                <a:ea typeface="+mn-ea"/>
                <a:cs typeface="+mn-cs"/>
                <a:sym typeface="Helvetica Neue"/>
              </a:defRPr>
            </a:pPr>
            <a:r>
              <a:t>autocracy, autocrat</a:t>
            </a:r>
          </a:p>
          <a:p>
            <a:pPr algn="l" defTabSz="821529">
              <a:defRPr b="1" sz="3200">
                <a:latin typeface="+mn-lt"/>
                <a:ea typeface="+mn-ea"/>
                <a:cs typeface="+mn-cs"/>
                <a:sym typeface="Helvetica Neue"/>
              </a:defRPr>
            </a:pPr>
            <a:r>
              <a:t>bureaucracy, bureaucrat</a:t>
            </a:r>
          </a:p>
        </p:txBody>
      </p:sp>
      <p:sp>
        <p:nvSpPr>
          <p:cNvPr id="560" name="Means: rule, ruler"/>
          <p:cNvSpPr txBox="1"/>
          <p:nvPr/>
        </p:nvSpPr>
        <p:spPr>
          <a:xfrm>
            <a:off x="3244450" y="7669944"/>
            <a:ext cx="3534380"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b="1" sz="3200">
                <a:solidFill>
                  <a:srgbClr val="2B34E7"/>
                </a:solidFill>
                <a:latin typeface="+mn-lt"/>
                <a:ea typeface="+mn-ea"/>
                <a:cs typeface="+mn-cs"/>
                <a:sym typeface="Helvetica Neue"/>
              </a:defRPr>
            </a:lvl1pPr>
          </a:lstStyle>
          <a:p>
            <a:pPr/>
            <a:r>
              <a:t>Means: rule, ruler</a:t>
            </a:r>
          </a:p>
        </p:txBody>
      </p:sp>
      <p:sp>
        <p:nvSpPr>
          <p:cNvPr id="561" name="aristocracy, aristocrat, aristocratic…"/>
          <p:cNvSpPr txBox="1"/>
          <p:nvPr/>
        </p:nvSpPr>
        <p:spPr>
          <a:xfrm>
            <a:off x="16067560" y="5146571"/>
            <a:ext cx="6814029" cy="31028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democracy, democrat, democratic</a:t>
            </a:r>
          </a:p>
          <a:p>
            <a:pPr algn="l" defTabSz="821529">
              <a:defRPr b="1" sz="3200">
                <a:latin typeface="+mn-lt"/>
                <a:ea typeface="+mn-ea"/>
                <a:cs typeface="+mn-cs"/>
                <a:sym typeface="Helvetica Neue"/>
              </a:defRPr>
            </a:pPr>
            <a:r>
              <a:t>gerontocracy</a:t>
            </a:r>
          </a:p>
          <a:p>
            <a:pPr algn="l" defTabSz="821529">
              <a:defRPr b="1" sz="3200">
                <a:latin typeface="+mn-lt"/>
                <a:ea typeface="+mn-ea"/>
                <a:cs typeface="+mn-cs"/>
                <a:sym typeface="Helvetica Neue"/>
              </a:defRPr>
            </a:pPr>
            <a:r>
              <a:t>gynecocracy</a:t>
            </a:r>
          </a:p>
          <a:p>
            <a:pPr algn="l" defTabSz="821529">
              <a:defRPr b="1" sz="3200">
                <a:latin typeface="+mn-lt"/>
                <a:ea typeface="+mn-ea"/>
                <a:cs typeface="+mn-cs"/>
                <a:sym typeface="Helvetica Neue"/>
              </a:defRPr>
            </a:pPr>
            <a:r>
              <a:t>kakistocracy</a:t>
            </a:r>
          </a:p>
          <a:p>
            <a:pPr algn="l" defTabSz="821529">
              <a:defRPr b="1" sz="3200">
                <a:latin typeface="+mn-lt"/>
                <a:ea typeface="+mn-ea"/>
                <a:cs typeface="+mn-cs"/>
                <a:sym typeface="Helvetica Neue"/>
              </a:defRPr>
            </a:pPr>
            <a:r>
              <a:t>plutocracy, plutocrat, plutocratic</a:t>
            </a:r>
          </a:p>
          <a:p>
            <a:pPr algn="l" defTabSz="821529">
              <a:defRPr b="1" sz="3200">
                <a:latin typeface="+mn-lt"/>
                <a:ea typeface="+mn-ea"/>
                <a:cs typeface="+mn-cs"/>
                <a:sym typeface="Helvetica Neue"/>
              </a:defRPr>
            </a:pPr>
            <a:r>
              <a:t>theocracy, theocrat, theocratic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1"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65" name="Group"/>
          <p:cNvGrpSpPr/>
          <p:nvPr/>
        </p:nvGrpSpPr>
        <p:grpSpPr>
          <a:xfrm>
            <a:off x="2889595" y="1284963"/>
            <a:ext cx="10947620" cy="3268277"/>
            <a:chOff x="-1" y="0"/>
            <a:chExt cx="10947618" cy="3268276"/>
          </a:xfrm>
        </p:grpSpPr>
        <p:pic>
          <p:nvPicPr>
            <p:cNvPr id="563" name="pasted-image.jpeg" descr="pasted-image.jpeg"/>
            <p:cNvPicPr>
              <a:picLocks noChangeAspect="1"/>
            </p:cNvPicPr>
            <p:nvPr/>
          </p:nvPicPr>
          <p:blipFill>
            <a:blip r:embed="rId2">
              <a:extLst/>
            </a:blip>
            <a:stretch>
              <a:fillRect/>
            </a:stretch>
          </p:blipFill>
          <p:spPr>
            <a:xfrm>
              <a:off x="-2" y="-1"/>
              <a:ext cx="4911338" cy="3268277"/>
            </a:xfrm>
            <a:prstGeom prst="rect">
              <a:avLst/>
            </a:prstGeom>
            <a:ln w="12700" cap="flat">
              <a:noFill/>
              <a:miter lim="400000"/>
            </a:ln>
            <a:effectLst/>
          </p:spPr>
        </p:pic>
        <p:sp>
          <p:nvSpPr>
            <p:cNvPr id="564" name="Rulers and Governments"/>
            <p:cNvSpPr txBox="1"/>
            <p:nvPr/>
          </p:nvSpPr>
          <p:spPr>
            <a:xfrm>
              <a:off x="5983116" y="1046647"/>
              <a:ext cx="4964502" cy="626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defTabSz="821529">
                <a:defRPr b="1" sz="3200">
                  <a:latin typeface="+mn-lt"/>
                  <a:ea typeface="+mn-ea"/>
                  <a:cs typeface="+mn-cs"/>
                  <a:sym typeface="Helvetica Neue"/>
                </a:defRPr>
              </a:lvl1pPr>
            </a:lstStyle>
            <a:p>
              <a:pPr/>
              <a:r>
                <a:t>Rulers and Governments</a:t>
              </a:r>
            </a:p>
          </p:txBody>
        </p:sp>
      </p:grpSp>
      <p:sp>
        <p:nvSpPr>
          <p:cNvPr id="566" name="Root: -dic, dict-"/>
          <p:cNvSpPr txBox="1"/>
          <p:nvPr/>
        </p:nvSpPr>
        <p:spPr>
          <a:xfrm>
            <a:off x="15442406" y="1508461"/>
            <a:ext cx="3180812"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Root: </a:t>
            </a:r>
            <a:r>
              <a:rPr i="1"/>
              <a:t>-dic, dict-</a:t>
            </a:r>
          </a:p>
        </p:txBody>
      </p:sp>
      <p:sp>
        <p:nvSpPr>
          <p:cNvPr id="567" name="abdicate, abdication…"/>
          <p:cNvSpPr txBox="1"/>
          <p:nvPr/>
        </p:nvSpPr>
        <p:spPr>
          <a:xfrm>
            <a:off x="8302790" y="5641338"/>
            <a:ext cx="7778415" cy="40934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abdicate, abdication</a:t>
            </a:r>
          </a:p>
          <a:p>
            <a:pPr algn="l" defTabSz="821529">
              <a:defRPr b="1" sz="3200">
                <a:latin typeface="+mn-lt"/>
                <a:ea typeface="+mn-ea"/>
                <a:cs typeface="+mn-cs"/>
                <a:sym typeface="Helvetica Neue"/>
              </a:defRPr>
            </a:pPr>
            <a:r>
              <a:t>addict, addiction, addictive</a:t>
            </a:r>
          </a:p>
          <a:p>
            <a:pPr algn="l" defTabSz="821529">
              <a:defRPr b="1" sz="3200">
                <a:latin typeface="+mn-lt"/>
                <a:ea typeface="+mn-ea"/>
                <a:cs typeface="+mn-cs"/>
                <a:sym typeface="Helvetica Neue"/>
              </a:defRPr>
            </a:pPr>
            <a:r>
              <a:t>benediction</a:t>
            </a:r>
          </a:p>
          <a:p>
            <a:pPr algn="l" defTabSz="821529">
              <a:defRPr b="1" sz="3200">
                <a:latin typeface="+mn-lt"/>
                <a:ea typeface="+mn-ea"/>
                <a:cs typeface="+mn-cs"/>
                <a:sym typeface="Helvetica Neue"/>
              </a:defRPr>
            </a:pPr>
            <a:r>
              <a:t>contradict, contradiction, contradictory</a:t>
            </a:r>
          </a:p>
          <a:p>
            <a:pPr algn="l" defTabSz="821529">
              <a:defRPr b="1" sz="3200">
                <a:latin typeface="+mn-lt"/>
                <a:ea typeface="+mn-ea"/>
                <a:cs typeface="+mn-cs"/>
                <a:sym typeface="Helvetica Neue"/>
              </a:defRPr>
            </a:pPr>
            <a:r>
              <a:t>dedicate, dedication</a:t>
            </a:r>
          </a:p>
          <a:p>
            <a:pPr algn="l" defTabSz="821529">
              <a:defRPr b="1" sz="3200">
                <a:latin typeface="+mn-lt"/>
                <a:ea typeface="+mn-ea"/>
                <a:cs typeface="+mn-cs"/>
                <a:sym typeface="Helvetica Neue"/>
              </a:defRPr>
            </a:pPr>
            <a:r>
              <a:t>dictate</a:t>
            </a:r>
          </a:p>
          <a:p>
            <a:pPr algn="l" defTabSz="821529">
              <a:defRPr b="1" sz="3200">
                <a:latin typeface="+mn-lt"/>
                <a:ea typeface="+mn-ea"/>
                <a:cs typeface="+mn-cs"/>
                <a:sym typeface="Helvetica Neue"/>
              </a:defRPr>
            </a:pPr>
            <a:r>
              <a:t>dictator, dictatorial, dictatorship</a:t>
            </a:r>
          </a:p>
          <a:p>
            <a:pPr algn="l" defTabSz="821529">
              <a:defRPr b="1" sz="3200">
                <a:latin typeface="+mn-lt"/>
                <a:ea typeface="+mn-ea"/>
                <a:cs typeface="+mn-cs"/>
                <a:sym typeface="Helvetica Neue"/>
              </a:defRPr>
            </a:pPr>
            <a:r>
              <a:t>diction, dictionary</a:t>
            </a:r>
          </a:p>
        </p:txBody>
      </p:sp>
      <p:sp>
        <p:nvSpPr>
          <p:cNvPr id="568" name="Means: say, speak, tell"/>
          <p:cNvSpPr txBox="1"/>
          <p:nvPr/>
        </p:nvSpPr>
        <p:spPr>
          <a:xfrm>
            <a:off x="3244450" y="7669944"/>
            <a:ext cx="4512586"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b="1" sz="3200">
                <a:solidFill>
                  <a:srgbClr val="2B34E7"/>
                </a:solidFill>
                <a:latin typeface="+mn-lt"/>
                <a:ea typeface="+mn-ea"/>
                <a:cs typeface="+mn-cs"/>
                <a:sym typeface="Helvetica Neue"/>
              </a:defRPr>
            </a:lvl1pPr>
          </a:lstStyle>
          <a:p>
            <a:pPr/>
            <a:r>
              <a:t>Means: say, speak, tell</a:t>
            </a:r>
          </a:p>
        </p:txBody>
      </p:sp>
      <p:sp>
        <p:nvSpPr>
          <p:cNvPr id="569" name="abdicate, abdication…"/>
          <p:cNvSpPr txBox="1"/>
          <p:nvPr/>
        </p:nvSpPr>
        <p:spPr>
          <a:xfrm>
            <a:off x="16919153" y="4987413"/>
            <a:ext cx="5836636" cy="45887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dictum</a:t>
            </a:r>
          </a:p>
          <a:p>
            <a:pPr algn="l" defTabSz="821529">
              <a:defRPr b="1" sz="3200">
                <a:latin typeface="+mn-lt"/>
                <a:ea typeface="+mn-ea"/>
                <a:cs typeface="+mn-cs"/>
                <a:sym typeface="Helvetica Neue"/>
              </a:defRPr>
            </a:pPr>
            <a:r>
              <a:t>edict</a:t>
            </a:r>
          </a:p>
          <a:p>
            <a:pPr algn="l" defTabSz="821529">
              <a:defRPr b="1" sz="3200">
                <a:latin typeface="+mn-lt"/>
                <a:ea typeface="+mn-ea"/>
                <a:cs typeface="+mn-cs"/>
                <a:sym typeface="Helvetica Neue"/>
              </a:defRPr>
            </a:pPr>
            <a:r>
              <a:t>indicate, indicator, indication</a:t>
            </a:r>
          </a:p>
          <a:p>
            <a:pPr algn="l" defTabSz="821529">
              <a:defRPr b="1" sz="3200">
                <a:latin typeface="+mn-lt"/>
                <a:ea typeface="+mn-ea"/>
                <a:cs typeface="+mn-cs"/>
                <a:sym typeface="Helvetica Neue"/>
              </a:defRPr>
            </a:pPr>
            <a:r>
              <a:t>indict, indictment</a:t>
            </a:r>
          </a:p>
          <a:p>
            <a:pPr algn="l" defTabSz="821529">
              <a:defRPr b="1" sz="3200">
                <a:latin typeface="+mn-lt"/>
                <a:ea typeface="+mn-ea"/>
                <a:cs typeface="+mn-cs"/>
                <a:sym typeface="Helvetica Neue"/>
              </a:defRPr>
            </a:pPr>
            <a:r>
              <a:t>jurisdiction</a:t>
            </a:r>
          </a:p>
          <a:p>
            <a:pPr algn="l" defTabSz="821529">
              <a:defRPr b="1" sz="3200">
                <a:latin typeface="+mn-lt"/>
                <a:ea typeface="+mn-ea"/>
                <a:cs typeface="+mn-cs"/>
                <a:sym typeface="Helvetica Neue"/>
              </a:defRPr>
            </a:pPr>
            <a:r>
              <a:t>malediction</a:t>
            </a:r>
          </a:p>
          <a:p>
            <a:pPr algn="l" defTabSz="821529">
              <a:defRPr b="1" sz="3200">
                <a:latin typeface="+mn-lt"/>
                <a:ea typeface="+mn-ea"/>
                <a:cs typeface="+mn-cs"/>
                <a:sym typeface="Helvetica Neue"/>
              </a:defRPr>
            </a:pPr>
            <a:r>
              <a:t>predict, prediction, predictive</a:t>
            </a:r>
          </a:p>
          <a:p>
            <a:pPr algn="l" defTabSz="821529">
              <a:defRPr b="1" sz="3200">
                <a:latin typeface="+mn-lt"/>
                <a:ea typeface="+mn-ea"/>
                <a:cs typeface="+mn-cs"/>
                <a:sym typeface="Helvetica Neue"/>
              </a:defRPr>
            </a:pPr>
            <a:r>
              <a:t>verdict</a:t>
            </a:r>
          </a:p>
          <a:p>
            <a:pPr algn="l" defTabSz="821529">
              <a:defRPr b="1" sz="3200">
                <a:latin typeface="+mn-lt"/>
                <a:ea typeface="+mn-ea"/>
                <a:cs typeface="+mn-cs"/>
                <a:sym typeface="Helvetica Neue"/>
              </a:defRPr>
            </a:pPr>
            <a:r>
              <a:t>valedictorian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9"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3" name="Group"/>
          <p:cNvGrpSpPr/>
          <p:nvPr/>
        </p:nvGrpSpPr>
        <p:grpSpPr>
          <a:xfrm>
            <a:off x="3897288" y="1471858"/>
            <a:ext cx="10947618" cy="3268278"/>
            <a:chOff x="0" y="0"/>
            <a:chExt cx="10947617" cy="3268276"/>
          </a:xfrm>
        </p:grpSpPr>
        <p:pic>
          <p:nvPicPr>
            <p:cNvPr id="571" name="pasted-image.jpeg" descr="pasted-image.jpeg"/>
            <p:cNvPicPr>
              <a:picLocks noChangeAspect="1"/>
            </p:cNvPicPr>
            <p:nvPr/>
          </p:nvPicPr>
          <p:blipFill>
            <a:blip r:embed="rId2">
              <a:extLst/>
            </a:blip>
            <a:stretch>
              <a:fillRect/>
            </a:stretch>
          </p:blipFill>
          <p:spPr>
            <a:xfrm>
              <a:off x="-1" y="-1"/>
              <a:ext cx="4911338" cy="3268277"/>
            </a:xfrm>
            <a:prstGeom prst="rect">
              <a:avLst/>
            </a:prstGeom>
            <a:ln w="12700" cap="flat">
              <a:noFill/>
              <a:miter lim="400000"/>
            </a:ln>
            <a:effectLst/>
          </p:spPr>
        </p:pic>
        <p:sp>
          <p:nvSpPr>
            <p:cNvPr id="572" name="Rulers and Governments"/>
            <p:cNvSpPr txBox="1"/>
            <p:nvPr/>
          </p:nvSpPr>
          <p:spPr>
            <a:xfrm>
              <a:off x="5983115" y="1046647"/>
              <a:ext cx="4964502" cy="626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defTabSz="821529">
                <a:defRPr b="1" sz="3200">
                  <a:latin typeface="+mn-lt"/>
                  <a:ea typeface="+mn-ea"/>
                  <a:cs typeface="+mn-cs"/>
                  <a:sym typeface="Helvetica Neue"/>
                </a:defRPr>
              </a:lvl1pPr>
            </a:lstStyle>
            <a:p>
              <a:pPr/>
              <a:r>
                <a:t>Rulers and Governments</a:t>
              </a:r>
            </a:p>
          </p:txBody>
        </p:sp>
      </p:grpSp>
      <p:sp>
        <p:nvSpPr>
          <p:cNvPr id="574" name="Root: -judg-,judic-"/>
          <p:cNvSpPr txBox="1"/>
          <p:nvPr/>
        </p:nvSpPr>
        <p:spPr>
          <a:xfrm>
            <a:off x="14374665" y="436899"/>
            <a:ext cx="3707100"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defTabSz="821529">
              <a:defRPr b="1" sz="3200">
                <a:latin typeface="+mn-lt"/>
                <a:ea typeface="+mn-ea"/>
                <a:cs typeface="+mn-cs"/>
                <a:sym typeface="Helvetica Neue"/>
              </a:defRPr>
            </a:pPr>
            <a:r>
              <a:t>Root: </a:t>
            </a:r>
            <a:r>
              <a:rPr i="1"/>
              <a:t>-judg-,judic-</a:t>
            </a:r>
          </a:p>
        </p:txBody>
      </p:sp>
      <p:sp>
        <p:nvSpPr>
          <p:cNvPr id="575" name="adjudicate…"/>
          <p:cNvSpPr txBox="1"/>
          <p:nvPr/>
        </p:nvSpPr>
        <p:spPr>
          <a:xfrm>
            <a:off x="9185185" y="5306557"/>
            <a:ext cx="3412460" cy="31028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adjudicate</a:t>
            </a:r>
          </a:p>
          <a:p>
            <a:pPr algn="l" defTabSz="821529">
              <a:defRPr b="1" sz="3200">
                <a:latin typeface="+mn-lt"/>
                <a:ea typeface="+mn-ea"/>
                <a:cs typeface="+mn-cs"/>
                <a:sym typeface="Helvetica Neue"/>
              </a:defRPr>
            </a:pPr>
            <a:r>
              <a:t>injudicious</a:t>
            </a:r>
          </a:p>
          <a:p>
            <a:pPr algn="l" defTabSz="821529">
              <a:defRPr b="1" sz="3200">
                <a:latin typeface="+mn-lt"/>
                <a:ea typeface="+mn-ea"/>
                <a:cs typeface="+mn-cs"/>
                <a:sym typeface="Helvetica Neue"/>
              </a:defRPr>
            </a:pPr>
            <a:r>
              <a:t>judge</a:t>
            </a:r>
          </a:p>
          <a:p>
            <a:pPr algn="l" defTabSz="821529">
              <a:defRPr b="1" sz="3200">
                <a:latin typeface="+mn-lt"/>
                <a:ea typeface="+mn-ea"/>
                <a:cs typeface="+mn-cs"/>
                <a:sym typeface="Helvetica Neue"/>
              </a:defRPr>
            </a:pPr>
            <a:r>
              <a:t>judgment</a:t>
            </a:r>
          </a:p>
          <a:p>
            <a:pPr algn="l" defTabSz="821529">
              <a:defRPr b="1" sz="3200">
                <a:latin typeface="+mn-lt"/>
                <a:ea typeface="+mn-ea"/>
                <a:cs typeface="+mn-cs"/>
                <a:sym typeface="Helvetica Neue"/>
              </a:defRPr>
            </a:pPr>
            <a:r>
              <a:t>judgmental</a:t>
            </a:r>
          </a:p>
          <a:p>
            <a:pPr algn="l" defTabSz="821529">
              <a:defRPr b="1" sz="3200">
                <a:latin typeface="+mn-lt"/>
                <a:ea typeface="+mn-ea"/>
                <a:cs typeface="+mn-cs"/>
                <a:sym typeface="Helvetica Neue"/>
              </a:defRPr>
            </a:pPr>
            <a:r>
              <a:t>judicial, judiciary</a:t>
            </a:r>
          </a:p>
        </p:txBody>
      </p:sp>
      <p:sp>
        <p:nvSpPr>
          <p:cNvPr id="576" name="Means: judge, decide"/>
          <p:cNvSpPr txBox="1"/>
          <p:nvPr/>
        </p:nvSpPr>
        <p:spPr>
          <a:xfrm>
            <a:off x="3244450" y="7669944"/>
            <a:ext cx="4287033"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b="1" sz="3200">
                <a:solidFill>
                  <a:srgbClr val="2B34E7"/>
                </a:solidFill>
                <a:latin typeface="+mn-lt"/>
                <a:ea typeface="+mn-ea"/>
                <a:cs typeface="+mn-cs"/>
                <a:sym typeface="Helvetica Neue"/>
              </a:defRPr>
            </a:lvl1pPr>
          </a:lstStyle>
          <a:p>
            <a:pPr/>
            <a:r>
              <a:t>Means: judge, decide</a:t>
            </a:r>
          </a:p>
        </p:txBody>
      </p:sp>
      <p:sp>
        <p:nvSpPr>
          <p:cNvPr id="577" name="adjudicate…"/>
          <p:cNvSpPr txBox="1"/>
          <p:nvPr/>
        </p:nvSpPr>
        <p:spPr>
          <a:xfrm>
            <a:off x="14251347" y="5247573"/>
            <a:ext cx="6483625" cy="26075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judicious</a:t>
            </a:r>
          </a:p>
          <a:p>
            <a:pPr algn="l" defTabSz="821529">
              <a:defRPr b="1" sz="3200">
                <a:latin typeface="+mn-lt"/>
                <a:ea typeface="+mn-ea"/>
                <a:cs typeface="+mn-cs"/>
                <a:sym typeface="Helvetica Neue"/>
              </a:defRPr>
            </a:pPr>
            <a:r>
              <a:t>misjudge, misjudgment</a:t>
            </a:r>
          </a:p>
          <a:p>
            <a:pPr algn="l" defTabSz="821529">
              <a:defRPr b="1" sz="3200">
                <a:latin typeface="+mn-lt"/>
                <a:ea typeface="+mn-ea"/>
                <a:cs typeface="+mn-cs"/>
                <a:sym typeface="Helvetica Neue"/>
              </a:defRPr>
            </a:pPr>
            <a:r>
              <a:t>nonjudgmental</a:t>
            </a:r>
          </a:p>
          <a:p>
            <a:pPr algn="l" defTabSz="821529">
              <a:defRPr b="1" sz="3200">
                <a:latin typeface="+mn-lt"/>
                <a:ea typeface="+mn-ea"/>
                <a:cs typeface="+mn-cs"/>
                <a:sym typeface="Helvetica Neue"/>
              </a:defRPr>
            </a:pPr>
            <a:r>
              <a:t>prejudge</a:t>
            </a:r>
          </a:p>
          <a:p>
            <a:pPr algn="l" defTabSz="821529">
              <a:defRPr b="1" sz="3200">
                <a:latin typeface="+mn-lt"/>
                <a:ea typeface="+mn-ea"/>
                <a:cs typeface="+mn-cs"/>
                <a:sym typeface="Helvetica Neue"/>
              </a:defRPr>
            </a:pPr>
            <a:r>
              <a:t>prejudice, prejudiced, prejudicial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7"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1" name="Group"/>
          <p:cNvGrpSpPr/>
          <p:nvPr/>
        </p:nvGrpSpPr>
        <p:grpSpPr>
          <a:xfrm>
            <a:off x="3075755" y="10258671"/>
            <a:ext cx="10947620" cy="3268279"/>
            <a:chOff x="-1" y="0"/>
            <a:chExt cx="10947618" cy="3268278"/>
          </a:xfrm>
        </p:grpSpPr>
        <p:pic>
          <p:nvPicPr>
            <p:cNvPr id="579" name="pasted-image.jpeg" descr="pasted-image.jpeg"/>
            <p:cNvPicPr>
              <a:picLocks noChangeAspect="1"/>
            </p:cNvPicPr>
            <p:nvPr/>
          </p:nvPicPr>
          <p:blipFill>
            <a:blip r:embed="rId2">
              <a:extLst/>
            </a:blip>
            <a:stretch>
              <a:fillRect/>
            </a:stretch>
          </p:blipFill>
          <p:spPr>
            <a:xfrm>
              <a:off x="-2" y="-1"/>
              <a:ext cx="4911339" cy="3268279"/>
            </a:xfrm>
            <a:prstGeom prst="rect">
              <a:avLst/>
            </a:prstGeom>
            <a:ln w="12700" cap="flat">
              <a:noFill/>
              <a:miter lim="400000"/>
            </a:ln>
            <a:effectLst/>
          </p:spPr>
        </p:pic>
        <p:sp>
          <p:nvSpPr>
            <p:cNvPr id="580" name="Rulers and Governments"/>
            <p:cNvSpPr txBox="1"/>
            <p:nvPr/>
          </p:nvSpPr>
          <p:spPr>
            <a:xfrm>
              <a:off x="5983116" y="1046647"/>
              <a:ext cx="4964502" cy="6263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4" tIns="71434" rIns="71434" bIns="71434" numCol="1" anchor="ctr">
              <a:spAutoFit/>
            </a:bodyPr>
            <a:lstStyle>
              <a:lvl1pPr defTabSz="821529">
                <a:defRPr b="1" sz="3200">
                  <a:latin typeface="+mn-lt"/>
                  <a:ea typeface="+mn-ea"/>
                  <a:cs typeface="+mn-cs"/>
                  <a:sym typeface="Helvetica Neue"/>
                </a:defRPr>
              </a:lvl1pPr>
            </a:lstStyle>
            <a:p>
              <a:pPr/>
              <a:r>
                <a:t>Rulers and Governments</a:t>
              </a:r>
            </a:p>
          </p:txBody>
        </p:sp>
      </p:grpSp>
      <p:sp>
        <p:nvSpPr>
          <p:cNvPr id="582" name="Roots: popl-; dem(o)-"/>
          <p:cNvSpPr txBox="1"/>
          <p:nvPr/>
        </p:nvSpPr>
        <p:spPr>
          <a:xfrm>
            <a:off x="12763499" y="561915"/>
            <a:ext cx="4264275"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Roots:</a:t>
            </a:r>
            <a:r>
              <a:rPr i="1"/>
              <a:t> popl-; dem(o)-</a:t>
            </a:r>
          </a:p>
        </p:txBody>
      </p:sp>
      <p:sp>
        <p:nvSpPr>
          <p:cNvPr id="583" name="demagogue, demagoguery…"/>
          <p:cNvSpPr txBox="1"/>
          <p:nvPr/>
        </p:nvSpPr>
        <p:spPr>
          <a:xfrm>
            <a:off x="12549688" y="2698618"/>
            <a:ext cx="5602956" cy="11216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demagogue, demagoguery</a:t>
            </a:r>
          </a:p>
          <a:p>
            <a:pPr algn="l" defTabSz="821529">
              <a:defRPr b="1" sz="3200">
                <a:latin typeface="+mn-lt"/>
                <a:ea typeface="+mn-ea"/>
                <a:cs typeface="+mn-cs"/>
                <a:sym typeface="Helvetica Neue"/>
              </a:defRPr>
            </a:pPr>
            <a:r>
              <a:t>demographics, demography</a:t>
            </a:r>
          </a:p>
        </p:txBody>
      </p:sp>
      <p:sp>
        <p:nvSpPr>
          <p:cNvPr id="584" name="popular, populist…"/>
          <p:cNvSpPr txBox="1"/>
          <p:nvPr/>
        </p:nvSpPr>
        <p:spPr>
          <a:xfrm>
            <a:off x="1666494" y="3182823"/>
            <a:ext cx="4985635" cy="21122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popular, populist</a:t>
            </a:r>
          </a:p>
          <a:p>
            <a:pPr algn="l" defTabSz="821529">
              <a:defRPr b="1" sz="3200">
                <a:latin typeface="+mn-lt"/>
                <a:ea typeface="+mn-ea"/>
                <a:cs typeface="+mn-cs"/>
                <a:sym typeface="Helvetica Neue"/>
              </a:defRPr>
            </a:pPr>
            <a:r>
              <a:t>population, depopulation</a:t>
            </a:r>
          </a:p>
          <a:p>
            <a:pPr algn="l" defTabSz="821529">
              <a:defRPr b="1" sz="3200">
                <a:latin typeface="+mn-lt"/>
                <a:ea typeface="+mn-ea"/>
                <a:cs typeface="+mn-cs"/>
                <a:sym typeface="Helvetica Neue"/>
              </a:defRPr>
            </a:pPr>
            <a:r>
              <a:t>popularity, populate</a:t>
            </a:r>
          </a:p>
          <a:p>
            <a:pPr algn="l" defTabSz="821529">
              <a:defRPr b="1" sz="3200">
                <a:latin typeface="+mn-lt"/>
                <a:ea typeface="+mn-ea"/>
                <a:cs typeface="+mn-cs"/>
                <a:sym typeface="Helvetica Neue"/>
              </a:defRPr>
            </a:pPr>
            <a:r>
              <a:t>populace</a:t>
            </a:r>
          </a:p>
        </p:txBody>
      </p:sp>
      <p:sp>
        <p:nvSpPr>
          <p:cNvPr id="585" name="Means: the people"/>
          <p:cNvSpPr txBox="1"/>
          <p:nvPr/>
        </p:nvSpPr>
        <p:spPr>
          <a:xfrm>
            <a:off x="9102328" y="6098321"/>
            <a:ext cx="3722543" cy="6263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lvl1pPr algn="l" defTabSz="821529">
              <a:defRPr b="1" sz="3200">
                <a:solidFill>
                  <a:srgbClr val="2B34E7"/>
                </a:solidFill>
                <a:latin typeface="+mn-lt"/>
                <a:ea typeface="+mn-ea"/>
                <a:cs typeface="+mn-cs"/>
                <a:sym typeface="Helvetica Neue"/>
              </a:defRPr>
            </a:lvl1pPr>
          </a:lstStyle>
          <a:p>
            <a:pPr/>
            <a:r>
              <a:t>Means: the people</a:t>
            </a:r>
          </a:p>
        </p:txBody>
      </p:sp>
      <p:sp>
        <p:nvSpPr>
          <p:cNvPr id="586" name="popular, populist…"/>
          <p:cNvSpPr txBox="1"/>
          <p:nvPr/>
        </p:nvSpPr>
        <p:spPr>
          <a:xfrm>
            <a:off x="7739512" y="2923200"/>
            <a:ext cx="2119702" cy="2112282"/>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populism</a:t>
            </a:r>
          </a:p>
          <a:p>
            <a:pPr algn="l" defTabSz="821529">
              <a:defRPr b="1" sz="3200">
                <a:latin typeface="+mn-lt"/>
                <a:ea typeface="+mn-ea"/>
                <a:cs typeface="+mn-cs"/>
                <a:sym typeface="Helvetica Neue"/>
              </a:defRPr>
            </a:pPr>
            <a:r>
              <a:t>populous</a:t>
            </a:r>
          </a:p>
          <a:p>
            <a:pPr algn="l" defTabSz="821529">
              <a:defRPr b="1" sz="3200">
                <a:latin typeface="+mn-lt"/>
                <a:ea typeface="+mn-ea"/>
                <a:cs typeface="+mn-cs"/>
                <a:sym typeface="Helvetica Neue"/>
              </a:defRPr>
            </a:pPr>
            <a:r>
              <a:t>populate</a:t>
            </a:r>
          </a:p>
          <a:p>
            <a:pPr algn="l" defTabSz="821529">
              <a:defRPr b="1" sz="3200">
                <a:latin typeface="+mn-lt"/>
                <a:ea typeface="+mn-ea"/>
                <a:cs typeface="+mn-cs"/>
                <a:sym typeface="Helvetica Neue"/>
              </a:defRPr>
            </a:pPr>
            <a:r>
              <a:t>unpopular</a:t>
            </a:r>
          </a:p>
        </p:txBody>
      </p:sp>
      <p:sp>
        <p:nvSpPr>
          <p:cNvPr id="587" name="demagogue, demagoguery…"/>
          <p:cNvSpPr txBox="1"/>
          <p:nvPr/>
        </p:nvSpPr>
        <p:spPr>
          <a:xfrm>
            <a:off x="16516266" y="4497756"/>
            <a:ext cx="2841468" cy="1616983"/>
          </a:xfrm>
          <a:prstGeom prst="rect">
            <a:avLst/>
          </a:prstGeom>
          <a:ln w="12700">
            <a:miter lim="400000"/>
          </a:ln>
          <a:extLst>
            <a:ext uri="{C572A759-6A51-4108-AA02-DFA0A04FC94B}">
              <ma14:wrappingTextBoxFlag xmlns:ma14="http://schemas.microsoft.com/office/mac/drawingml/2011/main" val="1"/>
            </a:ext>
          </a:extLst>
        </p:spPr>
        <p:txBody>
          <a:bodyPr wrap="none" lIns="71434" tIns="71434" rIns="71434" bIns="71434" anchor="ctr">
            <a:spAutoFit/>
          </a:bodyPr>
          <a:lstStyle/>
          <a:p>
            <a:pPr algn="l" defTabSz="821529">
              <a:defRPr b="1" sz="3200">
                <a:latin typeface="+mn-lt"/>
                <a:ea typeface="+mn-ea"/>
                <a:cs typeface="+mn-cs"/>
                <a:sym typeface="Helvetica Neue"/>
              </a:defRPr>
            </a:pPr>
            <a:r>
              <a:t>epidemic</a:t>
            </a:r>
          </a:p>
          <a:p>
            <a:pPr algn="l" defTabSz="821529">
              <a:defRPr b="1" sz="3200">
                <a:latin typeface="+mn-lt"/>
                <a:ea typeface="+mn-ea"/>
                <a:cs typeface="+mn-cs"/>
                <a:sym typeface="Helvetica Neue"/>
              </a:defRPr>
            </a:pPr>
            <a:r>
              <a:t>pandemic</a:t>
            </a:r>
          </a:p>
          <a:p>
            <a:pPr algn="l" defTabSz="821529">
              <a:defRPr b="1" sz="3200">
                <a:latin typeface="+mn-lt"/>
                <a:ea typeface="+mn-ea"/>
                <a:cs typeface="+mn-cs"/>
                <a:sym typeface="Helvetica Neue"/>
              </a:defRPr>
            </a:pPr>
            <a:r>
              <a:t>undemocratic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7"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9" name="Image" descr="Image"/>
          <p:cNvPicPr>
            <a:picLocks noChangeAspect="1"/>
          </p:cNvPicPr>
          <p:nvPr/>
        </p:nvPicPr>
        <p:blipFill>
          <a:blip r:embed="rId2">
            <a:extLst/>
          </a:blip>
          <a:stretch>
            <a:fillRect/>
          </a:stretch>
        </p:blipFill>
        <p:spPr>
          <a:xfrm>
            <a:off x="8388029" y="1772016"/>
            <a:ext cx="8559453" cy="5695928"/>
          </a:xfrm>
          <a:prstGeom prst="rect">
            <a:avLst/>
          </a:prstGeom>
          <a:ln w="12700">
            <a:miter lim="400000"/>
          </a:ln>
        </p:spPr>
      </p:pic>
      <p:sp>
        <p:nvSpPr>
          <p:cNvPr id="590" name="Elements of Reading Instruction…"/>
          <p:cNvSpPr txBox="1"/>
          <p:nvPr/>
        </p:nvSpPr>
        <p:spPr>
          <a:xfrm>
            <a:off x="7338644" y="7044721"/>
            <a:ext cx="10658222" cy="328891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7000">
                <a:latin typeface="+mn-lt"/>
                <a:ea typeface="+mn-ea"/>
                <a:cs typeface="+mn-cs"/>
                <a:sym typeface="Helvetica Neue"/>
              </a:defRPr>
            </a:pPr>
          </a:p>
          <a:p>
            <a:pPr>
              <a:defRPr b="1" sz="7000">
                <a:latin typeface="+mn-lt"/>
                <a:ea typeface="+mn-ea"/>
                <a:cs typeface="+mn-cs"/>
                <a:sym typeface="Helvetica Neue"/>
              </a:defRPr>
            </a:pPr>
            <a:r>
              <a:t>Topic IV:</a:t>
            </a:r>
          </a:p>
          <a:p>
            <a:pPr>
              <a:defRPr b="1" sz="7000">
                <a:latin typeface="+mn-lt"/>
                <a:ea typeface="+mn-ea"/>
                <a:cs typeface="+mn-cs"/>
                <a:sym typeface="Helvetica Neue"/>
              </a:defRPr>
            </a:pPr>
            <a:r>
              <a:t>Free Vocabulary Reading</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2" name="image10.jpeg" descr="image10.jpeg">
            <a:hlinkClick r:id="rId2" invalidUrl="" action="" tgtFrame="" tooltip="" history="1" highlightClick="0" endSnd="0"/>
          </p:cNvPr>
          <p:cNvPicPr>
            <a:picLocks noChangeAspect="1"/>
          </p:cNvPicPr>
          <p:nvPr/>
        </p:nvPicPr>
        <p:blipFill>
          <a:blip r:embed="rId3">
            <a:extLst/>
          </a:blip>
          <a:stretch>
            <a:fillRect/>
          </a:stretch>
        </p:blipFill>
        <p:spPr>
          <a:xfrm>
            <a:off x="7173510" y="166561"/>
            <a:ext cx="8527524" cy="8812739"/>
          </a:xfrm>
          <a:prstGeom prst="rect">
            <a:avLst/>
          </a:prstGeom>
          <a:ln w="12700">
            <a:miter lim="400000"/>
          </a:ln>
        </p:spPr>
      </p:pic>
      <p:sp>
        <p:nvSpPr>
          <p:cNvPr id="593" name="20 paragraphs = 1 word gained"/>
          <p:cNvSpPr txBox="1"/>
          <p:nvPr/>
        </p:nvSpPr>
        <p:spPr>
          <a:xfrm>
            <a:off x="6229725" y="9194480"/>
            <a:ext cx="9290050" cy="899156"/>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l" defTabSz="821530">
              <a:defRPr sz="5000">
                <a:latin typeface="Helvetica Neue Medium"/>
                <a:ea typeface="Helvetica Neue Medium"/>
                <a:cs typeface="Helvetica Neue Medium"/>
                <a:sym typeface="Helvetica Neue Medium"/>
              </a:defRPr>
            </a:lvl1pPr>
          </a:lstStyle>
          <a:p>
            <a:pPr/>
            <a:r>
              <a:t>20 paragraphs = 1 word gained</a:t>
            </a:r>
          </a:p>
        </p:txBody>
      </p:sp>
      <p:sp>
        <p:nvSpPr>
          <p:cNvPr id="594" name="25 minutes of free reading every day = 1,000 words…"/>
          <p:cNvSpPr txBox="1"/>
          <p:nvPr/>
        </p:nvSpPr>
        <p:spPr>
          <a:xfrm>
            <a:off x="3390084" y="10610928"/>
            <a:ext cx="15453995" cy="167385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lgn="l" defTabSz="821530">
              <a:defRPr sz="5000">
                <a:latin typeface="Helvetica Neue Medium"/>
                <a:ea typeface="Helvetica Neue Medium"/>
                <a:cs typeface="Helvetica Neue Medium"/>
                <a:sym typeface="Helvetica Neue Medium"/>
              </a:defRPr>
            </a:pPr>
            <a:r>
              <a:t>25 minutes of free reading every day = 1,000 words</a:t>
            </a:r>
          </a:p>
          <a:p>
            <a:pPr lvl="8" algn="l" defTabSz="821530">
              <a:defRPr sz="5000">
                <a:latin typeface="Helvetica Neue Medium"/>
                <a:ea typeface="Helvetica Neue Medium"/>
                <a:cs typeface="Helvetica Neue Medium"/>
                <a:sym typeface="Helvetica Neue Medium"/>
              </a:defRPr>
            </a:pPr>
            <a:r>
              <a:t>                                                             per school year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92"/>
                                        </p:tgtEl>
                                        <p:attrNameLst>
                                          <p:attrName>style.visibility</p:attrName>
                                        </p:attrNameLst>
                                      </p:cBhvr>
                                      <p:to>
                                        <p:strVal val="visible"/>
                                      </p:to>
                                    </p:set>
                                    <p:animEffect filter="fade" transition="in">
                                      <p:cBhvr>
                                        <p:cTn id="7" dur="500"/>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59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4" grpId="3"/>
      <p:bldP build="whole" bldLvl="1" animBg="1" rev="0" advAuto="0" spid="592" grpId="1"/>
      <p:bldP build="whole" bldLvl="1" animBg="1" rev="0" advAuto="0" spid="593" grpId="2"/>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Screenshot 2018-02-14 13.41.52.png" descr="Screenshot 2018-02-14 13.41.52.png"/>
          <p:cNvPicPr>
            <a:picLocks noChangeAspect="1"/>
          </p:cNvPicPr>
          <p:nvPr/>
        </p:nvPicPr>
        <p:blipFill>
          <a:blip r:embed="rId2">
            <a:extLst/>
          </a:blip>
          <a:stretch>
            <a:fillRect/>
          </a:stretch>
        </p:blipFill>
        <p:spPr>
          <a:xfrm>
            <a:off x="3623550" y="-209640"/>
            <a:ext cx="18283526" cy="13716004"/>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8" name="Line Line" descr="Line Line"/>
          <p:cNvPicPr>
            <a:picLocks noChangeAspect="1"/>
          </p:cNvPicPr>
          <p:nvPr/>
        </p:nvPicPr>
        <p:blipFill>
          <a:blip r:embed="rId2">
            <a:extLst/>
          </a:blip>
          <a:stretch>
            <a:fillRect/>
          </a:stretch>
        </p:blipFill>
        <p:spPr>
          <a:xfrm>
            <a:off x="-9888" y="5527659"/>
            <a:ext cx="24403774" cy="76204"/>
          </a:xfrm>
          <a:prstGeom prst="rect">
            <a:avLst/>
          </a:prstGeom>
          <a:ln w="12700">
            <a:miter lim="400000"/>
          </a:ln>
        </p:spPr>
      </p:pic>
      <p:pic>
        <p:nvPicPr>
          <p:cNvPr id="599" name="Line Line" descr="Line Line"/>
          <p:cNvPicPr>
            <a:picLocks noChangeAspect="1"/>
          </p:cNvPicPr>
          <p:nvPr/>
        </p:nvPicPr>
        <p:blipFill>
          <a:blip r:embed="rId3">
            <a:extLst/>
          </a:blip>
          <a:stretch>
            <a:fillRect/>
          </a:stretch>
        </p:blipFill>
        <p:spPr>
          <a:xfrm rot="16200000">
            <a:off x="466729" y="8258712"/>
            <a:ext cx="11362082" cy="76204"/>
          </a:xfrm>
          <a:prstGeom prst="rect">
            <a:avLst/>
          </a:prstGeom>
          <a:ln w="12700">
            <a:miter lim="400000"/>
          </a:ln>
        </p:spPr>
      </p:pic>
      <p:pic>
        <p:nvPicPr>
          <p:cNvPr id="600" name="Line Line" descr="Line Line"/>
          <p:cNvPicPr>
            <a:picLocks noChangeAspect="1"/>
          </p:cNvPicPr>
          <p:nvPr/>
        </p:nvPicPr>
        <p:blipFill>
          <a:blip r:embed="rId4">
            <a:extLst/>
          </a:blip>
          <a:stretch>
            <a:fillRect/>
          </a:stretch>
        </p:blipFill>
        <p:spPr>
          <a:xfrm rot="16245797">
            <a:off x="6759840" y="8258712"/>
            <a:ext cx="11176418" cy="76204"/>
          </a:xfrm>
          <a:prstGeom prst="rect">
            <a:avLst/>
          </a:prstGeom>
          <a:ln w="12700">
            <a:miter lim="400000"/>
          </a:ln>
        </p:spPr>
      </p:pic>
      <p:sp>
        <p:nvSpPr>
          <p:cNvPr id="601" name="Surprises"/>
          <p:cNvSpPr txBox="1"/>
          <p:nvPr/>
        </p:nvSpPr>
        <p:spPr>
          <a:xfrm>
            <a:off x="2433066" y="3871405"/>
            <a:ext cx="18428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Surprises</a:t>
            </a:r>
          </a:p>
        </p:txBody>
      </p:sp>
      <p:pic>
        <p:nvPicPr>
          <p:cNvPr id="602" name="Image" descr="Image"/>
          <p:cNvPicPr>
            <a:picLocks noChangeAspect="1"/>
          </p:cNvPicPr>
          <p:nvPr/>
        </p:nvPicPr>
        <p:blipFill>
          <a:blip r:embed="rId5">
            <a:extLst/>
          </a:blip>
          <a:stretch>
            <a:fillRect/>
          </a:stretch>
        </p:blipFill>
        <p:spPr>
          <a:xfrm>
            <a:off x="2542631" y="235597"/>
            <a:ext cx="2514602" cy="2540003"/>
          </a:xfrm>
          <a:prstGeom prst="rect">
            <a:avLst/>
          </a:prstGeom>
          <a:ln w="12700">
            <a:miter lim="400000"/>
          </a:ln>
        </p:spPr>
      </p:pic>
      <p:sp>
        <p:nvSpPr>
          <p:cNvPr id="603" name="Questions"/>
          <p:cNvSpPr txBox="1"/>
          <p:nvPr/>
        </p:nvSpPr>
        <p:spPr>
          <a:xfrm>
            <a:off x="7558137" y="3778082"/>
            <a:ext cx="195567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Questions</a:t>
            </a:r>
          </a:p>
        </p:txBody>
      </p:sp>
      <p:sp>
        <p:nvSpPr>
          <p:cNvPr id="604" name="Affirmations"/>
          <p:cNvSpPr txBox="1"/>
          <p:nvPr/>
        </p:nvSpPr>
        <p:spPr>
          <a:xfrm>
            <a:off x="12645976" y="3778082"/>
            <a:ext cx="232829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Affirmations</a:t>
            </a:r>
          </a:p>
        </p:txBody>
      </p:sp>
      <p:sp>
        <p:nvSpPr>
          <p:cNvPr id="605" name="(Hmmmm….I never knew this or thought about it…"/>
          <p:cNvSpPr txBox="1"/>
          <p:nvPr/>
        </p:nvSpPr>
        <p:spPr>
          <a:xfrm>
            <a:off x="373636" y="4406532"/>
            <a:ext cx="5618481"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(Hmmmm….I never knew this or thought about it</a:t>
            </a:r>
          </a:p>
          <a:p>
            <a:pPr algn="l">
              <a:defRPr i="1" sz="2000">
                <a:latin typeface="+mn-lt"/>
                <a:ea typeface="+mn-ea"/>
                <a:cs typeface="+mn-cs"/>
                <a:sym typeface="Helvetica Neue"/>
              </a:defRPr>
            </a:pPr>
            <a:r>
              <a:t>this way.)</a:t>
            </a:r>
          </a:p>
        </p:txBody>
      </p:sp>
      <p:sp>
        <p:nvSpPr>
          <p:cNvPr id="606" name="(I wonder about; I’m not sure about; I disagree with)"/>
          <p:cNvSpPr txBox="1"/>
          <p:nvPr/>
        </p:nvSpPr>
        <p:spPr>
          <a:xfrm>
            <a:off x="6303419" y="4558932"/>
            <a:ext cx="59342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000">
                <a:latin typeface="+mn-lt"/>
                <a:ea typeface="+mn-ea"/>
                <a:cs typeface="+mn-cs"/>
                <a:sym typeface="Helvetica Neue"/>
              </a:defRPr>
            </a:lvl1pPr>
          </a:lstStyle>
          <a:p>
            <a:pPr/>
            <a:r>
              <a:t>(I wonder about; I’m not sure about; I disagree with)</a:t>
            </a:r>
          </a:p>
        </p:txBody>
      </p:sp>
      <p:sp>
        <p:nvSpPr>
          <p:cNvPr id="607" name="(I already knew this, but it’s good to have it expressed and/or…"/>
          <p:cNvSpPr txBox="1"/>
          <p:nvPr/>
        </p:nvSpPr>
        <p:spPr>
          <a:xfrm>
            <a:off x="12548923" y="4254132"/>
            <a:ext cx="4710685" cy="1008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(I already knew this, but it’s good to have</a:t>
            </a:r>
          </a:p>
          <a:p>
            <a:pPr algn="l">
              <a:defRPr i="1" sz="2000">
                <a:latin typeface="+mn-lt"/>
                <a:ea typeface="+mn-ea"/>
                <a:cs typeface="+mn-cs"/>
                <a:sym typeface="Helvetica Neue"/>
              </a:defRPr>
            </a:pPr>
            <a:r>
              <a:t> it expressed and/or</a:t>
            </a:r>
          </a:p>
          <a:p>
            <a:pPr algn="l">
              <a:defRPr i="1" sz="2000">
                <a:latin typeface="+mn-lt"/>
                <a:ea typeface="+mn-ea"/>
                <a:cs typeface="+mn-cs"/>
                <a:sym typeface="Helvetica Neue"/>
              </a:defRPr>
            </a:pPr>
            <a:r>
              <a:t>expanded on by an expert.)</a:t>
            </a:r>
          </a:p>
        </p:txBody>
      </p:sp>
      <p:pic>
        <p:nvPicPr>
          <p:cNvPr id="608" name="Line Line" descr="Line Line"/>
          <p:cNvPicPr>
            <a:picLocks noChangeAspect="1"/>
          </p:cNvPicPr>
          <p:nvPr/>
        </p:nvPicPr>
        <p:blipFill>
          <a:blip r:embed="rId4">
            <a:extLst/>
          </a:blip>
          <a:stretch>
            <a:fillRect/>
          </a:stretch>
        </p:blipFill>
        <p:spPr>
          <a:xfrm rot="16245797">
            <a:off x="13228310" y="8449685"/>
            <a:ext cx="11176420" cy="76204"/>
          </a:xfrm>
          <a:prstGeom prst="rect">
            <a:avLst/>
          </a:prstGeom>
          <a:ln w="12700">
            <a:miter lim="400000"/>
          </a:ln>
        </p:spPr>
      </p:pic>
      <p:sp>
        <p:nvSpPr>
          <p:cNvPr id="609" name="Affirmations"/>
          <p:cNvSpPr txBox="1"/>
          <p:nvPr/>
        </p:nvSpPr>
        <p:spPr>
          <a:xfrm>
            <a:off x="19065622" y="3758429"/>
            <a:ext cx="12637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Words</a:t>
            </a:r>
          </a:p>
        </p:txBody>
      </p:sp>
      <p:sp>
        <p:nvSpPr>
          <p:cNvPr id="610" name="(I already knew this, but it’s good to have it expressed and/or…"/>
          <p:cNvSpPr txBox="1"/>
          <p:nvPr/>
        </p:nvSpPr>
        <p:spPr>
          <a:xfrm>
            <a:off x="18968569" y="4386879"/>
            <a:ext cx="417906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(3 words in the text that I would like </a:t>
            </a:r>
          </a:p>
          <a:p>
            <a:pPr algn="l">
              <a:defRPr i="1" sz="2000">
                <a:latin typeface="+mn-lt"/>
                <a:ea typeface="+mn-ea"/>
                <a:cs typeface="+mn-cs"/>
                <a:sym typeface="Helvetica Neue"/>
              </a:defRPr>
            </a:pPr>
            <a:r>
              <a:t>to know more about.)</a:t>
            </a:r>
          </a:p>
        </p:txBody>
      </p:sp>
      <p:sp>
        <p:nvSpPr>
          <p:cNvPr id="611" name="Article: There Are Better Ways to Study That Will Last You a Lifetime"/>
          <p:cNvSpPr txBox="1"/>
          <p:nvPr/>
        </p:nvSpPr>
        <p:spPr>
          <a:xfrm>
            <a:off x="7165881" y="418449"/>
            <a:ext cx="1144333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Article: “Is Listening to a Book the Same Thing as Reading It?”</a:t>
            </a:r>
          </a:p>
        </p:txBody>
      </p:sp>
      <p:sp>
        <p:nvSpPr>
          <p:cNvPr id="612" name="NYT: April 20, 2023"/>
          <p:cNvSpPr txBox="1"/>
          <p:nvPr/>
        </p:nvSpPr>
        <p:spPr>
          <a:xfrm>
            <a:off x="11452427" y="1038727"/>
            <a:ext cx="431330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NYT: December 8, 2018</a:t>
            </a:r>
          </a:p>
        </p:txBody>
      </p:sp>
      <p:sp>
        <p:nvSpPr>
          <p:cNvPr id="613" name="By: Daniel T. Willingham, psychologist at the University of Virginia and author of…"/>
          <p:cNvSpPr txBox="1"/>
          <p:nvPr/>
        </p:nvSpPr>
        <p:spPr>
          <a:xfrm>
            <a:off x="7279550" y="1424058"/>
            <a:ext cx="14479906"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By: Daniel T. Willingham, psychologist at the University of Virginia and author of</a:t>
            </a:r>
          </a:p>
          <a:p>
            <a:pPr>
              <a:defRPr b="1">
                <a:latin typeface="+mn-lt"/>
                <a:ea typeface="+mn-ea"/>
                <a:cs typeface="+mn-cs"/>
                <a:sym typeface="Helvetica Neue"/>
              </a:defRPr>
            </a:pPr>
            <a:r>
              <a:t>“</a:t>
            </a:r>
            <a:r>
              <a:rPr i="1"/>
              <a:t>Outsmart Your Brain: Why Learning is Hard and How You Can Make It Easy</a:t>
            </a:r>
            <a:r>
              <a:t>”</a:t>
            </a:r>
          </a:p>
        </p:txBody>
      </p:sp>
      <p:pic>
        <p:nvPicPr>
          <p:cNvPr id="614" name="Image" descr="Image"/>
          <p:cNvPicPr>
            <a:picLocks noChangeAspect="1"/>
          </p:cNvPicPr>
          <p:nvPr/>
        </p:nvPicPr>
        <p:blipFill>
          <a:blip r:embed="rId6">
            <a:extLst/>
          </a:blip>
          <a:stretch>
            <a:fillRect/>
          </a:stretch>
        </p:blipFill>
        <p:spPr>
          <a:xfrm>
            <a:off x="11042073" y="6323769"/>
            <a:ext cx="3690954" cy="3946089"/>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6" name="Image" descr="Image"/>
          <p:cNvPicPr>
            <a:picLocks noChangeAspect="1"/>
          </p:cNvPicPr>
          <p:nvPr/>
        </p:nvPicPr>
        <p:blipFill>
          <a:blip r:embed="rId2">
            <a:extLst/>
          </a:blip>
          <a:stretch>
            <a:fillRect/>
          </a:stretch>
        </p:blipFill>
        <p:spPr>
          <a:xfrm>
            <a:off x="8388029" y="1772016"/>
            <a:ext cx="8559453" cy="5695928"/>
          </a:xfrm>
          <a:prstGeom prst="rect">
            <a:avLst/>
          </a:prstGeom>
          <a:ln w="12700">
            <a:miter lim="400000"/>
          </a:ln>
        </p:spPr>
      </p:pic>
      <p:sp>
        <p:nvSpPr>
          <p:cNvPr id="617" name="Elements of Reading Instruction…"/>
          <p:cNvSpPr txBox="1"/>
          <p:nvPr/>
        </p:nvSpPr>
        <p:spPr>
          <a:xfrm>
            <a:off x="5906464" y="7044721"/>
            <a:ext cx="13522580" cy="328891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7000">
                <a:latin typeface="+mn-lt"/>
                <a:ea typeface="+mn-ea"/>
                <a:cs typeface="+mn-cs"/>
                <a:sym typeface="Helvetica Neue"/>
              </a:defRPr>
            </a:pPr>
          </a:p>
          <a:p>
            <a:pPr>
              <a:defRPr b="1" sz="7000">
                <a:latin typeface="+mn-lt"/>
                <a:ea typeface="+mn-ea"/>
                <a:cs typeface="+mn-cs"/>
                <a:sym typeface="Helvetica Neue"/>
              </a:defRPr>
            </a:pPr>
            <a:r>
              <a:t>Topic V:</a:t>
            </a:r>
          </a:p>
          <a:p>
            <a:pPr>
              <a:defRPr b="1" sz="7000">
                <a:latin typeface="+mn-lt"/>
                <a:ea typeface="+mn-ea"/>
                <a:cs typeface="+mn-cs"/>
                <a:sym typeface="Helvetica Neue"/>
              </a:defRPr>
            </a:pPr>
            <a:r>
              <a:t>Textbook Reading and Studying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2" name="Group"/>
          <p:cNvGrpSpPr/>
          <p:nvPr/>
        </p:nvGrpSpPr>
        <p:grpSpPr>
          <a:xfrm>
            <a:off x="754489" y="-80136"/>
            <a:ext cx="10823750" cy="5970274"/>
            <a:chOff x="0" y="0"/>
            <a:chExt cx="10823748" cy="5970273"/>
          </a:xfrm>
        </p:grpSpPr>
        <p:pic>
          <p:nvPicPr>
            <p:cNvPr id="220" name="Image" descr="Image"/>
            <p:cNvPicPr>
              <a:picLocks noChangeAspect="1"/>
            </p:cNvPicPr>
            <p:nvPr/>
          </p:nvPicPr>
          <p:blipFill>
            <a:blip r:embed="rId2">
              <a:extLst/>
            </a:blip>
            <a:stretch>
              <a:fillRect/>
            </a:stretch>
          </p:blipFill>
          <p:spPr>
            <a:xfrm>
              <a:off x="0" y="-1"/>
              <a:ext cx="10661180" cy="5970274"/>
            </a:xfrm>
            <a:prstGeom prst="rect">
              <a:avLst/>
            </a:prstGeom>
            <a:ln w="12700" cap="flat">
              <a:noFill/>
              <a:miter lim="400000"/>
            </a:ln>
            <a:effectLst/>
          </p:spPr>
        </p:pic>
        <p:sp>
          <p:nvSpPr>
            <p:cNvPr id="221" name="Rectangle"/>
            <p:cNvSpPr/>
            <p:nvPr/>
          </p:nvSpPr>
          <p:spPr>
            <a:xfrm>
              <a:off x="3561006" y="1368653"/>
              <a:ext cx="7262743" cy="2745071"/>
            </a:xfrm>
            <a:prstGeom prst="rect">
              <a:avLst/>
            </a:prstGeom>
            <a:solidFill>
              <a:srgbClr val="FFFFFF"/>
            </a:solidFill>
            <a:ln w="12700" cap="flat">
              <a:noFill/>
              <a:miter lim="400000"/>
            </a:ln>
            <a:effectLst/>
          </p:spPr>
          <p:txBody>
            <a:bodyPr wrap="square" lIns="0" tIns="0" rIns="0" bIns="0" numCol="1" anchor="ctr">
              <a:noAutofit/>
            </a:bodyPr>
            <a:lstStyle/>
            <a:p>
              <a:pPr defTabSz="2438337">
                <a:defRPr sz="2400">
                  <a:solidFill>
                    <a:srgbClr val="5E5E5E"/>
                  </a:solidFill>
                  <a:latin typeface="+mn-lt"/>
                  <a:ea typeface="+mn-ea"/>
                  <a:cs typeface="+mn-cs"/>
                  <a:sym typeface="Helvetica Neue"/>
                </a:defRPr>
              </a:pPr>
            </a:p>
          </p:txBody>
        </p:sp>
      </p:grpSp>
      <p:grpSp>
        <p:nvGrpSpPr>
          <p:cNvPr id="226" name="Group"/>
          <p:cNvGrpSpPr/>
          <p:nvPr/>
        </p:nvGrpSpPr>
        <p:grpSpPr>
          <a:xfrm>
            <a:off x="5841509" y="4465642"/>
            <a:ext cx="10660133" cy="5547968"/>
            <a:chOff x="-1" y="0"/>
            <a:chExt cx="10660132" cy="5547967"/>
          </a:xfrm>
        </p:grpSpPr>
        <p:pic>
          <p:nvPicPr>
            <p:cNvPr id="223" name="Image" descr="Image"/>
            <p:cNvPicPr>
              <a:picLocks noChangeAspect="1"/>
            </p:cNvPicPr>
            <p:nvPr/>
          </p:nvPicPr>
          <p:blipFill>
            <a:blip r:embed="rId2">
              <a:extLst/>
            </a:blip>
            <a:stretch>
              <a:fillRect/>
            </a:stretch>
          </p:blipFill>
          <p:spPr>
            <a:xfrm>
              <a:off x="442601" y="-1"/>
              <a:ext cx="9907077" cy="5547969"/>
            </a:xfrm>
            <a:prstGeom prst="rect">
              <a:avLst/>
            </a:prstGeom>
            <a:ln w="12700" cap="flat">
              <a:noFill/>
              <a:miter lim="400000"/>
            </a:ln>
            <a:effectLst/>
          </p:spPr>
        </p:pic>
        <p:sp>
          <p:nvSpPr>
            <p:cNvPr id="224" name="Rectangle"/>
            <p:cNvSpPr/>
            <p:nvPr/>
          </p:nvSpPr>
          <p:spPr>
            <a:xfrm>
              <a:off x="6938800" y="1216189"/>
              <a:ext cx="3721332" cy="2589687"/>
            </a:xfrm>
            <a:prstGeom prst="rect">
              <a:avLst/>
            </a:prstGeom>
            <a:solidFill>
              <a:srgbClr val="FFFFFF"/>
            </a:solidFill>
            <a:ln w="12700" cap="flat">
              <a:noFill/>
              <a:miter lim="400000"/>
            </a:ln>
            <a:effectLst/>
          </p:spPr>
          <p:txBody>
            <a:bodyPr wrap="square" lIns="0" tIns="0" rIns="0" bIns="0" numCol="1" anchor="ctr">
              <a:noAutofit/>
            </a:bodyPr>
            <a:lstStyle/>
            <a:p>
              <a:pPr defTabSz="2438337">
                <a:defRPr sz="2400">
                  <a:solidFill>
                    <a:srgbClr val="5E5E5E"/>
                  </a:solidFill>
                  <a:latin typeface="+mn-lt"/>
                  <a:ea typeface="+mn-ea"/>
                  <a:cs typeface="+mn-cs"/>
                  <a:sym typeface="Helvetica Neue"/>
                </a:defRPr>
              </a:pPr>
            </a:p>
          </p:txBody>
        </p:sp>
        <p:sp>
          <p:nvSpPr>
            <p:cNvPr id="225" name="Rectangle"/>
            <p:cNvSpPr/>
            <p:nvPr/>
          </p:nvSpPr>
          <p:spPr>
            <a:xfrm>
              <a:off x="-2" y="1216189"/>
              <a:ext cx="3721335" cy="2589687"/>
            </a:xfrm>
            <a:prstGeom prst="rect">
              <a:avLst/>
            </a:prstGeom>
            <a:solidFill>
              <a:srgbClr val="FFFFFF"/>
            </a:solidFill>
            <a:ln w="12700" cap="flat">
              <a:noFill/>
              <a:miter lim="400000"/>
            </a:ln>
            <a:effectLst/>
          </p:spPr>
          <p:txBody>
            <a:bodyPr wrap="square" lIns="0" tIns="0" rIns="0" bIns="0" numCol="1" anchor="ctr">
              <a:noAutofit/>
            </a:bodyPr>
            <a:lstStyle/>
            <a:p>
              <a:pPr defTabSz="2438337">
                <a:defRPr sz="2400">
                  <a:solidFill>
                    <a:srgbClr val="5E5E5E"/>
                  </a:solidFill>
                  <a:latin typeface="+mn-lt"/>
                  <a:ea typeface="+mn-ea"/>
                  <a:cs typeface="+mn-cs"/>
                  <a:sym typeface="Helvetica Neue"/>
                </a:defRPr>
              </a:pPr>
            </a:p>
          </p:txBody>
        </p:sp>
      </p:grpSp>
      <p:grpSp>
        <p:nvGrpSpPr>
          <p:cNvPr id="229" name="Group"/>
          <p:cNvGrpSpPr/>
          <p:nvPr/>
        </p:nvGrpSpPr>
        <p:grpSpPr>
          <a:xfrm>
            <a:off x="8897500" y="8777154"/>
            <a:ext cx="12320703" cy="5970273"/>
            <a:chOff x="-1" y="0"/>
            <a:chExt cx="12320701" cy="5970271"/>
          </a:xfrm>
        </p:grpSpPr>
        <p:pic>
          <p:nvPicPr>
            <p:cNvPr id="227" name="Image" descr="Image"/>
            <p:cNvPicPr>
              <a:picLocks noChangeAspect="1"/>
            </p:cNvPicPr>
            <p:nvPr/>
          </p:nvPicPr>
          <p:blipFill>
            <a:blip r:embed="rId2">
              <a:extLst/>
            </a:blip>
            <a:stretch>
              <a:fillRect/>
            </a:stretch>
          </p:blipFill>
          <p:spPr>
            <a:xfrm>
              <a:off x="1659513" y="-1"/>
              <a:ext cx="10661188" cy="5970272"/>
            </a:xfrm>
            <a:prstGeom prst="rect">
              <a:avLst/>
            </a:prstGeom>
            <a:ln w="12700" cap="flat">
              <a:noFill/>
              <a:miter lim="400000"/>
            </a:ln>
            <a:effectLst/>
          </p:spPr>
        </p:pic>
        <p:sp>
          <p:nvSpPr>
            <p:cNvPr id="228" name="Rectangle"/>
            <p:cNvSpPr/>
            <p:nvPr/>
          </p:nvSpPr>
          <p:spPr>
            <a:xfrm>
              <a:off x="-2" y="1223544"/>
              <a:ext cx="8707712" cy="3151481"/>
            </a:xfrm>
            <a:prstGeom prst="rect">
              <a:avLst/>
            </a:prstGeom>
            <a:solidFill>
              <a:srgbClr val="FFFFFF"/>
            </a:solidFill>
            <a:ln w="12700" cap="flat">
              <a:noFill/>
              <a:miter lim="400000"/>
            </a:ln>
            <a:effectLst/>
          </p:spPr>
          <p:txBody>
            <a:bodyPr wrap="square" lIns="0" tIns="0" rIns="0" bIns="0" numCol="1" anchor="ctr">
              <a:noAutofit/>
            </a:bodyPr>
            <a:lstStyle/>
            <a:p>
              <a:pPr defTabSz="2438337">
                <a:defRPr sz="2400">
                  <a:solidFill>
                    <a:srgbClr val="5E5E5E"/>
                  </a:solidFill>
                  <a:latin typeface="+mn-lt"/>
                  <a:ea typeface="+mn-ea"/>
                  <a:cs typeface="+mn-cs"/>
                  <a:sym typeface="Helvetica Neue"/>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2"/>
      <p:bldP build="whole" bldLvl="1" animBg="1" rev="0" advAuto="0" spid="229" grpId="3"/>
      <p:bldP build="whole" bldLvl="1" animBg="1" rev="0" advAuto="0" spid="222"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Comprehend in Layers"/>
          <p:cNvSpPr txBox="1"/>
          <p:nvPr/>
        </p:nvSpPr>
        <p:spPr>
          <a:xfrm>
            <a:off x="8402862" y="1045360"/>
            <a:ext cx="7578268" cy="957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5800">
                <a:solidFill>
                  <a:srgbClr val="5E5E5E"/>
                </a:solidFill>
                <a:latin typeface="+mn-lt"/>
                <a:ea typeface="+mn-ea"/>
                <a:cs typeface="+mn-cs"/>
                <a:sym typeface="Helvetica Neue"/>
              </a:defRPr>
            </a:lvl1pPr>
          </a:lstStyle>
          <a:p>
            <a:pPr/>
            <a:r>
              <a:t>Comprehend in Layers</a:t>
            </a:r>
          </a:p>
        </p:txBody>
      </p:sp>
      <p:pic>
        <p:nvPicPr>
          <p:cNvPr id="620" name="Image" descr="Image"/>
          <p:cNvPicPr>
            <a:picLocks noChangeAspect="1"/>
          </p:cNvPicPr>
          <p:nvPr/>
        </p:nvPicPr>
        <p:blipFill>
          <a:blip r:embed="rId2">
            <a:extLst/>
          </a:blip>
          <a:stretch>
            <a:fillRect/>
          </a:stretch>
        </p:blipFill>
        <p:spPr>
          <a:xfrm>
            <a:off x="18922976" y="40563"/>
            <a:ext cx="4760415" cy="2966874"/>
          </a:xfrm>
          <a:prstGeom prst="rect">
            <a:avLst/>
          </a:prstGeom>
          <a:ln w="12700">
            <a:miter lim="400000"/>
          </a:ln>
        </p:spPr>
      </p:pic>
      <p:pic>
        <p:nvPicPr>
          <p:cNvPr id="621" name="Image" descr="Image"/>
          <p:cNvPicPr>
            <a:picLocks noChangeAspect="1"/>
          </p:cNvPicPr>
          <p:nvPr/>
        </p:nvPicPr>
        <p:blipFill>
          <a:blip r:embed="rId3">
            <a:extLst/>
          </a:blip>
          <a:stretch>
            <a:fillRect/>
          </a:stretch>
        </p:blipFill>
        <p:spPr>
          <a:xfrm>
            <a:off x="6585463" y="4471087"/>
            <a:ext cx="12567741" cy="7037939"/>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3" name="Image" descr="Image"/>
          <p:cNvPicPr>
            <a:picLocks noChangeAspect="1"/>
          </p:cNvPicPr>
          <p:nvPr/>
        </p:nvPicPr>
        <p:blipFill>
          <a:blip r:embed="rId2">
            <a:extLst/>
          </a:blip>
          <a:stretch>
            <a:fillRect/>
          </a:stretch>
        </p:blipFill>
        <p:spPr>
          <a:xfrm>
            <a:off x="-155246" y="-439214"/>
            <a:ext cx="4760406" cy="2966873"/>
          </a:xfrm>
          <a:prstGeom prst="rect">
            <a:avLst/>
          </a:prstGeom>
          <a:ln w="12700">
            <a:miter lim="400000"/>
          </a:ln>
        </p:spPr>
      </p:pic>
      <p:pic>
        <p:nvPicPr>
          <p:cNvPr id="624" name="Image" descr="Image"/>
          <p:cNvPicPr>
            <a:picLocks noChangeAspect="1"/>
          </p:cNvPicPr>
          <p:nvPr/>
        </p:nvPicPr>
        <p:blipFill>
          <a:blip r:embed="rId3">
            <a:extLst/>
          </a:blip>
          <a:stretch>
            <a:fillRect/>
          </a:stretch>
        </p:blipFill>
        <p:spPr>
          <a:xfrm>
            <a:off x="-3372471" y="4561478"/>
            <a:ext cx="12872913" cy="7208830"/>
          </a:xfrm>
          <a:prstGeom prst="rect">
            <a:avLst/>
          </a:prstGeom>
          <a:ln w="12700">
            <a:miter lim="400000"/>
          </a:ln>
        </p:spPr>
      </p:pic>
      <p:sp>
        <p:nvSpPr>
          <p:cNvPr id="625" name="Picture-Walk through the chapter: Read…"/>
          <p:cNvSpPr txBox="1"/>
          <p:nvPr/>
        </p:nvSpPr>
        <p:spPr>
          <a:xfrm>
            <a:off x="10577537" y="11821121"/>
            <a:ext cx="9402573" cy="1331466"/>
          </a:xfrm>
          <a:prstGeom prst="rect">
            <a:avLst/>
          </a:prstGeom>
          <a:solidFill>
            <a:srgbClr val="FF42A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Picture-Walk through the chapter: Read</a:t>
            </a:r>
          </a:p>
          <a:p>
            <a:pPr>
              <a:defRPr sz="4000">
                <a:solidFill>
                  <a:srgbClr val="FFFFFF"/>
                </a:solidFill>
                <a:latin typeface="Helvetica Neue Medium"/>
                <a:ea typeface="Helvetica Neue Medium"/>
                <a:cs typeface="Helvetica Neue Medium"/>
                <a:sym typeface="Helvetica Neue Medium"/>
              </a:defRPr>
            </a:pPr>
            <a:r>
              <a:t>the captions</a:t>
            </a:r>
          </a:p>
        </p:txBody>
      </p:sp>
      <p:sp>
        <p:nvSpPr>
          <p:cNvPr id="626" name="Read the headings; note special (glossary) terms"/>
          <p:cNvSpPr txBox="1"/>
          <p:nvPr/>
        </p:nvSpPr>
        <p:spPr>
          <a:xfrm>
            <a:off x="10666334" y="10426303"/>
            <a:ext cx="11531093" cy="709166"/>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Medium"/>
                <a:ea typeface="Helvetica Neue Medium"/>
                <a:cs typeface="Helvetica Neue Medium"/>
                <a:sym typeface="Helvetica Neue Medium"/>
              </a:defRPr>
            </a:lvl1pPr>
          </a:lstStyle>
          <a:p>
            <a:pPr/>
            <a:r>
              <a:t>Read the headings; note special (glossary) terms</a:t>
            </a:r>
          </a:p>
        </p:txBody>
      </p:sp>
      <p:sp>
        <p:nvSpPr>
          <p:cNvPr id="627" name="Read the end-of-chapter summary"/>
          <p:cNvSpPr txBox="1"/>
          <p:nvPr/>
        </p:nvSpPr>
        <p:spPr>
          <a:xfrm>
            <a:off x="10775518" y="8720334"/>
            <a:ext cx="8216393" cy="709165"/>
          </a:xfrm>
          <a:prstGeom prst="rect">
            <a:avLst/>
          </a:prstGeom>
          <a:solidFill>
            <a:srgbClr val="FEAD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Read the end-of-chapter summary</a:t>
            </a:r>
          </a:p>
        </p:txBody>
      </p:sp>
      <p:sp>
        <p:nvSpPr>
          <p:cNvPr id="628" name="Note the end-of-chapter questions"/>
          <p:cNvSpPr txBox="1"/>
          <p:nvPr/>
        </p:nvSpPr>
        <p:spPr>
          <a:xfrm>
            <a:off x="10816652" y="7065960"/>
            <a:ext cx="7626122" cy="659470"/>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Helvetica Neue Medium"/>
                <a:ea typeface="Helvetica Neue Medium"/>
                <a:cs typeface="Helvetica Neue Medium"/>
                <a:sym typeface="Helvetica Neue Medium"/>
              </a:defRPr>
            </a:lvl1pPr>
          </a:lstStyle>
          <a:p>
            <a:pPr/>
            <a:r>
              <a:t>Note the end-of-chapter questions</a:t>
            </a:r>
          </a:p>
        </p:txBody>
      </p:sp>
      <p:sp>
        <p:nvSpPr>
          <p:cNvPr id="629" name="Then, as you read the chapter itself,…"/>
          <p:cNvSpPr txBox="1"/>
          <p:nvPr/>
        </p:nvSpPr>
        <p:spPr>
          <a:xfrm>
            <a:off x="10596446" y="4063793"/>
            <a:ext cx="8574533" cy="1953765"/>
          </a:xfrm>
          <a:prstGeom prst="rect">
            <a:avLst/>
          </a:prstGeom>
          <a:solidFill>
            <a:srgbClr val="1E24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Then, as you read the chapter itself,</a:t>
            </a:r>
          </a:p>
          <a:p>
            <a:pPr>
              <a:defRPr sz="4000">
                <a:solidFill>
                  <a:srgbClr val="FFFFFF"/>
                </a:solidFill>
                <a:latin typeface="Helvetica Neue Medium"/>
                <a:ea typeface="Helvetica Neue Medium"/>
                <a:cs typeface="Helvetica Neue Medium"/>
                <a:sym typeface="Helvetica Neue Medium"/>
              </a:defRPr>
            </a:pPr>
            <a:r>
              <a:t> the information will have something</a:t>
            </a:r>
          </a:p>
          <a:p>
            <a:pPr>
              <a:defRPr sz="4000">
                <a:solidFill>
                  <a:srgbClr val="FFFFFF"/>
                </a:solidFill>
                <a:latin typeface="Helvetica Neue Medium"/>
                <a:ea typeface="Helvetica Neue Medium"/>
                <a:cs typeface="Helvetica Neue Medium"/>
                <a:sym typeface="Helvetica Neue Medium"/>
              </a:defRPr>
            </a:pPr>
            <a:r>
              <a:t> to stick to.</a:t>
            </a:r>
          </a:p>
        </p:txBody>
      </p:sp>
      <p:sp>
        <p:nvSpPr>
          <p:cNvPr id="630" name="Information is constructed incrementally, not all at once."/>
          <p:cNvSpPr txBox="1"/>
          <p:nvPr/>
        </p:nvSpPr>
        <p:spPr>
          <a:xfrm>
            <a:off x="6124215" y="608963"/>
            <a:ext cx="16603829" cy="870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defRPr sz="5200">
                <a:solidFill>
                  <a:srgbClr val="5E5E5E"/>
                </a:solidFill>
                <a:latin typeface="+mn-lt"/>
                <a:ea typeface="+mn-ea"/>
                <a:cs typeface="+mn-cs"/>
                <a:sym typeface="Helvetica Neue"/>
              </a:defRPr>
            </a:lvl1pPr>
          </a:lstStyle>
          <a:p>
            <a:pPr/>
            <a:r>
              <a:t>Information is constructed incrementally, not all at once.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6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7" grpId="3"/>
      <p:bldP build="whole" bldLvl="1" animBg="1" rev="0" advAuto="0" spid="625" grpId="1"/>
      <p:bldP build="whole" bldLvl="1" animBg="1" rev="0" advAuto="0" spid="629" grpId="5"/>
      <p:bldP build="whole" bldLvl="1" animBg="1" rev="0" advAuto="0" spid="626" grpId="2"/>
      <p:bldP build="whole" bldLvl="1" animBg="1" rev="0" advAuto="0" spid="628" grpId="4"/>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2" name="Image" descr="Image"/>
          <p:cNvPicPr>
            <a:picLocks noChangeAspect="1"/>
          </p:cNvPicPr>
          <p:nvPr/>
        </p:nvPicPr>
        <p:blipFill>
          <a:blip r:embed="rId2">
            <a:extLst/>
          </a:blip>
          <a:stretch>
            <a:fillRect/>
          </a:stretch>
        </p:blipFill>
        <p:spPr>
          <a:xfrm>
            <a:off x="-155246" y="-439214"/>
            <a:ext cx="4760406" cy="2966873"/>
          </a:xfrm>
          <a:prstGeom prst="rect">
            <a:avLst/>
          </a:prstGeom>
          <a:ln w="12700">
            <a:miter lim="400000"/>
          </a:ln>
        </p:spPr>
      </p:pic>
      <p:pic>
        <p:nvPicPr>
          <p:cNvPr id="633" name="Image" descr="Image"/>
          <p:cNvPicPr>
            <a:picLocks noChangeAspect="1"/>
          </p:cNvPicPr>
          <p:nvPr/>
        </p:nvPicPr>
        <p:blipFill>
          <a:blip r:embed="rId3">
            <a:extLst/>
          </a:blip>
          <a:stretch>
            <a:fillRect/>
          </a:stretch>
        </p:blipFill>
        <p:spPr>
          <a:xfrm>
            <a:off x="-3372471" y="4561478"/>
            <a:ext cx="12872913" cy="7208830"/>
          </a:xfrm>
          <a:prstGeom prst="rect">
            <a:avLst/>
          </a:prstGeom>
          <a:ln w="12700">
            <a:miter lim="400000"/>
          </a:ln>
        </p:spPr>
      </p:pic>
      <p:sp>
        <p:nvSpPr>
          <p:cNvPr id="634" name="Picture-Walk through the chapter: Read…"/>
          <p:cNvSpPr txBox="1"/>
          <p:nvPr/>
        </p:nvSpPr>
        <p:spPr>
          <a:xfrm>
            <a:off x="15080446" y="12132272"/>
            <a:ext cx="396749" cy="709166"/>
          </a:xfrm>
          <a:prstGeom prst="rect">
            <a:avLst/>
          </a:prstGeom>
          <a:solidFill>
            <a:srgbClr val="FF42A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latin typeface="Helvetica Neue Medium"/>
                <a:ea typeface="Helvetica Neue Medium"/>
                <a:cs typeface="Helvetica Neue Medium"/>
                <a:sym typeface="Helvetica Neue Medium"/>
              </a:defRPr>
            </a:lvl1pPr>
          </a:lstStyle>
          <a:p>
            <a:pPr/>
            <a:r>
              <a:t>?</a:t>
            </a:r>
          </a:p>
        </p:txBody>
      </p:sp>
      <p:sp>
        <p:nvSpPr>
          <p:cNvPr id="635" name="Read the headings; note special (glossary) terms"/>
          <p:cNvSpPr txBox="1"/>
          <p:nvPr/>
        </p:nvSpPr>
        <p:spPr>
          <a:xfrm>
            <a:off x="10666334" y="10426303"/>
            <a:ext cx="11531093" cy="709166"/>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Medium"/>
                <a:ea typeface="Helvetica Neue Medium"/>
                <a:cs typeface="Helvetica Neue Medium"/>
                <a:sym typeface="Helvetica Neue Medium"/>
              </a:defRPr>
            </a:lvl1pPr>
          </a:lstStyle>
          <a:p>
            <a:pPr/>
            <a:r>
              <a:t>Read the headings; note special (glossary) terms</a:t>
            </a:r>
          </a:p>
        </p:txBody>
      </p:sp>
      <p:sp>
        <p:nvSpPr>
          <p:cNvPr id="636" name="Read the end-of-chapter summary"/>
          <p:cNvSpPr txBox="1"/>
          <p:nvPr/>
        </p:nvSpPr>
        <p:spPr>
          <a:xfrm>
            <a:off x="10775518" y="8720334"/>
            <a:ext cx="8216393" cy="709165"/>
          </a:xfrm>
          <a:prstGeom prst="rect">
            <a:avLst/>
          </a:prstGeom>
          <a:solidFill>
            <a:srgbClr val="FEAD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Read the end-of-chapter summary</a:t>
            </a:r>
          </a:p>
        </p:txBody>
      </p:sp>
      <p:sp>
        <p:nvSpPr>
          <p:cNvPr id="637" name="Note the end-of-chapter questions"/>
          <p:cNvSpPr txBox="1"/>
          <p:nvPr/>
        </p:nvSpPr>
        <p:spPr>
          <a:xfrm>
            <a:off x="10816652" y="7065960"/>
            <a:ext cx="7626122" cy="659470"/>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Helvetica Neue Medium"/>
                <a:ea typeface="Helvetica Neue Medium"/>
                <a:cs typeface="Helvetica Neue Medium"/>
                <a:sym typeface="Helvetica Neue Medium"/>
              </a:defRPr>
            </a:lvl1pPr>
          </a:lstStyle>
          <a:p>
            <a:pPr/>
            <a:r>
              <a:t>Note the end-of-chapter questions</a:t>
            </a:r>
          </a:p>
        </p:txBody>
      </p:sp>
      <p:sp>
        <p:nvSpPr>
          <p:cNvPr id="638" name="Then, as you read the chapter itself,…"/>
          <p:cNvSpPr txBox="1"/>
          <p:nvPr/>
        </p:nvSpPr>
        <p:spPr>
          <a:xfrm>
            <a:off x="10596446" y="4063793"/>
            <a:ext cx="8574533" cy="1953765"/>
          </a:xfrm>
          <a:prstGeom prst="rect">
            <a:avLst/>
          </a:prstGeom>
          <a:solidFill>
            <a:srgbClr val="1E24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Then, as you read the chapter itself,</a:t>
            </a:r>
          </a:p>
          <a:p>
            <a:pPr>
              <a:defRPr sz="4000">
                <a:solidFill>
                  <a:srgbClr val="FFFFFF"/>
                </a:solidFill>
                <a:latin typeface="Helvetica Neue Medium"/>
                <a:ea typeface="Helvetica Neue Medium"/>
                <a:cs typeface="Helvetica Neue Medium"/>
                <a:sym typeface="Helvetica Neue Medium"/>
              </a:defRPr>
            </a:pPr>
            <a:r>
              <a:t> the information will have something</a:t>
            </a:r>
          </a:p>
          <a:p>
            <a:pPr>
              <a:defRPr sz="4000">
                <a:solidFill>
                  <a:srgbClr val="FFFFFF"/>
                </a:solidFill>
                <a:latin typeface="Helvetica Neue Medium"/>
                <a:ea typeface="Helvetica Neue Medium"/>
                <a:cs typeface="Helvetica Neue Medium"/>
                <a:sym typeface="Helvetica Neue Medium"/>
              </a:defRPr>
            </a:pPr>
            <a:r>
              <a:t> to stick to.</a:t>
            </a:r>
          </a:p>
        </p:txBody>
      </p:sp>
      <p:sp>
        <p:nvSpPr>
          <p:cNvPr id="639" name="Information is constructed incrementally, not all at once."/>
          <p:cNvSpPr txBox="1"/>
          <p:nvPr/>
        </p:nvSpPr>
        <p:spPr>
          <a:xfrm>
            <a:off x="6124215" y="608963"/>
            <a:ext cx="16603829" cy="870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defRPr sz="5200">
                <a:solidFill>
                  <a:srgbClr val="5E5E5E"/>
                </a:solidFill>
                <a:latin typeface="+mn-lt"/>
                <a:ea typeface="+mn-ea"/>
                <a:cs typeface="+mn-cs"/>
                <a:sym typeface="Helvetica Neue"/>
              </a:defRPr>
            </a:lvl1pPr>
          </a:lstStyle>
          <a:p>
            <a:pPr/>
            <a:r>
              <a:t>Information is constructed incrementally, not all at once.</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1" name="Image" descr="Image"/>
          <p:cNvPicPr>
            <a:picLocks noChangeAspect="1"/>
          </p:cNvPicPr>
          <p:nvPr/>
        </p:nvPicPr>
        <p:blipFill>
          <a:blip r:embed="rId2">
            <a:extLst/>
          </a:blip>
          <a:stretch>
            <a:fillRect/>
          </a:stretch>
        </p:blipFill>
        <p:spPr>
          <a:xfrm>
            <a:off x="-155246" y="-439214"/>
            <a:ext cx="4760406" cy="2966873"/>
          </a:xfrm>
          <a:prstGeom prst="rect">
            <a:avLst/>
          </a:prstGeom>
          <a:ln w="12700">
            <a:miter lim="400000"/>
          </a:ln>
        </p:spPr>
      </p:pic>
      <p:pic>
        <p:nvPicPr>
          <p:cNvPr id="642" name="Image" descr="Image"/>
          <p:cNvPicPr>
            <a:picLocks noChangeAspect="1"/>
          </p:cNvPicPr>
          <p:nvPr/>
        </p:nvPicPr>
        <p:blipFill>
          <a:blip r:embed="rId3">
            <a:extLst/>
          </a:blip>
          <a:stretch>
            <a:fillRect/>
          </a:stretch>
        </p:blipFill>
        <p:spPr>
          <a:xfrm>
            <a:off x="-3372471" y="4561478"/>
            <a:ext cx="12872913" cy="7208830"/>
          </a:xfrm>
          <a:prstGeom prst="rect">
            <a:avLst/>
          </a:prstGeom>
          <a:ln w="12700">
            <a:miter lim="400000"/>
          </a:ln>
        </p:spPr>
      </p:pic>
      <p:sp>
        <p:nvSpPr>
          <p:cNvPr id="643" name="Picture-Walk through the chapter: Read…"/>
          <p:cNvSpPr txBox="1"/>
          <p:nvPr/>
        </p:nvSpPr>
        <p:spPr>
          <a:xfrm>
            <a:off x="10577537" y="11821121"/>
            <a:ext cx="9402573" cy="1331466"/>
          </a:xfrm>
          <a:prstGeom prst="rect">
            <a:avLst/>
          </a:prstGeom>
          <a:solidFill>
            <a:srgbClr val="FF42A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Picture-Walk through the chapter: Read</a:t>
            </a:r>
          </a:p>
          <a:p>
            <a:pPr>
              <a:defRPr sz="4000">
                <a:solidFill>
                  <a:srgbClr val="FFFFFF"/>
                </a:solidFill>
                <a:latin typeface="Helvetica Neue Medium"/>
                <a:ea typeface="Helvetica Neue Medium"/>
                <a:cs typeface="Helvetica Neue Medium"/>
                <a:sym typeface="Helvetica Neue Medium"/>
              </a:defRPr>
            </a:pPr>
            <a:r>
              <a:t>the captions</a:t>
            </a:r>
          </a:p>
        </p:txBody>
      </p:sp>
      <p:sp>
        <p:nvSpPr>
          <p:cNvPr id="644" name="Read the headings; note special (glossary) terms"/>
          <p:cNvSpPr txBox="1"/>
          <p:nvPr/>
        </p:nvSpPr>
        <p:spPr>
          <a:xfrm>
            <a:off x="14685339" y="10270728"/>
            <a:ext cx="396749" cy="709165"/>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Medium"/>
                <a:ea typeface="Helvetica Neue Medium"/>
                <a:cs typeface="Helvetica Neue Medium"/>
                <a:sym typeface="Helvetica Neue Medium"/>
              </a:defRPr>
            </a:lvl1pPr>
          </a:lstStyle>
          <a:p>
            <a:pPr/>
            <a:r>
              <a:t>?</a:t>
            </a:r>
          </a:p>
        </p:txBody>
      </p:sp>
      <p:sp>
        <p:nvSpPr>
          <p:cNvPr id="645" name="Read the end-of-chapter summary"/>
          <p:cNvSpPr txBox="1"/>
          <p:nvPr/>
        </p:nvSpPr>
        <p:spPr>
          <a:xfrm>
            <a:off x="10775518" y="8720334"/>
            <a:ext cx="8216393" cy="709165"/>
          </a:xfrm>
          <a:prstGeom prst="rect">
            <a:avLst/>
          </a:prstGeom>
          <a:solidFill>
            <a:srgbClr val="FEAD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Read the end-of-chapter summary</a:t>
            </a:r>
          </a:p>
        </p:txBody>
      </p:sp>
      <p:sp>
        <p:nvSpPr>
          <p:cNvPr id="646" name="Note the end-of-chapter questions"/>
          <p:cNvSpPr txBox="1"/>
          <p:nvPr/>
        </p:nvSpPr>
        <p:spPr>
          <a:xfrm>
            <a:off x="10816652" y="7065960"/>
            <a:ext cx="7626122" cy="659470"/>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Helvetica Neue Medium"/>
                <a:ea typeface="Helvetica Neue Medium"/>
                <a:cs typeface="Helvetica Neue Medium"/>
                <a:sym typeface="Helvetica Neue Medium"/>
              </a:defRPr>
            </a:lvl1pPr>
          </a:lstStyle>
          <a:p>
            <a:pPr/>
            <a:r>
              <a:t>Note the end-of-chapter questions</a:t>
            </a:r>
          </a:p>
        </p:txBody>
      </p:sp>
      <p:sp>
        <p:nvSpPr>
          <p:cNvPr id="647" name="Then, as you read the chapter itself,…"/>
          <p:cNvSpPr txBox="1"/>
          <p:nvPr/>
        </p:nvSpPr>
        <p:spPr>
          <a:xfrm>
            <a:off x="10596446" y="4063793"/>
            <a:ext cx="8574533" cy="1953765"/>
          </a:xfrm>
          <a:prstGeom prst="rect">
            <a:avLst/>
          </a:prstGeom>
          <a:solidFill>
            <a:srgbClr val="1E24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Then, as you read the chapter itself,</a:t>
            </a:r>
          </a:p>
          <a:p>
            <a:pPr>
              <a:defRPr sz="4000">
                <a:solidFill>
                  <a:srgbClr val="FFFFFF"/>
                </a:solidFill>
                <a:latin typeface="Helvetica Neue Medium"/>
                <a:ea typeface="Helvetica Neue Medium"/>
                <a:cs typeface="Helvetica Neue Medium"/>
                <a:sym typeface="Helvetica Neue Medium"/>
              </a:defRPr>
            </a:pPr>
            <a:r>
              <a:t> the information will have something</a:t>
            </a:r>
          </a:p>
          <a:p>
            <a:pPr>
              <a:defRPr sz="4000">
                <a:solidFill>
                  <a:srgbClr val="FFFFFF"/>
                </a:solidFill>
                <a:latin typeface="Helvetica Neue Medium"/>
                <a:ea typeface="Helvetica Neue Medium"/>
                <a:cs typeface="Helvetica Neue Medium"/>
                <a:sym typeface="Helvetica Neue Medium"/>
              </a:defRPr>
            </a:pPr>
            <a:r>
              <a:t> to stick to.</a:t>
            </a:r>
          </a:p>
        </p:txBody>
      </p:sp>
      <p:sp>
        <p:nvSpPr>
          <p:cNvPr id="648" name="Information is constructed incrementally, not all at once."/>
          <p:cNvSpPr txBox="1"/>
          <p:nvPr/>
        </p:nvSpPr>
        <p:spPr>
          <a:xfrm>
            <a:off x="6124215" y="608963"/>
            <a:ext cx="16603829" cy="870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defRPr sz="5200">
                <a:solidFill>
                  <a:srgbClr val="5E5E5E"/>
                </a:solidFill>
                <a:latin typeface="+mn-lt"/>
                <a:ea typeface="+mn-ea"/>
                <a:cs typeface="+mn-cs"/>
                <a:sym typeface="Helvetica Neue"/>
              </a:defRPr>
            </a:lvl1pPr>
          </a:lstStyle>
          <a:p>
            <a:pPr/>
            <a:r>
              <a:t>Information is constructed incrementally, not all at once.</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Image" descr="Image"/>
          <p:cNvPicPr>
            <a:picLocks noChangeAspect="1"/>
          </p:cNvPicPr>
          <p:nvPr/>
        </p:nvPicPr>
        <p:blipFill>
          <a:blip r:embed="rId2">
            <a:extLst/>
          </a:blip>
          <a:stretch>
            <a:fillRect/>
          </a:stretch>
        </p:blipFill>
        <p:spPr>
          <a:xfrm>
            <a:off x="-155246" y="-439214"/>
            <a:ext cx="4760406" cy="2966873"/>
          </a:xfrm>
          <a:prstGeom prst="rect">
            <a:avLst/>
          </a:prstGeom>
          <a:ln w="12700">
            <a:miter lim="400000"/>
          </a:ln>
        </p:spPr>
      </p:pic>
      <p:pic>
        <p:nvPicPr>
          <p:cNvPr id="651" name="Image" descr="Image"/>
          <p:cNvPicPr>
            <a:picLocks noChangeAspect="1"/>
          </p:cNvPicPr>
          <p:nvPr/>
        </p:nvPicPr>
        <p:blipFill>
          <a:blip r:embed="rId3">
            <a:extLst/>
          </a:blip>
          <a:stretch>
            <a:fillRect/>
          </a:stretch>
        </p:blipFill>
        <p:spPr>
          <a:xfrm>
            <a:off x="-3372471" y="4561478"/>
            <a:ext cx="12872913" cy="7208830"/>
          </a:xfrm>
          <a:prstGeom prst="rect">
            <a:avLst/>
          </a:prstGeom>
          <a:ln w="12700">
            <a:miter lim="400000"/>
          </a:ln>
        </p:spPr>
      </p:pic>
      <p:sp>
        <p:nvSpPr>
          <p:cNvPr id="652" name="Picture-Walk through the chapter: Read…"/>
          <p:cNvSpPr txBox="1"/>
          <p:nvPr/>
        </p:nvSpPr>
        <p:spPr>
          <a:xfrm>
            <a:off x="10577537" y="11821121"/>
            <a:ext cx="9402573" cy="1331466"/>
          </a:xfrm>
          <a:prstGeom prst="rect">
            <a:avLst/>
          </a:prstGeom>
          <a:solidFill>
            <a:srgbClr val="FF42A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Picture-Walk through the chapter: Read</a:t>
            </a:r>
          </a:p>
          <a:p>
            <a:pPr>
              <a:defRPr sz="4000">
                <a:solidFill>
                  <a:srgbClr val="FFFFFF"/>
                </a:solidFill>
                <a:latin typeface="Helvetica Neue Medium"/>
                <a:ea typeface="Helvetica Neue Medium"/>
                <a:cs typeface="Helvetica Neue Medium"/>
                <a:sym typeface="Helvetica Neue Medium"/>
              </a:defRPr>
            </a:pPr>
            <a:r>
              <a:t>the captions</a:t>
            </a:r>
          </a:p>
        </p:txBody>
      </p:sp>
      <p:sp>
        <p:nvSpPr>
          <p:cNvPr id="653" name="Read the headings; note special (glossary) terms"/>
          <p:cNvSpPr txBox="1"/>
          <p:nvPr/>
        </p:nvSpPr>
        <p:spPr>
          <a:xfrm>
            <a:off x="10666334" y="10426303"/>
            <a:ext cx="11531093" cy="709166"/>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Medium"/>
                <a:ea typeface="Helvetica Neue Medium"/>
                <a:cs typeface="Helvetica Neue Medium"/>
                <a:sym typeface="Helvetica Neue Medium"/>
              </a:defRPr>
            </a:lvl1pPr>
          </a:lstStyle>
          <a:p>
            <a:pPr/>
            <a:r>
              <a:t>Read the headings; note special (glossary) terms</a:t>
            </a:r>
          </a:p>
        </p:txBody>
      </p:sp>
      <p:sp>
        <p:nvSpPr>
          <p:cNvPr id="654" name="Read the end-of-chapter summary"/>
          <p:cNvSpPr txBox="1"/>
          <p:nvPr/>
        </p:nvSpPr>
        <p:spPr>
          <a:xfrm>
            <a:off x="14685337" y="8720334"/>
            <a:ext cx="396749" cy="709165"/>
          </a:xfrm>
          <a:prstGeom prst="rect">
            <a:avLst/>
          </a:prstGeom>
          <a:solidFill>
            <a:srgbClr val="FEAD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a:t>
            </a:r>
          </a:p>
        </p:txBody>
      </p:sp>
      <p:sp>
        <p:nvSpPr>
          <p:cNvPr id="655" name="Note the end-of-chapter questions"/>
          <p:cNvSpPr txBox="1"/>
          <p:nvPr/>
        </p:nvSpPr>
        <p:spPr>
          <a:xfrm>
            <a:off x="10816652" y="7065960"/>
            <a:ext cx="7626122" cy="659470"/>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Helvetica Neue Medium"/>
                <a:ea typeface="Helvetica Neue Medium"/>
                <a:cs typeface="Helvetica Neue Medium"/>
                <a:sym typeface="Helvetica Neue Medium"/>
              </a:defRPr>
            </a:lvl1pPr>
          </a:lstStyle>
          <a:p>
            <a:pPr/>
            <a:r>
              <a:t>Note the end-of-chapter questions</a:t>
            </a:r>
          </a:p>
        </p:txBody>
      </p:sp>
      <p:sp>
        <p:nvSpPr>
          <p:cNvPr id="656" name="Then, as you read the chapter itself,…"/>
          <p:cNvSpPr txBox="1"/>
          <p:nvPr/>
        </p:nvSpPr>
        <p:spPr>
          <a:xfrm>
            <a:off x="10596446" y="4063793"/>
            <a:ext cx="8574533" cy="1953765"/>
          </a:xfrm>
          <a:prstGeom prst="rect">
            <a:avLst/>
          </a:prstGeom>
          <a:solidFill>
            <a:srgbClr val="1E24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Then, as you read the chapter itself,</a:t>
            </a:r>
          </a:p>
          <a:p>
            <a:pPr>
              <a:defRPr sz="4000">
                <a:solidFill>
                  <a:srgbClr val="FFFFFF"/>
                </a:solidFill>
                <a:latin typeface="Helvetica Neue Medium"/>
                <a:ea typeface="Helvetica Neue Medium"/>
                <a:cs typeface="Helvetica Neue Medium"/>
                <a:sym typeface="Helvetica Neue Medium"/>
              </a:defRPr>
            </a:pPr>
            <a:r>
              <a:t> the information will have something</a:t>
            </a:r>
          </a:p>
          <a:p>
            <a:pPr>
              <a:defRPr sz="4000">
                <a:solidFill>
                  <a:srgbClr val="FFFFFF"/>
                </a:solidFill>
                <a:latin typeface="Helvetica Neue Medium"/>
                <a:ea typeface="Helvetica Neue Medium"/>
                <a:cs typeface="Helvetica Neue Medium"/>
                <a:sym typeface="Helvetica Neue Medium"/>
              </a:defRPr>
            </a:pPr>
            <a:r>
              <a:t> to stick to.</a:t>
            </a:r>
          </a:p>
        </p:txBody>
      </p:sp>
      <p:sp>
        <p:nvSpPr>
          <p:cNvPr id="657" name="Information is constructed incrementally, not all at once."/>
          <p:cNvSpPr txBox="1"/>
          <p:nvPr/>
        </p:nvSpPr>
        <p:spPr>
          <a:xfrm>
            <a:off x="6124215" y="608963"/>
            <a:ext cx="16603829" cy="870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defRPr sz="5200">
                <a:solidFill>
                  <a:srgbClr val="5E5E5E"/>
                </a:solidFill>
                <a:latin typeface="+mn-lt"/>
                <a:ea typeface="+mn-ea"/>
                <a:cs typeface="+mn-cs"/>
                <a:sym typeface="Helvetica Neue"/>
              </a:defRPr>
            </a:lvl1pPr>
          </a:lstStyle>
          <a:p>
            <a:pPr/>
            <a:r>
              <a:t>Information is constructed incrementally, not all at once.</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Image" descr="Image"/>
          <p:cNvPicPr>
            <a:picLocks noChangeAspect="1"/>
          </p:cNvPicPr>
          <p:nvPr/>
        </p:nvPicPr>
        <p:blipFill>
          <a:blip r:embed="rId2">
            <a:extLst/>
          </a:blip>
          <a:stretch>
            <a:fillRect/>
          </a:stretch>
        </p:blipFill>
        <p:spPr>
          <a:xfrm>
            <a:off x="-155246" y="-439214"/>
            <a:ext cx="4760406" cy="2966873"/>
          </a:xfrm>
          <a:prstGeom prst="rect">
            <a:avLst/>
          </a:prstGeom>
          <a:ln w="12700">
            <a:miter lim="400000"/>
          </a:ln>
        </p:spPr>
      </p:pic>
      <p:pic>
        <p:nvPicPr>
          <p:cNvPr id="660" name="Image" descr="Image"/>
          <p:cNvPicPr>
            <a:picLocks noChangeAspect="1"/>
          </p:cNvPicPr>
          <p:nvPr/>
        </p:nvPicPr>
        <p:blipFill>
          <a:blip r:embed="rId3">
            <a:extLst/>
          </a:blip>
          <a:stretch>
            <a:fillRect/>
          </a:stretch>
        </p:blipFill>
        <p:spPr>
          <a:xfrm>
            <a:off x="-3372471" y="4561478"/>
            <a:ext cx="12872913" cy="7208830"/>
          </a:xfrm>
          <a:prstGeom prst="rect">
            <a:avLst/>
          </a:prstGeom>
          <a:ln w="12700">
            <a:miter lim="400000"/>
          </a:ln>
        </p:spPr>
      </p:pic>
      <p:sp>
        <p:nvSpPr>
          <p:cNvPr id="661" name="Picture-Walk through the chapter: Read…"/>
          <p:cNvSpPr txBox="1"/>
          <p:nvPr/>
        </p:nvSpPr>
        <p:spPr>
          <a:xfrm>
            <a:off x="10577537" y="11821121"/>
            <a:ext cx="9402573" cy="1331466"/>
          </a:xfrm>
          <a:prstGeom prst="rect">
            <a:avLst/>
          </a:prstGeom>
          <a:solidFill>
            <a:srgbClr val="FF42A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Picture-Walk through the chapter: Read</a:t>
            </a:r>
          </a:p>
          <a:p>
            <a:pPr>
              <a:defRPr sz="4000">
                <a:solidFill>
                  <a:srgbClr val="FFFFFF"/>
                </a:solidFill>
                <a:latin typeface="Helvetica Neue Medium"/>
                <a:ea typeface="Helvetica Neue Medium"/>
                <a:cs typeface="Helvetica Neue Medium"/>
                <a:sym typeface="Helvetica Neue Medium"/>
              </a:defRPr>
            </a:pPr>
            <a:r>
              <a:t>the captions</a:t>
            </a:r>
          </a:p>
        </p:txBody>
      </p:sp>
      <p:sp>
        <p:nvSpPr>
          <p:cNvPr id="662" name="Read the headings; note special (glossary) terms"/>
          <p:cNvSpPr txBox="1"/>
          <p:nvPr/>
        </p:nvSpPr>
        <p:spPr>
          <a:xfrm>
            <a:off x="10666334" y="10426303"/>
            <a:ext cx="11531093" cy="709166"/>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Medium"/>
                <a:ea typeface="Helvetica Neue Medium"/>
                <a:cs typeface="Helvetica Neue Medium"/>
                <a:sym typeface="Helvetica Neue Medium"/>
              </a:defRPr>
            </a:lvl1pPr>
          </a:lstStyle>
          <a:p>
            <a:pPr/>
            <a:r>
              <a:t>Read the headings; note special (glossary) terms</a:t>
            </a:r>
          </a:p>
        </p:txBody>
      </p:sp>
      <p:sp>
        <p:nvSpPr>
          <p:cNvPr id="663" name="Read the end-of-chapter summary"/>
          <p:cNvSpPr txBox="1"/>
          <p:nvPr/>
        </p:nvSpPr>
        <p:spPr>
          <a:xfrm>
            <a:off x="10775518" y="8720334"/>
            <a:ext cx="8216393" cy="709165"/>
          </a:xfrm>
          <a:prstGeom prst="rect">
            <a:avLst/>
          </a:prstGeom>
          <a:solidFill>
            <a:srgbClr val="FEAD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Read the end-of-chapter summary</a:t>
            </a:r>
          </a:p>
        </p:txBody>
      </p:sp>
      <p:sp>
        <p:nvSpPr>
          <p:cNvPr id="664" name="Note the end-of-chapter questions"/>
          <p:cNvSpPr txBox="1"/>
          <p:nvPr/>
        </p:nvSpPr>
        <p:spPr>
          <a:xfrm>
            <a:off x="14441929" y="7065960"/>
            <a:ext cx="375565" cy="659470"/>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Helvetica Neue Medium"/>
                <a:ea typeface="Helvetica Neue Medium"/>
                <a:cs typeface="Helvetica Neue Medium"/>
                <a:sym typeface="Helvetica Neue Medium"/>
              </a:defRPr>
            </a:lvl1pPr>
          </a:lstStyle>
          <a:p>
            <a:pPr/>
            <a:r>
              <a:t>?</a:t>
            </a:r>
          </a:p>
        </p:txBody>
      </p:sp>
      <p:sp>
        <p:nvSpPr>
          <p:cNvPr id="665" name="Then, as you read the chapter itself,…"/>
          <p:cNvSpPr txBox="1"/>
          <p:nvPr/>
        </p:nvSpPr>
        <p:spPr>
          <a:xfrm>
            <a:off x="10596446" y="4063793"/>
            <a:ext cx="8574533" cy="1953765"/>
          </a:xfrm>
          <a:prstGeom prst="rect">
            <a:avLst/>
          </a:prstGeom>
          <a:solidFill>
            <a:srgbClr val="1E24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Then, as you read the chapter itself,</a:t>
            </a:r>
          </a:p>
          <a:p>
            <a:pPr>
              <a:defRPr sz="4000">
                <a:solidFill>
                  <a:srgbClr val="FFFFFF"/>
                </a:solidFill>
                <a:latin typeface="Helvetica Neue Medium"/>
                <a:ea typeface="Helvetica Neue Medium"/>
                <a:cs typeface="Helvetica Neue Medium"/>
                <a:sym typeface="Helvetica Neue Medium"/>
              </a:defRPr>
            </a:pPr>
            <a:r>
              <a:t> the information will have something</a:t>
            </a:r>
          </a:p>
          <a:p>
            <a:pPr>
              <a:defRPr sz="4000">
                <a:solidFill>
                  <a:srgbClr val="FFFFFF"/>
                </a:solidFill>
                <a:latin typeface="Helvetica Neue Medium"/>
                <a:ea typeface="Helvetica Neue Medium"/>
                <a:cs typeface="Helvetica Neue Medium"/>
                <a:sym typeface="Helvetica Neue Medium"/>
              </a:defRPr>
            </a:pPr>
            <a:r>
              <a:t> to stick to.</a:t>
            </a:r>
          </a:p>
        </p:txBody>
      </p:sp>
      <p:sp>
        <p:nvSpPr>
          <p:cNvPr id="666" name="Information is constructed incrementally, not all at once."/>
          <p:cNvSpPr txBox="1"/>
          <p:nvPr/>
        </p:nvSpPr>
        <p:spPr>
          <a:xfrm>
            <a:off x="6124215" y="608963"/>
            <a:ext cx="16603829" cy="870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defRPr sz="5200">
                <a:solidFill>
                  <a:srgbClr val="5E5E5E"/>
                </a:solidFill>
                <a:latin typeface="+mn-lt"/>
                <a:ea typeface="+mn-ea"/>
                <a:cs typeface="+mn-cs"/>
                <a:sym typeface="Helvetica Neue"/>
              </a:defRPr>
            </a:lvl1pPr>
          </a:lstStyle>
          <a:p>
            <a:pPr/>
            <a:r>
              <a:t>Information is constructed incrementally, not all at once.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8" name="Image" descr="Image"/>
          <p:cNvPicPr>
            <a:picLocks noChangeAspect="1"/>
          </p:cNvPicPr>
          <p:nvPr/>
        </p:nvPicPr>
        <p:blipFill>
          <a:blip r:embed="rId2">
            <a:extLst/>
          </a:blip>
          <a:stretch>
            <a:fillRect/>
          </a:stretch>
        </p:blipFill>
        <p:spPr>
          <a:xfrm>
            <a:off x="-155246" y="-439214"/>
            <a:ext cx="4760406" cy="2966873"/>
          </a:xfrm>
          <a:prstGeom prst="rect">
            <a:avLst/>
          </a:prstGeom>
          <a:ln w="12700">
            <a:miter lim="400000"/>
          </a:ln>
        </p:spPr>
      </p:pic>
      <p:pic>
        <p:nvPicPr>
          <p:cNvPr id="669" name="Image" descr="Image"/>
          <p:cNvPicPr>
            <a:picLocks noChangeAspect="1"/>
          </p:cNvPicPr>
          <p:nvPr/>
        </p:nvPicPr>
        <p:blipFill>
          <a:blip r:embed="rId3">
            <a:extLst/>
          </a:blip>
          <a:stretch>
            <a:fillRect/>
          </a:stretch>
        </p:blipFill>
        <p:spPr>
          <a:xfrm>
            <a:off x="-3372471" y="4561478"/>
            <a:ext cx="12872913" cy="7208830"/>
          </a:xfrm>
          <a:prstGeom prst="rect">
            <a:avLst/>
          </a:prstGeom>
          <a:ln w="12700">
            <a:miter lim="400000"/>
          </a:ln>
        </p:spPr>
      </p:pic>
      <p:sp>
        <p:nvSpPr>
          <p:cNvPr id="670" name="Picture-Walk through the chapter: Read…"/>
          <p:cNvSpPr txBox="1"/>
          <p:nvPr/>
        </p:nvSpPr>
        <p:spPr>
          <a:xfrm>
            <a:off x="10577537" y="11821121"/>
            <a:ext cx="9402573" cy="1331466"/>
          </a:xfrm>
          <a:prstGeom prst="rect">
            <a:avLst/>
          </a:prstGeom>
          <a:solidFill>
            <a:srgbClr val="FF42A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Helvetica Neue Medium"/>
                <a:ea typeface="Helvetica Neue Medium"/>
                <a:cs typeface="Helvetica Neue Medium"/>
                <a:sym typeface="Helvetica Neue Medium"/>
              </a:defRPr>
            </a:pPr>
            <a:r>
              <a:t>Picture-Walk through the chapter: Read</a:t>
            </a:r>
          </a:p>
          <a:p>
            <a:pPr>
              <a:defRPr sz="4000">
                <a:solidFill>
                  <a:srgbClr val="FFFFFF"/>
                </a:solidFill>
                <a:latin typeface="Helvetica Neue Medium"/>
                <a:ea typeface="Helvetica Neue Medium"/>
                <a:cs typeface="Helvetica Neue Medium"/>
                <a:sym typeface="Helvetica Neue Medium"/>
              </a:defRPr>
            </a:pPr>
            <a:r>
              <a:t>the captions</a:t>
            </a:r>
          </a:p>
        </p:txBody>
      </p:sp>
      <p:sp>
        <p:nvSpPr>
          <p:cNvPr id="671" name="Read the headings; note special (glossary) terms"/>
          <p:cNvSpPr txBox="1"/>
          <p:nvPr/>
        </p:nvSpPr>
        <p:spPr>
          <a:xfrm>
            <a:off x="10666334" y="10426303"/>
            <a:ext cx="11531093" cy="709166"/>
          </a:xfrm>
          <a:prstGeom prst="rect">
            <a:avLst/>
          </a:prstGeom>
          <a:solidFill>
            <a:srgbClr val="60D937"/>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Helvetica Neue Medium"/>
                <a:ea typeface="Helvetica Neue Medium"/>
                <a:cs typeface="Helvetica Neue Medium"/>
                <a:sym typeface="Helvetica Neue Medium"/>
              </a:defRPr>
            </a:lvl1pPr>
          </a:lstStyle>
          <a:p>
            <a:pPr/>
            <a:r>
              <a:t>Read the headings; note special (glossary) terms</a:t>
            </a:r>
          </a:p>
        </p:txBody>
      </p:sp>
      <p:sp>
        <p:nvSpPr>
          <p:cNvPr id="672" name="Read the end-of-chapter summary"/>
          <p:cNvSpPr txBox="1"/>
          <p:nvPr/>
        </p:nvSpPr>
        <p:spPr>
          <a:xfrm>
            <a:off x="10775518" y="8720334"/>
            <a:ext cx="8216393" cy="709165"/>
          </a:xfrm>
          <a:prstGeom prst="rect">
            <a:avLst/>
          </a:prstGeom>
          <a:solidFill>
            <a:srgbClr val="FEAD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Neue Medium"/>
                <a:ea typeface="Helvetica Neue Medium"/>
                <a:cs typeface="Helvetica Neue Medium"/>
                <a:sym typeface="Helvetica Neue Medium"/>
              </a:defRPr>
            </a:lvl1pPr>
          </a:lstStyle>
          <a:p>
            <a:pPr/>
            <a:r>
              <a:t>Read the end-of-chapter summary</a:t>
            </a:r>
          </a:p>
        </p:txBody>
      </p:sp>
      <p:sp>
        <p:nvSpPr>
          <p:cNvPr id="673" name="Note the end-of-chapter questions"/>
          <p:cNvSpPr txBox="1"/>
          <p:nvPr/>
        </p:nvSpPr>
        <p:spPr>
          <a:xfrm>
            <a:off x="10816652" y="7065960"/>
            <a:ext cx="7626122" cy="659470"/>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Helvetica Neue Medium"/>
                <a:ea typeface="Helvetica Neue Medium"/>
                <a:cs typeface="Helvetica Neue Medium"/>
                <a:sym typeface="Helvetica Neue Medium"/>
              </a:defRPr>
            </a:lvl1pPr>
          </a:lstStyle>
          <a:p>
            <a:pPr/>
            <a:r>
              <a:t>Note the end-of-chapter questions</a:t>
            </a:r>
          </a:p>
        </p:txBody>
      </p:sp>
      <p:sp>
        <p:nvSpPr>
          <p:cNvPr id="674" name="Then, as you read the chapter itself,…"/>
          <p:cNvSpPr txBox="1"/>
          <p:nvPr/>
        </p:nvSpPr>
        <p:spPr>
          <a:xfrm>
            <a:off x="14685337" y="4686093"/>
            <a:ext cx="396749" cy="709165"/>
          </a:xfrm>
          <a:prstGeom prst="rect">
            <a:avLst/>
          </a:prstGeom>
          <a:solidFill>
            <a:srgbClr val="1E24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latin typeface="Helvetica Neue Medium"/>
                <a:ea typeface="Helvetica Neue Medium"/>
                <a:cs typeface="Helvetica Neue Medium"/>
                <a:sym typeface="Helvetica Neue Medium"/>
              </a:defRPr>
            </a:lvl1pPr>
          </a:lstStyle>
          <a:p>
            <a:pPr/>
            <a:r>
              <a:t>?</a:t>
            </a:r>
          </a:p>
        </p:txBody>
      </p:sp>
      <p:sp>
        <p:nvSpPr>
          <p:cNvPr id="675" name="Information is constructed incrementally, not all at once."/>
          <p:cNvSpPr txBox="1"/>
          <p:nvPr/>
        </p:nvSpPr>
        <p:spPr>
          <a:xfrm>
            <a:off x="6124215" y="608963"/>
            <a:ext cx="16603829" cy="870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defRPr sz="5200">
                <a:solidFill>
                  <a:srgbClr val="5E5E5E"/>
                </a:solidFill>
                <a:latin typeface="+mn-lt"/>
                <a:ea typeface="+mn-ea"/>
                <a:cs typeface="+mn-cs"/>
                <a:sym typeface="Helvetica Neue"/>
              </a:defRPr>
            </a:lvl1pPr>
          </a:lstStyle>
          <a:p>
            <a:pPr/>
            <a:r>
              <a:t>Information is constructed incrementally, not all at once.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Article: There Are Better Ways to Study That Will Last You a Lifetime"/>
          <p:cNvSpPr txBox="1"/>
          <p:nvPr/>
        </p:nvSpPr>
        <p:spPr>
          <a:xfrm>
            <a:off x="7165881" y="418449"/>
            <a:ext cx="1277797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Article: “There Are Better Ways to Study That Will Last You a Lifetime”</a:t>
            </a:r>
          </a:p>
        </p:txBody>
      </p:sp>
      <p:sp>
        <p:nvSpPr>
          <p:cNvPr id="678" name="NYT: April 20, 2023"/>
          <p:cNvSpPr txBox="1"/>
          <p:nvPr/>
        </p:nvSpPr>
        <p:spPr>
          <a:xfrm>
            <a:off x="11452427" y="1038727"/>
            <a:ext cx="348043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NYT: April 20, 2023</a:t>
            </a:r>
          </a:p>
        </p:txBody>
      </p:sp>
      <p:sp>
        <p:nvSpPr>
          <p:cNvPr id="679" name="By: Daniel T. Willingham, psychologist at the University of Virginia and author of…"/>
          <p:cNvSpPr txBox="1"/>
          <p:nvPr/>
        </p:nvSpPr>
        <p:spPr>
          <a:xfrm>
            <a:off x="7279550" y="1424058"/>
            <a:ext cx="14479906"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By: Daniel T. Willingham, psychologist at the University of Virginia and author of</a:t>
            </a:r>
          </a:p>
          <a:p>
            <a:pPr>
              <a:defRPr b="1">
                <a:latin typeface="+mn-lt"/>
                <a:ea typeface="+mn-ea"/>
                <a:cs typeface="+mn-cs"/>
                <a:sym typeface="Helvetica Neue"/>
              </a:defRPr>
            </a:pPr>
            <a:r>
              <a:t>“</a:t>
            </a:r>
            <a:r>
              <a:rPr i="1"/>
              <a:t>Outsmart Your Brain: Why Learning is Hard and How You Can Make It Easy</a:t>
            </a:r>
            <a:r>
              <a:t>”</a:t>
            </a:r>
          </a:p>
        </p:txBody>
      </p:sp>
      <p:pic>
        <p:nvPicPr>
          <p:cNvPr id="680" name="Line Line" descr="Line Line"/>
          <p:cNvPicPr>
            <a:picLocks noChangeAspect="1"/>
          </p:cNvPicPr>
          <p:nvPr/>
        </p:nvPicPr>
        <p:blipFill>
          <a:blip r:embed="rId2">
            <a:extLst/>
          </a:blip>
          <a:stretch>
            <a:fillRect/>
          </a:stretch>
        </p:blipFill>
        <p:spPr>
          <a:xfrm>
            <a:off x="-9888" y="5527659"/>
            <a:ext cx="24403774" cy="76204"/>
          </a:xfrm>
          <a:prstGeom prst="rect">
            <a:avLst/>
          </a:prstGeom>
          <a:ln w="12700">
            <a:miter lim="400000"/>
          </a:ln>
        </p:spPr>
      </p:pic>
      <p:pic>
        <p:nvPicPr>
          <p:cNvPr id="681" name="Line Line" descr="Line Line"/>
          <p:cNvPicPr>
            <a:picLocks noChangeAspect="1"/>
          </p:cNvPicPr>
          <p:nvPr/>
        </p:nvPicPr>
        <p:blipFill>
          <a:blip r:embed="rId3">
            <a:extLst/>
          </a:blip>
          <a:stretch>
            <a:fillRect/>
          </a:stretch>
        </p:blipFill>
        <p:spPr>
          <a:xfrm rot="16200000">
            <a:off x="466729" y="8258712"/>
            <a:ext cx="11362082" cy="76204"/>
          </a:xfrm>
          <a:prstGeom prst="rect">
            <a:avLst/>
          </a:prstGeom>
          <a:ln w="12700">
            <a:miter lim="400000"/>
          </a:ln>
        </p:spPr>
      </p:pic>
      <p:pic>
        <p:nvPicPr>
          <p:cNvPr id="682" name="Line Line" descr="Line Line"/>
          <p:cNvPicPr>
            <a:picLocks noChangeAspect="1"/>
          </p:cNvPicPr>
          <p:nvPr/>
        </p:nvPicPr>
        <p:blipFill>
          <a:blip r:embed="rId4">
            <a:extLst/>
          </a:blip>
          <a:stretch>
            <a:fillRect/>
          </a:stretch>
        </p:blipFill>
        <p:spPr>
          <a:xfrm rot="16245797">
            <a:off x="6759840" y="8258712"/>
            <a:ext cx="11176418" cy="76204"/>
          </a:xfrm>
          <a:prstGeom prst="rect">
            <a:avLst/>
          </a:prstGeom>
          <a:ln w="12700">
            <a:miter lim="400000"/>
          </a:ln>
        </p:spPr>
      </p:pic>
      <p:sp>
        <p:nvSpPr>
          <p:cNvPr id="683" name="Surprises"/>
          <p:cNvSpPr txBox="1"/>
          <p:nvPr/>
        </p:nvSpPr>
        <p:spPr>
          <a:xfrm>
            <a:off x="2433066" y="3871405"/>
            <a:ext cx="18428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Surprises</a:t>
            </a:r>
          </a:p>
        </p:txBody>
      </p:sp>
      <p:pic>
        <p:nvPicPr>
          <p:cNvPr id="684" name="Image" descr="Image"/>
          <p:cNvPicPr>
            <a:picLocks noChangeAspect="1"/>
          </p:cNvPicPr>
          <p:nvPr/>
        </p:nvPicPr>
        <p:blipFill>
          <a:blip r:embed="rId5">
            <a:extLst/>
          </a:blip>
          <a:stretch>
            <a:fillRect/>
          </a:stretch>
        </p:blipFill>
        <p:spPr>
          <a:xfrm>
            <a:off x="2542631" y="235597"/>
            <a:ext cx="2514602" cy="2540003"/>
          </a:xfrm>
          <a:prstGeom prst="rect">
            <a:avLst/>
          </a:prstGeom>
          <a:ln w="12700">
            <a:miter lim="400000"/>
          </a:ln>
        </p:spPr>
      </p:pic>
      <p:sp>
        <p:nvSpPr>
          <p:cNvPr id="685" name="Questions"/>
          <p:cNvSpPr txBox="1"/>
          <p:nvPr/>
        </p:nvSpPr>
        <p:spPr>
          <a:xfrm>
            <a:off x="7558137" y="3778082"/>
            <a:ext cx="195567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Questions</a:t>
            </a:r>
          </a:p>
        </p:txBody>
      </p:sp>
      <p:sp>
        <p:nvSpPr>
          <p:cNvPr id="686" name="Affirmations"/>
          <p:cNvSpPr txBox="1"/>
          <p:nvPr/>
        </p:nvSpPr>
        <p:spPr>
          <a:xfrm>
            <a:off x="12645976" y="3778082"/>
            <a:ext cx="232829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Affirmations</a:t>
            </a:r>
          </a:p>
        </p:txBody>
      </p:sp>
      <p:sp>
        <p:nvSpPr>
          <p:cNvPr id="687" name="(Hmmmm….I never knew this or thought about it…"/>
          <p:cNvSpPr txBox="1"/>
          <p:nvPr/>
        </p:nvSpPr>
        <p:spPr>
          <a:xfrm>
            <a:off x="373636" y="4406532"/>
            <a:ext cx="5618481"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(Hmmmm….I never knew this or thought about it</a:t>
            </a:r>
          </a:p>
          <a:p>
            <a:pPr algn="l">
              <a:defRPr i="1" sz="2000">
                <a:latin typeface="+mn-lt"/>
                <a:ea typeface="+mn-ea"/>
                <a:cs typeface="+mn-cs"/>
                <a:sym typeface="Helvetica Neue"/>
              </a:defRPr>
            </a:pPr>
            <a:r>
              <a:t>this way.)</a:t>
            </a:r>
          </a:p>
        </p:txBody>
      </p:sp>
      <p:sp>
        <p:nvSpPr>
          <p:cNvPr id="688" name="(I wonder about; I’m not sure about; I disagree with)"/>
          <p:cNvSpPr txBox="1"/>
          <p:nvPr/>
        </p:nvSpPr>
        <p:spPr>
          <a:xfrm>
            <a:off x="6303419" y="4558932"/>
            <a:ext cx="59342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000">
                <a:latin typeface="+mn-lt"/>
                <a:ea typeface="+mn-ea"/>
                <a:cs typeface="+mn-cs"/>
                <a:sym typeface="Helvetica Neue"/>
              </a:defRPr>
            </a:lvl1pPr>
          </a:lstStyle>
          <a:p>
            <a:pPr/>
            <a:r>
              <a:t>(I wonder about; I’m not sure about; I disagree with)</a:t>
            </a:r>
          </a:p>
        </p:txBody>
      </p:sp>
      <p:sp>
        <p:nvSpPr>
          <p:cNvPr id="689" name="(I already knew this, but it’s good to have it expressed and/or…"/>
          <p:cNvSpPr txBox="1"/>
          <p:nvPr/>
        </p:nvSpPr>
        <p:spPr>
          <a:xfrm>
            <a:off x="12548923" y="4254132"/>
            <a:ext cx="4710685" cy="1008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(I already knew this, but it’s good to have</a:t>
            </a:r>
          </a:p>
          <a:p>
            <a:pPr algn="l">
              <a:defRPr i="1" sz="2000">
                <a:latin typeface="+mn-lt"/>
                <a:ea typeface="+mn-ea"/>
                <a:cs typeface="+mn-cs"/>
                <a:sym typeface="Helvetica Neue"/>
              </a:defRPr>
            </a:pPr>
            <a:r>
              <a:t> it expressed and/or</a:t>
            </a:r>
          </a:p>
          <a:p>
            <a:pPr algn="l">
              <a:defRPr i="1" sz="2000">
                <a:latin typeface="+mn-lt"/>
                <a:ea typeface="+mn-ea"/>
                <a:cs typeface="+mn-cs"/>
                <a:sym typeface="Helvetica Neue"/>
              </a:defRPr>
            </a:pPr>
            <a:r>
              <a:t>expanded on by an expert.)</a:t>
            </a:r>
          </a:p>
        </p:txBody>
      </p:sp>
      <p:pic>
        <p:nvPicPr>
          <p:cNvPr id="690" name="Line Line" descr="Line Line"/>
          <p:cNvPicPr>
            <a:picLocks noChangeAspect="1"/>
          </p:cNvPicPr>
          <p:nvPr/>
        </p:nvPicPr>
        <p:blipFill>
          <a:blip r:embed="rId4">
            <a:extLst/>
          </a:blip>
          <a:stretch>
            <a:fillRect/>
          </a:stretch>
        </p:blipFill>
        <p:spPr>
          <a:xfrm rot="16245797">
            <a:off x="13228310" y="8449685"/>
            <a:ext cx="11176420" cy="76204"/>
          </a:xfrm>
          <a:prstGeom prst="rect">
            <a:avLst/>
          </a:prstGeom>
          <a:ln w="12700">
            <a:miter lim="400000"/>
          </a:ln>
        </p:spPr>
      </p:pic>
      <p:sp>
        <p:nvSpPr>
          <p:cNvPr id="691" name="Affirmations"/>
          <p:cNvSpPr txBox="1"/>
          <p:nvPr/>
        </p:nvSpPr>
        <p:spPr>
          <a:xfrm>
            <a:off x="19065622" y="3758429"/>
            <a:ext cx="12637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Words</a:t>
            </a:r>
          </a:p>
        </p:txBody>
      </p:sp>
      <p:sp>
        <p:nvSpPr>
          <p:cNvPr id="692" name="(I already knew this, but it’s good to have it expressed and/or…"/>
          <p:cNvSpPr txBox="1"/>
          <p:nvPr/>
        </p:nvSpPr>
        <p:spPr>
          <a:xfrm>
            <a:off x="18968569" y="4386879"/>
            <a:ext cx="417906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(3 words in the text that I would like </a:t>
            </a:r>
          </a:p>
          <a:p>
            <a:pPr algn="l">
              <a:defRPr i="1" sz="2000">
                <a:latin typeface="+mn-lt"/>
                <a:ea typeface="+mn-ea"/>
                <a:cs typeface="+mn-cs"/>
                <a:sym typeface="Helvetica Neue"/>
              </a:defRPr>
            </a:pPr>
            <a:r>
              <a:t>to know more about.)</a:t>
            </a:r>
          </a:p>
        </p:txBody>
      </p:sp>
      <p:pic>
        <p:nvPicPr>
          <p:cNvPr id="693" name="Image" descr="Image"/>
          <p:cNvPicPr>
            <a:picLocks noChangeAspect="1"/>
          </p:cNvPicPr>
          <p:nvPr/>
        </p:nvPicPr>
        <p:blipFill>
          <a:blip r:embed="rId6">
            <a:extLst/>
          </a:blip>
          <a:stretch>
            <a:fillRect/>
          </a:stretch>
        </p:blipFill>
        <p:spPr>
          <a:xfrm>
            <a:off x="9486296" y="5662205"/>
            <a:ext cx="6515112" cy="4880047"/>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Article: There Are Better Ways to Study That Will Last You a Lifetime"/>
          <p:cNvSpPr txBox="1"/>
          <p:nvPr/>
        </p:nvSpPr>
        <p:spPr>
          <a:xfrm>
            <a:off x="11000291" y="457197"/>
            <a:ext cx="4128898" cy="150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“How To Read Faster”</a:t>
            </a:r>
          </a:p>
          <a:p>
            <a:pPr algn="l">
              <a:defRPr b="1">
                <a:latin typeface="+mn-lt"/>
                <a:ea typeface="+mn-ea"/>
                <a:cs typeface="+mn-cs"/>
                <a:sym typeface="Helvetica Neue"/>
              </a:defRPr>
            </a:pPr>
            <a:r>
              <a:t>NYT March 20, 2020</a:t>
            </a:r>
          </a:p>
          <a:p>
            <a:pPr algn="l">
              <a:defRPr b="1">
                <a:latin typeface="+mn-lt"/>
                <a:ea typeface="+mn-ea"/>
                <a:cs typeface="+mn-cs"/>
                <a:sym typeface="Helvetica Neue"/>
              </a:defRPr>
            </a:pPr>
            <a:r>
              <a:t>By Malia Wollon</a:t>
            </a:r>
          </a:p>
        </p:txBody>
      </p:sp>
      <p:pic>
        <p:nvPicPr>
          <p:cNvPr id="696" name="Line Line" descr="Line Line"/>
          <p:cNvPicPr>
            <a:picLocks noChangeAspect="1"/>
          </p:cNvPicPr>
          <p:nvPr/>
        </p:nvPicPr>
        <p:blipFill>
          <a:blip r:embed="rId2">
            <a:extLst/>
          </a:blip>
          <a:stretch>
            <a:fillRect/>
          </a:stretch>
        </p:blipFill>
        <p:spPr>
          <a:xfrm>
            <a:off x="-9888" y="5527659"/>
            <a:ext cx="24403774" cy="76204"/>
          </a:xfrm>
          <a:prstGeom prst="rect">
            <a:avLst/>
          </a:prstGeom>
          <a:ln w="12700">
            <a:miter lim="400000"/>
          </a:ln>
        </p:spPr>
      </p:pic>
      <p:pic>
        <p:nvPicPr>
          <p:cNvPr id="697" name="Line Line" descr="Line Line"/>
          <p:cNvPicPr>
            <a:picLocks noChangeAspect="1"/>
          </p:cNvPicPr>
          <p:nvPr/>
        </p:nvPicPr>
        <p:blipFill>
          <a:blip r:embed="rId3">
            <a:extLst/>
          </a:blip>
          <a:stretch>
            <a:fillRect/>
          </a:stretch>
        </p:blipFill>
        <p:spPr>
          <a:xfrm rot="16200000">
            <a:off x="466729" y="8258712"/>
            <a:ext cx="11362082" cy="76204"/>
          </a:xfrm>
          <a:prstGeom prst="rect">
            <a:avLst/>
          </a:prstGeom>
          <a:ln w="12700">
            <a:miter lim="400000"/>
          </a:ln>
        </p:spPr>
      </p:pic>
      <p:pic>
        <p:nvPicPr>
          <p:cNvPr id="698" name="Line Line" descr="Line Line"/>
          <p:cNvPicPr>
            <a:picLocks noChangeAspect="1"/>
          </p:cNvPicPr>
          <p:nvPr/>
        </p:nvPicPr>
        <p:blipFill>
          <a:blip r:embed="rId4">
            <a:extLst/>
          </a:blip>
          <a:stretch>
            <a:fillRect/>
          </a:stretch>
        </p:blipFill>
        <p:spPr>
          <a:xfrm rot="16245797">
            <a:off x="6759840" y="8258712"/>
            <a:ext cx="11176418" cy="76204"/>
          </a:xfrm>
          <a:prstGeom prst="rect">
            <a:avLst/>
          </a:prstGeom>
          <a:ln w="12700">
            <a:miter lim="400000"/>
          </a:ln>
        </p:spPr>
      </p:pic>
      <p:sp>
        <p:nvSpPr>
          <p:cNvPr id="699" name="Surprises"/>
          <p:cNvSpPr txBox="1"/>
          <p:nvPr/>
        </p:nvSpPr>
        <p:spPr>
          <a:xfrm>
            <a:off x="2433066" y="3871405"/>
            <a:ext cx="18428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Surprises</a:t>
            </a:r>
          </a:p>
        </p:txBody>
      </p:sp>
      <p:pic>
        <p:nvPicPr>
          <p:cNvPr id="700" name="Image" descr="Image"/>
          <p:cNvPicPr>
            <a:picLocks noChangeAspect="1"/>
          </p:cNvPicPr>
          <p:nvPr/>
        </p:nvPicPr>
        <p:blipFill>
          <a:blip r:embed="rId5">
            <a:extLst/>
          </a:blip>
          <a:stretch>
            <a:fillRect/>
          </a:stretch>
        </p:blipFill>
        <p:spPr>
          <a:xfrm>
            <a:off x="2542631" y="235597"/>
            <a:ext cx="2514602" cy="2540003"/>
          </a:xfrm>
          <a:prstGeom prst="rect">
            <a:avLst/>
          </a:prstGeom>
          <a:ln w="12700">
            <a:miter lim="400000"/>
          </a:ln>
        </p:spPr>
      </p:pic>
      <p:sp>
        <p:nvSpPr>
          <p:cNvPr id="701" name="Questions"/>
          <p:cNvSpPr txBox="1"/>
          <p:nvPr/>
        </p:nvSpPr>
        <p:spPr>
          <a:xfrm>
            <a:off x="7558137" y="3778082"/>
            <a:ext cx="195567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Questions</a:t>
            </a:r>
          </a:p>
        </p:txBody>
      </p:sp>
      <p:sp>
        <p:nvSpPr>
          <p:cNvPr id="702" name="Affirmations"/>
          <p:cNvSpPr txBox="1"/>
          <p:nvPr/>
        </p:nvSpPr>
        <p:spPr>
          <a:xfrm>
            <a:off x="12645976" y="3778082"/>
            <a:ext cx="232829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Affirmations</a:t>
            </a:r>
          </a:p>
        </p:txBody>
      </p:sp>
      <p:sp>
        <p:nvSpPr>
          <p:cNvPr id="703" name="(Hmmmm….I never knew this or thought about it…"/>
          <p:cNvSpPr txBox="1"/>
          <p:nvPr/>
        </p:nvSpPr>
        <p:spPr>
          <a:xfrm>
            <a:off x="373636" y="4406532"/>
            <a:ext cx="5618481"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(Hmmmm….I never knew this or thought about it</a:t>
            </a:r>
          </a:p>
          <a:p>
            <a:pPr algn="l">
              <a:defRPr i="1" sz="2000">
                <a:latin typeface="+mn-lt"/>
                <a:ea typeface="+mn-ea"/>
                <a:cs typeface="+mn-cs"/>
                <a:sym typeface="Helvetica Neue"/>
              </a:defRPr>
            </a:pPr>
            <a:r>
              <a:t>this way.)</a:t>
            </a:r>
          </a:p>
        </p:txBody>
      </p:sp>
      <p:sp>
        <p:nvSpPr>
          <p:cNvPr id="704" name="(I wonder about; I’m not sure about; I disagree with)"/>
          <p:cNvSpPr txBox="1"/>
          <p:nvPr/>
        </p:nvSpPr>
        <p:spPr>
          <a:xfrm>
            <a:off x="6303419" y="4558932"/>
            <a:ext cx="59342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000">
                <a:latin typeface="+mn-lt"/>
                <a:ea typeface="+mn-ea"/>
                <a:cs typeface="+mn-cs"/>
                <a:sym typeface="Helvetica Neue"/>
              </a:defRPr>
            </a:lvl1pPr>
          </a:lstStyle>
          <a:p>
            <a:pPr/>
            <a:r>
              <a:t>(I wonder about; I’m not sure about; I disagree with)</a:t>
            </a:r>
          </a:p>
        </p:txBody>
      </p:sp>
      <p:sp>
        <p:nvSpPr>
          <p:cNvPr id="705" name="(I already knew this, but it’s good to have it expressed and/or…"/>
          <p:cNvSpPr txBox="1"/>
          <p:nvPr/>
        </p:nvSpPr>
        <p:spPr>
          <a:xfrm>
            <a:off x="12548923" y="4254132"/>
            <a:ext cx="4710685" cy="1008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(I already knew this, but it’s good to have</a:t>
            </a:r>
          </a:p>
          <a:p>
            <a:pPr algn="l">
              <a:defRPr i="1" sz="2000">
                <a:latin typeface="+mn-lt"/>
                <a:ea typeface="+mn-ea"/>
                <a:cs typeface="+mn-cs"/>
                <a:sym typeface="Helvetica Neue"/>
              </a:defRPr>
            </a:pPr>
            <a:r>
              <a:t> it expressed and/or</a:t>
            </a:r>
          </a:p>
          <a:p>
            <a:pPr algn="l">
              <a:defRPr i="1" sz="2000">
                <a:latin typeface="+mn-lt"/>
                <a:ea typeface="+mn-ea"/>
                <a:cs typeface="+mn-cs"/>
                <a:sym typeface="Helvetica Neue"/>
              </a:defRPr>
            </a:pPr>
            <a:r>
              <a:t>expanded on by an expert.)</a:t>
            </a:r>
          </a:p>
        </p:txBody>
      </p:sp>
      <p:pic>
        <p:nvPicPr>
          <p:cNvPr id="706" name="Line Line" descr="Line Line"/>
          <p:cNvPicPr>
            <a:picLocks noChangeAspect="1"/>
          </p:cNvPicPr>
          <p:nvPr/>
        </p:nvPicPr>
        <p:blipFill>
          <a:blip r:embed="rId4">
            <a:extLst/>
          </a:blip>
          <a:stretch>
            <a:fillRect/>
          </a:stretch>
        </p:blipFill>
        <p:spPr>
          <a:xfrm rot="16245797">
            <a:off x="13228310" y="8449685"/>
            <a:ext cx="11176420" cy="76204"/>
          </a:xfrm>
          <a:prstGeom prst="rect">
            <a:avLst/>
          </a:prstGeom>
          <a:ln w="12700">
            <a:miter lim="400000"/>
          </a:ln>
        </p:spPr>
      </p:pic>
      <p:sp>
        <p:nvSpPr>
          <p:cNvPr id="707" name="Affirmations"/>
          <p:cNvSpPr txBox="1"/>
          <p:nvPr/>
        </p:nvSpPr>
        <p:spPr>
          <a:xfrm>
            <a:off x="19065622" y="3758429"/>
            <a:ext cx="12637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Words</a:t>
            </a:r>
          </a:p>
        </p:txBody>
      </p:sp>
      <p:sp>
        <p:nvSpPr>
          <p:cNvPr id="708" name="(I already knew this, but it’s good to have it expressed and/or…"/>
          <p:cNvSpPr txBox="1"/>
          <p:nvPr/>
        </p:nvSpPr>
        <p:spPr>
          <a:xfrm>
            <a:off x="18968569" y="4386879"/>
            <a:ext cx="417906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(3 words in the text that I would like </a:t>
            </a:r>
          </a:p>
          <a:p>
            <a:pPr algn="l">
              <a:defRPr i="1" sz="2000">
                <a:latin typeface="+mn-lt"/>
                <a:ea typeface="+mn-ea"/>
                <a:cs typeface="+mn-cs"/>
                <a:sym typeface="Helvetica Neue"/>
              </a:defRPr>
            </a:pPr>
            <a:r>
              <a:t>to know more about.)</a:t>
            </a:r>
          </a:p>
        </p:txBody>
      </p:sp>
      <p:pic>
        <p:nvPicPr>
          <p:cNvPr id="709" name="Image" descr="Image"/>
          <p:cNvPicPr>
            <a:picLocks noChangeAspect="1"/>
          </p:cNvPicPr>
          <p:nvPr/>
        </p:nvPicPr>
        <p:blipFill>
          <a:blip r:embed="rId6">
            <a:extLst/>
          </a:blip>
          <a:stretch>
            <a:fillRect/>
          </a:stretch>
        </p:blipFill>
        <p:spPr>
          <a:xfrm>
            <a:off x="10000170" y="6173299"/>
            <a:ext cx="4383660" cy="3620512"/>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1" name="Line Line" descr="Line Line"/>
          <p:cNvPicPr>
            <a:picLocks noChangeAspect="1"/>
          </p:cNvPicPr>
          <p:nvPr/>
        </p:nvPicPr>
        <p:blipFill>
          <a:blip r:embed="rId2">
            <a:extLst/>
          </a:blip>
          <a:stretch>
            <a:fillRect/>
          </a:stretch>
        </p:blipFill>
        <p:spPr>
          <a:xfrm>
            <a:off x="-9888" y="5527659"/>
            <a:ext cx="24403774" cy="76204"/>
          </a:xfrm>
          <a:prstGeom prst="rect">
            <a:avLst/>
          </a:prstGeom>
          <a:ln w="12700">
            <a:miter lim="400000"/>
          </a:ln>
        </p:spPr>
      </p:pic>
      <p:pic>
        <p:nvPicPr>
          <p:cNvPr id="712" name="Line Line" descr="Line Line"/>
          <p:cNvPicPr>
            <a:picLocks noChangeAspect="1"/>
          </p:cNvPicPr>
          <p:nvPr/>
        </p:nvPicPr>
        <p:blipFill>
          <a:blip r:embed="rId3">
            <a:extLst/>
          </a:blip>
          <a:stretch>
            <a:fillRect/>
          </a:stretch>
        </p:blipFill>
        <p:spPr>
          <a:xfrm rot="16200000">
            <a:off x="466729" y="8258712"/>
            <a:ext cx="11362082" cy="76204"/>
          </a:xfrm>
          <a:prstGeom prst="rect">
            <a:avLst/>
          </a:prstGeom>
          <a:ln w="12700">
            <a:miter lim="400000"/>
          </a:ln>
        </p:spPr>
      </p:pic>
      <p:pic>
        <p:nvPicPr>
          <p:cNvPr id="713" name="Line Line" descr="Line Line"/>
          <p:cNvPicPr>
            <a:picLocks noChangeAspect="1"/>
          </p:cNvPicPr>
          <p:nvPr/>
        </p:nvPicPr>
        <p:blipFill>
          <a:blip r:embed="rId4">
            <a:extLst/>
          </a:blip>
          <a:stretch>
            <a:fillRect/>
          </a:stretch>
        </p:blipFill>
        <p:spPr>
          <a:xfrm rot="16245797">
            <a:off x="6759840" y="8258712"/>
            <a:ext cx="11176418" cy="76204"/>
          </a:xfrm>
          <a:prstGeom prst="rect">
            <a:avLst/>
          </a:prstGeom>
          <a:ln w="12700">
            <a:miter lim="400000"/>
          </a:ln>
        </p:spPr>
      </p:pic>
      <p:sp>
        <p:nvSpPr>
          <p:cNvPr id="714" name="Surprises"/>
          <p:cNvSpPr txBox="1"/>
          <p:nvPr/>
        </p:nvSpPr>
        <p:spPr>
          <a:xfrm>
            <a:off x="2433066" y="3871405"/>
            <a:ext cx="18428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Surprises</a:t>
            </a:r>
          </a:p>
        </p:txBody>
      </p:sp>
      <p:pic>
        <p:nvPicPr>
          <p:cNvPr id="715" name="Image" descr="Image"/>
          <p:cNvPicPr>
            <a:picLocks noChangeAspect="1"/>
          </p:cNvPicPr>
          <p:nvPr/>
        </p:nvPicPr>
        <p:blipFill>
          <a:blip r:embed="rId5">
            <a:extLst/>
          </a:blip>
          <a:stretch>
            <a:fillRect/>
          </a:stretch>
        </p:blipFill>
        <p:spPr>
          <a:xfrm>
            <a:off x="2542631" y="235597"/>
            <a:ext cx="2514602" cy="2540003"/>
          </a:xfrm>
          <a:prstGeom prst="rect">
            <a:avLst/>
          </a:prstGeom>
          <a:ln w="12700">
            <a:miter lim="400000"/>
          </a:ln>
        </p:spPr>
      </p:pic>
      <p:sp>
        <p:nvSpPr>
          <p:cNvPr id="716" name="Questions"/>
          <p:cNvSpPr txBox="1"/>
          <p:nvPr/>
        </p:nvSpPr>
        <p:spPr>
          <a:xfrm>
            <a:off x="7558137" y="3778082"/>
            <a:ext cx="195567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Questions</a:t>
            </a:r>
          </a:p>
        </p:txBody>
      </p:sp>
      <p:sp>
        <p:nvSpPr>
          <p:cNvPr id="717" name="Affirmations"/>
          <p:cNvSpPr txBox="1"/>
          <p:nvPr/>
        </p:nvSpPr>
        <p:spPr>
          <a:xfrm>
            <a:off x="12645976" y="3778082"/>
            <a:ext cx="232829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Affirmations</a:t>
            </a:r>
          </a:p>
        </p:txBody>
      </p:sp>
      <p:sp>
        <p:nvSpPr>
          <p:cNvPr id="718" name="(Hmmmm….I never knew this or thought about it…"/>
          <p:cNvSpPr txBox="1"/>
          <p:nvPr/>
        </p:nvSpPr>
        <p:spPr>
          <a:xfrm>
            <a:off x="373636" y="4406532"/>
            <a:ext cx="5618481"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(Hmmmm….I never knew this or thought about it</a:t>
            </a:r>
          </a:p>
          <a:p>
            <a:pPr algn="l">
              <a:defRPr i="1" sz="2000">
                <a:latin typeface="+mn-lt"/>
                <a:ea typeface="+mn-ea"/>
                <a:cs typeface="+mn-cs"/>
                <a:sym typeface="Helvetica Neue"/>
              </a:defRPr>
            </a:pPr>
            <a:r>
              <a:t>this way.)</a:t>
            </a:r>
          </a:p>
        </p:txBody>
      </p:sp>
      <p:sp>
        <p:nvSpPr>
          <p:cNvPr id="719" name="(I wonder about; I’m not sure about; I disagree with)"/>
          <p:cNvSpPr txBox="1"/>
          <p:nvPr/>
        </p:nvSpPr>
        <p:spPr>
          <a:xfrm>
            <a:off x="6303419" y="4558932"/>
            <a:ext cx="59342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000">
                <a:latin typeface="+mn-lt"/>
                <a:ea typeface="+mn-ea"/>
                <a:cs typeface="+mn-cs"/>
                <a:sym typeface="Helvetica Neue"/>
              </a:defRPr>
            </a:lvl1pPr>
          </a:lstStyle>
          <a:p>
            <a:pPr/>
            <a:r>
              <a:t>(I wonder about; I’m not sure about; I disagree with)</a:t>
            </a:r>
          </a:p>
        </p:txBody>
      </p:sp>
      <p:sp>
        <p:nvSpPr>
          <p:cNvPr id="720" name="(I already knew this, but it’s good to have it expressed and/or…"/>
          <p:cNvSpPr txBox="1"/>
          <p:nvPr/>
        </p:nvSpPr>
        <p:spPr>
          <a:xfrm>
            <a:off x="12548923" y="4254132"/>
            <a:ext cx="4710685" cy="1008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(I already knew this, but it’s good to have</a:t>
            </a:r>
          </a:p>
          <a:p>
            <a:pPr algn="l">
              <a:defRPr i="1" sz="2000">
                <a:latin typeface="+mn-lt"/>
                <a:ea typeface="+mn-ea"/>
                <a:cs typeface="+mn-cs"/>
                <a:sym typeface="Helvetica Neue"/>
              </a:defRPr>
            </a:pPr>
            <a:r>
              <a:t> it expressed and/or</a:t>
            </a:r>
          </a:p>
          <a:p>
            <a:pPr algn="l">
              <a:defRPr i="1" sz="2000">
                <a:latin typeface="+mn-lt"/>
                <a:ea typeface="+mn-ea"/>
                <a:cs typeface="+mn-cs"/>
                <a:sym typeface="Helvetica Neue"/>
              </a:defRPr>
            </a:pPr>
            <a:r>
              <a:t>expanded on by an expert.)</a:t>
            </a:r>
          </a:p>
        </p:txBody>
      </p:sp>
      <p:pic>
        <p:nvPicPr>
          <p:cNvPr id="721" name="Line Line" descr="Line Line"/>
          <p:cNvPicPr>
            <a:picLocks noChangeAspect="1"/>
          </p:cNvPicPr>
          <p:nvPr/>
        </p:nvPicPr>
        <p:blipFill>
          <a:blip r:embed="rId4">
            <a:extLst/>
          </a:blip>
          <a:stretch>
            <a:fillRect/>
          </a:stretch>
        </p:blipFill>
        <p:spPr>
          <a:xfrm rot="16245797">
            <a:off x="13228310" y="8449685"/>
            <a:ext cx="11176420" cy="76204"/>
          </a:xfrm>
          <a:prstGeom prst="rect">
            <a:avLst/>
          </a:prstGeom>
          <a:ln w="12700">
            <a:miter lim="400000"/>
          </a:ln>
        </p:spPr>
      </p:pic>
      <p:sp>
        <p:nvSpPr>
          <p:cNvPr id="722" name="Affirmations"/>
          <p:cNvSpPr txBox="1"/>
          <p:nvPr/>
        </p:nvSpPr>
        <p:spPr>
          <a:xfrm>
            <a:off x="19065622" y="3758429"/>
            <a:ext cx="12637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Words</a:t>
            </a:r>
          </a:p>
        </p:txBody>
      </p:sp>
      <p:sp>
        <p:nvSpPr>
          <p:cNvPr id="723" name="(I already knew this, but it’s good to have it expressed and/or…"/>
          <p:cNvSpPr txBox="1"/>
          <p:nvPr/>
        </p:nvSpPr>
        <p:spPr>
          <a:xfrm>
            <a:off x="18968569" y="4386879"/>
            <a:ext cx="417906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(3 words in the text that I would like </a:t>
            </a:r>
          </a:p>
          <a:p>
            <a:pPr algn="l">
              <a:defRPr i="1" sz="2000">
                <a:latin typeface="+mn-lt"/>
                <a:ea typeface="+mn-ea"/>
                <a:cs typeface="+mn-cs"/>
                <a:sym typeface="Helvetica Neue"/>
              </a:defRPr>
            </a:pPr>
            <a:r>
              <a:t>to know more about.)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pasted-image.jpeg" descr="pasted-image.jpeg"/>
          <p:cNvPicPr>
            <a:picLocks noChangeAspect="1"/>
          </p:cNvPicPr>
          <p:nvPr/>
        </p:nvPicPr>
        <p:blipFill>
          <a:blip r:embed="rId2">
            <a:extLst/>
          </a:blip>
          <a:stretch>
            <a:fillRect/>
          </a:stretch>
        </p:blipFill>
        <p:spPr>
          <a:xfrm>
            <a:off x="476515" y="522569"/>
            <a:ext cx="7062280" cy="9274558"/>
          </a:xfrm>
          <a:prstGeom prst="rect">
            <a:avLst/>
          </a:prstGeom>
          <a:ln w="12700">
            <a:miter lim="400000"/>
          </a:ln>
        </p:spPr>
      </p:pic>
      <p:sp>
        <p:nvSpPr>
          <p:cNvPr id="232" name="Academic Vocabulary: Pages 15-29"/>
          <p:cNvSpPr txBox="1"/>
          <p:nvPr/>
        </p:nvSpPr>
        <p:spPr>
          <a:xfrm>
            <a:off x="12112007" y="2178255"/>
            <a:ext cx="649224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Academic Vocabulary: Pages 15-29</a:t>
            </a:r>
          </a:p>
        </p:txBody>
      </p:sp>
      <p:sp>
        <p:nvSpPr>
          <p:cNvPr id="233" name="Line"/>
          <p:cNvSpPr/>
          <p:nvPr/>
        </p:nvSpPr>
        <p:spPr>
          <a:xfrm>
            <a:off x="8175827" y="7612988"/>
            <a:ext cx="12709064" cy="2"/>
          </a:xfrm>
          <a:prstGeom prst="line">
            <a:avLst/>
          </a:prstGeom>
          <a:ln w="25400">
            <a:solidFill>
              <a:srgbClr val="000000"/>
            </a:solidFill>
            <a:miter lim="400000"/>
          </a:ln>
        </p:spPr>
        <p:txBody>
          <a:bodyPr lIns="45718" tIns="45718" rIns="45718" bIns="45718"/>
          <a:lstStyle/>
          <a:p>
            <a:pPr/>
          </a:p>
        </p:txBody>
      </p:sp>
      <p:sp>
        <p:nvSpPr>
          <p:cNvPr id="234" name="Line"/>
          <p:cNvSpPr/>
          <p:nvPr/>
        </p:nvSpPr>
        <p:spPr>
          <a:xfrm flipH="1">
            <a:off x="12085345" y="7007428"/>
            <a:ext cx="2" cy="6561389"/>
          </a:xfrm>
          <a:prstGeom prst="line">
            <a:avLst/>
          </a:prstGeom>
          <a:ln w="25400">
            <a:solidFill>
              <a:srgbClr val="000000"/>
            </a:solidFill>
            <a:miter lim="400000"/>
          </a:ln>
        </p:spPr>
        <p:txBody>
          <a:bodyPr lIns="45718" tIns="45718" rIns="45718" bIns="45718"/>
          <a:lstStyle/>
          <a:p>
            <a:pPr/>
          </a:p>
        </p:txBody>
      </p:sp>
      <p:sp>
        <p:nvSpPr>
          <p:cNvPr id="235" name="Line"/>
          <p:cNvSpPr/>
          <p:nvPr/>
        </p:nvSpPr>
        <p:spPr>
          <a:xfrm>
            <a:off x="17393099" y="7007428"/>
            <a:ext cx="2" cy="6561389"/>
          </a:xfrm>
          <a:prstGeom prst="line">
            <a:avLst/>
          </a:prstGeom>
          <a:ln w="25400">
            <a:solidFill>
              <a:srgbClr val="000000"/>
            </a:solidFill>
            <a:miter lim="400000"/>
          </a:ln>
        </p:spPr>
        <p:txBody>
          <a:bodyPr lIns="45718" tIns="45718" rIns="45718" bIns="45718"/>
          <a:lstStyle/>
          <a:p>
            <a:pPr/>
          </a:p>
        </p:txBody>
      </p:sp>
      <p:grpSp>
        <p:nvGrpSpPr>
          <p:cNvPr id="239" name="Group"/>
          <p:cNvGrpSpPr/>
          <p:nvPr/>
        </p:nvGrpSpPr>
        <p:grpSpPr>
          <a:xfrm>
            <a:off x="8605725" y="7492745"/>
            <a:ext cx="2759584" cy="5812250"/>
            <a:chOff x="0" y="0"/>
            <a:chExt cx="2759582" cy="5812249"/>
          </a:xfrm>
        </p:grpSpPr>
        <p:sp>
          <p:nvSpPr>
            <p:cNvPr id="236" name="Literary Words"/>
            <p:cNvSpPr txBox="1"/>
            <p:nvPr/>
          </p:nvSpPr>
          <p:spPr>
            <a:xfrm>
              <a:off x="0" y="0"/>
              <a:ext cx="2759584"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a:latin typeface="+mn-lt"/>
                  <a:ea typeface="+mn-ea"/>
                  <a:cs typeface="+mn-cs"/>
                  <a:sym typeface="Helvetica Neue"/>
                </a:defRPr>
              </a:lvl1pPr>
            </a:lstStyle>
            <a:p>
              <a:pPr/>
              <a:r>
                <a:t>Literary Words</a:t>
              </a:r>
            </a:p>
          </p:txBody>
        </p:sp>
        <p:pic>
          <p:nvPicPr>
            <p:cNvPr id="237" name="Screen Shot 2023-08-08 at 5.01.31 PM.png" descr="Screen Shot 2023-08-08 at 5.01.31 PM.png"/>
            <p:cNvPicPr>
              <a:picLocks noChangeAspect="1"/>
            </p:cNvPicPr>
            <p:nvPr/>
          </p:nvPicPr>
          <p:blipFill>
            <a:blip r:embed="rId3">
              <a:extLst/>
            </a:blip>
            <a:stretch>
              <a:fillRect/>
            </a:stretch>
          </p:blipFill>
          <p:spPr>
            <a:xfrm>
              <a:off x="223722" y="162966"/>
              <a:ext cx="1952545" cy="3019938"/>
            </a:xfrm>
            <a:prstGeom prst="rect">
              <a:avLst/>
            </a:prstGeom>
            <a:ln w="12700" cap="flat">
              <a:noFill/>
              <a:miter lim="400000"/>
            </a:ln>
            <a:effectLst/>
          </p:spPr>
        </p:pic>
        <p:sp>
          <p:nvSpPr>
            <p:cNvPr id="238" name="tawny, chortle,…"/>
            <p:cNvSpPr txBox="1"/>
            <p:nvPr/>
          </p:nvSpPr>
          <p:spPr>
            <a:xfrm>
              <a:off x="160052" y="4347153"/>
              <a:ext cx="2079880" cy="1465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sz="2200">
                  <a:latin typeface="+mn-lt"/>
                  <a:ea typeface="+mn-ea"/>
                  <a:cs typeface="+mn-cs"/>
                  <a:sym typeface="Helvetica Neue"/>
                </a:defRPr>
              </a:pPr>
              <a:r>
                <a:t>tawny, chortle,</a:t>
              </a:r>
            </a:p>
            <a:p>
              <a:pPr algn="l">
                <a:defRPr b="1" sz="2200">
                  <a:latin typeface="+mn-lt"/>
                  <a:ea typeface="+mn-ea"/>
                  <a:cs typeface="+mn-cs"/>
                  <a:sym typeface="Helvetica Neue"/>
                </a:defRPr>
              </a:pPr>
              <a:r>
                <a:t>exasperated, </a:t>
              </a:r>
            </a:p>
            <a:p>
              <a:pPr algn="l">
                <a:defRPr b="1" sz="2200">
                  <a:latin typeface="+mn-lt"/>
                  <a:ea typeface="+mn-ea"/>
                  <a:cs typeface="+mn-cs"/>
                  <a:sym typeface="Helvetica Neue"/>
                </a:defRPr>
              </a:pPr>
              <a:r>
                <a:t>falter, muffled,</a:t>
              </a:r>
            </a:p>
            <a:p>
              <a:pPr algn="l">
                <a:defRPr b="1" sz="2200">
                  <a:latin typeface="+mn-lt"/>
                  <a:ea typeface="+mn-ea"/>
                  <a:cs typeface="+mn-cs"/>
                  <a:sym typeface="Helvetica Neue"/>
                </a:defRPr>
              </a:pPr>
              <a:r>
                <a:t>gingerly, snivel</a:t>
              </a:r>
            </a:p>
          </p:txBody>
        </p:sp>
      </p:grpSp>
      <p:grpSp>
        <p:nvGrpSpPr>
          <p:cNvPr id="243" name="Group"/>
          <p:cNvGrpSpPr/>
          <p:nvPr/>
        </p:nvGrpSpPr>
        <p:grpSpPr>
          <a:xfrm>
            <a:off x="12419237" y="6596129"/>
            <a:ext cx="4639971" cy="6923732"/>
            <a:chOff x="0" y="0"/>
            <a:chExt cx="4639970" cy="6923732"/>
          </a:xfrm>
        </p:grpSpPr>
        <p:sp>
          <p:nvSpPr>
            <p:cNvPr id="240" name="Generic Academic…"/>
            <p:cNvSpPr txBox="1"/>
            <p:nvPr/>
          </p:nvSpPr>
          <p:spPr>
            <a:xfrm>
              <a:off x="386143" y="-1"/>
              <a:ext cx="3449956" cy="1030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latin typeface="+mn-lt"/>
                  <a:ea typeface="+mn-ea"/>
                  <a:cs typeface="+mn-cs"/>
                  <a:sym typeface="Helvetica Neue"/>
                </a:defRPr>
              </a:pPr>
              <a:r>
                <a:t>Generic Academic</a:t>
              </a:r>
            </a:p>
            <a:p>
              <a:pPr>
                <a:defRPr b="1">
                  <a:latin typeface="+mn-lt"/>
                  <a:ea typeface="+mn-ea"/>
                  <a:cs typeface="+mn-cs"/>
                  <a:sym typeface="Helvetica Neue"/>
                </a:defRPr>
              </a:pPr>
              <a:r>
                <a:t>Words</a:t>
              </a:r>
            </a:p>
          </p:txBody>
        </p:sp>
        <p:sp>
          <p:nvSpPr>
            <p:cNvPr id="241" name="“Geneticists turned a…"/>
            <p:cNvSpPr txBox="1"/>
            <p:nvPr/>
          </p:nvSpPr>
          <p:spPr>
            <a:xfrm>
              <a:off x="0" y="1032875"/>
              <a:ext cx="4639971" cy="26708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sz="2400">
                  <a:latin typeface="+mn-lt"/>
                  <a:ea typeface="+mn-ea"/>
                  <a:cs typeface="+mn-cs"/>
                  <a:sym typeface="Helvetica Neue"/>
                </a:defRPr>
              </a:pPr>
              <a:r>
                <a:t>“Geneticists turned a</a:t>
              </a:r>
            </a:p>
            <a:p>
              <a:pPr algn="l">
                <a:defRPr b="1" sz="2400">
                  <a:solidFill>
                    <a:srgbClr val="223CE5"/>
                  </a:solidFill>
                  <a:latin typeface="+mn-lt"/>
                  <a:ea typeface="+mn-ea"/>
                  <a:cs typeface="+mn-cs"/>
                  <a:sym typeface="Helvetica Neue"/>
                </a:defRPr>
              </a:pPr>
              <a:r>
                <a:t>specialized</a:t>
              </a:r>
              <a:r>
                <a:rPr>
                  <a:solidFill>
                    <a:srgbClr val="000000"/>
                  </a:solidFill>
                </a:rPr>
                <a:t> stomach</a:t>
              </a:r>
            </a:p>
            <a:p>
              <a:pPr algn="l">
                <a:defRPr b="1" sz="2400">
                  <a:latin typeface="+mn-lt"/>
                  <a:ea typeface="+mn-ea"/>
                  <a:cs typeface="+mn-cs"/>
                  <a:sym typeface="Helvetica Neue"/>
                </a:defRPr>
              </a:pPr>
              <a:r>
                <a:t>cell from a mouse into</a:t>
              </a:r>
            </a:p>
            <a:p>
              <a:pPr algn="l">
                <a:defRPr b="1" sz="2400">
                  <a:latin typeface="+mn-lt"/>
                  <a:ea typeface="+mn-ea"/>
                  <a:cs typeface="+mn-cs"/>
                  <a:sym typeface="Helvetica Neue"/>
                </a:defRPr>
              </a:pPr>
              <a:r>
                <a:t>a skin cell by </a:t>
              </a:r>
              <a:r>
                <a:rPr>
                  <a:solidFill>
                    <a:srgbClr val="2B46FF"/>
                  </a:solidFill>
                </a:rPr>
                <a:t>activating</a:t>
              </a:r>
            </a:p>
            <a:p>
              <a:pPr algn="l">
                <a:defRPr b="1" sz="2400">
                  <a:latin typeface="+mn-lt"/>
                  <a:ea typeface="+mn-ea"/>
                  <a:cs typeface="+mn-cs"/>
                  <a:sym typeface="Helvetica Neue"/>
                </a:defRPr>
              </a:pPr>
              <a:r>
                <a:t>a </a:t>
              </a:r>
              <a:r>
                <a:rPr>
                  <a:solidFill>
                    <a:srgbClr val="5069FF"/>
                  </a:solidFill>
                </a:rPr>
                <a:t>specific</a:t>
              </a:r>
              <a:r>
                <a:t> gene </a:t>
              </a:r>
              <a:r>
                <a:rPr>
                  <a:solidFill>
                    <a:srgbClr val="1A41F0"/>
                  </a:solidFill>
                </a:rPr>
                <a:t>responsible</a:t>
              </a:r>
              <a:endParaRPr>
                <a:solidFill>
                  <a:srgbClr val="1A41F0"/>
                </a:solidFill>
              </a:endParaRPr>
            </a:p>
            <a:p>
              <a:pPr algn="l">
                <a:defRPr b="1" sz="2400">
                  <a:latin typeface="+mn-lt"/>
                  <a:ea typeface="+mn-ea"/>
                  <a:cs typeface="+mn-cs"/>
                  <a:sym typeface="Helvetica Neue"/>
                </a:defRPr>
              </a:pPr>
              <a:r>
                <a:t>for the </a:t>
              </a:r>
              <a:r>
                <a:rPr>
                  <a:solidFill>
                    <a:srgbClr val="3541FD"/>
                  </a:solidFill>
                </a:rPr>
                <a:t>production </a:t>
              </a:r>
              <a:r>
                <a:t>of epidermal</a:t>
              </a:r>
            </a:p>
            <a:p>
              <a:pPr algn="l">
                <a:defRPr b="1" sz="2400">
                  <a:latin typeface="+mn-lt"/>
                  <a:ea typeface="+mn-ea"/>
                  <a:cs typeface="+mn-cs"/>
                  <a:sym typeface="Helvetica Neue"/>
                </a:defRPr>
              </a:pPr>
              <a:r>
                <a:t>cells.” </a:t>
              </a:r>
            </a:p>
          </p:txBody>
        </p:sp>
        <p:pic>
          <p:nvPicPr>
            <p:cNvPr id="242" name="Image" descr="Image"/>
            <p:cNvPicPr>
              <a:picLocks noChangeAspect="1"/>
            </p:cNvPicPr>
            <p:nvPr/>
          </p:nvPicPr>
          <p:blipFill>
            <a:blip r:embed="rId4">
              <a:extLst/>
            </a:blip>
            <a:stretch>
              <a:fillRect/>
            </a:stretch>
          </p:blipFill>
          <p:spPr>
            <a:xfrm>
              <a:off x="524867" y="4066227"/>
              <a:ext cx="2857503" cy="2857505"/>
            </a:xfrm>
            <a:prstGeom prst="rect">
              <a:avLst/>
            </a:prstGeom>
            <a:ln w="12700" cap="flat">
              <a:noFill/>
              <a:miter lim="400000"/>
            </a:ln>
            <a:effectLst/>
          </p:spPr>
        </p:pic>
      </p:grpSp>
      <p:grpSp>
        <p:nvGrpSpPr>
          <p:cNvPr id="247" name="Group"/>
          <p:cNvGrpSpPr/>
          <p:nvPr/>
        </p:nvGrpSpPr>
        <p:grpSpPr>
          <a:xfrm>
            <a:off x="17844825" y="6596130"/>
            <a:ext cx="4639971" cy="7156692"/>
            <a:chOff x="0" y="0"/>
            <a:chExt cx="4639970" cy="7156691"/>
          </a:xfrm>
        </p:grpSpPr>
        <p:sp>
          <p:nvSpPr>
            <p:cNvPr id="244" name="Glossary…"/>
            <p:cNvSpPr txBox="1"/>
            <p:nvPr/>
          </p:nvSpPr>
          <p:spPr>
            <a:xfrm>
              <a:off x="944452" y="0"/>
              <a:ext cx="1708405" cy="1030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latin typeface="+mn-lt"/>
                  <a:ea typeface="+mn-ea"/>
                  <a:cs typeface="+mn-cs"/>
                  <a:sym typeface="Helvetica Neue"/>
                </a:defRPr>
              </a:pPr>
              <a:r>
                <a:t>Glossary</a:t>
              </a:r>
            </a:p>
            <a:p>
              <a:pPr>
                <a:defRPr b="1">
                  <a:latin typeface="+mn-lt"/>
                  <a:ea typeface="+mn-ea"/>
                  <a:cs typeface="+mn-cs"/>
                  <a:sym typeface="Helvetica Neue"/>
                </a:defRPr>
              </a:pPr>
              <a:r>
                <a:t>Words</a:t>
              </a:r>
            </a:p>
          </p:txBody>
        </p:sp>
        <p:sp>
          <p:nvSpPr>
            <p:cNvPr id="245" name="“Geneticists turned a…"/>
            <p:cNvSpPr txBox="1"/>
            <p:nvPr/>
          </p:nvSpPr>
          <p:spPr>
            <a:xfrm>
              <a:off x="0" y="1139530"/>
              <a:ext cx="4639971" cy="2670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sz="2400">
                  <a:latin typeface="+mn-lt"/>
                  <a:ea typeface="+mn-ea"/>
                  <a:cs typeface="+mn-cs"/>
                  <a:sym typeface="Helvetica Neue"/>
                </a:defRPr>
              </a:pPr>
              <a:r>
                <a:t>“</a:t>
              </a:r>
              <a:r>
                <a:rPr>
                  <a:solidFill>
                    <a:srgbClr val="FF4C48"/>
                  </a:solidFill>
                </a:rPr>
                <a:t>Geneticists </a:t>
              </a:r>
              <a:r>
                <a:rPr>
                  <a:solidFill>
                    <a:srgbClr val="120505"/>
                  </a:solidFill>
                </a:rPr>
                <a:t>turned</a:t>
              </a:r>
              <a:r>
                <a:t> a</a:t>
              </a:r>
            </a:p>
            <a:p>
              <a:pPr algn="l">
                <a:defRPr b="1" sz="2400">
                  <a:latin typeface="+mn-lt"/>
                  <a:ea typeface="+mn-ea"/>
                  <a:cs typeface="+mn-cs"/>
                  <a:sym typeface="Helvetica Neue"/>
                </a:defRPr>
              </a:pPr>
              <a:r>
                <a:t>specialized stomach</a:t>
              </a:r>
            </a:p>
            <a:p>
              <a:pPr algn="l">
                <a:defRPr b="1" sz="2400">
                  <a:solidFill>
                    <a:srgbClr val="CF4232"/>
                  </a:solidFill>
                  <a:latin typeface="+mn-lt"/>
                  <a:ea typeface="+mn-ea"/>
                  <a:cs typeface="+mn-cs"/>
                  <a:sym typeface="Helvetica Neue"/>
                </a:defRPr>
              </a:pPr>
              <a:r>
                <a:t>cell</a:t>
              </a:r>
              <a:r>
                <a:rPr>
                  <a:solidFill>
                    <a:srgbClr val="000000"/>
                  </a:solidFill>
                </a:rPr>
                <a:t> from a mouse into</a:t>
              </a:r>
            </a:p>
            <a:p>
              <a:pPr algn="l">
                <a:defRPr b="1" sz="2400">
                  <a:latin typeface="+mn-lt"/>
                  <a:ea typeface="+mn-ea"/>
                  <a:cs typeface="+mn-cs"/>
                  <a:sym typeface="Helvetica Neue"/>
                </a:defRPr>
              </a:pPr>
              <a:r>
                <a:t>a skin cell by activating</a:t>
              </a:r>
            </a:p>
            <a:p>
              <a:pPr algn="l">
                <a:defRPr b="1" sz="2400">
                  <a:latin typeface="+mn-lt"/>
                  <a:ea typeface="+mn-ea"/>
                  <a:cs typeface="+mn-cs"/>
                  <a:sym typeface="Helvetica Neue"/>
                </a:defRPr>
              </a:pPr>
              <a:r>
                <a:t>a specific </a:t>
              </a:r>
              <a:r>
                <a:rPr>
                  <a:solidFill>
                    <a:srgbClr val="FF556A"/>
                  </a:solidFill>
                </a:rPr>
                <a:t>gene</a:t>
              </a:r>
              <a:r>
                <a:t> responsible</a:t>
              </a:r>
            </a:p>
            <a:p>
              <a:pPr algn="l">
                <a:defRPr b="1" sz="2400">
                  <a:latin typeface="+mn-lt"/>
                  <a:ea typeface="+mn-ea"/>
                  <a:cs typeface="+mn-cs"/>
                  <a:sym typeface="Helvetica Neue"/>
                </a:defRPr>
              </a:pPr>
              <a:r>
                <a:t>for the production of </a:t>
              </a:r>
              <a:r>
                <a:rPr>
                  <a:solidFill>
                    <a:srgbClr val="ED5964"/>
                  </a:solidFill>
                </a:rPr>
                <a:t>epidermal</a:t>
              </a:r>
              <a:endParaRPr>
                <a:solidFill>
                  <a:srgbClr val="ED5964"/>
                </a:solidFill>
              </a:endParaRPr>
            </a:p>
            <a:p>
              <a:pPr algn="l">
                <a:defRPr b="1" sz="2400">
                  <a:latin typeface="+mn-lt"/>
                  <a:ea typeface="+mn-ea"/>
                  <a:cs typeface="+mn-cs"/>
                  <a:sym typeface="Helvetica Neue"/>
                </a:defRPr>
              </a:pPr>
              <a:r>
                <a:t>cells.” </a:t>
              </a:r>
            </a:p>
          </p:txBody>
        </p:sp>
        <p:pic>
          <p:nvPicPr>
            <p:cNvPr id="246" name="Image" descr="Image"/>
            <p:cNvPicPr>
              <a:picLocks noChangeAspect="1"/>
            </p:cNvPicPr>
            <p:nvPr/>
          </p:nvPicPr>
          <p:blipFill>
            <a:blip r:embed="rId5">
              <a:extLst/>
            </a:blip>
            <a:stretch>
              <a:fillRect/>
            </a:stretch>
          </p:blipFill>
          <p:spPr>
            <a:xfrm>
              <a:off x="250955" y="4299188"/>
              <a:ext cx="2857504" cy="2857504"/>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1"/>
      <p:bldP build="whole" bldLvl="1" animBg="1" rev="0" advAuto="0" spid="243" grpId="2"/>
      <p:bldP build="whole" bldLvl="1" animBg="1" rev="0" advAuto="0" spid="247" grpId="3"/>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5" name="Image" descr="Image"/>
          <p:cNvPicPr>
            <a:picLocks noChangeAspect="1"/>
          </p:cNvPicPr>
          <p:nvPr/>
        </p:nvPicPr>
        <p:blipFill>
          <a:blip r:embed="rId2">
            <a:extLst/>
          </a:blip>
          <a:stretch>
            <a:fillRect/>
          </a:stretch>
        </p:blipFill>
        <p:spPr>
          <a:xfrm>
            <a:off x="8388029" y="1772016"/>
            <a:ext cx="8559453" cy="5695928"/>
          </a:xfrm>
          <a:prstGeom prst="rect">
            <a:avLst/>
          </a:prstGeom>
          <a:ln w="12700">
            <a:miter lim="400000"/>
          </a:ln>
        </p:spPr>
      </p:pic>
      <p:sp>
        <p:nvSpPr>
          <p:cNvPr id="726" name="Elements of Reading Instruction…"/>
          <p:cNvSpPr txBox="1"/>
          <p:nvPr/>
        </p:nvSpPr>
        <p:spPr>
          <a:xfrm>
            <a:off x="5626874" y="7044721"/>
            <a:ext cx="14081761" cy="328891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7000">
                <a:latin typeface="+mn-lt"/>
                <a:ea typeface="+mn-ea"/>
                <a:cs typeface="+mn-cs"/>
                <a:sym typeface="Helvetica Neue"/>
              </a:defRPr>
            </a:pPr>
          </a:p>
          <a:p>
            <a:pPr>
              <a:defRPr b="1" sz="7000">
                <a:latin typeface="+mn-lt"/>
                <a:ea typeface="+mn-ea"/>
                <a:cs typeface="+mn-cs"/>
                <a:sym typeface="Helvetica Neue"/>
              </a:defRPr>
            </a:pPr>
            <a:r>
              <a:t>Topic VI:</a:t>
            </a:r>
          </a:p>
          <a:p>
            <a:pPr>
              <a:defRPr b="1" sz="7000">
                <a:latin typeface="+mn-lt"/>
                <a:ea typeface="+mn-ea"/>
                <a:cs typeface="+mn-cs"/>
                <a:sym typeface="Helvetica Neue"/>
              </a:defRPr>
            </a:pPr>
            <a:r>
              <a:t>Chat GPT as a Reading Assistant</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8" name="Image" descr="Image"/>
          <p:cNvPicPr>
            <a:picLocks noChangeAspect="1"/>
          </p:cNvPicPr>
          <p:nvPr/>
        </p:nvPicPr>
        <p:blipFill>
          <a:blip r:embed="rId2">
            <a:extLst/>
          </a:blip>
          <a:stretch>
            <a:fillRect/>
          </a:stretch>
        </p:blipFill>
        <p:spPr>
          <a:xfrm>
            <a:off x="897155" y="1356298"/>
            <a:ext cx="6165933" cy="5056955"/>
          </a:xfrm>
          <a:prstGeom prst="rect">
            <a:avLst/>
          </a:prstGeom>
          <a:ln w="12700">
            <a:miter lim="400000"/>
          </a:ln>
        </p:spPr>
      </p:pic>
      <p:pic>
        <p:nvPicPr>
          <p:cNvPr id="729" name="Image" descr="Image"/>
          <p:cNvPicPr>
            <a:picLocks noChangeAspect="1"/>
          </p:cNvPicPr>
          <p:nvPr/>
        </p:nvPicPr>
        <p:blipFill>
          <a:blip r:embed="rId3">
            <a:extLst/>
          </a:blip>
          <a:stretch>
            <a:fillRect/>
          </a:stretch>
        </p:blipFill>
        <p:spPr>
          <a:xfrm>
            <a:off x="8643480" y="3296332"/>
            <a:ext cx="5310388" cy="5310388"/>
          </a:xfrm>
          <a:prstGeom prst="rect">
            <a:avLst/>
          </a:prstGeom>
          <a:ln w="12700">
            <a:miter lim="400000"/>
          </a:ln>
        </p:spPr>
      </p:pic>
      <p:pic>
        <p:nvPicPr>
          <p:cNvPr id="730" name="Image" descr="Image"/>
          <p:cNvPicPr>
            <a:picLocks noChangeAspect="1"/>
          </p:cNvPicPr>
          <p:nvPr/>
        </p:nvPicPr>
        <p:blipFill>
          <a:blip r:embed="rId4">
            <a:extLst/>
          </a:blip>
          <a:stretch>
            <a:fillRect/>
          </a:stretch>
        </p:blipFill>
        <p:spPr>
          <a:xfrm>
            <a:off x="17453322" y="4587630"/>
            <a:ext cx="4063573" cy="4363188"/>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Prompt 1 (ELA): Write a sweet story of no more than 150 words about a big black dog…"/>
          <p:cNvSpPr txBox="1"/>
          <p:nvPr/>
        </p:nvSpPr>
        <p:spPr>
          <a:xfrm>
            <a:off x="406618" y="385212"/>
            <a:ext cx="15632431" cy="2440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Prompt 1 (ELA): </a:t>
            </a:r>
            <a:r>
              <a:rPr i="1"/>
              <a:t>Write a sweet story of no more than 150 words about a big black dog </a:t>
            </a:r>
            <a:endParaRPr i="1"/>
          </a:p>
          <a:p>
            <a:pPr algn="l">
              <a:defRPr b="1" i="1">
                <a:latin typeface="+mn-lt"/>
                <a:ea typeface="+mn-ea"/>
                <a:cs typeface="+mn-cs"/>
                <a:sym typeface="Helvetica Neue"/>
              </a:defRPr>
            </a:pPr>
            <a:r>
              <a:t>                           and a rubber duckie. Integrate any two of the following words,</a:t>
            </a:r>
          </a:p>
          <a:p>
            <a:pPr algn="l">
              <a:defRPr b="1" i="1">
                <a:latin typeface="+mn-lt"/>
                <a:ea typeface="+mn-ea"/>
                <a:cs typeface="+mn-cs"/>
                <a:sym typeface="Helvetica Neue"/>
              </a:defRPr>
            </a:pPr>
            <a:r>
              <a:t>                           changing their form to fit the context: potential, obtain, sequence,</a:t>
            </a:r>
          </a:p>
          <a:p>
            <a:pPr algn="l">
              <a:defRPr b="1" i="1">
                <a:latin typeface="+mn-lt"/>
                <a:ea typeface="+mn-ea"/>
                <a:cs typeface="+mn-cs"/>
                <a:sym typeface="Helvetica Neue"/>
              </a:defRPr>
            </a:pPr>
            <a:r>
              <a:t>                           valid, regulate, ensure.  Boldface any words that a seventh grader</a:t>
            </a:r>
          </a:p>
          <a:p>
            <a:pPr algn="l">
              <a:defRPr b="1" i="1">
                <a:latin typeface="+mn-lt"/>
                <a:ea typeface="+mn-ea"/>
                <a:cs typeface="+mn-cs"/>
                <a:sym typeface="Helvetica Neue"/>
              </a:defRPr>
            </a:pPr>
            <a:r>
              <a:t>                           might not know.</a:t>
            </a:r>
            <a:r>
              <a:rPr i="0"/>
              <a:t> </a:t>
            </a:r>
          </a:p>
        </p:txBody>
      </p:sp>
      <p:pic>
        <p:nvPicPr>
          <p:cNvPr id="733" name="Image" descr="Image"/>
          <p:cNvPicPr>
            <a:picLocks noChangeAspect="1"/>
          </p:cNvPicPr>
          <p:nvPr/>
        </p:nvPicPr>
        <p:blipFill>
          <a:blip r:embed="rId2">
            <a:extLst/>
          </a:blip>
          <a:stretch>
            <a:fillRect/>
          </a:stretch>
        </p:blipFill>
        <p:spPr>
          <a:xfrm>
            <a:off x="16473081" y="505996"/>
            <a:ext cx="3009905" cy="2705101"/>
          </a:xfrm>
          <a:prstGeom prst="rect">
            <a:avLst/>
          </a:prstGeom>
          <a:ln w="12700">
            <a:miter lim="400000"/>
          </a:ln>
        </p:spPr>
      </p:pic>
      <p:pic>
        <p:nvPicPr>
          <p:cNvPr id="734" name="Image" descr="Image"/>
          <p:cNvPicPr>
            <a:picLocks noChangeAspect="1"/>
          </p:cNvPicPr>
          <p:nvPr/>
        </p:nvPicPr>
        <p:blipFill>
          <a:blip r:embed="rId3">
            <a:extLst/>
          </a:blip>
          <a:stretch>
            <a:fillRect/>
          </a:stretch>
        </p:blipFill>
        <p:spPr>
          <a:xfrm>
            <a:off x="20567958" y="755542"/>
            <a:ext cx="2540005" cy="2540001"/>
          </a:xfrm>
          <a:prstGeom prst="rect">
            <a:avLst/>
          </a:prstGeom>
          <a:ln w="12700">
            <a:miter lim="400000"/>
          </a:ln>
        </p:spPr>
      </p:pic>
      <p:sp>
        <p:nvSpPr>
          <p:cNvPr id="735" name="In a quaint town, a big black dog named Shadow discovered an extraordinary…"/>
          <p:cNvSpPr txBox="1"/>
          <p:nvPr/>
        </p:nvSpPr>
        <p:spPr>
          <a:xfrm>
            <a:off x="1170580" y="3710675"/>
            <a:ext cx="22234886" cy="853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600">
                <a:latin typeface="+mn-lt"/>
                <a:ea typeface="+mn-ea"/>
                <a:cs typeface="+mn-cs"/>
                <a:sym typeface="Helvetica Neue"/>
              </a:defRPr>
            </a:pPr>
            <a:r>
              <a:t>     In a quaint town, a </a:t>
            </a:r>
            <a:r>
              <a:rPr b="1"/>
              <a:t>big black dog</a:t>
            </a:r>
            <a:r>
              <a:t> named Shadow discovered an extraordinary</a:t>
            </a:r>
          </a:p>
          <a:p>
            <a:pPr algn="l" defTabSz="457200">
              <a:defRPr sz="4600">
                <a:latin typeface="+mn-lt"/>
                <a:ea typeface="+mn-ea"/>
                <a:cs typeface="+mn-cs"/>
                <a:sym typeface="Helvetica Neue"/>
              </a:defRPr>
            </a:pPr>
            <a:r>
              <a:t> </a:t>
            </a:r>
            <a:r>
              <a:rPr b="1"/>
              <a:t>sequence</a:t>
            </a:r>
            <a:r>
              <a:t> of events. One day, he found a mysterious package containing a vibrant</a:t>
            </a:r>
          </a:p>
          <a:p>
            <a:pPr algn="l" defTabSz="457200">
              <a:defRPr sz="4600">
                <a:latin typeface="+mn-lt"/>
                <a:ea typeface="+mn-ea"/>
                <a:cs typeface="+mn-cs"/>
                <a:sym typeface="Helvetica Neue"/>
              </a:defRPr>
            </a:pPr>
            <a:r>
              <a:t> yellow </a:t>
            </a:r>
            <a:r>
              <a:rPr b="1"/>
              <a:t>rubber duckie</a:t>
            </a:r>
            <a:r>
              <a:t>. Intrigued, Shadow sensed the </a:t>
            </a:r>
            <a:r>
              <a:rPr b="1"/>
              <a:t>potential</a:t>
            </a:r>
            <a:r>
              <a:t> for a remarkable</a:t>
            </a:r>
          </a:p>
          <a:p>
            <a:pPr algn="l" defTabSz="457200">
              <a:defRPr sz="4600">
                <a:latin typeface="+mn-lt"/>
                <a:ea typeface="+mn-ea"/>
                <a:cs typeface="+mn-cs"/>
                <a:sym typeface="Helvetica Neue"/>
              </a:defRPr>
            </a:pPr>
            <a:r>
              <a:t> friendship. The duo embarked on adventures, from rolling down grassy hills to</a:t>
            </a:r>
          </a:p>
          <a:p>
            <a:pPr algn="l" defTabSz="457200">
              <a:defRPr sz="4600">
                <a:latin typeface="+mn-lt"/>
                <a:ea typeface="+mn-ea"/>
                <a:cs typeface="+mn-cs"/>
                <a:sym typeface="Helvetica Neue"/>
              </a:defRPr>
            </a:pPr>
            <a:r>
              <a:t> splashing in puddles. However, the rubber duckie's erratic behavior posed</a:t>
            </a:r>
          </a:p>
          <a:p>
            <a:pPr algn="l" defTabSz="457200">
              <a:defRPr sz="4600">
                <a:latin typeface="+mn-lt"/>
                <a:ea typeface="+mn-ea"/>
                <a:cs typeface="+mn-cs"/>
                <a:sym typeface="Helvetica Neue"/>
              </a:defRPr>
            </a:pPr>
            <a:r>
              <a:t> a challenge. Determined to </a:t>
            </a:r>
            <a:r>
              <a:rPr b="1"/>
              <a:t>regulate</a:t>
            </a:r>
            <a:r>
              <a:t> their play, Shadow struggled to </a:t>
            </a:r>
            <a:r>
              <a:rPr b="1"/>
              <a:t>ensure</a:t>
            </a:r>
            <a:endParaRPr b="1"/>
          </a:p>
          <a:p>
            <a:pPr algn="l" defTabSz="457200">
              <a:defRPr sz="4600">
                <a:latin typeface="+mn-lt"/>
                <a:ea typeface="+mn-ea"/>
                <a:cs typeface="+mn-cs"/>
                <a:sym typeface="Helvetica Neue"/>
              </a:defRPr>
            </a:pPr>
            <a:r>
              <a:t> the safety of their escapades.</a:t>
            </a:r>
          </a:p>
          <a:p>
            <a:pPr algn="l" defTabSz="457200">
              <a:defRPr sz="4600">
                <a:latin typeface="+mn-lt"/>
                <a:ea typeface="+mn-ea"/>
                <a:cs typeface="+mn-cs"/>
                <a:sym typeface="Helvetica Neue"/>
              </a:defRPr>
            </a:pPr>
          </a:p>
          <a:p>
            <a:pPr algn="l" defTabSz="457200">
              <a:defRPr sz="4600">
                <a:solidFill>
                  <a:srgbClr val="374151"/>
                </a:solidFill>
              </a:defRPr>
            </a:pPr>
            <a:r>
              <a:t>	As days passed, the dog and duck found a </a:t>
            </a:r>
            <a:r>
              <a:rPr b="1"/>
              <a:t>valid</a:t>
            </a:r>
            <a:r>
              <a:t> balance. Shadow's loyalty and</a:t>
            </a:r>
          </a:p>
          <a:p>
            <a:pPr algn="l" defTabSz="457200">
              <a:defRPr sz="4600">
                <a:solidFill>
                  <a:srgbClr val="374151"/>
                </a:solidFill>
              </a:defRPr>
            </a:pPr>
            <a:r>
              <a:t> the rubber duckie's buoyant spirit created an unbreakable bond. They even managed</a:t>
            </a:r>
          </a:p>
          <a:p>
            <a:pPr algn="l" defTabSz="457200">
              <a:defRPr sz="4600">
                <a:solidFill>
                  <a:srgbClr val="374151"/>
                </a:solidFill>
              </a:defRPr>
            </a:pPr>
            <a:r>
              <a:t> to </a:t>
            </a:r>
            <a:r>
              <a:rPr b="1"/>
              <a:t>obtain</a:t>
            </a:r>
            <a:r>
              <a:t> the title of the town's most beloved pair, teaching everyone that friendship</a:t>
            </a:r>
          </a:p>
          <a:p>
            <a:pPr algn="l" defTabSz="457200">
              <a:defRPr sz="4600">
                <a:solidFill>
                  <a:srgbClr val="374151"/>
                </a:solidFill>
              </a:defRPr>
            </a:pPr>
            <a:r>
              <a:t> could be found in the most unexpected places.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5"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Prompt 2 (ELA): Write a scary story of no more than 150 words about bubbles…"/>
          <p:cNvSpPr txBox="1"/>
          <p:nvPr/>
        </p:nvSpPr>
        <p:spPr>
          <a:xfrm>
            <a:off x="406622" y="620166"/>
            <a:ext cx="14200252" cy="1970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Prompt 2 (ELA): </a:t>
            </a:r>
            <a:r>
              <a:rPr i="1"/>
              <a:t>Write a scary story of no more than 150 words about bubbles </a:t>
            </a:r>
            <a:endParaRPr i="1"/>
          </a:p>
          <a:p>
            <a:pPr algn="l">
              <a:defRPr b="1" i="1">
                <a:latin typeface="+mn-lt"/>
                <a:ea typeface="+mn-ea"/>
                <a:cs typeface="+mn-cs"/>
                <a:sym typeface="Helvetica Neue"/>
              </a:defRPr>
            </a:pPr>
            <a:r>
              <a:t>                           and jelly beans. Integrate and boldface only these words:</a:t>
            </a:r>
          </a:p>
          <a:p>
            <a:pPr algn="l">
              <a:defRPr b="1" i="1">
                <a:latin typeface="+mn-lt"/>
                <a:ea typeface="+mn-ea"/>
                <a:cs typeface="+mn-cs"/>
                <a:sym typeface="Helvetica Neue"/>
              </a:defRPr>
            </a:pPr>
            <a:r>
              <a:t>                           subsequent, undertake, modify, mitigate. Change the form of</a:t>
            </a:r>
          </a:p>
          <a:p>
            <a:pPr algn="l">
              <a:defRPr b="1" i="1">
                <a:latin typeface="+mn-lt"/>
                <a:ea typeface="+mn-ea"/>
                <a:cs typeface="+mn-cs"/>
                <a:sym typeface="Helvetica Neue"/>
              </a:defRPr>
            </a:pPr>
            <a:r>
              <a:t>                           the words to fit the context.</a:t>
            </a:r>
          </a:p>
        </p:txBody>
      </p:sp>
      <p:sp>
        <p:nvSpPr>
          <p:cNvPr id="738" name="One eerie night, a group of friends decided to undertake a daring adventure in the abandoned candy factory. As they entered, the air filled with an unnatural stillness.…"/>
          <p:cNvSpPr txBox="1"/>
          <p:nvPr/>
        </p:nvSpPr>
        <p:spPr>
          <a:xfrm>
            <a:off x="903943" y="3767039"/>
            <a:ext cx="22812525" cy="972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600">
                <a:latin typeface="+mn-lt"/>
                <a:ea typeface="+mn-ea"/>
                <a:cs typeface="+mn-cs"/>
                <a:sym typeface="Helvetica Neue"/>
              </a:defRPr>
            </a:pPr>
            <a:r>
              <a:t>    One eerie night, a group of friends decided to </a:t>
            </a:r>
            <a:r>
              <a:rPr b="1"/>
              <a:t>undertake</a:t>
            </a:r>
            <a:r>
              <a:t> a daring adventure in the abandoned candy factory. As they entered, the air filled with an unnatural stillness.</a:t>
            </a:r>
          </a:p>
          <a:p>
            <a:pPr algn="l" defTabSz="457200">
              <a:defRPr sz="4600">
                <a:latin typeface="+mn-lt"/>
                <a:ea typeface="+mn-ea"/>
                <a:cs typeface="+mn-cs"/>
                <a:sym typeface="Helvetica Neue"/>
              </a:defRPr>
            </a:pPr>
            <a:r>
              <a:t>Suddenly, mysterious </a:t>
            </a:r>
            <a:r>
              <a:rPr b="1"/>
              <a:t>bubbles</a:t>
            </a:r>
            <a:r>
              <a:t> emerged, floating eerily around them. The friends</a:t>
            </a:r>
          </a:p>
          <a:p>
            <a:pPr algn="l" defTabSz="457200">
              <a:defRPr sz="4600">
                <a:latin typeface="+mn-lt"/>
                <a:ea typeface="+mn-ea"/>
                <a:cs typeface="+mn-cs"/>
                <a:sym typeface="Helvetica Neue"/>
              </a:defRPr>
            </a:pPr>
            <a:r>
              <a:t>hesitated but continued further, unable to resist the eerie allure.</a:t>
            </a:r>
          </a:p>
          <a:p>
            <a:pPr algn="l" defTabSz="457200">
              <a:defRPr sz="1400">
                <a:latin typeface="+mn-lt"/>
                <a:ea typeface="+mn-ea"/>
                <a:cs typeface="+mn-cs"/>
                <a:sym typeface="Helvetica Neue"/>
              </a:defRPr>
            </a:pPr>
          </a:p>
          <a:p>
            <a:pPr algn="l" defTabSz="457200">
              <a:spcBef>
                <a:spcPts val="2000"/>
              </a:spcBef>
              <a:defRPr sz="1400">
                <a:solidFill>
                  <a:srgbClr val="374151"/>
                </a:solidFill>
              </a:defRPr>
            </a:pPr>
            <a:r>
              <a:t>	</a:t>
            </a:r>
            <a:r>
              <a:rPr sz="4600"/>
              <a:t>In the </a:t>
            </a:r>
            <a:r>
              <a:rPr b="1" sz="4600"/>
              <a:t>subsequent</a:t>
            </a:r>
            <a:r>
              <a:rPr sz="4600"/>
              <a:t> silence, the group stumbled upon a room filled with oversized,</a:t>
            </a:r>
            <a:endParaRPr sz="4600"/>
          </a:p>
          <a:p>
            <a:pPr algn="l" defTabSz="457200">
              <a:spcBef>
                <a:spcPts val="2000"/>
              </a:spcBef>
              <a:defRPr sz="4600">
                <a:solidFill>
                  <a:srgbClr val="374151"/>
                </a:solidFill>
              </a:defRPr>
            </a:pPr>
            <a:r>
              <a:t>glowing </a:t>
            </a:r>
            <a:r>
              <a:rPr b="1"/>
              <a:t>jelly beans</a:t>
            </a:r>
            <a:r>
              <a:t>. Curiosity overwhelmed them, and they decided to taste the</a:t>
            </a:r>
          </a:p>
          <a:p>
            <a:pPr algn="l" defTabSz="457200">
              <a:spcBef>
                <a:spcPts val="2000"/>
              </a:spcBef>
              <a:defRPr sz="4600">
                <a:solidFill>
                  <a:srgbClr val="374151"/>
                </a:solidFill>
              </a:defRPr>
            </a:pPr>
            <a:r>
              <a:t>glowing treats. Little did they know, each bite seemed to </a:t>
            </a:r>
            <a:r>
              <a:rPr b="1"/>
              <a:t>modify</a:t>
            </a:r>
            <a:r>
              <a:t> their senses, distorting reality. Shadows danced, and the once familiar factory twisted into a nightmarish</a:t>
            </a:r>
          </a:p>
          <a:p>
            <a:pPr algn="l" defTabSz="457200">
              <a:spcBef>
                <a:spcPts val="2000"/>
              </a:spcBef>
              <a:defRPr sz="4600">
                <a:solidFill>
                  <a:srgbClr val="374151"/>
                </a:solidFill>
              </a:defRPr>
            </a:pPr>
            <a:r>
              <a:t> labyrinth.</a:t>
            </a:r>
          </a:p>
          <a:p>
            <a:pPr algn="l" defTabSz="457200">
              <a:defRPr sz="4600">
                <a:solidFill>
                  <a:srgbClr val="374151"/>
                </a:solidFill>
              </a:defRPr>
            </a:pPr>
            <a:r>
              <a:t>	Panicking, the friends tried to escape, but the jelly beans' effects only intensified.</a:t>
            </a:r>
          </a:p>
          <a:p>
            <a:pPr algn="l" defTabSz="457200">
              <a:defRPr sz="4600">
                <a:solidFill>
                  <a:srgbClr val="374151"/>
                </a:solidFill>
              </a:defRPr>
            </a:pPr>
            <a:r>
              <a:t> Desperate to </a:t>
            </a:r>
            <a:r>
              <a:rPr b="1"/>
              <a:t>mitigate</a:t>
            </a:r>
            <a:r>
              <a:t> the nightmare, they raced through the haunted factory, </a:t>
            </a:r>
          </a:p>
          <a:p>
            <a:pPr algn="l" defTabSz="457200">
              <a:defRPr sz="4600">
                <a:solidFill>
                  <a:srgbClr val="374151"/>
                </a:solidFill>
              </a:defRPr>
            </a:pPr>
            <a:r>
              <a:t>haunted by the malevolent bubbles and the spectral glow of the jelly beans.</a:t>
            </a:r>
          </a:p>
        </p:txBody>
      </p:sp>
      <p:pic>
        <p:nvPicPr>
          <p:cNvPr id="739" name="Image" descr="Image"/>
          <p:cNvPicPr>
            <a:picLocks noChangeAspect="1"/>
          </p:cNvPicPr>
          <p:nvPr/>
        </p:nvPicPr>
        <p:blipFill>
          <a:blip r:embed="rId2">
            <a:extLst/>
          </a:blip>
          <a:stretch>
            <a:fillRect/>
          </a:stretch>
        </p:blipFill>
        <p:spPr>
          <a:xfrm>
            <a:off x="15367263" y="736403"/>
            <a:ext cx="1479986" cy="2404973"/>
          </a:xfrm>
          <a:prstGeom prst="rect">
            <a:avLst/>
          </a:prstGeom>
          <a:ln w="12700">
            <a:miter lim="400000"/>
          </a:ln>
        </p:spPr>
      </p:pic>
      <p:pic>
        <p:nvPicPr>
          <p:cNvPr id="740" name="Image" descr="Image"/>
          <p:cNvPicPr>
            <a:picLocks noChangeAspect="1"/>
          </p:cNvPicPr>
          <p:nvPr/>
        </p:nvPicPr>
        <p:blipFill>
          <a:blip r:embed="rId3">
            <a:extLst/>
          </a:blip>
          <a:stretch>
            <a:fillRect/>
          </a:stretch>
        </p:blipFill>
        <p:spPr>
          <a:xfrm>
            <a:off x="19244786" y="776836"/>
            <a:ext cx="3492505" cy="23241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8"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Prompt 3 (ELA-ELL): Rewrite the story, using a combination of English and…"/>
          <p:cNvSpPr txBox="1"/>
          <p:nvPr/>
        </p:nvSpPr>
        <p:spPr>
          <a:xfrm>
            <a:off x="406622" y="1090064"/>
            <a:ext cx="13567411"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Prompt 3 (ELA-ELL): Rewrite the story, using a combination of English and</a:t>
            </a:r>
          </a:p>
          <a:p>
            <a:pPr algn="l">
              <a:defRPr b="1">
                <a:latin typeface="+mn-lt"/>
                <a:ea typeface="+mn-ea"/>
                <a:cs typeface="+mn-cs"/>
                <a:sym typeface="Helvetica Neue"/>
              </a:defRPr>
            </a:pPr>
            <a:r>
              <a:t>                            Spanish words throughout</a:t>
            </a:r>
            <a:r>
              <a:rPr i="1"/>
              <a:t>.</a:t>
            </a:r>
          </a:p>
        </p:txBody>
      </p:sp>
      <p:sp>
        <p:nvSpPr>
          <p:cNvPr id="743" name="."/>
          <p:cNvSpPr txBox="1"/>
          <p:nvPr/>
        </p:nvSpPr>
        <p:spPr>
          <a:xfrm>
            <a:off x="15542344" y="1919957"/>
            <a:ext cx="763931" cy="7837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latin typeface="+mn-lt"/>
                <a:ea typeface="+mn-ea"/>
                <a:cs typeface="+mn-cs"/>
                <a:sym typeface="Helvetica Neue"/>
              </a:defRPr>
            </a:lvl1pPr>
          </a:lstStyle>
          <a:p>
            <a:pPr/>
            <a:r>
              <a:t>   .</a:t>
            </a:r>
          </a:p>
        </p:txBody>
      </p:sp>
      <p:pic>
        <p:nvPicPr>
          <p:cNvPr id="744" name="Image" descr="Image"/>
          <p:cNvPicPr>
            <a:picLocks noChangeAspect="1"/>
          </p:cNvPicPr>
          <p:nvPr/>
        </p:nvPicPr>
        <p:blipFill>
          <a:blip r:embed="rId2">
            <a:extLst/>
          </a:blip>
          <a:stretch>
            <a:fillRect/>
          </a:stretch>
        </p:blipFill>
        <p:spPr>
          <a:xfrm>
            <a:off x="15542344" y="578495"/>
            <a:ext cx="4038606" cy="2019302"/>
          </a:xfrm>
          <a:prstGeom prst="rect">
            <a:avLst/>
          </a:prstGeom>
          <a:ln w="12700">
            <a:miter lim="400000"/>
          </a:ln>
        </p:spPr>
      </p:pic>
      <p:pic>
        <p:nvPicPr>
          <p:cNvPr id="745" name="Image" descr="Image"/>
          <p:cNvPicPr>
            <a:picLocks noChangeAspect="1"/>
          </p:cNvPicPr>
          <p:nvPr/>
        </p:nvPicPr>
        <p:blipFill>
          <a:blip r:embed="rId3">
            <a:extLst/>
          </a:blip>
          <a:stretch>
            <a:fillRect/>
          </a:stretch>
        </p:blipFill>
        <p:spPr>
          <a:xfrm>
            <a:off x="14220722" y="402757"/>
            <a:ext cx="1479985" cy="2404973"/>
          </a:xfrm>
          <a:prstGeom prst="rect">
            <a:avLst/>
          </a:prstGeom>
          <a:ln w="12700">
            <a:miter lim="400000"/>
          </a:ln>
        </p:spPr>
      </p:pic>
      <p:pic>
        <p:nvPicPr>
          <p:cNvPr id="746" name="Image" descr="Image"/>
          <p:cNvPicPr>
            <a:picLocks noChangeAspect="1"/>
          </p:cNvPicPr>
          <p:nvPr/>
        </p:nvPicPr>
        <p:blipFill>
          <a:blip r:embed="rId4">
            <a:extLst/>
          </a:blip>
          <a:stretch>
            <a:fillRect/>
          </a:stretch>
        </p:blipFill>
        <p:spPr>
          <a:xfrm>
            <a:off x="20377996" y="443191"/>
            <a:ext cx="3492505" cy="2324101"/>
          </a:xfrm>
          <a:prstGeom prst="rect">
            <a:avLst/>
          </a:prstGeom>
          <a:ln w="12700">
            <a:miter lim="400000"/>
          </a:ln>
        </p:spPr>
      </p:pic>
      <p:sp>
        <p:nvSpPr>
          <p:cNvPr id="747" name="En una noche tenebrosa, un grupo de amigos decided to undertake una aventura…"/>
          <p:cNvSpPr txBox="1"/>
          <p:nvPr/>
        </p:nvSpPr>
        <p:spPr>
          <a:xfrm>
            <a:off x="136068" y="3364493"/>
            <a:ext cx="24111856" cy="1016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600">
                <a:latin typeface="+mn-lt"/>
                <a:ea typeface="+mn-ea"/>
                <a:cs typeface="+mn-cs"/>
                <a:sym typeface="Helvetica Neue"/>
              </a:defRPr>
            </a:pPr>
            <a:r>
              <a:t>En una noche tenebrosa, un grupo de amigos decided to </a:t>
            </a:r>
            <a:r>
              <a:rPr b="1"/>
              <a:t>undertake</a:t>
            </a:r>
            <a:r>
              <a:t> una aventura</a:t>
            </a:r>
          </a:p>
          <a:p>
            <a:pPr algn="l" defTabSz="457200">
              <a:defRPr sz="4600">
                <a:latin typeface="+mn-lt"/>
                <a:ea typeface="+mn-ea"/>
                <a:cs typeface="+mn-cs"/>
                <a:sym typeface="Helvetica Neue"/>
              </a:defRPr>
            </a:pPr>
            <a:r>
              <a:t>audaz en la fábrica de dulces abandonada. Al entrar, el aire se llenó de una quietud sobrenatural. De repente, misteriosas </a:t>
            </a:r>
            <a:r>
              <a:rPr b="1"/>
              <a:t>bubbles</a:t>
            </a:r>
            <a:r>
              <a:t> aparecieron, flotando de manera</a:t>
            </a:r>
          </a:p>
          <a:p>
            <a:pPr algn="l" defTabSz="457200">
              <a:defRPr sz="4600">
                <a:latin typeface="+mn-lt"/>
                <a:ea typeface="+mn-ea"/>
                <a:cs typeface="+mn-cs"/>
                <a:sym typeface="Helvetica Neue"/>
              </a:defRPr>
            </a:pPr>
            <a:r>
              <a:t>inquietante a su alrededor. Los amigos dudaron, pero continuaron más adelante,</a:t>
            </a:r>
          </a:p>
          <a:p>
            <a:pPr algn="l" defTabSz="457200">
              <a:defRPr sz="4600">
                <a:latin typeface="+mn-lt"/>
                <a:ea typeface="+mn-ea"/>
                <a:cs typeface="+mn-cs"/>
                <a:sym typeface="Helvetica Neue"/>
              </a:defRPr>
            </a:pPr>
            <a:r>
              <a:t>incapaces de resistir la atracción escalofriante.</a:t>
            </a:r>
          </a:p>
          <a:p>
            <a:pPr algn="l" defTabSz="457200">
              <a:defRPr sz="4600">
                <a:latin typeface="+mn-lt"/>
                <a:ea typeface="+mn-ea"/>
                <a:cs typeface="+mn-cs"/>
                <a:sym typeface="Helvetica Neue"/>
              </a:defRPr>
            </a:pPr>
          </a:p>
          <a:p>
            <a:pPr algn="l" defTabSz="457200">
              <a:spcBef>
                <a:spcPts val="2000"/>
              </a:spcBef>
              <a:defRPr sz="4600">
                <a:solidFill>
                  <a:srgbClr val="374151"/>
                </a:solidFill>
              </a:defRPr>
            </a:pPr>
            <a:r>
              <a:t>	En el silencio </a:t>
            </a:r>
            <a:r>
              <a:rPr b="1"/>
              <a:t>subsequent</a:t>
            </a:r>
            <a:r>
              <a:t>, el grupo tropezó con una habitación llena de </a:t>
            </a:r>
            <a:r>
              <a:rPr b="1"/>
              <a:t>jelly beans</a:t>
            </a:r>
            <a:r>
              <a:t> gigantes y brillantes. La curiosidad los abrumó, y decidieron probar las golosinas luminosas. Sin saberlo, cada mordisco parecía </a:t>
            </a:r>
            <a:r>
              <a:rPr b="1"/>
              <a:t>modify</a:t>
            </a:r>
            <a:r>
              <a:t> sus sentidos, distorsionando la realidad. Las sombras bailaban y la fábrica, una vez familiar, se retorcía en un laberinto de pesadilla.</a:t>
            </a:r>
          </a:p>
          <a:p>
            <a:pPr algn="l" defTabSz="457200">
              <a:defRPr sz="4600">
                <a:solidFill>
                  <a:srgbClr val="374151"/>
                </a:solidFill>
              </a:defRPr>
            </a:pPr>
            <a:r>
              <a:t>	En medio del pánico, los amigos intentaron escapar, pero los efectos de los </a:t>
            </a:r>
            <a:r>
              <a:rPr b="1"/>
              <a:t>jelly beans</a:t>
            </a:r>
            <a:r>
              <a:t> solo se intensificaron. Desesperados por </a:t>
            </a:r>
            <a:r>
              <a:rPr b="1"/>
              <a:t>mitigate</a:t>
            </a:r>
            <a:r>
              <a:t> la pesadilla, corrieron por la fábrica embrujada, perseguidos por las burbujas malévolas y el resplandor espectral de los </a:t>
            </a:r>
            <a:r>
              <a:rPr b="1"/>
              <a:t>jelly beans</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7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4" grpId="2"/>
      <p:bldP build="whole" bldLvl="1" animBg="1" rev="0" advAuto="0" spid="743" grpId="1"/>
      <p:bldP build="whole" bldLvl="1" animBg="1" rev="0" advAuto="0" spid="747" grpId="3"/>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Prompt 4 (ELA-ELL): More English please"/>
          <p:cNvSpPr txBox="1"/>
          <p:nvPr/>
        </p:nvSpPr>
        <p:spPr>
          <a:xfrm>
            <a:off x="766582" y="551768"/>
            <a:ext cx="757809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Prompt 4 (ELA-ELL): More English please</a:t>
            </a:r>
          </a:p>
        </p:txBody>
      </p:sp>
      <p:sp>
        <p:nvSpPr>
          <p:cNvPr id="750" name="."/>
          <p:cNvSpPr txBox="1"/>
          <p:nvPr/>
        </p:nvSpPr>
        <p:spPr>
          <a:xfrm>
            <a:off x="15542344" y="1919957"/>
            <a:ext cx="763931" cy="7837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latin typeface="+mn-lt"/>
                <a:ea typeface="+mn-ea"/>
                <a:cs typeface="+mn-cs"/>
                <a:sym typeface="Helvetica Neue"/>
              </a:defRPr>
            </a:lvl1pPr>
          </a:lstStyle>
          <a:p>
            <a:pPr/>
            <a:r>
              <a:t>   .</a:t>
            </a:r>
          </a:p>
        </p:txBody>
      </p:sp>
      <p:pic>
        <p:nvPicPr>
          <p:cNvPr id="751" name="Image" descr="Image"/>
          <p:cNvPicPr>
            <a:picLocks noChangeAspect="1"/>
          </p:cNvPicPr>
          <p:nvPr/>
        </p:nvPicPr>
        <p:blipFill>
          <a:blip r:embed="rId2">
            <a:extLst/>
          </a:blip>
          <a:stretch>
            <a:fillRect/>
          </a:stretch>
        </p:blipFill>
        <p:spPr>
          <a:xfrm>
            <a:off x="15542344" y="578495"/>
            <a:ext cx="4038605" cy="2019302"/>
          </a:xfrm>
          <a:prstGeom prst="rect">
            <a:avLst/>
          </a:prstGeom>
          <a:ln w="12700">
            <a:miter lim="400000"/>
          </a:ln>
        </p:spPr>
      </p:pic>
      <p:pic>
        <p:nvPicPr>
          <p:cNvPr id="752" name="Image" descr="Image"/>
          <p:cNvPicPr>
            <a:picLocks noChangeAspect="1"/>
          </p:cNvPicPr>
          <p:nvPr/>
        </p:nvPicPr>
        <p:blipFill>
          <a:blip r:embed="rId3">
            <a:extLst/>
          </a:blip>
          <a:stretch>
            <a:fillRect/>
          </a:stretch>
        </p:blipFill>
        <p:spPr>
          <a:xfrm>
            <a:off x="13434141" y="629746"/>
            <a:ext cx="1479985" cy="2404973"/>
          </a:xfrm>
          <a:prstGeom prst="rect">
            <a:avLst/>
          </a:prstGeom>
          <a:ln w="12700">
            <a:miter lim="400000"/>
          </a:ln>
        </p:spPr>
      </p:pic>
      <p:pic>
        <p:nvPicPr>
          <p:cNvPr id="753" name="Image" descr="Image"/>
          <p:cNvPicPr>
            <a:picLocks noChangeAspect="1"/>
          </p:cNvPicPr>
          <p:nvPr/>
        </p:nvPicPr>
        <p:blipFill>
          <a:blip r:embed="rId4">
            <a:extLst/>
          </a:blip>
          <a:stretch>
            <a:fillRect/>
          </a:stretch>
        </p:blipFill>
        <p:spPr>
          <a:xfrm>
            <a:off x="20377998" y="443191"/>
            <a:ext cx="3492502" cy="2324101"/>
          </a:xfrm>
          <a:prstGeom prst="rect">
            <a:avLst/>
          </a:prstGeom>
          <a:ln w="12700">
            <a:miter lim="400000"/>
          </a:ln>
        </p:spPr>
      </p:pic>
      <p:sp>
        <p:nvSpPr>
          <p:cNvPr id="754" name="On a spooky night, a group of amigos decided to undertake an audacious adventure in the abandoned candy factory. As they entered, the air se llenó de una quietud sobrenatural. Suddenly, mysterious bubbles appeared, floating de manera inquietante around t"/>
          <p:cNvSpPr txBox="1"/>
          <p:nvPr/>
        </p:nvSpPr>
        <p:spPr>
          <a:xfrm>
            <a:off x="256057" y="3409099"/>
            <a:ext cx="24178036" cy="873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600">
                <a:latin typeface="+mn-lt"/>
                <a:ea typeface="+mn-ea"/>
                <a:cs typeface="+mn-cs"/>
                <a:sym typeface="Helvetica Neue"/>
              </a:defRPr>
            </a:pPr>
            <a:r>
              <a:t>     On a spooky night, a group of amigos decided to undertake an audacious adventure in the abandoned candy factory. As they entered, the air se llenó de una quietud sobrenatural. Suddenly, mysterious bubbles appeared, floating de manera inquietante around them. The friends hesitated, but continued más adelante, unable to resist the chilling atracción.</a:t>
            </a:r>
          </a:p>
          <a:p>
            <a:pPr algn="l" defTabSz="457200">
              <a:defRPr sz="4600">
                <a:latin typeface="+mn-lt"/>
                <a:ea typeface="+mn-ea"/>
                <a:cs typeface="+mn-cs"/>
                <a:sym typeface="Helvetica Neue"/>
              </a:defRPr>
            </a:pPr>
          </a:p>
          <a:p>
            <a:pPr algn="l" defTabSz="457200">
              <a:spcBef>
                <a:spcPts val="2000"/>
              </a:spcBef>
              <a:defRPr sz="4600">
                <a:solidFill>
                  <a:srgbClr val="374151"/>
                </a:solidFill>
              </a:defRPr>
            </a:pPr>
            <a:r>
              <a:t>	In the subsequent silence, the group stumbled upon a room filled with oversized, glowing jelly beans. La curiosidad los abrumó, and they decided to taste the glowing treats. Little did they know, each bite seemed to modify their senses, distorting la realidad. Shadows danced, and the once familiar factory twisted into un laberinto de pesadilla.</a:t>
            </a:r>
          </a:p>
          <a:p>
            <a:pPr algn="l" defTabSz="457200">
              <a:defRPr sz="4600">
                <a:solidFill>
                  <a:srgbClr val="374151"/>
                </a:solidFill>
              </a:defRPr>
            </a:pPr>
            <a:r>
              <a:t>	Panicking, los amigos tried to escape, but the jelly beans' effects solo se intensificaron. Desperate to mitigate the nightmare, they raced through la fábrica embrujada, perseguidos por las burbujas malévolas and the spectral glow de los jelly beans.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4" grpId="3"/>
      <p:bldP build="whole" bldLvl="1" animBg="1" rev="0" advAuto="0" spid="751" grpId="2"/>
      <p:bldP build="whole" bldLvl="1" animBg="1" rev="0" advAuto="0" spid="750"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Prompt 5: (Science) Write a dialog between two seventh grade students,…"/>
          <p:cNvSpPr txBox="1"/>
          <p:nvPr/>
        </p:nvSpPr>
        <p:spPr>
          <a:xfrm>
            <a:off x="206847" y="216013"/>
            <a:ext cx="18887949" cy="2538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4000">
                <a:latin typeface="+mn-lt"/>
                <a:ea typeface="+mn-ea"/>
                <a:cs typeface="+mn-cs"/>
                <a:sym typeface="Helvetica Neue"/>
              </a:defRPr>
            </a:pPr>
            <a:r>
              <a:t>Prompt 5: (Science) </a:t>
            </a:r>
            <a:r>
              <a:rPr b="0" i="1"/>
              <a:t>Write a dialog between two seventh grade students,</a:t>
            </a:r>
            <a:endParaRPr i="1"/>
          </a:p>
          <a:p>
            <a:pPr algn="l" defTabSz="457200">
              <a:defRPr i="1" sz="4000">
                <a:latin typeface="+mn-lt"/>
                <a:ea typeface="+mn-ea"/>
                <a:cs typeface="+mn-cs"/>
                <a:sym typeface="Helvetica Neue"/>
              </a:defRPr>
            </a:pPr>
            <a:r>
              <a:t>Claudia and Ramon, who are trying to understand the process of photosynthesis.</a:t>
            </a:r>
          </a:p>
          <a:p>
            <a:pPr algn="l" defTabSz="457200">
              <a:defRPr i="1" sz="4000">
                <a:latin typeface="+mn-lt"/>
                <a:ea typeface="+mn-ea"/>
                <a:cs typeface="+mn-cs"/>
                <a:sym typeface="Helvetica Neue"/>
              </a:defRPr>
            </a:pPr>
            <a:r>
              <a:t>They are explaining it to each other. No more than 150 words. Include and boldface</a:t>
            </a:r>
          </a:p>
          <a:p>
            <a:pPr algn="l" defTabSz="457200">
              <a:defRPr i="1" sz="4000">
                <a:latin typeface="+mn-lt"/>
                <a:ea typeface="+mn-ea"/>
                <a:cs typeface="+mn-cs"/>
                <a:sym typeface="Helvetica Neue"/>
              </a:defRPr>
            </a:pPr>
            <a:r>
              <a:t>the words mechanism and cycle.</a:t>
            </a:r>
          </a:p>
        </p:txBody>
      </p:sp>
      <p:pic>
        <p:nvPicPr>
          <p:cNvPr id="757" name="Image" descr="Image"/>
          <p:cNvPicPr>
            <a:picLocks noChangeAspect="1"/>
          </p:cNvPicPr>
          <p:nvPr/>
        </p:nvPicPr>
        <p:blipFill>
          <a:blip r:embed="rId2">
            <a:extLst/>
          </a:blip>
          <a:stretch>
            <a:fillRect/>
          </a:stretch>
        </p:blipFill>
        <p:spPr>
          <a:xfrm>
            <a:off x="20170435" y="515536"/>
            <a:ext cx="3187705" cy="2552702"/>
          </a:xfrm>
          <a:prstGeom prst="rect">
            <a:avLst/>
          </a:prstGeom>
          <a:ln w="12700">
            <a:miter lim="400000"/>
          </a:ln>
        </p:spPr>
      </p:pic>
      <p:sp>
        <p:nvSpPr>
          <p:cNvPr id="758" name="Claudia: Hey Ramon, do you get this whole photosynthesis thing?…"/>
          <p:cNvSpPr txBox="1"/>
          <p:nvPr/>
        </p:nvSpPr>
        <p:spPr>
          <a:xfrm>
            <a:off x="1510779" y="3697470"/>
            <a:ext cx="22135046" cy="746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0"/>
              </a:spcBef>
              <a:defRPr b="1" sz="4600">
                <a:solidFill>
                  <a:srgbClr val="374151"/>
                </a:solidFill>
              </a:defRPr>
            </a:pPr>
            <a:r>
              <a:t>Claudia</a:t>
            </a:r>
            <a:r>
              <a:rPr b="0"/>
              <a:t>: Hey Ramon, do you get this whole photosynthesis thing?</a:t>
            </a:r>
          </a:p>
          <a:p>
            <a:pPr algn="l" defTabSz="457200">
              <a:spcBef>
                <a:spcPts val="2000"/>
              </a:spcBef>
              <a:defRPr b="1" sz="4600">
                <a:solidFill>
                  <a:srgbClr val="374151"/>
                </a:solidFill>
              </a:defRPr>
            </a:pPr>
            <a:r>
              <a:t>Ramon</a:t>
            </a:r>
            <a:r>
              <a:rPr b="0"/>
              <a:t>: Not really, Claudia. It's like a mystery.</a:t>
            </a:r>
          </a:p>
          <a:p>
            <a:pPr algn="l" defTabSz="457200">
              <a:spcBef>
                <a:spcPts val="2000"/>
              </a:spcBef>
              <a:defRPr b="1" sz="4600">
                <a:solidFill>
                  <a:srgbClr val="374151"/>
                </a:solidFill>
              </a:defRPr>
            </a:pPr>
            <a:r>
              <a:t>Claudia</a:t>
            </a:r>
            <a:r>
              <a:rPr b="0"/>
              <a:t>: I know, right? But I think it involves plants making their own food.</a:t>
            </a:r>
          </a:p>
          <a:p>
            <a:pPr algn="l" defTabSz="457200">
              <a:spcBef>
                <a:spcPts val="2000"/>
              </a:spcBef>
              <a:defRPr sz="4600">
                <a:solidFill>
                  <a:srgbClr val="374151"/>
                </a:solidFill>
              </a:defRPr>
            </a:pPr>
            <a:r>
              <a:t>      There's this cool </a:t>
            </a:r>
            <a:r>
              <a:rPr b="1"/>
              <a:t>mechanism</a:t>
            </a:r>
            <a:r>
              <a:t> where they use sunlight, carbon dioxide, and water.</a:t>
            </a:r>
          </a:p>
          <a:p>
            <a:pPr algn="l" defTabSz="457200">
              <a:spcBef>
                <a:spcPts val="2000"/>
              </a:spcBef>
              <a:defRPr b="1" sz="4600">
                <a:solidFill>
                  <a:srgbClr val="374151"/>
                </a:solidFill>
              </a:defRPr>
            </a:pPr>
            <a:r>
              <a:t>Ramon</a:t>
            </a:r>
            <a:r>
              <a:rPr b="0"/>
              <a:t>: Sunlight? Seriously?</a:t>
            </a:r>
          </a:p>
          <a:p>
            <a:pPr algn="l" defTabSz="457200">
              <a:spcBef>
                <a:spcPts val="2000"/>
              </a:spcBef>
              <a:defRPr b="1" sz="4600">
                <a:solidFill>
                  <a:srgbClr val="374151"/>
                </a:solidFill>
              </a:defRPr>
            </a:pPr>
            <a:r>
              <a:t>Claudia</a:t>
            </a:r>
            <a:r>
              <a:rPr b="0"/>
              <a:t>: Yeah! It's like a magic trick. They trap the sunlight and convert it</a:t>
            </a:r>
          </a:p>
          <a:p>
            <a:pPr algn="l" defTabSz="457200">
              <a:spcBef>
                <a:spcPts val="2000"/>
              </a:spcBef>
              <a:defRPr sz="4600">
                <a:solidFill>
                  <a:srgbClr val="374151"/>
                </a:solidFill>
              </a:defRPr>
            </a:pPr>
            <a:r>
              <a:t>      into energy. And, get this, they release oxygen as a byproduct. </a:t>
            </a:r>
          </a:p>
          <a:p>
            <a:pPr algn="l" defTabSz="457200">
              <a:spcBef>
                <a:spcPts val="2000"/>
              </a:spcBef>
              <a:defRPr sz="4600">
                <a:solidFill>
                  <a:srgbClr val="374151"/>
                </a:solidFill>
              </a:defRPr>
            </a:pPr>
            <a:r>
              <a:t>      It's like a plant superpower.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8"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Prompt 6: (Science) ."/>
          <p:cNvSpPr txBox="1"/>
          <p:nvPr/>
        </p:nvSpPr>
        <p:spPr>
          <a:xfrm>
            <a:off x="206847" y="1130670"/>
            <a:ext cx="2067864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000">
                <a:latin typeface="+mn-lt"/>
                <a:ea typeface="+mn-ea"/>
                <a:cs typeface="+mn-cs"/>
                <a:sym typeface="Helvetica Neue"/>
              </a:defRPr>
            </a:lvl1pPr>
          </a:lstStyle>
          <a:p>
            <a:pPr/>
            <a:r>
              <a:t>Prompt 6 (Science): Can you do the same thing about Einstein’s Theory of Relativity? </a:t>
            </a:r>
          </a:p>
        </p:txBody>
      </p:sp>
      <p:pic>
        <p:nvPicPr>
          <p:cNvPr id="761" name="Image" descr="Image"/>
          <p:cNvPicPr>
            <a:picLocks noChangeAspect="1"/>
          </p:cNvPicPr>
          <p:nvPr/>
        </p:nvPicPr>
        <p:blipFill>
          <a:blip r:embed="rId2">
            <a:extLst/>
          </a:blip>
          <a:stretch>
            <a:fillRect/>
          </a:stretch>
        </p:blipFill>
        <p:spPr>
          <a:xfrm>
            <a:off x="18699413" y="7404355"/>
            <a:ext cx="3810005" cy="2133603"/>
          </a:xfrm>
          <a:prstGeom prst="rect">
            <a:avLst/>
          </a:prstGeom>
          <a:ln w="12700">
            <a:miter lim="400000"/>
          </a:ln>
        </p:spPr>
      </p:pic>
      <p:sp>
        <p:nvSpPr>
          <p:cNvPr id="762" name="Claudia: Ramon, have you ever tried understanding Einstein's Theory of Relativity?…"/>
          <p:cNvSpPr txBox="1"/>
          <p:nvPr/>
        </p:nvSpPr>
        <p:spPr>
          <a:xfrm>
            <a:off x="1693353" y="4434008"/>
            <a:ext cx="21786368" cy="652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4600">
                <a:latin typeface="+mn-lt"/>
                <a:ea typeface="+mn-ea"/>
                <a:cs typeface="+mn-cs"/>
                <a:sym typeface="Helvetica Neue"/>
              </a:defRPr>
            </a:pPr>
            <a:r>
              <a:t>Claudia</a:t>
            </a:r>
            <a:r>
              <a:rPr b="0"/>
              <a:t>: Ramon, have you ever tried understanding Einstein's Theory of Relativity?</a:t>
            </a:r>
          </a:p>
          <a:p>
            <a:pPr algn="l" defTabSz="457200">
              <a:spcBef>
                <a:spcPts val="2000"/>
              </a:spcBef>
              <a:defRPr sz="4600">
                <a:solidFill>
                  <a:srgbClr val="374151"/>
                </a:solidFill>
              </a:defRPr>
            </a:pPr>
          </a:p>
          <a:p>
            <a:pPr algn="l" defTabSz="457200">
              <a:spcBef>
                <a:spcPts val="2000"/>
              </a:spcBef>
              <a:defRPr b="1" sz="4600">
                <a:solidFill>
                  <a:srgbClr val="374151"/>
                </a:solidFill>
              </a:defRPr>
            </a:pPr>
            <a:r>
              <a:t>Ramon</a:t>
            </a:r>
            <a:r>
              <a:rPr b="0"/>
              <a:t>: Umm, that sounds like some super complicated stuff.</a:t>
            </a:r>
          </a:p>
          <a:p>
            <a:pPr algn="l" defTabSz="457200">
              <a:spcBef>
                <a:spcPts val="2000"/>
              </a:spcBef>
              <a:defRPr b="1" sz="4600">
                <a:solidFill>
                  <a:srgbClr val="374151"/>
                </a:solidFill>
              </a:defRPr>
            </a:pPr>
            <a:r>
              <a:t>Claudia</a:t>
            </a:r>
            <a:r>
              <a:rPr b="0"/>
              <a:t>: Yeah, but let me break it down. </a:t>
            </a:r>
          </a:p>
          <a:p>
            <a:pPr algn="l" defTabSz="457200">
              <a:spcBef>
                <a:spcPts val="2000"/>
              </a:spcBef>
              <a:defRPr sz="4600">
                <a:solidFill>
                  <a:srgbClr val="374151"/>
                </a:solidFill>
              </a:defRPr>
            </a:pPr>
            <a:r>
              <a:t>     There's this mind-blowing </a:t>
            </a:r>
            <a:r>
              <a:rPr b="1"/>
              <a:t>mechanism</a:t>
            </a:r>
            <a:r>
              <a:t> behind it. </a:t>
            </a:r>
          </a:p>
          <a:p>
            <a:pPr algn="l" defTabSz="457200">
              <a:spcBef>
                <a:spcPts val="2000"/>
              </a:spcBef>
              <a:defRPr sz="4600">
                <a:solidFill>
                  <a:srgbClr val="374151"/>
                </a:solidFill>
              </a:defRPr>
            </a:pPr>
            <a:r>
              <a:t>     It's like how gravity works but on a cosmic scale.</a:t>
            </a:r>
          </a:p>
          <a:p>
            <a:pPr algn="l" defTabSz="457200">
              <a:spcBef>
                <a:spcPts val="2000"/>
              </a:spcBef>
              <a:defRPr b="1" sz="4600">
                <a:solidFill>
                  <a:srgbClr val="374151"/>
                </a:solidFill>
              </a:defRPr>
            </a:pPr>
            <a:r>
              <a:t>Ramon</a:t>
            </a:r>
            <a:r>
              <a:rPr b="0"/>
              <a:t>: Gravity and space? Now you're talking alien language.</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4" name="Image" descr="Image"/>
          <p:cNvPicPr>
            <a:picLocks noChangeAspect="1"/>
          </p:cNvPicPr>
          <p:nvPr/>
        </p:nvPicPr>
        <p:blipFill>
          <a:blip r:embed="rId2">
            <a:extLst/>
          </a:blip>
          <a:stretch>
            <a:fillRect/>
          </a:stretch>
        </p:blipFill>
        <p:spPr>
          <a:xfrm>
            <a:off x="19712635" y="605099"/>
            <a:ext cx="3810005" cy="2133602"/>
          </a:xfrm>
          <a:prstGeom prst="rect">
            <a:avLst/>
          </a:prstGeom>
          <a:ln w="12700">
            <a:miter lim="400000"/>
          </a:ln>
        </p:spPr>
      </p:pic>
      <p:sp>
        <p:nvSpPr>
          <p:cNvPr id="765" name="Claudia: Okay, imagine space and time are woven together like a fabric.…"/>
          <p:cNvSpPr txBox="1"/>
          <p:nvPr/>
        </p:nvSpPr>
        <p:spPr>
          <a:xfrm>
            <a:off x="1413388" y="2358853"/>
            <a:ext cx="20117594" cy="1046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0"/>
              </a:spcBef>
              <a:defRPr b="1" sz="4400">
                <a:solidFill>
                  <a:srgbClr val="374151"/>
                </a:solidFill>
              </a:defRPr>
            </a:pPr>
            <a:r>
              <a:t>Claudia</a:t>
            </a:r>
            <a:r>
              <a:rPr b="0"/>
              <a:t>: Okay, imagine space and time are woven together like a fabric. </a:t>
            </a:r>
          </a:p>
          <a:p>
            <a:pPr algn="l" defTabSz="457200">
              <a:spcBef>
                <a:spcPts val="2000"/>
              </a:spcBef>
              <a:defRPr sz="4400">
                <a:solidFill>
                  <a:srgbClr val="374151"/>
                </a:solidFill>
              </a:defRPr>
            </a:pPr>
            <a:r>
              <a:t>     That's the space-time fabric. Einstein called it a warping of space-time</a:t>
            </a:r>
          </a:p>
          <a:p>
            <a:pPr algn="l" defTabSz="457200">
              <a:spcBef>
                <a:spcPts val="2000"/>
              </a:spcBef>
              <a:defRPr sz="4400">
                <a:solidFill>
                  <a:srgbClr val="374151"/>
                </a:solidFill>
              </a:defRPr>
            </a:pPr>
            <a:r>
              <a:t>     caused by mass. So, the heavier the object, the more it warps the </a:t>
            </a:r>
          </a:p>
          <a:p>
            <a:pPr algn="l" defTabSz="457200">
              <a:spcBef>
                <a:spcPts val="2000"/>
              </a:spcBef>
              <a:defRPr sz="4400">
                <a:solidFill>
                  <a:srgbClr val="374151"/>
                </a:solidFill>
              </a:defRPr>
            </a:pPr>
            <a:r>
              <a:t>    space-time around it.</a:t>
            </a:r>
          </a:p>
          <a:p>
            <a:pPr algn="l" defTabSz="457200">
              <a:spcBef>
                <a:spcPts val="2000"/>
              </a:spcBef>
              <a:defRPr b="1" sz="4400">
                <a:solidFill>
                  <a:srgbClr val="374151"/>
                </a:solidFill>
              </a:defRPr>
            </a:pPr>
            <a:r>
              <a:t>Ramon</a:t>
            </a:r>
            <a:r>
              <a:rPr b="0"/>
              <a:t>: Warping space-time? I'm lost.</a:t>
            </a:r>
          </a:p>
          <a:p>
            <a:pPr algn="l" defTabSz="457200">
              <a:spcBef>
                <a:spcPts val="2000"/>
              </a:spcBef>
              <a:defRPr b="1" sz="4400">
                <a:solidFill>
                  <a:srgbClr val="374151"/>
                </a:solidFill>
              </a:defRPr>
            </a:pPr>
            <a:r>
              <a:t>Claudia</a:t>
            </a:r>
            <a:r>
              <a:rPr b="0"/>
              <a:t>: Here comes the </a:t>
            </a:r>
            <a:r>
              <a:t>cycle</a:t>
            </a:r>
            <a:r>
              <a:rPr b="0"/>
              <a:t> part. The theory has this equation, E=mc^2. </a:t>
            </a:r>
          </a:p>
          <a:p>
            <a:pPr algn="l" defTabSz="457200">
              <a:spcBef>
                <a:spcPts val="2000"/>
              </a:spcBef>
              <a:defRPr sz="4400">
                <a:solidFill>
                  <a:srgbClr val="374151"/>
                </a:solidFill>
              </a:defRPr>
            </a:pPr>
            <a:r>
              <a:t>     It's like saying energy and mass are interchangeable. </a:t>
            </a:r>
          </a:p>
          <a:p>
            <a:pPr algn="l" defTabSz="457200">
              <a:spcBef>
                <a:spcPts val="2000"/>
              </a:spcBef>
              <a:defRPr sz="4400">
                <a:solidFill>
                  <a:srgbClr val="374151"/>
                </a:solidFill>
              </a:defRPr>
            </a:pPr>
            <a:r>
              <a:t>     Mass can be turned into energy and vice versa. </a:t>
            </a:r>
          </a:p>
          <a:p>
            <a:pPr algn="l" defTabSz="457200">
              <a:spcBef>
                <a:spcPts val="2000"/>
              </a:spcBef>
              <a:defRPr sz="4400">
                <a:solidFill>
                  <a:srgbClr val="374151"/>
                </a:solidFill>
              </a:defRPr>
            </a:pPr>
            <a:r>
              <a:t>     It's like unlocking the secrets of the universe.</a:t>
            </a:r>
          </a:p>
          <a:p>
            <a:pPr algn="l" defTabSz="457200">
              <a:spcBef>
                <a:spcPts val="2000"/>
              </a:spcBef>
              <a:defRPr b="1" sz="4400">
                <a:solidFill>
                  <a:srgbClr val="374151"/>
                </a:solidFill>
              </a:defRPr>
            </a:pPr>
            <a:r>
              <a:t>Ramon</a:t>
            </a:r>
            <a:r>
              <a:rPr b="0"/>
              <a:t>: That's deep. I'll need some time to let this sink in.</a:t>
            </a:r>
          </a:p>
          <a:p>
            <a:pPr algn="l" defTabSz="457200">
              <a:defRPr b="1" sz="4400">
                <a:solidFill>
                  <a:srgbClr val="374151"/>
                </a:solidFill>
              </a:defRPr>
            </a:pPr>
            <a:r>
              <a:t>Claudia</a:t>
            </a:r>
            <a:r>
              <a:rPr b="0"/>
              <a:t>: No rush, Ramon. Einstein's Theory of Relativity is like a cosmic puzzle, </a:t>
            </a:r>
          </a:p>
          <a:p>
            <a:pPr algn="l" defTabSz="457200">
              <a:defRPr sz="4400">
                <a:solidFill>
                  <a:srgbClr val="374151"/>
                </a:solidFill>
              </a:defRPr>
            </a:pPr>
            <a:r>
              <a:t>    and we're just trying to put the pieces together.</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Prompt 7 (Social Studies):"/>
          <p:cNvSpPr txBox="1"/>
          <p:nvPr/>
        </p:nvSpPr>
        <p:spPr>
          <a:xfrm>
            <a:off x="300171" y="570732"/>
            <a:ext cx="649173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000">
                <a:latin typeface="+mn-lt"/>
                <a:ea typeface="+mn-ea"/>
                <a:cs typeface="+mn-cs"/>
                <a:sym typeface="Helvetica Neue"/>
              </a:defRPr>
            </a:lvl1pPr>
          </a:lstStyle>
          <a:p>
            <a:pPr/>
            <a:r>
              <a:t>Prompt 7 (Social Studies): </a:t>
            </a:r>
          </a:p>
        </p:txBody>
      </p:sp>
      <p:sp>
        <p:nvSpPr>
          <p:cNvPr id="768" name="Write a rap that explains the system of checks and balances works…"/>
          <p:cNvSpPr txBox="1"/>
          <p:nvPr/>
        </p:nvSpPr>
        <p:spPr>
          <a:xfrm>
            <a:off x="595464" y="1656050"/>
            <a:ext cx="22091054" cy="17648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3700">
                <a:uFill>
                  <a:solidFill>
                    <a:srgbClr val="000000"/>
                  </a:solidFill>
                </a:uFill>
                <a:latin typeface="+mn-lt"/>
                <a:ea typeface="+mn-ea"/>
                <a:cs typeface="+mn-cs"/>
                <a:sym typeface="Helvetica Neue"/>
              </a:defRPr>
            </a:pPr>
            <a:r>
              <a:t>Write a rap (old school hip hop style) that explains how and why the system of checks and balances</a:t>
            </a:r>
          </a:p>
          <a:p>
            <a:pPr algn="l" defTabSz="457200">
              <a:defRPr i="1" sz="3700">
                <a:uFill>
                  <a:solidFill>
                    <a:srgbClr val="000000"/>
                  </a:solidFill>
                </a:uFill>
                <a:latin typeface="+mn-lt"/>
                <a:ea typeface="+mn-ea"/>
                <a:cs typeface="+mn-cs"/>
                <a:sym typeface="Helvetica Neue"/>
              </a:defRPr>
            </a:pPr>
            <a:r>
              <a:t>functions in the U.S. Constitution. Not more than 150 words.   Integrate and boldface the words</a:t>
            </a:r>
          </a:p>
          <a:p>
            <a:pPr algn="l" defTabSz="457200">
              <a:defRPr i="1" sz="3700">
                <a:uFill>
                  <a:solidFill>
                    <a:srgbClr val="000000"/>
                  </a:solidFill>
                </a:uFill>
                <a:latin typeface="+mn-lt"/>
                <a:ea typeface="+mn-ea"/>
                <a:cs typeface="+mn-cs"/>
                <a:sym typeface="Helvetica Neue"/>
              </a:defRPr>
            </a:pPr>
            <a:r>
              <a:t>allocate, initiate, perspective, and sustain. You may change the form of these words to it into the context. </a:t>
            </a:r>
          </a:p>
        </p:txBody>
      </p:sp>
      <p:sp>
        <p:nvSpPr>
          <p:cNvPr id="769" name="Yo, listen up, America, gather 'round,…"/>
          <p:cNvSpPr txBox="1"/>
          <p:nvPr/>
        </p:nvSpPr>
        <p:spPr>
          <a:xfrm>
            <a:off x="1048129" y="4362956"/>
            <a:ext cx="8834333" cy="6337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500"/>
              </a:spcBef>
              <a:defRPr sz="3100">
                <a:solidFill>
                  <a:srgbClr val="374151"/>
                </a:solidFill>
              </a:defRPr>
            </a:pPr>
            <a:r>
              <a:t>Yo, listen up, America, gather 'round,</a:t>
            </a:r>
          </a:p>
          <a:p>
            <a:pPr algn="l" defTabSz="457200">
              <a:spcBef>
                <a:spcPts val="1500"/>
              </a:spcBef>
              <a:defRPr sz="3100">
                <a:solidFill>
                  <a:srgbClr val="374151"/>
                </a:solidFill>
              </a:defRPr>
            </a:pPr>
            <a:r>
              <a:t>I'ma break down the Constitution sound by sound.</a:t>
            </a:r>
          </a:p>
          <a:p>
            <a:pPr algn="l" defTabSz="457200">
              <a:spcBef>
                <a:spcPts val="1500"/>
              </a:spcBef>
              <a:defRPr sz="3100">
                <a:solidFill>
                  <a:srgbClr val="374151"/>
                </a:solidFill>
              </a:defRPr>
            </a:pPr>
            <a:r>
              <a:t>Checks and balances, the name of the game,</a:t>
            </a:r>
          </a:p>
          <a:p>
            <a:pPr algn="l" defTabSz="457200">
              <a:spcBef>
                <a:spcPts val="1500"/>
              </a:spcBef>
              <a:defRPr sz="3100">
                <a:solidFill>
                  <a:srgbClr val="374151"/>
                </a:solidFill>
              </a:defRPr>
            </a:pPr>
            <a:r>
              <a:t>Keeps power in check, prevents political flame.</a:t>
            </a:r>
          </a:p>
          <a:p>
            <a:pPr algn="l" defTabSz="457200">
              <a:spcBef>
                <a:spcPts val="1500"/>
              </a:spcBef>
              <a:defRPr sz="3100">
                <a:solidFill>
                  <a:srgbClr val="374151"/>
                </a:solidFill>
              </a:defRPr>
            </a:pPr>
            <a:r>
              <a:t>(Chorus)</a:t>
            </a:r>
          </a:p>
          <a:p>
            <a:pPr algn="l" defTabSz="457200">
              <a:spcBef>
                <a:spcPts val="1500"/>
              </a:spcBef>
              <a:defRPr sz="3100">
                <a:solidFill>
                  <a:srgbClr val="374151"/>
                </a:solidFill>
              </a:defRPr>
            </a:pPr>
            <a:r>
              <a:t>Separation of powers, that's the key,</a:t>
            </a:r>
          </a:p>
          <a:p>
            <a:pPr algn="l" defTabSz="457200">
              <a:spcBef>
                <a:spcPts val="1500"/>
              </a:spcBef>
              <a:defRPr sz="3100">
                <a:solidFill>
                  <a:srgbClr val="374151"/>
                </a:solidFill>
              </a:defRPr>
            </a:pPr>
            <a:r>
              <a:t>Legislative, Executive, Judiciary, you see.</a:t>
            </a:r>
          </a:p>
          <a:p>
            <a:pPr algn="l" defTabSz="457200">
              <a:spcBef>
                <a:spcPts val="1500"/>
              </a:spcBef>
              <a:defRPr sz="3100">
                <a:solidFill>
                  <a:srgbClr val="374151"/>
                </a:solidFill>
              </a:defRPr>
            </a:pPr>
            <a:r>
              <a:t>Each branch with a role, none above the rest,</a:t>
            </a:r>
          </a:p>
          <a:p>
            <a:pPr algn="l" defTabSz="457200">
              <a:spcBef>
                <a:spcPts val="1500"/>
              </a:spcBef>
              <a:defRPr sz="3100">
                <a:solidFill>
                  <a:srgbClr val="374151"/>
                </a:solidFill>
              </a:defRPr>
            </a:pPr>
            <a:r>
              <a:t>A dance of control, the founders' request.</a:t>
            </a:r>
          </a:p>
          <a:p>
            <a:pPr defTabSz="457200">
              <a:defRPr sz="1600">
                <a:solidFill>
                  <a:srgbClr val="ACACBE"/>
                </a:solidFill>
              </a:defRPr>
            </a:pPr>
          </a:p>
        </p:txBody>
      </p:sp>
      <p:sp>
        <p:nvSpPr>
          <p:cNvPr id="770" name="(Verse 2)…"/>
          <p:cNvSpPr txBox="1"/>
          <p:nvPr/>
        </p:nvSpPr>
        <p:spPr>
          <a:xfrm>
            <a:off x="11853960" y="4365421"/>
            <a:ext cx="8177654" cy="697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500"/>
              </a:spcBef>
              <a:defRPr sz="3100">
                <a:solidFill>
                  <a:srgbClr val="374151"/>
                </a:solidFill>
              </a:defRPr>
            </a:pPr>
            <a:r>
              <a:t>(Verse 2)</a:t>
            </a:r>
          </a:p>
          <a:p>
            <a:pPr algn="l" defTabSz="457200">
              <a:spcBef>
                <a:spcPts val="1500"/>
              </a:spcBef>
              <a:defRPr sz="3100">
                <a:solidFill>
                  <a:srgbClr val="374151"/>
                </a:solidFill>
              </a:defRPr>
            </a:pPr>
            <a:r>
              <a:t>Congress makes laws, they hold the pen,</a:t>
            </a:r>
          </a:p>
          <a:p>
            <a:pPr algn="l" defTabSz="457200">
              <a:spcBef>
                <a:spcPts val="1500"/>
              </a:spcBef>
              <a:defRPr sz="3100">
                <a:solidFill>
                  <a:srgbClr val="374151"/>
                </a:solidFill>
              </a:defRPr>
            </a:pPr>
            <a:r>
              <a:t>But the Prez can veto, say "try again."</a:t>
            </a:r>
          </a:p>
          <a:p>
            <a:pPr algn="l" defTabSz="457200">
              <a:spcBef>
                <a:spcPts val="1500"/>
              </a:spcBef>
              <a:defRPr sz="3100">
                <a:solidFill>
                  <a:srgbClr val="374151"/>
                </a:solidFill>
              </a:defRPr>
            </a:pPr>
            <a:r>
              <a:t>Judges in the courts, interpreting the law,</a:t>
            </a:r>
          </a:p>
          <a:p>
            <a:pPr algn="l" defTabSz="457200">
              <a:spcBef>
                <a:spcPts val="1500"/>
              </a:spcBef>
              <a:defRPr sz="3100">
                <a:solidFill>
                  <a:srgbClr val="374151"/>
                </a:solidFill>
              </a:defRPr>
            </a:pPr>
            <a:r>
              <a:t>Balancing the scales, making sure it's raw.</a:t>
            </a:r>
          </a:p>
          <a:p>
            <a:pPr algn="l" defTabSz="457200">
              <a:defRPr sz="3100">
                <a:solidFill>
                  <a:srgbClr val="374151"/>
                </a:solidFill>
              </a:defRPr>
            </a:pPr>
            <a:r>
              <a:t>(Chorus)</a:t>
            </a:r>
          </a:p>
          <a:p>
            <a:pPr algn="l" defTabSz="457200">
              <a:defRPr sz="3100">
                <a:solidFill>
                  <a:srgbClr val="374151"/>
                </a:solidFill>
              </a:defRPr>
            </a:pPr>
            <a:r>
              <a:t>Separation of powers, a rhythm so tight,</a:t>
            </a:r>
          </a:p>
          <a:p>
            <a:pPr algn="l" defTabSz="457200">
              <a:defRPr sz="3100">
                <a:solidFill>
                  <a:srgbClr val="374151"/>
                </a:solidFill>
              </a:defRPr>
            </a:pPr>
            <a:r>
              <a:t>No one branch overpowering in the fight.</a:t>
            </a:r>
          </a:p>
          <a:p>
            <a:pPr algn="l" defTabSz="457200">
              <a:defRPr sz="3100">
                <a:solidFill>
                  <a:srgbClr val="374151"/>
                </a:solidFill>
              </a:defRPr>
            </a:pPr>
            <a:r>
              <a:t>Checks and balances, the Constitution's song,</a:t>
            </a:r>
          </a:p>
          <a:p>
            <a:pPr algn="l" defTabSz="457200">
              <a:defRPr sz="3100">
                <a:solidFill>
                  <a:srgbClr val="374151"/>
                </a:solidFill>
              </a:defRPr>
            </a:pPr>
            <a:r>
              <a:t>In the land of the free, where liberty belongs.</a:t>
            </a:r>
          </a:p>
          <a:p>
            <a:pPr defTabSz="457200">
              <a:defRPr sz="3100">
                <a:solidFill>
                  <a:srgbClr val="ACACBE"/>
                </a:solidFill>
              </a:defRPr>
            </a:pPr>
          </a:p>
          <a:p>
            <a:pPr defTabSz="457200">
              <a:defRPr sz="3100">
                <a:solidFill>
                  <a:srgbClr val="ACACBE"/>
                </a:solidFill>
              </a:defRPr>
            </a:pPr>
          </a:p>
        </p:txBody>
      </p:sp>
      <p:pic>
        <p:nvPicPr>
          <p:cNvPr id="771" name="Image" descr="Image"/>
          <p:cNvPicPr>
            <a:picLocks noChangeAspect="1"/>
          </p:cNvPicPr>
          <p:nvPr/>
        </p:nvPicPr>
        <p:blipFill>
          <a:blip r:embed="rId2">
            <a:extLst/>
          </a:blip>
          <a:stretch>
            <a:fillRect/>
          </a:stretch>
        </p:blipFill>
        <p:spPr>
          <a:xfrm>
            <a:off x="20524077" y="5227375"/>
            <a:ext cx="2933704" cy="27813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0" grpId="2"/>
      <p:bldP build="whole" bldLvl="1" animBg="1" rev="0" advAuto="0" spid="76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3503788" y="105224"/>
            <a:ext cx="18307669" cy="13076908"/>
          </a:xfrm>
          <a:prstGeom prst="rect">
            <a:avLst/>
          </a:prstGeom>
          <a:ln w="12700">
            <a:miter lim="400000"/>
          </a:ln>
        </p:spPr>
      </p:pic>
      <p:sp>
        <p:nvSpPr>
          <p:cNvPr id="250" name="9:00"/>
          <p:cNvSpPr txBox="1"/>
          <p:nvPr/>
        </p:nvSpPr>
        <p:spPr>
          <a:xfrm>
            <a:off x="23029571" y="12897084"/>
            <a:ext cx="85572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Medium"/>
                <a:ea typeface="Helvetica Neue Medium"/>
                <a:cs typeface="Helvetica Neue Medium"/>
                <a:sym typeface="Helvetica Neue Medium"/>
              </a:defRPr>
            </a:lvl1pPr>
          </a:lstStyle>
          <a:p>
            <a:pPr/>
            <a:r>
              <a:t>9:00</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Prompt 7 (Social Studies):"/>
          <p:cNvSpPr txBox="1"/>
          <p:nvPr/>
        </p:nvSpPr>
        <p:spPr>
          <a:xfrm>
            <a:off x="300171" y="570732"/>
            <a:ext cx="649173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000">
                <a:latin typeface="+mn-lt"/>
                <a:ea typeface="+mn-ea"/>
                <a:cs typeface="+mn-cs"/>
                <a:sym typeface="Helvetica Neue"/>
              </a:defRPr>
            </a:lvl1pPr>
          </a:lstStyle>
          <a:p>
            <a:pPr/>
            <a:r>
              <a:t>Prompt 7 (Social Studies): </a:t>
            </a:r>
          </a:p>
        </p:txBody>
      </p:sp>
      <p:sp>
        <p:nvSpPr>
          <p:cNvPr id="774" name="Write a rap that explains the system of checks and balances works…"/>
          <p:cNvSpPr txBox="1"/>
          <p:nvPr/>
        </p:nvSpPr>
        <p:spPr>
          <a:xfrm>
            <a:off x="1239796" y="1734336"/>
            <a:ext cx="17809325" cy="2323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3700">
                <a:uFill>
                  <a:solidFill>
                    <a:srgbClr val="000000"/>
                  </a:solidFill>
                </a:uFill>
                <a:latin typeface="+mn-lt"/>
                <a:ea typeface="+mn-ea"/>
                <a:cs typeface="+mn-cs"/>
                <a:sym typeface="Helvetica Neue"/>
              </a:defRPr>
            </a:pPr>
            <a:r>
              <a:t>Write a rap (Nas style) that explains how and why the system of checks and balances</a:t>
            </a:r>
          </a:p>
          <a:p>
            <a:pPr algn="l" defTabSz="457200">
              <a:defRPr i="1" sz="3700">
                <a:uFill>
                  <a:solidFill>
                    <a:srgbClr val="000000"/>
                  </a:solidFill>
                </a:uFill>
                <a:latin typeface="+mn-lt"/>
                <a:ea typeface="+mn-ea"/>
                <a:cs typeface="+mn-cs"/>
                <a:sym typeface="Helvetica Neue"/>
              </a:defRPr>
            </a:pPr>
            <a:r>
              <a:t>functions in the U.S. Constitution. Not more than 150 words.   Integrate these words:</a:t>
            </a:r>
          </a:p>
          <a:p>
            <a:pPr algn="l" defTabSz="457200">
              <a:defRPr i="1" sz="3700">
                <a:uFill>
                  <a:solidFill>
                    <a:srgbClr val="000000"/>
                  </a:solidFill>
                </a:uFill>
                <a:latin typeface="+mn-lt"/>
                <a:ea typeface="+mn-ea"/>
                <a:cs typeface="+mn-cs"/>
                <a:sym typeface="Helvetica Neue"/>
              </a:defRPr>
            </a:pPr>
            <a:r>
              <a:t>allocate, transform, debate, initiate, enforce, stable, sustain, regime, compile. </a:t>
            </a:r>
          </a:p>
          <a:p>
            <a:pPr algn="l" defTabSz="457200">
              <a:defRPr i="1" sz="3700">
                <a:uFill>
                  <a:solidFill>
                    <a:srgbClr val="000000"/>
                  </a:solidFill>
                </a:uFill>
                <a:latin typeface="+mn-lt"/>
                <a:ea typeface="+mn-ea"/>
                <a:cs typeface="+mn-cs"/>
                <a:sym typeface="Helvetica Neue"/>
              </a:defRPr>
            </a:pPr>
            <a:r>
              <a:t>You may change the form of these words to it into the context. </a:t>
            </a:r>
          </a:p>
        </p:txBody>
      </p:sp>
      <p:sp>
        <p:nvSpPr>
          <p:cNvPr id="775" name="Checks and balances, Nas style, that's how it goes.…"/>
          <p:cNvSpPr txBox="1"/>
          <p:nvPr/>
        </p:nvSpPr>
        <p:spPr>
          <a:xfrm>
            <a:off x="1314764" y="4851656"/>
            <a:ext cx="11037027" cy="749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228600" algn="l" defTabSz="457200">
              <a:spcBef>
                <a:spcPts val="2000"/>
              </a:spcBef>
              <a:defRPr sz="3700">
                <a:solidFill>
                  <a:srgbClr val="374151"/>
                </a:solidFill>
              </a:defRPr>
            </a:pPr>
            <a:r>
              <a:t>Checks and balances, Nas style, that's how it goes.</a:t>
            </a:r>
          </a:p>
          <a:p>
            <a:pPr algn="l" defTabSz="457200">
              <a:spcBef>
                <a:spcPts val="2000"/>
              </a:spcBef>
              <a:defRPr sz="3700">
                <a:solidFill>
                  <a:srgbClr val="374151"/>
                </a:solidFill>
              </a:defRPr>
            </a:pPr>
            <a:r>
              <a:t>Allocate the power, in the Constitution's vibe,</a:t>
            </a:r>
          </a:p>
          <a:p>
            <a:pPr algn="l" defTabSz="457200">
              <a:spcBef>
                <a:spcPts val="2000"/>
              </a:spcBef>
              <a:defRPr sz="3700">
                <a:solidFill>
                  <a:srgbClr val="374151"/>
                </a:solidFill>
              </a:defRPr>
            </a:pPr>
            <a:r>
              <a:t>Transform the debate, where justice will thrive.</a:t>
            </a:r>
          </a:p>
          <a:p>
            <a:pPr algn="l" defTabSz="457200">
              <a:spcBef>
                <a:spcPts val="2000"/>
              </a:spcBef>
              <a:defRPr sz="3700">
                <a:solidFill>
                  <a:srgbClr val="374151"/>
                </a:solidFill>
              </a:defRPr>
            </a:pPr>
            <a:r>
              <a:t>(Chorus)</a:t>
            </a:r>
          </a:p>
          <a:p>
            <a:pPr algn="l" defTabSz="457200">
              <a:spcBef>
                <a:spcPts val="2000"/>
              </a:spcBef>
              <a:defRPr sz="3700">
                <a:solidFill>
                  <a:srgbClr val="374151"/>
                </a:solidFill>
              </a:defRPr>
            </a:pPr>
            <a:r>
              <a:t>Separation of powers, in the street's embrace,</a:t>
            </a:r>
          </a:p>
          <a:p>
            <a:pPr algn="l" defTabSz="457200">
              <a:spcBef>
                <a:spcPts val="2000"/>
              </a:spcBef>
              <a:defRPr sz="3700">
                <a:solidFill>
                  <a:srgbClr val="374151"/>
                </a:solidFill>
              </a:defRPr>
            </a:pPr>
            <a:r>
              <a:t>Legislative, Executive, Judiciary, in their space.</a:t>
            </a:r>
          </a:p>
          <a:p>
            <a:pPr algn="l" defTabSz="457200">
              <a:spcBef>
                <a:spcPts val="2000"/>
              </a:spcBef>
              <a:defRPr sz="3700">
                <a:solidFill>
                  <a:srgbClr val="374151"/>
                </a:solidFill>
              </a:defRPr>
            </a:pPr>
            <a:r>
              <a:t>Initiate the rhythm, where the struggle's enabled,</a:t>
            </a:r>
          </a:p>
          <a:p>
            <a:pPr algn="l" defTabSz="457200">
              <a:spcBef>
                <a:spcPts val="2000"/>
              </a:spcBef>
              <a:defRPr sz="3700">
                <a:solidFill>
                  <a:srgbClr val="374151"/>
                </a:solidFill>
              </a:defRPr>
            </a:pPr>
            <a:r>
              <a:t>Enforce the stability, in a system so stable.</a:t>
            </a:r>
          </a:p>
          <a:p>
            <a:pPr algn="l" defTabSz="457200">
              <a:spcBef>
                <a:spcPts val="1500"/>
              </a:spcBef>
              <a:defRPr sz="3100">
                <a:solidFill>
                  <a:srgbClr val="374151"/>
                </a:solidFill>
              </a:defRPr>
            </a:pPr>
          </a:p>
          <a:p>
            <a:pPr defTabSz="457200">
              <a:defRPr sz="1600">
                <a:solidFill>
                  <a:srgbClr val="ACACBE"/>
                </a:solidFill>
              </a:defRPr>
            </a:pPr>
          </a:p>
        </p:txBody>
      </p:sp>
      <p:sp>
        <p:nvSpPr>
          <p:cNvPr id="776" name="Verse 2:…"/>
          <p:cNvSpPr txBox="1"/>
          <p:nvPr/>
        </p:nvSpPr>
        <p:spPr>
          <a:xfrm>
            <a:off x="13853743" y="4753754"/>
            <a:ext cx="9899899" cy="864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0"/>
              </a:spcBef>
              <a:defRPr sz="3600">
                <a:solidFill>
                  <a:srgbClr val="374151"/>
                </a:solidFill>
              </a:defRPr>
            </a:pPr>
            <a:r>
              <a:t>Verse 2:</a:t>
            </a:r>
          </a:p>
          <a:p>
            <a:pPr algn="l" defTabSz="457200">
              <a:spcBef>
                <a:spcPts val="2000"/>
              </a:spcBef>
              <a:defRPr sz="3600">
                <a:solidFill>
                  <a:srgbClr val="374151"/>
                </a:solidFill>
              </a:defRPr>
            </a:pPr>
            <a:r>
              <a:t>Congress laying laws, like verses so bold,</a:t>
            </a:r>
          </a:p>
          <a:p>
            <a:pPr algn="l" defTabSz="457200">
              <a:spcBef>
                <a:spcPts val="2000"/>
              </a:spcBef>
              <a:defRPr sz="3600">
                <a:solidFill>
                  <a:srgbClr val="374151"/>
                </a:solidFill>
              </a:defRPr>
            </a:pPr>
            <a:r>
              <a:t>Prez with the veto, in the stories told.</a:t>
            </a:r>
          </a:p>
          <a:p>
            <a:pPr algn="l" defTabSz="457200">
              <a:spcBef>
                <a:spcPts val="2000"/>
              </a:spcBef>
              <a:defRPr sz="3600">
                <a:solidFill>
                  <a:srgbClr val="374151"/>
                </a:solidFill>
              </a:defRPr>
            </a:pPr>
            <a:r>
              <a:t>Judges in the courts, with a legal debate,</a:t>
            </a:r>
          </a:p>
          <a:p>
            <a:pPr algn="l" defTabSz="457200">
              <a:spcBef>
                <a:spcPts val="2000"/>
              </a:spcBef>
              <a:defRPr sz="3600">
                <a:solidFill>
                  <a:srgbClr val="374151"/>
                </a:solidFill>
              </a:defRPr>
            </a:pPr>
            <a:r>
              <a:t>Balancing the game, keeping the nation straight.</a:t>
            </a:r>
          </a:p>
          <a:p>
            <a:pPr algn="l" defTabSz="457200">
              <a:defRPr sz="3600">
                <a:solidFill>
                  <a:srgbClr val="374151"/>
                </a:solidFill>
              </a:defRPr>
            </a:pPr>
            <a:r>
              <a:t>(Chorus)</a:t>
            </a:r>
          </a:p>
          <a:p>
            <a:pPr algn="l" defTabSz="457200">
              <a:defRPr sz="3600">
                <a:solidFill>
                  <a:srgbClr val="374151"/>
                </a:solidFill>
              </a:defRPr>
            </a:pPr>
            <a:r>
              <a:t>Separation of powers, sustaining the dream,</a:t>
            </a:r>
          </a:p>
          <a:p>
            <a:pPr algn="l" defTabSz="457200">
              <a:defRPr sz="3600">
                <a:solidFill>
                  <a:srgbClr val="374151"/>
                </a:solidFill>
              </a:defRPr>
            </a:pPr>
            <a:r>
              <a:t>No branch too heavy, in this Nasregime.</a:t>
            </a:r>
          </a:p>
          <a:p>
            <a:pPr algn="l" defTabSz="457200">
              <a:defRPr sz="3600">
                <a:solidFill>
                  <a:srgbClr val="374151"/>
                </a:solidFill>
              </a:defRPr>
            </a:pPr>
            <a:r>
              <a:t>Checks and balances, in the streets so wild,</a:t>
            </a:r>
          </a:p>
          <a:p>
            <a:pPr algn="l" defTabSz="457200">
              <a:defRPr sz="3600">
                <a:solidFill>
                  <a:srgbClr val="374151"/>
                </a:solidFill>
              </a:defRPr>
            </a:pPr>
            <a:r>
              <a:t>In the USA, where the energy's compiled.</a:t>
            </a:r>
          </a:p>
          <a:p>
            <a:pPr algn="l" defTabSz="457200">
              <a:spcBef>
                <a:spcPts val="1500"/>
              </a:spcBef>
              <a:defRPr sz="3100">
                <a:solidFill>
                  <a:srgbClr val="374151"/>
                </a:solidFill>
              </a:defRPr>
            </a:pPr>
          </a:p>
          <a:p>
            <a:pPr defTabSz="457200">
              <a:defRPr sz="3100">
                <a:solidFill>
                  <a:srgbClr val="ACACBE"/>
                </a:solidFill>
              </a:defRPr>
            </a:pPr>
          </a:p>
          <a:p>
            <a:pPr defTabSz="457200">
              <a:defRPr sz="3100">
                <a:solidFill>
                  <a:srgbClr val="ACACBE"/>
                </a:solidFill>
              </a:defRPr>
            </a:pPr>
          </a:p>
        </p:txBody>
      </p:sp>
      <p:pic>
        <p:nvPicPr>
          <p:cNvPr id="777" name="Image" descr="Image"/>
          <p:cNvPicPr>
            <a:picLocks noChangeAspect="1"/>
          </p:cNvPicPr>
          <p:nvPr/>
        </p:nvPicPr>
        <p:blipFill>
          <a:blip r:embed="rId2">
            <a:extLst/>
          </a:blip>
          <a:stretch>
            <a:fillRect/>
          </a:stretch>
        </p:blipFill>
        <p:spPr>
          <a:xfrm>
            <a:off x="20555658" y="1057087"/>
            <a:ext cx="2857504" cy="28575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5" grpId="1"/>
      <p:bldP build="whole" bldLvl="1" animBg="1" rev="0" advAuto="0" spid="776" grpId="2"/>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Prompt 8 (Math):"/>
          <p:cNvSpPr txBox="1"/>
          <p:nvPr/>
        </p:nvSpPr>
        <p:spPr>
          <a:xfrm>
            <a:off x="206851" y="1130671"/>
            <a:ext cx="428193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000">
                <a:latin typeface="+mn-lt"/>
                <a:ea typeface="+mn-ea"/>
                <a:cs typeface="+mn-cs"/>
                <a:sym typeface="Helvetica Neue"/>
              </a:defRPr>
            </a:lvl1pPr>
          </a:lstStyle>
          <a:p>
            <a:pPr/>
            <a:r>
              <a:t>Prompt 8 (Math): </a:t>
            </a:r>
          </a:p>
        </p:txBody>
      </p:sp>
      <p:sp>
        <p:nvSpPr>
          <p:cNvPr id="780" name="My eighth grade math students are learning how to apply the properties of integer exponents to generate equivalent numerical expressions. Put this concept in simple, everyday language. Not more than 100 words."/>
          <p:cNvSpPr txBox="1"/>
          <p:nvPr/>
        </p:nvSpPr>
        <p:spPr>
          <a:xfrm>
            <a:off x="599499" y="2797049"/>
            <a:ext cx="23184994" cy="1802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a:uFill>
                  <a:solidFill>
                    <a:srgbClr val="000000"/>
                  </a:solidFill>
                </a:uFill>
                <a:latin typeface="+mn-lt"/>
                <a:ea typeface="+mn-ea"/>
                <a:cs typeface="+mn-cs"/>
                <a:sym typeface="Helvetica Neue"/>
              </a:defRPr>
            </a:pPr>
            <a:r>
              <a:t>  </a:t>
            </a:r>
            <a:r>
              <a:rPr i="1" sz="3800"/>
              <a:t>My eighth grade math students are learning how to apply the properties of integer exponents to generate equivalent numerical expressions. Put this concept in simple, everyday language. Not more than 100 words.</a:t>
            </a:r>
            <a:endParaRPr sz="3800"/>
          </a:p>
          <a:p>
            <a:pPr algn="l" defTabSz="457200">
              <a:defRPr i="1" sz="3800">
                <a:uFill>
                  <a:solidFill>
                    <a:srgbClr val="000000"/>
                  </a:solidFill>
                </a:uFill>
                <a:latin typeface="+mn-lt"/>
                <a:ea typeface="+mn-ea"/>
                <a:cs typeface="+mn-cs"/>
                <a:sym typeface="Helvetica Neue"/>
              </a:defRPr>
            </a:pPr>
            <a:r>
              <a:t> </a:t>
            </a:r>
          </a:p>
        </p:txBody>
      </p:sp>
      <p:sp>
        <p:nvSpPr>
          <p:cNvPr id="781" name="Imagine numbers are superheroes, and exponents are their superpowers.…"/>
          <p:cNvSpPr txBox="1"/>
          <p:nvPr/>
        </p:nvSpPr>
        <p:spPr>
          <a:xfrm>
            <a:off x="2731440" y="5040910"/>
            <a:ext cx="17919117" cy="382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100">
                <a:latin typeface="+mn-lt"/>
                <a:ea typeface="+mn-ea"/>
                <a:cs typeface="+mn-cs"/>
                <a:sym typeface="Helvetica Neue"/>
              </a:defRPr>
            </a:pPr>
            <a:r>
              <a:t>Imagine numbers are superheroes, and exponents are their superpowers. </a:t>
            </a:r>
          </a:p>
          <a:p>
            <a:pPr algn="l" defTabSz="457200">
              <a:defRPr sz="4100">
                <a:latin typeface="+mn-lt"/>
                <a:ea typeface="+mn-ea"/>
                <a:cs typeface="+mn-cs"/>
                <a:sym typeface="Helvetica Neue"/>
              </a:defRPr>
            </a:pPr>
            <a:r>
              <a:t>When multiplying superheroes with the same power, add their strengths. </a:t>
            </a:r>
          </a:p>
          <a:p>
            <a:pPr algn="l" defTabSz="457200">
              <a:defRPr sz="4100">
                <a:latin typeface="+mn-lt"/>
                <a:ea typeface="+mn-ea"/>
                <a:cs typeface="+mn-cs"/>
                <a:sym typeface="Helvetica Neue"/>
              </a:defRPr>
            </a:pPr>
            <a:r>
              <a:t>Dividing? Subtract the powers. Now, these superhero numbers can team up,</a:t>
            </a:r>
          </a:p>
          <a:p>
            <a:pPr algn="l" defTabSz="457200">
              <a:defRPr sz="4100">
                <a:latin typeface="+mn-lt"/>
                <a:ea typeface="+mn-ea"/>
                <a:cs typeface="+mn-cs"/>
                <a:sym typeface="Helvetica Neue"/>
              </a:defRPr>
            </a:pPr>
            <a:r>
              <a:t>making equivalent expressions. Integer exponents are like the special codes</a:t>
            </a:r>
          </a:p>
          <a:p>
            <a:pPr algn="l" defTabSz="457200">
              <a:defRPr sz="4100">
                <a:latin typeface="+mn-lt"/>
                <a:ea typeface="+mn-ea"/>
                <a:cs typeface="+mn-cs"/>
                <a:sym typeface="Helvetica Neue"/>
              </a:defRPr>
            </a:pPr>
            <a:r>
              <a:t>that unleash their super abilities. </a:t>
            </a:r>
          </a:p>
          <a:p>
            <a:pPr algn="l" defTabSz="457200">
              <a:defRPr sz="4100">
                <a:latin typeface="+mn-lt"/>
                <a:ea typeface="+mn-ea"/>
                <a:cs typeface="+mn-cs"/>
                <a:sym typeface="Helvetica Neue"/>
              </a:defRPr>
            </a:pPr>
            <a:r>
              <a:t>Simple, right? It's like arithmetic with a supercharged twist!</a:t>
            </a:r>
          </a:p>
        </p:txBody>
      </p:sp>
      <p:sp>
        <p:nvSpPr>
          <p:cNvPr id="782" name="Prompt 9: They still don’t understand. Can you make this a little longer to explain it more clearly?…"/>
          <p:cNvSpPr txBox="1"/>
          <p:nvPr/>
        </p:nvSpPr>
        <p:spPr>
          <a:xfrm>
            <a:off x="1194344" y="10180719"/>
            <a:ext cx="19802705" cy="11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3600">
                <a:uFill>
                  <a:solidFill>
                    <a:srgbClr val="000000"/>
                  </a:solidFill>
                </a:uFill>
                <a:latin typeface="+mn-lt"/>
                <a:ea typeface="+mn-ea"/>
                <a:cs typeface="+mn-cs"/>
                <a:sym typeface="Helvetica Neue"/>
              </a:defRPr>
            </a:pPr>
            <a:r>
              <a:t>Prompt 9: </a:t>
            </a:r>
            <a:r>
              <a:rPr b="0" i="1"/>
              <a:t>They still don’t understand. Can you make this a little longer to explain it more clearly?</a:t>
            </a:r>
            <a:endParaRPr i="1"/>
          </a:p>
          <a:p>
            <a:pPr algn="l" defTabSz="457200">
              <a:defRPr i="1" sz="3600">
                <a:uFill>
                  <a:solidFill>
                    <a:srgbClr val="000000"/>
                  </a:solidFill>
                </a:uFill>
                <a:latin typeface="+mn-lt"/>
                <a:ea typeface="+mn-ea"/>
                <a:cs typeface="+mn-cs"/>
                <a:sym typeface="Helvetica Neue"/>
              </a:defRPr>
            </a:pPr>
            <a:r>
              <a:t> We can go up to 150 words.</a:t>
            </a:r>
          </a:p>
        </p:txBody>
      </p:sp>
      <p:pic>
        <p:nvPicPr>
          <p:cNvPr id="783" name="Image" descr="Image"/>
          <p:cNvPicPr>
            <a:picLocks noChangeAspect="1"/>
          </p:cNvPicPr>
          <p:nvPr/>
        </p:nvPicPr>
        <p:blipFill>
          <a:blip r:embed="rId2">
            <a:extLst/>
          </a:blip>
          <a:stretch>
            <a:fillRect/>
          </a:stretch>
        </p:blipFill>
        <p:spPr>
          <a:xfrm>
            <a:off x="18773117" y="47"/>
            <a:ext cx="3289305" cy="24638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1" grpId="1"/>
      <p:bldP build="whole" bldLvl="1" animBg="1" rev="0" advAuto="0" spid="782" grpId="2"/>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Prompt 9: They still don’t understand. Can you make this a little longer to explain it more clearly?…"/>
          <p:cNvSpPr txBox="1"/>
          <p:nvPr/>
        </p:nvSpPr>
        <p:spPr>
          <a:xfrm>
            <a:off x="727729" y="581769"/>
            <a:ext cx="19802705" cy="11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3600">
                <a:uFill>
                  <a:solidFill>
                    <a:srgbClr val="000000"/>
                  </a:solidFill>
                </a:uFill>
                <a:latin typeface="+mn-lt"/>
                <a:ea typeface="+mn-ea"/>
                <a:cs typeface="+mn-cs"/>
                <a:sym typeface="Helvetica Neue"/>
              </a:defRPr>
            </a:pPr>
            <a:r>
              <a:t>Prompt 9: </a:t>
            </a:r>
            <a:r>
              <a:rPr b="0" i="1"/>
              <a:t>They still don’t understand. Can you make this a little longer to explain it more clearly?</a:t>
            </a:r>
            <a:endParaRPr i="1"/>
          </a:p>
          <a:p>
            <a:pPr algn="l" defTabSz="457200">
              <a:defRPr i="1" sz="3600">
                <a:uFill>
                  <a:solidFill>
                    <a:srgbClr val="000000"/>
                  </a:solidFill>
                </a:uFill>
                <a:latin typeface="+mn-lt"/>
                <a:ea typeface="+mn-ea"/>
                <a:cs typeface="+mn-cs"/>
                <a:sym typeface="Helvetica Neue"/>
              </a:defRPr>
            </a:pPr>
            <a:r>
              <a:t> We can go up to 150 words.</a:t>
            </a:r>
          </a:p>
        </p:txBody>
      </p:sp>
      <p:sp>
        <p:nvSpPr>
          <p:cNvPr id="786" name="Sure thing! Imagine numbers as superheroes, each with a unique power.…"/>
          <p:cNvSpPr txBox="1"/>
          <p:nvPr/>
        </p:nvSpPr>
        <p:spPr>
          <a:xfrm>
            <a:off x="1304664" y="3093526"/>
            <a:ext cx="19915760" cy="918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600">
                <a:latin typeface="+mn-lt"/>
                <a:ea typeface="+mn-ea"/>
                <a:cs typeface="+mn-cs"/>
                <a:sym typeface="Helvetica Neue"/>
              </a:defRPr>
            </a:pPr>
            <a:r>
              <a:t>     Sure thing! Imagine numbers as superheroes, each with a unique power.</a:t>
            </a:r>
          </a:p>
          <a:p>
            <a:pPr algn="l" defTabSz="457200">
              <a:defRPr sz="4600">
                <a:latin typeface="+mn-lt"/>
                <a:ea typeface="+mn-ea"/>
                <a:cs typeface="+mn-cs"/>
                <a:sym typeface="Helvetica Neue"/>
              </a:defRPr>
            </a:pPr>
            <a:r>
              <a:t> Exponents are like their super-levels. When you multiply superheroes</a:t>
            </a:r>
          </a:p>
          <a:p>
            <a:pPr algn="l" defTabSz="457200">
              <a:defRPr sz="4600">
                <a:latin typeface="+mn-lt"/>
                <a:ea typeface="+mn-ea"/>
                <a:cs typeface="+mn-cs"/>
                <a:sym typeface="Helvetica Neue"/>
              </a:defRPr>
            </a:pPr>
            <a:r>
              <a:t>with the same power, you add their strengths – simple teamwork.</a:t>
            </a:r>
          </a:p>
          <a:p>
            <a:pPr algn="l" defTabSz="457200">
              <a:defRPr sz="4600">
                <a:latin typeface="+mn-lt"/>
                <a:ea typeface="+mn-ea"/>
                <a:cs typeface="+mn-cs"/>
                <a:sym typeface="Helvetica Neue"/>
              </a:defRPr>
            </a:pPr>
            <a:r>
              <a:t>When dividing, subtract their powers. Now, these superhero numbers</a:t>
            </a:r>
          </a:p>
          <a:p>
            <a:pPr algn="l" defTabSz="457200">
              <a:defRPr sz="4600">
                <a:latin typeface="+mn-lt"/>
                <a:ea typeface="+mn-ea"/>
                <a:cs typeface="+mn-cs"/>
                <a:sym typeface="Helvetica Neue"/>
              </a:defRPr>
            </a:pPr>
            <a:r>
              <a:t>can team up, creating different but equivalent expressions. </a:t>
            </a:r>
          </a:p>
          <a:p>
            <a:pPr algn="l" defTabSz="457200">
              <a:defRPr sz="4600">
                <a:latin typeface="+mn-lt"/>
                <a:ea typeface="+mn-ea"/>
                <a:cs typeface="+mn-cs"/>
                <a:sym typeface="Helvetica Neue"/>
              </a:defRPr>
            </a:pPr>
            <a:r>
              <a:t>Integer exponents act as the special codes that unleash their super abilities.</a:t>
            </a:r>
          </a:p>
          <a:p>
            <a:pPr algn="l" defTabSz="457200">
              <a:defRPr sz="4600">
                <a:latin typeface="+mn-lt"/>
                <a:ea typeface="+mn-ea"/>
                <a:cs typeface="+mn-cs"/>
                <a:sym typeface="Helvetica Neue"/>
              </a:defRPr>
            </a:pPr>
          </a:p>
          <a:p>
            <a:pPr algn="l" defTabSz="457200">
              <a:defRPr sz="4600">
                <a:solidFill>
                  <a:srgbClr val="374151"/>
                </a:solidFill>
              </a:defRPr>
            </a:pPr>
            <a:r>
              <a:t>	     For instance, if you have 2³ (2 to the power of 3) multiplied by 2²,</a:t>
            </a:r>
          </a:p>
          <a:p>
            <a:pPr algn="l" defTabSz="457200">
              <a:defRPr sz="4600">
                <a:solidFill>
                  <a:srgbClr val="374151"/>
                </a:solidFill>
              </a:defRPr>
            </a:pPr>
            <a:r>
              <a:t> you add the powers since the base is the same. </a:t>
            </a:r>
          </a:p>
          <a:p>
            <a:pPr algn="l" defTabSz="457200">
              <a:defRPr sz="4600">
                <a:solidFill>
                  <a:srgbClr val="374151"/>
                </a:solidFill>
              </a:defRPr>
            </a:pPr>
            <a:r>
              <a:t>So, 2³ * 2² is like saying 2^(3+2) which equals 2^5. </a:t>
            </a:r>
          </a:p>
          <a:p>
            <a:pPr algn="l" defTabSz="457200">
              <a:defRPr sz="4600">
                <a:solidFill>
                  <a:srgbClr val="374151"/>
                </a:solidFill>
              </a:defRPr>
            </a:pPr>
            <a:r>
              <a:t>It's just a way to express the same superhero team,</a:t>
            </a:r>
          </a:p>
          <a:p>
            <a:pPr algn="l" defTabSz="457200">
              <a:defRPr sz="4600">
                <a:solidFill>
                  <a:srgbClr val="374151"/>
                </a:solidFill>
              </a:defRPr>
            </a:pPr>
            <a:r>
              <a:t>but with a different formation. Integer exponents make</a:t>
            </a:r>
          </a:p>
          <a:p>
            <a:pPr algn="l" defTabSz="457200">
              <a:defRPr sz="4600">
                <a:solidFill>
                  <a:srgbClr val="374151"/>
                </a:solidFill>
              </a:defRPr>
            </a:pPr>
            <a:r>
              <a:t>arithmetic more powerful – think of it as math with a superhero twist!</a:t>
            </a:r>
          </a:p>
        </p:txBody>
      </p:sp>
      <p:pic>
        <p:nvPicPr>
          <p:cNvPr id="787" name="Image" descr="Image"/>
          <p:cNvPicPr>
            <a:picLocks noChangeAspect="1"/>
          </p:cNvPicPr>
          <p:nvPr/>
        </p:nvPicPr>
        <p:blipFill>
          <a:blip r:embed="rId2">
            <a:extLst/>
          </a:blip>
          <a:stretch>
            <a:fillRect/>
          </a:stretch>
        </p:blipFill>
        <p:spPr>
          <a:xfrm>
            <a:off x="18911521" y="8720356"/>
            <a:ext cx="3225805" cy="25146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6"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Prompt 10:"/>
          <p:cNvSpPr txBox="1"/>
          <p:nvPr/>
        </p:nvSpPr>
        <p:spPr>
          <a:xfrm>
            <a:off x="592038" y="490290"/>
            <a:ext cx="22667444" cy="3669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3600">
                <a:uFill>
                  <a:solidFill>
                    <a:srgbClr val="000000"/>
                  </a:solidFill>
                </a:uFill>
                <a:latin typeface="+mn-lt"/>
                <a:ea typeface="+mn-ea"/>
                <a:cs typeface="+mn-cs"/>
                <a:sym typeface="Helvetica Neue"/>
              </a:defRPr>
            </a:pPr>
            <a:r>
              <a:t>Prompt 10: Write the lyrics to a song that sounds like Taylor Swift wrote it. Not more than 150 words.</a:t>
            </a:r>
          </a:p>
          <a:p>
            <a:pPr algn="l" defTabSz="457200">
              <a:defRPr b="1" sz="3600">
                <a:uFill>
                  <a:solidFill>
                    <a:srgbClr val="000000"/>
                  </a:solidFill>
                </a:uFill>
                <a:latin typeface="+mn-lt"/>
                <a:ea typeface="+mn-ea"/>
                <a:cs typeface="+mn-cs"/>
                <a:sym typeface="Helvetica Neue"/>
              </a:defRPr>
            </a:pPr>
            <a:r>
              <a:t>                    Include  Include several of these words: </a:t>
            </a:r>
            <a:r>
              <a:rPr b="0" sz="3200"/>
              <a:t>analyze,  approach,  area,  assess,  assume,  authority,</a:t>
            </a:r>
            <a:endParaRPr sz="3200"/>
          </a:p>
          <a:p>
            <a:pPr algn="l" defTabSz="457200">
              <a:defRPr sz="3200">
                <a:uFill>
                  <a:solidFill>
                    <a:srgbClr val="000000"/>
                  </a:solidFill>
                </a:uFill>
                <a:latin typeface="+mn-lt"/>
                <a:ea typeface="+mn-ea"/>
                <a:cs typeface="+mn-cs"/>
                <a:sym typeface="Helvetica Neue"/>
              </a:defRPr>
            </a:pPr>
            <a:r>
              <a:t>available,  benefit,</a:t>
            </a:r>
            <a:r>
              <a:rPr sz="2800"/>
              <a:t> </a:t>
            </a:r>
            <a:r>
              <a:rPr b="1" sz="2800"/>
              <a:t>concept, consist,  context,  constitute,  contract,  data,  define,  derive,  distribute,  economy, environment,  establish,estimate,  evident,  factor,  finance, formula, function, income,  indicate,  individual,  interpret,  involve,  issue, labor,</a:t>
            </a:r>
            <a:endParaRPr b="1" sz="2800"/>
          </a:p>
          <a:p>
            <a:pPr algn="l" defTabSz="457200">
              <a:defRPr b="1" sz="2800">
                <a:uFill>
                  <a:solidFill>
                    <a:srgbClr val="000000"/>
                  </a:solidFill>
                </a:uFill>
                <a:latin typeface="+mn-lt"/>
                <a:ea typeface="+mn-ea"/>
                <a:cs typeface="+mn-cs"/>
                <a:sym typeface="Helvetica Neue"/>
              </a:defRPr>
            </a:pPr>
            <a:r>
              <a:t>legal,  legislate, major, method, occur,  percent,  period,  principle,  proceed, process, policy, require, research, respond, role,</a:t>
            </a:r>
          </a:p>
          <a:p>
            <a:pPr algn="l" defTabSz="457200">
              <a:defRPr b="1" sz="2800">
                <a:uFill>
                  <a:solidFill>
                    <a:srgbClr val="000000"/>
                  </a:solidFill>
                </a:uFill>
                <a:latin typeface="+mn-lt"/>
                <a:ea typeface="+mn-ea"/>
                <a:cs typeface="+mn-cs"/>
                <a:sym typeface="Helvetica Neue"/>
              </a:defRPr>
            </a:pPr>
            <a:r>
              <a:t>section,  sector, significant,  similar,  source,  specific,  </a:t>
            </a:r>
            <a:r>
              <a:rPr sz="3000"/>
              <a:t>structure, theory, vary. </a:t>
            </a:r>
            <a:r>
              <a:rPr sz="3600"/>
              <a:t>Change the form of these words to fit the context.</a:t>
            </a:r>
          </a:p>
        </p:txBody>
      </p:sp>
      <p:pic>
        <p:nvPicPr>
          <p:cNvPr id="790" name="Image" descr="Image"/>
          <p:cNvPicPr>
            <a:picLocks noChangeAspect="1"/>
          </p:cNvPicPr>
          <p:nvPr/>
        </p:nvPicPr>
        <p:blipFill>
          <a:blip r:embed="rId2">
            <a:extLst/>
          </a:blip>
          <a:stretch>
            <a:fillRect/>
          </a:stretch>
        </p:blipFill>
        <p:spPr>
          <a:xfrm>
            <a:off x="10497011" y="5762545"/>
            <a:ext cx="2857503" cy="2857503"/>
          </a:xfrm>
          <a:prstGeom prst="rect">
            <a:avLst/>
          </a:prstGeom>
          <a:ln w="12700">
            <a:miter lim="400000"/>
          </a:ln>
        </p:spPr>
      </p:pic>
      <p:sp>
        <p:nvSpPr>
          <p:cNvPr id="791" name="In this economic dance, we're spinning 'round,…"/>
          <p:cNvSpPr txBox="1"/>
          <p:nvPr/>
        </p:nvSpPr>
        <p:spPr>
          <a:xfrm>
            <a:off x="3980424" y="4139825"/>
            <a:ext cx="5837281" cy="863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500"/>
              </a:spcBef>
              <a:defRPr sz="2100">
                <a:solidFill>
                  <a:srgbClr val="374151"/>
                </a:solidFill>
              </a:defRPr>
            </a:pPr>
            <a:r>
              <a:t>In this economic dance, we're spinning 'round,</a:t>
            </a:r>
          </a:p>
          <a:p>
            <a:pPr algn="l" defTabSz="457200">
              <a:spcBef>
                <a:spcPts val="1500"/>
              </a:spcBef>
              <a:defRPr sz="2100">
                <a:solidFill>
                  <a:srgbClr val="374151"/>
                </a:solidFill>
              </a:defRPr>
            </a:pPr>
            <a:r>
              <a:t>Analyze the heartbeat of this ghost town.</a:t>
            </a:r>
          </a:p>
          <a:p>
            <a:pPr algn="l" defTabSz="457200">
              <a:spcBef>
                <a:spcPts val="1500"/>
              </a:spcBef>
              <a:defRPr sz="2100">
                <a:solidFill>
                  <a:srgbClr val="374151"/>
                </a:solidFill>
              </a:defRPr>
            </a:pPr>
            <a:r>
              <a:t>Factor in the nights, subtract the tears,</a:t>
            </a:r>
          </a:p>
          <a:p>
            <a:pPr algn="l" defTabSz="457200">
              <a:spcBef>
                <a:spcPts val="1500"/>
              </a:spcBef>
              <a:defRPr sz="2100">
                <a:solidFill>
                  <a:srgbClr val="374151"/>
                </a:solidFill>
              </a:defRPr>
            </a:pPr>
            <a:r>
              <a:t>Define the love we've had throughout the years.</a:t>
            </a:r>
          </a:p>
          <a:p>
            <a:pPr algn="l" defTabSz="457200">
              <a:spcBef>
                <a:spcPts val="1500"/>
              </a:spcBef>
              <a:defRPr sz="2100">
                <a:solidFill>
                  <a:srgbClr val="374151"/>
                </a:solidFill>
              </a:defRPr>
            </a:pPr>
            <a:r>
              <a:t>(Pre-Chorus)</a:t>
            </a:r>
          </a:p>
          <a:p>
            <a:pPr algn="l" defTabSz="457200">
              <a:spcBef>
                <a:spcPts val="1500"/>
              </a:spcBef>
              <a:defRPr sz="2100">
                <a:solidFill>
                  <a:srgbClr val="374151"/>
                </a:solidFill>
              </a:defRPr>
            </a:pPr>
            <a:r>
              <a:t>(Pre-Chorus melody: Building anticipation)</a:t>
            </a:r>
          </a:p>
          <a:p>
            <a:pPr algn="l" defTabSz="457200">
              <a:spcBef>
                <a:spcPts val="1500"/>
              </a:spcBef>
              <a:defRPr sz="2100">
                <a:solidFill>
                  <a:srgbClr val="374151"/>
                </a:solidFill>
              </a:defRPr>
            </a:pPr>
            <a:r>
              <a:t>Establish a formula for you and me,</a:t>
            </a:r>
          </a:p>
          <a:p>
            <a:pPr algn="l" defTabSz="457200">
              <a:spcBef>
                <a:spcPts val="1500"/>
              </a:spcBef>
              <a:defRPr sz="2100">
                <a:solidFill>
                  <a:srgbClr val="374151"/>
                </a:solidFill>
              </a:defRPr>
            </a:pPr>
            <a:r>
              <a:t>Assume the best, it's how it should be.</a:t>
            </a:r>
          </a:p>
          <a:p>
            <a:pPr algn="l" defTabSz="457200">
              <a:spcBef>
                <a:spcPts val="1500"/>
              </a:spcBef>
              <a:defRPr sz="2100">
                <a:solidFill>
                  <a:srgbClr val="374151"/>
                </a:solidFill>
              </a:defRPr>
            </a:pPr>
            <a:r>
              <a:t>Legislate our love, a legal decree,</a:t>
            </a:r>
          </a:p>
          <a:p>
            <a:pPr algn="l" defTabSz="457200">
              <a:spcBef>
                <a:spcPts val="1500"/>
              </a:spcBef>
              <a:defRPr sz="2100">
                <a:solidFill>
                  <a:srgbClr val="374151"/>
                </a:solidFill>
              </a:defRPr>
            </a:pPr>
            <a:r>
              <a:t>In the sector of us, where hearts roam free.</a:t>
            </a:r>
          </a:p>
          <a:p>
            <a:pPr algn="l" defTabSz="457200">
              <a:spcBef>
                <a:spcPts val="1500"/>
              </a:spcBef>
              <a:defRPr sz="2100">
                <a:solidFill>
                  <a:srgbClr val="374151"/>
                </a:solidFill>
              </a:defRPr>
            </a:pPr>
            <a:r>
              <a:t>(Chorus)</a:t>
            </a:r>
          </a:p>
          <a:p>
            <a:pPr algn="l" defTabSz="457200">
              <a:spcBef>
                <a:spcPts val="1500"/>
              </a:spcBef>
              <a:defRPr sz="2100">
                <a:solidFill>
                  <a:srgbClr val="374151"/>
                </a:solidFill>
              </a:defRPr>
            </a:pPr>
            <a:r>
              <a:t>(Chorus melody: Uplifting and anthemic)</a:t>
            </a:r>
          </a:p>
          <a:p>
            <a:pPr algn="l" defTabSz="457200">
              <a:spcBef>
                <a:spcPts val="1500"/>
              </a:spcBef>
              <a:defRPr sz="2100">
                <a:solidFill>
                  <a:srgbClr val="374151"/>
                </a:solidFill>
              </a:defRPr>
            </a:pPr>
            <a:r>
              <a:t>Interpret the signs, like I would do,</a:t>
            </a:r>
          </a:p>
          <a:p>
            <a:pPr algn="l" defTabSz="457200">
              <a:spcBef>
                <a:spcPts val="1500"/>
              </a:spcBef>
              <a:defRPr sz="2100">
                <a:solidFill>
                  <a:srgbClr val="374151"/>
                </a:solidFill>
              </a:defRPr>
            </a:pPr>
            <a:r>
              <a:t>In the context of love, I'm falling for you.</a:t>
            </a:r>
          </a:p>
          <a:p>
            <a:pPr algn="l" defTabSz="457200">
              <a:spcBef>
                <a:spcPts val="1500"/>
              </a:spcBef>
              <a:defRPr sz="2100">
                <a:solidFill>
                  <a:srgbClr val="374151"/>
                </a:solidFill>
              </a:defRPr>
            </a:pPr>
            <a:r>
              <a:t>Respond to the rhythm, dance through the night,</a:t>
            </a:r>
          </a:p>
          <a:p>
            <a:pPr algn="l" defTabSz="457200">
              <a:spcBef>
                <a:spcPts val="1500"/>
              </a:spcBef>
              <a:defRPr sz="2100">
                <a:solidFill>
                  <a:srgbClr val="374151"/>
                </a:solidFill>
              </a:defRPr>
            </a:pPr>
            <a:r>
              <a:t>Our significant love, a major delight.</a:t>
            </a:r>
          </a:p>
          <a:p>
            <a:pPr defTabSz="457200">
              <a:defRPr sz="2100">
                <a:solidFill>
                  <a:srgbClr val="ACACBE"/>
                </a:solidFill>
              </a:defRPr>
            </a:pPr>
          </a:p>
          <a:p>
            <a:pPr defTabSz="457200">
              <a:defRPr sz="900">
                <a:solidFill>
                  <a:srgbClr val="ACACBE"/>
                </a:solidFill>
              </a:defRPr>
            </a:pPr>
          </a:p>
        </p:txBody>
      </p:sp>
      <p:sp>
        <p:nvSpPr>
          <p:cNvPr id="792" name="(Verse 2)…"/>
          <p:cNvSpPr txBox="1"/>
          <p:nvPr/>
        </p:nvSpPr>
        <p:spPr>
          <a:xfrm>
            <a:off x="14911012" y="3930274"/>
            <a:ext cx="5837282" cy="905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500"/>
              </a:spcBef>
              <a:defRPr sz="2100">
                <a:solidFill>
                  <a:srgbClr val="374151"/>
                </a:solidFill>
              </a:defRPr>
            </a:pPr>
            <a:r>
              <a:t>(Verse 2)</a:t>
            </a:r>
          </a:p>
          <a:p>
            <a:pPr algn="l" defTabSz="457200">
              <a:spcBef>
                <a:spcPts val="1500"/>
              </a:spcBef>
              <a:defRPr sz="2100">
                <a:solidFill>
                  <a:srgbClr val="374151"/>
                </a:solidFill>
              </a:defRPr>
            </a:pPr>
            <a:r>
              <a:t>(Verse melody: Sweet and melodic)</a:t>
            </a:r>
          </a:p>
          <a:p>
            <a:pPr algn="l" defTabSz="457200">
              <a:spcBef>
                <a:spcPts val="1500"/>
              </a:spcBef>
              <a:defRPr sz="2100">
                <a:solidFill>
                  <a:srgbClr val="374151"/>
                </a:solidFill>
              </a:defRPr>
            </a:pPr>
            <a:r>
              <a:t>Proceed with caution, navigate the unknown,</a:t>
            </a:r>
          </a:p>
          <a:p>
            <a:pPr algn="l" defTabSz="457200">
              <a:spcBef>
                <a:spcPts val="1500"/>
              </a:spcBef>
              <a:defRPr sz="2100">
                <a:solidFill>
                  <a:srgbClr val="374151"/>
                </a:solidFill>
              </a:defRPr>
            </a:pPr>
            <a:r>
              <a:t>In this area of dreams, our hearts have grown.</a:t>
            </a:r>
          </a:p>
          <a:p>
            <a:pPr algn="l" defTabSz="457200">
              <a:spcBef>
                <a:spcPts val="1500"/>
              </a:spcBef>
              <a:defRPr sz="2100">
                <a:solidFill>
                  <a:srgbClr val="374151"/>
                </a:solidFill>
              </a:defRPr>
            </a:pPr>
            <a:r>
              <a:t>Estimate the joy, distribute the care,</a:t>
            </a:r>
          </a:p>
          <a:p>
            <a:pPr algn="l" defTabSz="457200">
              <a:spcBef>
                <a:spcPts val="1500"/>
              </a:spcBef>
              <a:defRPr sz="2100">
                <a:solidFill>
                  <a:srgbClr val="374151"/>
                </a:solidFill>
              </a:defRPr>
            </a:pPr>
            <a:r>
              <a:t>Our love's a theory beyond compare.</a:t>
            </a:r>
          </a:p>
          <a:p>
            <a:pPr algn="l" defTabSz="457200">
              <a:spcBef>
                <a:spcPts val="1500"/>
              </a:spcBef>
              <a:defRPr sz="2100">
                <a:solidFill>
                  <a:srgbClr val="374151"/>
                </a:solidFill>
              </a:defRPr>
            </a:pPr>
            <a:r>
              <a:t>(Pre-Chorus)</a:t>
            </a:r>
          </a:p>
          <a:p>
            <a:pPr algn="l" defTabSz="457200">
              <a:spcBef>
                <a:spcPts val="1500"/>
              </a:spcBef>
              <a:defRPr sz="2100">
                <a:solidFill>
                  <a:srgbClr val="374151"/>
                </a:solidFill>
              </a:defRPr>
            </a:pPr>
            <a:r>
              <a:t>(Pre-Chorus melody: Building anticipation)</a:t>
            </a:r>
          </a:p>
          <a:p>
            <a:pPr algn="l" defTabSz="457200">
              <a:spcBef>
                <a:spcPts val="1500"/>
              </a:spcBef>
              <a:defRPr sz="2100">
                <a:solidFill>
                  <a:srgbClr val="374151"/>
                </a:solidFill>
              </a:defRPr>
            </a:pPr>
            <a:r>
              <a:t>Research the moments, each memory,</a:t>
            </a:r>
          </a:p>
          <a:p>
            <a:pPr algn="l" defTabSz="457200">
              <a:spcBef>
                <a:spcPts val="1500"/>
              </a:spcBef>
              <a:defRPr sz="2100">
                <a:solidFill>
                  <a:srgbClr val="374151"/>
                </a:solidFill>
              </a:defRPr>
            </a:pPr>
            <a:r>
              <a:t>In the structure of us, where love's the key.</a:t>
            </a:r>
          </a:p>
          <a:p>
            <a:pPr algn="l" defTabSz="457200">
              <a:spcBef>
                <a:spcPts val="1500"/>
              </a:spcBef>
              <a:defRPr sz="2100">
                <a:solidFill>
                  <a:srgbClr val="374151"/>
                </a:solidFill>
              </a:defRPr>
            </a:pPr>
            <a:r>
              <a:t>Involve the laughter, in the labor of delight,</a:t>
            </a:r>
          </a:p>
          <a:p>
            <a:pPr algn="l" defTabSz="457200">
              <a:spcBef>
                <a:spcPts val="1500"/>
              </a:spcBef>
              <a:defRPr sz="2100">
                <a:solidFill>
                  <a:srgbClr val="374151"/>
                </a:solidFill>
              </a:defRPr>
            </a:pPr>
            <a:r>
              <a:t>A melody of love, every day and night.</a:t>
            </a:r>
          </a:p>
          <a:p>
            <a:pPr algn="l" defTabSz="457200">
              <a:spcBef>
                <a:spcPts val="1500"/>
              </a:spcBef>
              <a:defRPr sz="2100">
                <a:solidFill>
                  <a:srgbClr val="374151"/>
                </a:solidFill>
              </a:defRPr>
            </a:pPr>
            <a:r>
              <a:t>(Chorus)</a:t>
            </a:r>
          </a:p>
          <a:p>
            <a:pPr algn="l" defTabSz="457200">
              <a:spcBef>
                <a:spcPts val="1500"/>
              </a:spcBef>
              <a:defRPr sz="2100">
                <a:solidFill>
                  <a:srgbClr val="374151"/>
                </a:solidFill>
              </a:defRPr>
            </a:pPr>
            <a:r>
              <a:t>(Chorus melody: Uplifting and anthemic)</a:t>
            </a:r>
          </a:p>
          <a:p>
            <a:pPr algn="l" defTabSz="457200">
              <a:spcBef>
                <a:spcPts val="1500"/>
              </a:spcBef>
              <a:defRPr sz="2100">
                <a:solidFill>
                  <a:srgbClr val="374151"/>
                </a:solidFill>
              </a:defRPr>
            </a:pPr>
            <a:r>
              <a:t>Interpret the signs, like Taylor would do,</a:t>
            </a:r>
          </a:p>
          <a:p>
            <a:pPr algn="l" defTabSz="457200">
              <a:spcBef>
                <a:spcPts val="1500"/>
              </a:spcBef>
              <a:defRPr sz="2100">
                <a:solidFill>
                  <a:srgbClr val="374151"/>
                </a:solidFill>
              </a:defRPr>
            </a:pPr>
            <a:r>
              <a:t>In the context of love, I'm falling for you.</a:t>
            </a:r>
          </a:p>
          <a:p>
            <a:pPr algn="l" defTabSz="457200">
              <a:spcBef>
                <a:spcPts val="1500"/>
              </a:spcBef>
              <a:defRPr sz="2100">
                <a:solidFill>
                  <a:srgbClr val="374151"/>
                </a:solidFill>
              </a:defRPr>
            </a:pPr>
            <a:r>
              <a:t>Respond to the rhythm, dance through the night,</a:t>
            </a:r>
          </a:p>
          <a:p>
            <a:pPr algn="l" defTabSz="457200">
              <a:spcBef>
                <a:spcPts val="1500"/>
              </a:spcBef>
              <a:defRPr sz="2100">
                <a:solidFill>
                  <a:srgbClr val="374151"/>
                </a:solidFill>
              </a:defRPr>
            </a:pPr>
            <a:r>
              <a:t>Our significant love, a major delight.</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Prompt 10:"/>
          <p:cNvSpPr txBox="1"/>
          <p:nvPr/>
        </p:nvSpPr>
        <p:spPr>
          <a:xfrm>
            <a:off x="592038" y="490290"/>
            <a:ext cx="22667444" cy="3669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3600">
                <a:uFill>
                  <a:solidFill>
                    <a:srgbClr val="000000"/>
                  </a:solidFill>
                </a:uFill>
                <a:latin typeface="+mn-lt"/>
                <a:ea typeface="+mn-ea"/>
                <a:cs typeface="+mn-cs"/>
                <a:sym typeface="Helvetica Neue"/>
              </a:defRPr>
            </a:pPr>
            <a:r>
              <a:t>Prompt 10: Write the lyrics to a song that sounds like Taylor Swift wrote it. Not more than 150 words.</a:t>
            </a:r>
          </a:p>
          <a:p>
            <a:pPr algn="l" defTabSz="457200">
              <a:defRPr b="1" sz="3600">
                <a:uFill>
                  <a:solidFill>
                    <a:srgbClr val="000000"/>
                  </a:solidFill>
                </a:uFill>
                <a:latin typeface="+mn-lt"/>
                <a:ea typeface="+mn-ea"/>
                <a:cs typeface="+mn-cs"/>
                <a:sym typeface="Helvetica Neue"/>
              </a:defRPr>
            </a:pPr>
            <a:r>
              <a:t>                    Include  Include several of these words: </a:t>
            </a:r>
            <a:r>
              <a:rPr b="0" sz="3200"/>
              <a:t>analyze,  approach,  area,  assess,  assume,  authority,</a:t>
            </a:r>
            <a:endParaRPr sz="3200"/>
          </a:p>
          <a:p>
            <a:pPr algn="l" defTabSz="457200">
              <a:defRPr sz="3200">
                <a:uFill>
                  <a:solidFill>
                    <a:srgbClr val="000000"/>
                  </a:solidFill>
                </a:uFill>
                <a:latin typeface="+mn-lt"/>
                <a:ea typeface="+mn-ea"/>
                <a:cs typeface="+mn-cs"/>
                <a:sym typeface="Helvetica Neue"/>
              </a:defRPr>
            </a:pPr>
            <a:r>
              <a:t>available,  benefit,</a:t>
            </a:r>
            <a:r>
              <a:rPr sz="2800"/>
              <a:t> </a:t>
            </a:r>
            <a:r>
              <a:rPr b="1" sz="2800"/>
              <a:t>concept, consist,  context,  constitute,  contract,  data,  define,  derive,  distribute,  economy, environment,  establish,estimate,  evident,  factor,  finance, formula, function, income,  indicate,  individual,  interpret,  involve,  issue, labor,</a:t>
            </a:r>
            <a:endParaRPr b="1" sz="2800"/>
          </a:p>
          <a:p>
            <a:pPr algn="l" defTabSz="457200">
              <a:defRPr b="1" sz="2800">
                <a:uFill>
                  <a:solidFill>
                    <a:srgbClr val="000000"/>
                  </a:solidFill>
                </a:uFill>
                <a:latin typeface="+mn-lt"/>
                <a:ea typeface="+mn-ea"/>
                <a:cs typeface="+mn-cs"/>
                <a:sym typeface="Helvetica Neue"/>
              </a:defRPr>
            </a:pPr>
            <a:r>
              <a:t>legal,  legislate, major, method, occur,  percent,  period,  principle,  proceed, process, policy, require, research, respond, role,</a:t>
            </a:r>
          </a:p>
          <a:p>
            <a:pPr algn="l" defTabSz="457200">
              <a:defRPr b="1" sz="2800">
                <a:uFill>
                  <a:solidFill>
                    <a:srgbClr val="000000"/>
                  </a:solidFill>
                </a:uFill>
                <a:latin typeface="+mn-lt"/>
                <a:ea typeface="+mn-ea"/>
                <a:cs typeface="+mn-cs"/>
                <a:sym typeface="Helvetica Neue"/>
              </a:defRPr>
            </a:pPr>
            <a:r>
              <a:t>section,  sector, significant,  similar,  source,  specific,  </a:t>
            </a:r>
            <a:r>
              <a:rPr sz="3000"/>
              <a:t>structure, theory, vary. </a:t>
            </a:r>
            <a:r>
              <a:rPr sz="3600"/>
              <a:t>Change the form of these words to fit the context.</a:t>
            </a:r>
          </a:p>
        </p:txBody>
      </p:sp>
      <p:pic>
        <p:nvPicPr>
          <p:cNvPr id="795" name="Image" descr="Image"/>
          <p:cNvPicPr>
            <a:picLocks noChangeAspect="1"/>
          </p:cNvPicPr>
          <p:nvPr/>
        </p:nvPicPr>
        <p:blipFill>
          <a:blip r:embed="rId2">
            <a:extLst/>
          </a:blip>
          <a:stretch>
            <a:fillRect/>
          </a:stretch>
        </p:blipFill>
        <p:spPr>
          <a:xfrm>
            <a:off x="21255434" y="5549236"/>
            <a:ext cx="2857503" cy="2857503"/>
          </a:xfrm>
          <a:prstGeom prst="rect">
            <a:avLst/>
          </a:prstGeom>
          <a:ln w="12700">
            <a:miter lim="400000"/>
          </a:ln>
        </p:spPr>
      </p:pic>
      <p:sp>
        <p:nvSpPr>
          <p:cNvPr id="796" name="(Bridge)…"/>
          <p:cNvSpPr txBox="1"/>
          <p:nvPr/>
        </p:nvSpPr>
        <p:spPr>
          <a:xfrm>
            <a:off x="9526884" y="4599997"/>
            <a:ext cx="5837282" cy="944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500"/>
              </a:spcBef>
              <a:defRPr sz="2100">
                <a:solidFill>
                  <a:srgbClr val="374151"/>
                </a:solidFill>
              </a:defRPr>
            </a:pPr>
            <a:r>
              <a:t>(Bridge)</a:t>
            </a:r>
          </a:p>
          <a:p>
            <a:pPr algn="l" defTabSz="457200">
              <a:spcBef>
                <a:spcPts val="1500"/>
              </a:spcBef>
              <a:defRPr sz="2100">
                <a:solidFill>
                  <a:srgbClr val="374151"/>
                </a:solidFill>
              </a:defRPr>
            </a:pPr>
            <a:r>
              <a:t>(Bridge melody: Reflective and introspective)</a:t>
            </a:r>
          </a:p>
          <a:p>
            <a:pPr algn="l" defTabSz="457200">
              <a:spcBef>
                <a:spcPts val="1500"/>
              </a:spcBef>
              <a:defRPr sz="2100">
                <a:solidFill>
                  <a:srgbClr val="374151"/>
                </a:solidFill>
              </a:defRPr>
            </a:pPr>
            <a:r>
              <a:t>In this period of us, where time stands still,</a:t>
            </a:r>
          </a:p>
          <a:p>
            <a:pPr algn="l" defTabSz="457200">
              <a:spcBef>
                <a:spcPts val="1500"/>
              </a:spcBef>
              <a:defRPr sz="2100">
                <a:solidFill>
                  <a:srgbClr val="374151"/>
                </a:solidFill>
              </a:defRPr>
            </a:pPr>
            <a:r>
              <a:t>Evident is the love, a sweet, sweet thrill.</a:t>
            </a:r>
          </a:p>
          <a:p>
            <a:pPr algn="l" defTabSz="457200">
              <a:spcBef>
                <a:spcPts val="1500"/>
              </a:spcBef>
              <a:defRPr sz="2100">
                <a:solidFill>
                  <a:srgbClr val="374151"/>
                </a:solidFill>
              </a:defRPr>
            </a:pPr>
            <a:r>
              <a:t>Consistently, we defy the odds,</a:t>
            </a:r>
          </a:p>
          <a:p>
            <a:pPr algn="l" defTabSz="457200">
              <a:spcBef>
                <a:spcPts val="1500"/>
              </a:spcBef>
              <a:defRPr sz="2100">
                <a:solidFill>
                  <a:srgbClr val="374151"/>
                </a:solidFill>
              </a:defRPr>
            </a:pPr>
            <a:r>
              <a:t>Our love's a principle, against all gods.</a:t>
            </a:r>
          </a:p>
          <a:p>
            <a:pPr algn="l" defTabSz="457200">
              <a:spcBef>
                <a:spcPts val="1500"/>
              </a:spcBef>
              <a:defRPr sz="2100">
                <a:solidFill>
                  <a:srgbClr val="374151"/>
                </a:solidFill>
              </a:defRPr>
            </a:pPr>
            <a:r>
              <a:t>(Chorus)</a:t>
            </a:r>
          </a:p>
          <a:p>
            <a:pPr algn="l" defTabSz="457200">
              <a:spcBef>
                <a:spcPts val="1500"/>
              </a:spcBef>
              <a:defRPr sz="2100">
                <a:solidFill>
                  <a:srgbClr val="374151"/>
                </a:solidFill>
              </a:defRPr>
            </a:pPr>
            <a:r>
              <a:t>(Chorus melody: Uplifting and anthemic)</a:t>
            </a:r>
          </a:p>
          <a:p>
            <a:pPr algn="l" defTabSz="457200">
              <a:spcBef>
                <a:spcPts val="1500"/>
              </a:spcBef>
              <a:defRPr sz="2100">
                <a:solidFill>
                  <a:srgbClr val="374151"/>
                </a:solidFill>
              </a:defRPr>
            </a:pPr>
            <a:r>
              <a:t>Interpret the signs, like Taylor would do,</a:t>
            </a:r>
          </a:p>
          <a:p>
            <a:pPr algn="l" defTabSz="457200">
              <a:spcBef>
                <a:spcPts val="1500"/>
              </a:spcBef>
              <a:defRPr sz="2100">
                <a:solidFill>
                  <a:srgbClr val="374151"/>
                </a:solidFill>
              </a:defRPr>
            </a:pPr>
            <a:r>
              <a:t>In the context of love, I'm falling for you.</a:t>
            </a:r>
          </a:p>
          <a:p>
            <a:pPr algn="l" defTabSz="457200">
              <a:spcBef>
                <a:spcPts val="1500"/>
              </a:spcBef>
              <a:defRPr sz="2100">
                <a:solidFill>
                  <a:srgbClr val="374151"/>
                </a:solidFill>
              </a:defRPr>
            </a:pPr>
            <a:r>
              <a:t>Respond to the rhythm, dance through the night,</a:t>
            </a:r>
          </a:p>
          <a:p>
            <a:pPr algn="l" defTabSz="457200">
              <a:spcBef>
                <a:spcPts val="1500"/>
              </a:spcBef>
              <a:defRPr sz="2100">
                <a:solidFill>
                  <a:srgbClr val="374151"/>
                </a:solidFill>
              </a:defRPr>
            </a:pPr>
            <a:r>
              <a:t>Our significant love, a major delight.</a:t>
            </a:r>
          </a:p>
          <a:p>
            <a:pPr algn="l" defTabSz="457200">
              <a:spcBef>
                <a:spcPts val="1500"/>
              </a:spcBef>
              <a:defRPr sz="2100">
                <a:solidFill>
                  <a:srgbClr val="374151"/>
                </a:solidFill>
              </a:defRPr>
            </a:pPr>
            <a:r>
              <a:t>(Outro)</a:t>
            </a:r>
          </a:p>
          <a:p>
            <a:pPr algn="l" defTabSz="457200">
              <a:spcBef>
                <a:spcPts val="1500"/>
              </a:spcBef>
              <a:defRPr sz="2100">
                <a:solidFill>
                  <a:srgbClr val="374151"/>
                </a:solidFill>
              </a:defRPr>
            </a:pPr>
            <a:r>
              <a:t>(Outro melody: Sweet and reassuring)</a:t>
            </a:r>
          </a:p>
          <a:p>
            <a:pPr algn="l" defTabSz="457200">
              <a:defRPr sz="2100">
                <a:solidFill>
                  <a:srgbClr val="374151"/>
                </a:solidFill>
              </a:defRPr>
            </a:pPr>
            <a:r>
              <a:t>In this love issue, where hearts intertwine,</a:t>
            </a:r>
          </a:p>
          <a:p>
            <a:pPr algn="l" defTabSz="457200">
              <a:defRPr sz="2100">
                <a:solidFill>
                  <a:srgbClr val="374151"/>
                </a:solidFill>
              </a:defRPr>
            </a:pPr>
            <a:r>
              <a:t>We're the source of a love so divine.</a:t>
            </a:r>
          </a:p>
          <a:p>
            <a:pPr algn="l" defTabSz="457200">
              <a:defRPr sz="2100">
                <a:solidFill>
                  <a:srgbClr val="374151"/>
                </a:solidFill>
              </a:defRPr>
            </a:pPr>
            <a:r>
              <a:t>Indicate forever, with every beat,</a:t>
            </a:r>
          </a:p>
          <a:p>
            <a:pPr algn="l" defTabSz="457200">
              <a:defRPr sz="2100">
                <a:solidFill>
                  <a:srgbClr val="374151"/>
                </a:solidFill>
              </a:defRPr>
            </a:pPr>
            <a:r>
              <a:t>Our love's a function, oh, so sweet.</a:t>
            </a:r>
          </a:p>
          <a:p>
            <a:pPr defTabSz="457200">
              <a:defRPr sz="2100">
                <a:solidFill>
                  <a:srgbClr val="ACACBE"/>
                </a:solidFill>
              </a:defRPr>
            </a:pPr>
          </a:p>
          <a:p>
            <a:pPr defTabSz="457200">
              <a:defRPr sz="2100">
                <a:solidFill>
                  <a:srgbClr val="ACACBE"/>
                </a:solidFill>
              </a:defRPr>
            </a:pPr>
          </a:p>
          <a:p>
            <a:pPr defTabSz="457200">
              <a:defRPr sz="1600">
                <a:solidFill>
                  <a:srgbClr val="ACACBE"/>
                </a:solidFill>
              </a:defRPr>
            </a:pPr>
          </a:p>
          <a:p>
            <a:pPr defTabSz="457200">
              <a:defRPr sz="900">
                <a:solidFill>
                  <a:srgbClr val="ACACBE"/>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Line Line" descr="Line Line"/>
          <p:cNvPicPr>
            <a:picLocks noChangeAspect="1"/>
          </p:cNvPicPr>
          <p:nvPr/>
        </p:nvPicPr>
        <p:blipFill>
          <a:blip r:embed="rId2">
            <a:extLst/>
          </a:blip>
          <a:stretch>
            <a:fillRect/>
          </a:stretch>
        </p:blipFill>
        <p:spPr>
          <a:xfrm>
            <a:off x="-9888" y="5527659"/>
            <a:ext cx="24403774" cy="76204"/>
          </a:xfrm>
          <a:prstGeom prst="rect">
            <a:avLst/>
          </a:prstGeom>
          <a:ln w="12700">
            <a:miter lim="400000"/>
          </a:ln>
        </p:spPr>
      </p:pic>
      <p:pic>
        <p:nvPicPr>
          <p:cNvPr id="253" name="Line Line" descr="Line Line"/>
          <p:cNvPicPr>
            <a:picLocks noChangeAspect="1"/>
          </p:cNvPicPr>
          <p:nvPr/>
        </p:nvPicPr>
        <p:blipFill>
          <a:blip r:embed="rId3">
            <a:extLst/>
          </a:blip>
          <a:stretch>
            <a:fillRect/>
          </a:stretch>
        </p:blipFill>
        <p:spPr>
          <a:xfrm rot="16200000">
            <a:off x="466729" y="8258712"/>
            <a:ext cx="11362082" cy="76204"/>
          </a:xfrm>
          <a:prstGeom prst="rect">
            <a:avLst/>
          </a:prstGeom>
          <a:ln w="12700">
            <a:miter lim="400000"/>
          </a:ln>
        </p:spPr>
      </p:pic>
      <p:pic>
        <p:nvPicPr>
          <p:cNvPr id="254" name="Line Line" descr="Line Line"/>
          <p:cNvPicPr>
            <a:picLocks noChangeAspect="1"/>
          </p:cNvPicPr>
          <p:nvPr/>
        </p:nvPicPr>
        <p:blipFill>
          <a:blip r:embed="rId4">
            <a:extLst/>
          </a:blip>
          <a:stretch>
            <a:fillRect/>
          </a:stretch>
        </p:blipFill>
        <p:spPr>
          <a:xfrm rot="16245797">
            <a:off x="6759840" y="8258712"/>
            <a:ext cx="11176418" cy="76204"/>
          </a:xfrm>
          <a:prstGeom prst="rect">
            <a:avLst/>
          </a:prstGeom>
          <a:ln w="12700">
            <a:miter lim="400000"/>
          </a:ln>
        </p:spPr>
      </p:pic>
      <p:sp>
        <p:nvSpPr>
          <p:cNvPr id="255" name="Surprises"/>
          <p:cNvSpPr txBox="1"/>
          <p:nvPr/>
        </p:nvSpPr>
        <p:spPr>
          <a:xfrm>
            <a:off x="2433066" y="3871405"/>
            <a:ext cx="18428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Surprises</a:t>
            </a:r>
          </a:p>
        </p:txBody>
      </p:sp>
      <p:pic>
        <p:nvPicPr>
          <p:cNvPr id="256" name="Image" descr="Image"/>
          <p:cNvPicPr>
            <a:picLocks noChangeAspect="1"/>
          </p:cNvPicPr>
          <p:nvPr/>
        </p:nvPicPr>
        <p:blipFill>
          <a:blip r:embed="rId5">
            <a:extLst/>
          </a:blip>
          <a:stretch>
            <a:fillRect/>
          </a:stretch>
        </p:blipFill>
        <p:spPr>
          <a:xfrm>
            <a:off x="2542631" y="235597"/>
            <a:ext cx="2514602" cy="2540003"/>
          </a:xfrm>
          <a:prstGeom prst="rect">
            <a:avLst/>
          </a:prstGeom>
          <a:ln w="12700">
            <a:miter lim="400000"/>
          </a:ln>
        </p:spPr>
      </p:pic>
      <p:sp>
        <p:nvSpPr>
          <p:cNvPr id="257" name="Questions"/>
          <p:cNvSpPr txBox="1"/>
          <p:nvPr/>
        </p:nvSpPr>
        <p:spPr>
          <a:xfrm>
            <a:off x="7558137" y="3778082"/>
            <a:ext cx="195567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Questions</a:t>
            </a:r>
          </a:p>
        </p:txBody>
      </p:sp>
      <p:sp>
        <p:nvSpPr>
          <p:cNvPr id="258" name="Affirmations"/>
          <p:cNvSpPr txBox="1"/>
          <p:nvPr/>
        </p:nvSpPr>
        <p:spPr>
          <a:xfrm>
            <a:off x="12645976" y="3778082"/>
            <a:ext cx="232829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Affirmations</a:t>
            </a:r>
          </a:p>
        </p:txBody>
      </p:sp>
      <p:sp>
        <p:nvSpPr>
          <p:cNvPr id="259" name="(Hmmmm….I never knew this or thought about it…"/>
          <p:cNvSpPr txBox="1"/>
          <p:nvPr/>
        </p:nvSpPr>
        <p:spPr>
          <a:xfrm>
            <a:off x="373636" y="4406532"/>
            <a:ext cx="5618481"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(Hmmmm….I never knew this or thought about it</a:t>
            </a:r>
          </a:p>
          <a:p>
            <a:pPr algn="l">
              <a:defRPr i="1" sz="2000">
                <a:latin typeface="+mn-lt"/>
                <a:ea typeface="+mn-ea"/>
                <a:cs typeface="+mn-cs"/>
                <a:sym typeface="Helvetica Neue"/>
              </a:defRPr>
            </a:pPr>
            <a:r>
              <a:t>this way.)</a:t>
            </a:r>
          </a:p>
        </p:txBody>
      </p:sp>
      <p:sp>
        <p:nvSpPr>
          <p:cNvPr id="260" name="(I wonder about; I’m not sure about; I disagree with)"/>
          <p:cNvSpPr txBox="1"/>
          <p:nvPr/>
        </p:nvSpPr>
        <p:spPr>
          <a:xfrm>
            <a:off x="6303419" y="4558932"/>
            <a:ext cx="593420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000">
                <a:latin typeface="+mn-lt"/>
                <a:ea typeface="+mn-ea"/>
                <a:cs typeface="+mn-cs"/>
                <a:sym typeface="Helvetica Neue"/>
              </a:defRPr>
            </a:lvl1pPr>
          </a:lstStyle>
          <a:p>
            <a:pPr/>
            <a:r>
              <a:t>(I wonder about; I’m not sure about; I disagree with)</a:t>
            </a:r>
          </a:p>
        </p:txBody>
      </p:sp>
      <p:sp>
        <p:nvSpPr>
          <p:cNvPr id="261" name="(I already knew this, but it’s good to have it expressed and/or…"/>
          <p:cNvSpPr txBox="1"/>
          <p:nvPr/>
        </p:nvSpPr>
        <p:spPr>
          <a:xfrm>
            <a:off x="12548923" y="4254132"/>
            <a:ext cx="4710685" cy="1008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(I already knew this, but it’s good to have</a:t>
            </a:r>
          </a:p>
          <a:p>
            <a:pPr algn="l">
              <a:defRPr i="1" sz="2000">
                <a:latin typeface="+mn-lt"/>
                <a:ea typeface="+mn-ea"/>
                <a:cs typeface="+mn-cs"/>
                <a:sym typeface="Helvetica Neue"/>
              </a:defRPr>
            </a:pPr>
            <a:r>
              <a:t> it expressed and/or</a:t>
            </a:r>
          </a:p>
          <a:p>
            <a:pPr algn="l">
              <a:defRPr i="1" sz="2000">
                <a:latin typeface="+mn-lt"/>
                <a:ea typeface="+mn-ea"/>
                <a:cs typeface="+mn-cs"/>
                <a:sym typeface="Helvetica Neue"/>
              </a:defRPr>
            </a:pPr>
            <a:r>
              <a:t>expanded on by an expert.)</a:t>
            </a:r>
          </a:p>
        </p:txBody>
      </p:sp>
      <p:pic>
        <p:nvPicPr>
          <p:cNvPr id="262" name="Line Line" descr="Line Line"/>
          <p:cNvPicPr>
            <a:picLocks noChangeAspect="1"/>
          </p:cNvPicPr>
          <p:nvPr/>
        </p:nvPicPr>
        <p:blipFill>
          <a:blip r:embed="rId4">
            <a:extLst/>
          </a:blip>
          <a:stretch>
            <a:fillRect/>
          </a:stretch>
        </p:blipFill>
        <p:spPr>
          <a:xfrm rot="16245797">
            <a:off x="13228310" y="8449685"/>
            <a:ext cx="11176420" cy="76204"/>
          </a:xfrm>
          <a:prstGeom prst="rect">
            <a:avLst/>
          </a:prstGeom>
          <a:ln w="12700">
            <a:miter lim="400000"/>
          </a:ln>
        </p:spPr>
      </p:pic>
      <p:sp>
        <p:nvSpPr>
          <p:cNvPr id="263" name="Affirmations"/>
          <p:cNvSpPr txBox="1"/>
          <p:nvPr/>
        </p:nvSpPr>
        <p:spPr>
          <a:xfrm>
            <a:off x="19065622" y="3758429"/>
            <a:ext cx="12637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Words</a:t>
            </a:r>
          </a:p>
        </p:txBody>
      </p:sp>
      <p:sp>
        <p:nvSpPr>
          <p:cNvPr id="264" name="(I already knew this, but it’s good to have it expressed and/or…"/>
          <p:cNvSpPr txBox="1"/>
          <p:nvPr/>
        </p:nvSpPr>
        <p:spPr>
          <a:xfrm>
            <a:off x="18968569" y="4386879"/>
            <a:ext cx="417906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sz="2000">
                <a:latin typeface="+mn-lt"/>
                <a:ea typeface="+mn-ea"/>
                <a:cs typeface="+mn-cs"/>
                <a:sym typeface="Helvetica Neue"/>
              </a:defRPr>
            </a:pPr>
            <a:r>
              <a:t>(3 words in the text that I would like </a:t>
            </a:r>
          </a:p>
          <a:p>
            <a:pPr algn="l">
              <a:defRPr i="1" sz="2000">
                <a:latin typeface="+mn-lt"/>
                <a:ea typeface="+mn-ea"/>
                <a:cs typeface="+mn-cs"/>
                <a:sym typeface="Helvetica Neue"/>
              </a:defRPr>
            </a:pPr>
            <a:r>
              <a:t>to know more about.)</a:t>
            </a:r>
          </a:p>
        </p:txBody>
      </p:sp>
      <p:sp>
        <p:nvSpPr>
          <p:cNvPr id="265" name="Article: There Are Better Ways to Study That Will Last You a Lifetime"/>
          <p:cNvSpPr txBox="1"/>
          <p:nvPr/>
        </p:nvSpPr>
        <p:spPr>
          <a:xfrm>
            <a:off x="8527160" y="418449"/>
            <a:ext cx="732967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Article: “The High Price of Multitasking”</a:t>
            </a:r>
          </a:p>
        </p:txBody>
      </p:sp>
      <p:sp>
        <p:nvSpPr>
          <p:cNvPr id="266" name="NYT: April 20, 2023"/>
          <p:cNvSpPr txBox="1"/>
          <p:nvPr/>
        </p:nvSpPr>
        <p:spPr>
          <a:xfrm>
            <a:off x="11452427" y="1038727"/>
            <a:ext cx="337566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NYT: July 14, 2019</a:t>
            </a:r>
          </a:p>
        </p:txBody>
      </p:sp>
      <p:sp>
        <p:nvSpPr>
          <p:cNvPr id="267" name="By: Daniel T. Willingham, psychologist at the University of Virginia and author of…"/>
          <p:cNvSpPr txBox="1"/>
          <p:nvPr/>
        </p:nvSpPr>
        <p:spPr>
          <a:xfrm>
            <a:off x="7279550" y="1424058"/>
            <a:ext cx="14479906"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By: Daniel T. Willingham, psychologist at the University of Virginia and author of</a:t>
            </a:r>
          </a:p>
          <a:p>
            <a:pPr>
              <a:defRPr b="1">
                <a:latin typeface="+mn-lt"/>
                <a:ea typeface="+mn-ea"/>
                <a:cs typeface="+mn-cs"/>
                <a:sym typeface="Helvetica Neue"/>
              </a:defRPr>
            </a:pPr>
            <a:r>
              <a:t>“</a:t>
            </a:r>
            <a:r>
              <a:rPr i="1"/>
              <a:t>Outsmart Your Brain: Why Learning is Hard and How You Can Make It Easy</a:t>
            </a:r>
            <a:r>
              <a:t>”</a:t>
            </a:r>
          </a:p>
        </p:txBody>
      </p:sp>
      <p:pic>
        <p:nvPicPr>
          <p:cNvPr id="268" name="Image" descr="Image"/>
          <p:cNvPicPr>
            <a:picLocks noChangeAspect="1"/>
          </p:cNvPicPr>
          <p:nvPr/>
        </p:nvPicPr>
        <p:blipFill>
          <a:blip r:embed="rId6">
            <a:extLst/>
          </a:blip>
          <a:stretch>
            <a:fillRect/>
          </a:stretch>
        </p:blipFill>
        <p:spPr>
          <a:xfrm>
            <a:off x="8963621" y="6173299"/>
            <a:ext cx="6768858" cy="576606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