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7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4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1.jpeg"/><Relationship Id="rId6" Type="http://schemas.openxmlformats.org/officeDocument/2006/relationships/image" Target="../media/image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1.jpeg"/><Relationship Id="rId6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6.png"/><Relationship Id="rId6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7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6.png"/><Relationship Id="rId6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02012" y="628152"/>
            <a:ext cx="5210242" cy="3126147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he 7 Strategies (Mental Processes) of…"/>
          <p:cNvSpPr txBox="1"/>
          <p:nvPr/>
        </p:nvSpPr>
        <p:spPr>
          <a:xfrm>
            <a:off x="2118766" y="4273830"/>
            <a:ext cx="8767268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3600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 sz="3600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121" name="How Skillful Readers Think"/>
          <p:cNvSpPr txBox="1"/>
          <p:nvPr/>
        </p:nvSpPr>
        <p:spPr>
          <a:xfrm>
            <a:off x="4700777" y="5910402"/>
            <a:ext cx="401482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i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12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69623" y="7752159"/>
            <a:ext cx="3733802" cy="21717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 rot="168552">
            <a:off x="774944" y="3606282"/>
            <a:ext cx="3760235" cy="3760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207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20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76823" y="6848588"/>
            <a:ext cx="3733802" cy="2171702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I wonder why…"/>
          <p:cNvSpPr txBox="1"/>
          <p:nvPr/>
        </p:nvSpPr>
        <p:spPr>
          <a:xfrm>
            <a:off x="5766713" y="5928970"/>
            <a:ext cx="236037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475AE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wonder why…</a:t>
            </a:r>
          </a:p>
        </p:txBody>
      </p:sp>
      <p:pic>
        <p:nvPicPr>
          <p:cNvPr id="210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8552">
            <a:off x="5611135" y="3606282"/>
            <a:ext cx="3760235" cy="3760236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4:  Ask questions"/>
          <p:cNvSpPr txBox="1"/>
          <p:nvPr/>
        </p:nvSpPr>
        <p:spPr>
          <a:xfrm>
            <a:off x="1104899" y="3287031"/>
            <a:ext cx="230428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  sak tqssioeun</a:t>
            </a:r>
          </a:p>
        </p:txBody>
      </p:sp>
      <p:sp>
        <p:nvSpPr>
          <p:cNvPr id="212" name="Huh?"/>
          <p:cNvSpPr txBox="1"/>
          <p:nvPr/>
        </p:nvSpPr>
        <p:spPr>
          <a:xfrm>
            <a:off x="7102754" y="5196908"/>
            <a:ext cx="88209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i="1">
                <a:solidFill>
                  <a:srgbClr val="E2436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Huh</a:t>
            </a:r>
            <a:r>
              <a:rPr i="0"/>
              <a:t>?</a:t>
            </a:r>
          </a:p>
        </p:txBody>
      </p:sp>
      <p:sp>
        <p:nvSpPr>
          <p:cNvPr id="213" name="What the..?"/>
          <p:cNvSpPr txBox="1"/>
          <p:nvPr/>
        </p:nvSpPr>
        <p:spPr>
          <a:xfrm>
            <a:off x="1596134" y="5095308"/>
            <a:ext cx="18638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i="1">
                <a:solidFill>
                  <a:srgbClr val="3841DB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What the..?</a:t>
            </a:r>
            <a:r>
              <a:rPr i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2" grpId="1"/>
      <p:bldP build="whole" bldLvl="1" animBg="1" rev="0" advAuto="0" spid="213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3648" y="2558665"/>
            <a:ext cx="5039224" cy="5039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8101" y="386853"/>
            <a:ext cx="3011598" cy="1806961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218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219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49723" y="6454887"/>
            <a:ext cx="3733802" cy="2171701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1:  Activate Background Knowledge"/>
          <p:cNvSpPr txBox="1"/>
          <p:nvPr/>
        </p:nvSpPr>
        <p:spPr>
          <a:xfrm>
            <a:off x="723899" y="3006233"/>
            <a:ext cx="503316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  Icvtteaa  dbnaucokrg wgeeoklnd</a:t>
            </a:r>
          </a:p>
        </p:txBody>
      </p:sp>
      <p:sp>
        <p:nvSpPr>
          <p:cNvPr id="221" name="What do I already…"/>
          <p:cNvSpPr txBox="1"/>
          <p:nvPr/>
        </p:nvSpPr>
        <p:spPr>
          <a:xfrm>
            <a:off x="6226536" y="4462120"/>
            <a:ext cx="2733448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>
                <a:solidFill>
                  <a:srgbClr val="3558D9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What do I already</a:t>
            </a:r>
          </a:p>
          <a:p>
            <a:pPr algn="l">
              <a:defRPr b="1" i="1">
                <a:solidFill>
                  <a:srgbClr val="3558D9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know about this?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8552">
            <a:off x="4260946" y="1871463"/>
            <a:ext cx="6460613" cy="64606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226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22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46423" y="6632688"/>
            <a:ext cx="3733802" cy="2171702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2: Draw inferences"/>
          <p:cNvSpPr txBox="1"/>
          <p:nvPr/>
        </p:nvSpPr>
        <p:spPr>
          <a:xfrm>
            <a:off x="1193798" y="3746574"/>
            <a:ext cx="243962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ward sieeefnnrc</a:t>
            </a:r>
          </a:p>
        </p:txBody>
      </p:sp>
      <p:sp>
        <p:nvSpPr>
          <p:cNvPr id="229" name="I’m reading between…"/>
          <p:cNvSpPr txBox="1"/>
          <p:nvPr/>
        </p:nvSpPr>
        <p:spPr>
          <a:xfrm>
            <a:off x="5901719" y="4462120"/>
            <a:ext cx="3179065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>
                <a:solidFill>
                  <a:srgbClr val="3558D9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I’m reading between</a:t>
            </a:r>
          </a:p>
          <a:p>
            <a:pPr algn="l">
              <a:defRPr b="1" i="1">
                <a:solidFill>
                  <a:srgbClr val="3558D9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the lines.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233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234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30923" y="4168888"/>
            <a:ext cx="3733802" cy="2171702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7: Summarize"/>
          <p:cNvSpPr txBox="1"/>
          <p:nvPr/>
        </p:nvSpPr>
        <p:spPr>
          <a:xfrm>
            <a:off x="1736597" y="2880970"/>
            <a:ext cx="171633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zmusmaeir</a:t>
            </a:r>
          </a:p>
        </p:txBody>
      </p:sp>
      <p:pic>
        <p:nvPicPr>
          <p:cNvPr id="236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20323" y="3669703"/>
            <a:ext cx="2717802" cy="2984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 rot="168552">
            <a:off x="3521466" y="1211062"/>
            <a:ext cx="6460612" cy="64606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241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24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36123" y="6518388"/>
            <a:ext cx="3733802" cy="2171702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I’m looking for info…"/>
          <p:cNvSpPr txBox="1"/>
          <p:nvPr/>
        </p:nvSpPr>
        <p:spPr>
          <a:xfrm>
            <a:off x="5486398" y="3744570"/>
            <a:ext cx="303184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443E5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This is a key point…</a:t>
            </a:r>
          </a:p>
        </p:txBody>
      </p:sp>
      <p:pic>
        <p:nvPicPr>
          <p:cNvPr id="244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43642" y="3692269"/>
            <a:ext cx="3203796" cy="3455946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There should be…"/>
          <p:cNvSpPr txBox="1"/>
          <p:nvPr/>
        </p:nvSpPr>
        <p:spPr>
          <a:xfrm>
            <a:off x="10050545" y="4373220"/>
            <a:ext cx="2189989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EF343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This is a little </a:t>
            </a:r>
          </a:p>
          <a:p>
            <a:pPr>
              <a:defRPr b="1">
                <a:solidFill>
                  <a:srgbClr val="EF343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side trip…</a:t>
            </a:r>
          </a:p>
        </p:txBody>
      </p:sp>
      <p:sp>
        <p:nvSpPr>
          <p:cNvPr id="246" name="5: Read selectively"/>
          <p:cNvSpPr txBox="1"/>
          <p:nvPr/>
        </p:nvSpPr>
        <p:spPr>
          <a:xfrm>
            <a:off x="1045565" y="2563470"/>
            <a:ext cx="366278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eeeemdtmin ocmapniert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5" grpId="2"/>
      <p:bldP build="whole" bldLvl="1" animBg="1" rev="0" advAuto="0" spid="24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 rot="13429182">
            <a:off x="3882704" y="6085380"/>
            <a:ext cx="3555481" cy="383531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flipH="1" rot="168552">
            <a:off x="3808319" y="1198362"/>
            <a:ext cx="6460612" cy="64606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9904004">
            <a:off x="3882704" y="4243880"/>
            <a:ext cx="3555481" cy="383531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he 7 Strategies (Mental Processes) of…"/>
          <p:cNvSpPr txBox="1"/>
          <p:nvPr/>
        </p:nvSpPr>
        <p:spPr>
          <a:xfrm>
            <a:off x="3083965" y="2127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253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254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12323" y="6543788"/>
            <a:ext cx="3733802" cy="2171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367539" y="1585613"/>
            <a:ext cx="2743202" cy="2959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9090569" y="4168576"/>
            <a:ext cx="2743202" cy="2959102"/>
          </a:xfrm>
          <a:prstGeom prst="rect">
            <a:avLst/>
          </a:prstGeom>
          <a:ln w="12700">
            <a:miter lim="400000"/>
          </a:ln>
        </p:spPr>
      </p:pic>
      <p:sp>
        <p:nvSpPr>
          <p:cNvPr id="257" name="3: Self-Monitor"/>
          <p:cNvSpPr txBox="1"/>
          <p:nvPr/>
        </p:nvSpPr>
        <p:spPr>
          <a:xfrm>
            <a:off x="1120089" y="3393435"/>
            <a:ext cx="216164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esfl-trominom</a:t>
            </a:r>
          </a:p>
        </p:txBody>
      </p:sp>
      <p:sp>
        <p:nvSpPr>
          <p:cNvPr id="258" name="I should reread this."/>
          <p:cNvSpPr txBox="1"/>
          <p:nvPr/>
        </p:nvSpPr>
        <p:spPr>
          <a:xfrm>
            <a:off x="5478403" y="4050550"/>
            <a:ext cx="299344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i="1">
                <a:solidFill>
                  <a:srgbClr val="3558D9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should reread this.</a:t>
            </a:r>
          </a:p>
        </p:txBody>
      </p:sp>
      <p:sp>
        <p:nvSpPr>
          <p:cNvPr id="259" name="I should…"/>
          <p:cNvSpPr txBox="1"/>
          <p:nvPr/>
        </p:nvSpPr>
        <p:spPr>
          <a:xfrm>
            <a:off x="9893299" y="1953869"/>
            <a:ext cx="2002689" cy="10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 sz="1800">
                <a:solidFill>
                  <a:srgbClr val="C6414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 should</a:t>
            </a:r>
          </a:p>
          <a:p>
            <a:pPr algn="l">
              <a:defRPr b="1" i="1" sz="1800">
                <a:solidFill>
                  <a:srgbClr val="C6414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find out what</a:t>
            </a:r>
          </a:p>
          <a:p>
            <a:pPr algn="l">
              <a:defRPr b="1" i="1" sz="1800">
                <a:solidFill>
                  <a:srgbClr val="C6414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this word means</a:t>
            </a:r>
            <a:r>
              <a:rPr sz="2400"/>
              <a:t>.</a:t>
            </a:r>
          </a:p>
        </p:txBody>
      </p:sp>
      <p:sp>
        <p:nvSpPr>
          <p:cNvPr id="260" name="I shouldn’t…"/>
          <p:cNvSpPr txBox="1"/>
          <p:nvPr/>
        </p:nvSpPr>
        <p:spPr>
          <a:xfrm>
            <a:off x="9805702" y="4683265"/>
            <a:ext cx="1739875" cy="971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 sz="1800">
                <a:solidFill>
                  <a:srgbClr val="B171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 shouldn’t</a:t>
            </a:r>
          </a:p>
          <a:p>
            <a:pPr algn="l">
              <a:defRPr b="1" i="1" sz="1800">
                <a:solidFill>
                  <a:srgbClr val="B171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try to read</a:t>
            </a:r>
          </a:p>
          <a:p>
            <a:pPr algn="l">
              <a:defRPr b="1" i="1" sz="1800">
                <a:solidFill>
                  <a:srgbClr val="B171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when I’m tired.</a:t>
            </a:r>
          </a:p>
        </p:txBody>
      </p:sp>
      <p:sp>
        <p:nvSpPr>
          <p:cNvPr id="261" name="I can’t concentrate…"/>
          <p:cNvSpPr txBox="1"/>
          <p:nvPr/>
        </p:nvSpPr>
        <p:spPr>
          <a:xfrm>
            <a:off x="4256988" y="5277103"/>
            <a:ext cx="2235481" cy="971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 sz="1800">
                <a:solidFill>
                  <a:srgbClr val="3CC63E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 can’t concentrate</a:t>
            </a:r>
          </a:p>
          <a:p>
            <a:pPr algn="l">
              <a:defRPr b="1" i="1" sz="1800">
                <a:solidFill>
                  <a:srgbClr val="3CC63E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with all the noise</a:t>
            </a:r>
          </a:p>
          <a:p>
            <a:pPr algn="l">
              <a:defRPr b="1" i="1" sz="1800">
                <a:solidFill>
                  <a:srgbClr val="3CC63E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around me. </a:t>
            </a:r>
          </a:p>
        </p:txBody>
      </p:sp>
      <p:sp>
        <p:nvSpPr>
          <p:cNvPr id="262" name="This might make…"/>
          <p:cNvSpPr txBox="1"/>
          <p:nvPr/>
        </p:nvSpPr>
        <p:spPr>
          <a:xfrm>
            <a:off x="4256988" y="7791702"/>
            <a:ext cx="1989507" cy="971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 sz="1800">
                <a:solidFill>
                  <a:srgbClr val="6647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This might make</a:t>
            </a:r>
          </a:p>
          <a:p>
            <a:pPr algn="l">
              <a:defRPr b="1" i="1" sz="1800">
                <a:solidFill>
                  <a:srgbClr val="6647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more sense if I</a:t>
            </a:r>
          </a:p>
          <a:p>
            <a:pPr algn="l">
              <a:defRPr b="1" i="1" sz="1800">
                <a:solidFill>
                  <a:srgbClr val="6647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slowed down.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8" grpId="1"/>
      <p:bldP build="whole" bldLvl="1" animBg="1" rev="0" advAuto="0" spid="261" grpId="3"/>
      <p:bldP build="whole" bldLvl="1" animBg="1" rev="0" advAuto="0" spid="262" grpId="5"/>
      <p:bldP build="whole" bldLvl="1" animBg="1" rev="0" advAuto="0" spid="260" grpId="4"/>
      <p:bldP build="whole" bldLvl="1" animBg="1" rev="0" advAuto="0" spid="25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3648" y="2558665"/>
            <a:ext cx="5039224" cy="5039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8101" y="386853"/>
            <a:ext cx="3011598" cy="1806961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127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12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49723" y="6454887"/>
            <a:ext cx="3733802" cy="2171701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1:  Activate Background Knowledge"/>
          <p:cNvSpPr txBox="1"/>
          <p:nvPr/>
        </p:nvSpPr>
        <p:spPr>
          <a:xfrm>
            <a:off x="1130299" y="3249270"/>
            <a:ext cx="530169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1:  Activate Background Knowledge</a:t>
            </a:r>
          </a:p>
        </p:txBody>
      </p:sp>
      <p:sp>
        <p:nvSpPr>
          <p:cNvPr id="130" name="What do I already…"/>
          <p:cNvSpPr txBox="1"/>
          <p:nvPr/>
        </p:nvSpPr>
        <p:spPr>
          <a:xfrm>
            <a:off x="6226536" y="4462120"/>
            <a:ext cx="2733448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>
                <a:solidFill>
                  <a:srgbClr val="3558D9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What do I already</a:t>
            </a:r>
          </a:p>
          <a:p>
            <a:pPr algn="l">
              <a:defRPr b="1" i="1">
                <a:solidFill>
                  <a:srgbClr val="3558D9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know about this?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8552">
            <a:off x="4260946" y="1871463"/>
            <a:ext cx="6460613" cy="64606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135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13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46423" y="6632688"/>
            <a:ext cx="3733802" cy="2171702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2: Draw inferences"/>
          <p:cNvSpPr txBox="1"/>
          <p:nvPr/>
        </p:nvSpPr>
        <p:spPr>
          <a:xfrm>
            <a:off x="1130298" y="3249270"/>
            <a:ext cx="282366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2: Draw inferences</a:t>
            </a:r>
          </a:p>
        </p:txBody>
      </p:sp>
      <p:sp>
        <p:nvSpPr>
          <p:cNvPr id="138" name="I’m reading between…"/>
          <p:cNvSpPr txBox="1"/>
          <p:nvPr/>
        </p:nvSpPr>
        <p:spPr>
          <a:xfrm>
            <a:off x="5901719" y="4462120"/>
            <a:ext cx="3179065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>
                <a:solidFill>
                  <a:srgbClr val="3558D9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I’m reading between</a:t>
            </a:r>
          </a:p>
          <a:p>
            <a:pPr algn="l">
              <a:defRPr b="1" i="1">
                <a:solidFill>
                  <a:srgbClr val="3558D9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the lines.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 rot="13429182">
            <a:off x="3882704" y="6085380"/>
            <a:ext cx="3555481" cy="38353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flipH="1" rot="168552">
            <a:off x="3808319" y="1198362"/>
            <a:ext cx="6460612" cy="64606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9904004">
            <a:off x="3882704" y="4243880"/>
            <a:ext cx="3555481" cy="38353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he 7 Strategies (Mental Processes) of…"/>
          <p:cNvSpPr txBox="1"/>
          <p:nvPr/>
        </p:nvSpPr>
        <p:spPr>
          <a:xfrm>
            <a:off x="3083965" y="2127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145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146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12323" y="6543788"/>
            <a:ext cx="3733802" cy="2171702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3: Self-Monitor"/>
          <p:cNvSpPr txBox="1"/>
          <p:nvPr/>
        </p:nvSpPr>
        <p:spPr>
          <a:xfrm>
            <a:off x="908252" y="3433600"/>
            <a:ext cx="226436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3: Self-Monitor</a:t>
            </a:r>
          </a:p>
        </p:txBody>
      </p:sp>
      <p:sp>
        <p:nvSpPr>
          <p:cNvPr id="148" name="I should reread this."/>
          <p:cNvSpPr txBox="1"/>
          <p:nvPr/>
        </p:nvSpPr>
        <p:spPr>
          <a:xfrm>
            <a:off x="5478403" y="4050550"/>
            <a:ext cx="299344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i="1">
                <a:solidFill>
                  <a:srgbClr val="3558D9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should reread this.</a:t>
            </a:r>
          </a:p>
        </p:txBody>
      </p:sp>
      <p:pic>
        <p:nvPicPr>
          <p:cNvPr id="149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367539" y="1585613"/>
            <a:ext cx="2743202" cy="2959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9090569" y="4168576"/>
            <a:ext cx="2743202" cy="2959102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I should…"/>
          <p:cNvSpPr txBox="1"/>
          <p:nvPr/>
        </p:nvSpPr>
        <p:spPr>
          <a:xfrm>
            <a:off x="9893299" y="1953869"/>
            <a:ext cx="2002689" cy="10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 sz="1800">
                <a:solidFill>
                  <a:srgbClr val="C6414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 should</a:t>
            </a:r>
          </a:p>
          <a:p>
            <a:pPr algn="l">
              <a:defRPr b="1" i="1" sz="1800">
                <a:solidFill>
                  <a:srgbClr val="C6414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find out what</a:t>
            </a:r>
          </a:p>
          <a:p>
            <a:pPr algn="l">
              <a:defRPr b="1" i="1" sz="1800">
                <a:solidFill>
                  <a:srgbClr val="C6414A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this word means</a:t>
            </a:r>
            <a:r>
              <a:rPr sz="2400"/>
              <a:t>.</a:t>
            </a:r>
          </a:p>
        </p:txBody>
      </p:sp>
      <p:sp>
        <p:nvSpPr>
          <p:cNvPr id="152" name="I shouldn’t…"/>
          <p:cNvSpPr txBox="1"/>
          <p:nvPr/>
        </p:nvSpPr>
        <p:spPr>
          <a:xfrm>
            <a:off x="9805702" y="4683265"/>
            <a:ext cx="1739875" cy="971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 sz="1800">
                <a:solidFill>
                  <a:srgbClr val="B171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 shouldn’t</a:t>
            </a:r>
          </a:p>
          <a:p>
            <a:pPr algn="l">
              <a:defRPr b="1" i="1" sz="1800">
                <a:solidFill>
                  <a:srgbClr val="B171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try to read</a:t>
            </a:r>
          </a:p>
          <a:p>
            <a:pPr algn="l">
              <a:defRPr b="1" i="1" sz="1800">
                <a:solidFill>
                  <a:srgbClr val="B171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when I’m tired.</a:t>
            </a:r>
          </a:p>
        </p:txBody>
      </p:sp>
      <p:sp>
        <p:nvSpPr>
          <p:cNvPr id="153" name="I can’t concentrate…"/>
          <p:cNvSpPr txBox="1"/>
          <p:nvPr/>
        </p:nvSpPr>
        <p:spPr>
          <a:xfrm>
            <a:off x="4256988" y="5277103"/>
            <a:ext cx="2235481" cy="971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 sz="1800">
                <a:solidFill>
                  <a:srgbClr val="3CC63E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 can’t concentrate</a:t>
            </a:r>
          </a:p>
          <a:p>
            <a:pPr algn="l">
              <a:defRPr b="1" i="1" sz="1800">
                <a:solidFill>
                  <a:srgbClr val="3CC63E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with all the noise</a:t>
            </a:r>
          </a:p>
          <a:p>
            <a:pPr algn="l">
              <a:defRPr b="1" i="1" sz="1800">
                <a:solidFill>
                  <a:srgbClr val="3CC63E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around me. </a:t>
            </a:r>
          </a:p>
        </p:txBody>
      </p:sp>
      <p:sp>
        <p:nvSpPr>
          <p:cNvPr id="154" name="This might make…"/>
          <p:cNvSpPr txBox="1"/>
          <p:nvPr/>
        </p:nvSpPr>
        <p:spPr>
          <a:xfrm>
            <a:off x="4256988" y="7791702"/>
            <a:ext cx="1989507" cy="971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i="1" sz="1800">
                <a:solidFill>
                  <a:srgbClr val="6647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This might make</a:t>
            </a:r>
          </a:p>
          <a:p>
            <a:pPr algn="l">
              <a:defRPr b="1" i="1" sz="1800">
                <a:solidFill>
                  <a:srgbClr val="6647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more sense if I</a:t>
            </a:r>
          </a:p>
          <a:p>
            <a:pPr algn="l">
              <a:defRPr b="1" i="1" sz="1800">
                <a:solidFill>
                  <a:srgbClr val="6647C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slowed down.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4"/>
      <p:bldP build="whole" bldLvl="1" animBg="1" rev="0" advAuto="0" spid="148" grpId="1"/>
      <p:bldP build="whole" bldLvl="1" animBg="1" rev="0" advAuto="0" spid="154" grpId="5"/>
      <p:bldP build="whole" bldLvl="1" animBg="1" rev="0" advAuto="0" spid="153" grpId="3"/>
      <p:bldP build="whole" bldLvl="1" animBg="1" rev="0" advAuto="0" spid="151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 rot="168552">
            <a:off x="-469656" y="4088882"/>
            <a:ext cx="3760236" cy="3760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159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160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9923" y="6950188"/>
            <a:ext cx="3733802" cy="2171702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4:  Ask questions"/>
          <p:cNvSpPr txBox="1"/>
          <p:nvPr/>
        </p:nvSpPr>
        <p:spPr>
          <a:xfrm>
            <a:off x="1130299" y="3249270"/>
            <a:ext cx="25923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4:  Ask questions</a:t>
            </a:r>
          </a:p>
        </p:txBody>
      </p:sp>
      <p:sp>
        <p:nvSpPr>
          <p:cNvPr id="162" name="I wonder why…"/>
          <p:cNvSpPr txBox="1"/>
          <p:nvPr/>
        </p:nvSpPr>
        <p:spPr>
          <a:xfrm>
            <a:off x="5766713" y="5928970"/>
            <a:ext cx="236037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475AE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I wonder why…</a:t>
            </a:r>
          </a:p>
        </p:txBody>
      </p:sp>
      <p:pic>
        <p:nvPicPr>
          <p:cNvPr id="163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8552">
            <a:off x="4444482" y="4088882"/>
            <a:ext cx="3760236" cy="3760236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Huh?"/>
          <p:cNvSpPr txBox="1"/>
          <p:nvPr/>
        </p:nvSpPr>
        <p:spPr>
          <a:xfrm>
            <a:off x="5883554" y="5738470"/>
            <a:ext cx="88209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i="1">
                <a:solidFill>
                  <a:srgbClr val="E2436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Huh</a:t>
            </a:r>
            <a:r>
              <a:rPr i="0"/>
              <a:t>?</a:t>
            </a:r>
          </a:p>
        </p:txBody>
      </p:sp>
      <p:sp>
        <p:nvSpPr>
          <p:cNvPr id="165" name="What the..?"/>
          <p:cNvSpPr txBox="1"/>
          <p:nvPr/>
        </p:nvSpPr>
        <p:spPr>
          <a:xfrm>
            <a:off x="376934" y="5636870"/>
            <a:ext cx="18638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i="1">
                <a:solidFill>
                  <a:srgbClr val="3841DB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What the..?</a:t>
            </a:r>
            <a:r>
              <a:rPr i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5" grpId="2"/>
      <p:bldP build="whole" bldLvl="1" animBg="1" rev="0" advAuto="0" spid="16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 rot="168552">
            <a:off x="3521466" y="1211062"/>
            <a:ext cx="6460612" cy="64606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170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171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36123" y="6518388"/>
            <a:ext cx="3733802" cy="2171702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5: Read selectively"/>
          <p:cNvSpPr txBox="1"/>
          <p:nvPr/>
        </p:nvSpPr>
        <p:spPr>
          <a:xfrm>
            <a:off x="101599" y="3185770"/>
            <a:ext cx="370880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5: Determine importance</a:t>
            </a:r>
          </a:p>
        </p:txBody>
      </p:sp>
      <p:sp>
        <p:nvSpPr>
          <p:cNvPr id="173" name="I’m looking for info…"/>
          <p:cNvSpPr txBox="1"/>
          <p:nvPr/>
        </p:nvSpPr>
        <p:spPr>
          <a:xfrm>
            <a:off x="5486398" y="3744570"/>
            <a:ext cx="303184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443E5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This is a key point…</a:t>
            </a:r>
          </a:p>
        </p:txBody>
      </p:sp>
      <p:pic>
        <p:nvPicPr>
          <p:cNvPr id="174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43642" y="3692269"/>
            <a:ext cx="3203796" cy="3455946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There should be…"/>
          <p:cNvSpPr txBox="1"/>
          <p:nvPr/>
        </p:nvSpPr>
        <p:spPr>
          <a:xfrm>
            <a:off x="10050545" y="4373220"/>
            <a:ext cx="2189989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EF343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This is a little </a:t>
            </a:r>
          </a:p>
          <a:p>
            <a:pPr>
              <a:defRPr b="1">
                <a:solidFill>
                  <a:srgbClr val="EF343F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side trip…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1"/>
      <p:bldP build="whole" bldLvl="1" animBg="1" rev="0" advAuto="0" spid="175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0771" y="3790522"/>
            <a:ext cx="7300519" cy="41019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180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181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92823" y="7153388"/>
            <a:ext cx="3733802" cy="2171702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6: Visualize/Organize"/>
          <p:cNvSpPr txBox="1"/>
          <p:nvPr/>
        </p:nvSpPr>
        <p:spPr>
          <a:xfrm>
            <a:off x="1130300" y="3249270"/>
            <a:ext cx="314218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6: Visualize/Organize</a:t>
            </a:r>
          </a:p>
        </p:txBody>
      </p:sp>
      <p:pic>
        <p:nvPicPr>
          <p:cNvPr id="183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48528" y="4938024"/>
            <a:ext cx="3049896" cy="18069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7042" y="5019787"/>
            <a:ext cx="3797303" cy="213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919883" y="5578326"/>
            <a:ext cx="1374679" cy="10165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2"/>
      <p:bldP build="whole" bldLvl="1" animBg="1" rev="0" advAuto="0" spid="18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189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190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30923" y="4168888"/>
            <a:ext cx="3733802" cy="2171702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7: Summarize"/>
          <p:cNvSpPr txBox="1"/>
          <p:nvPr/>
        </p:nvSpPr>
        <p:spPr>
          <a:xfrm>
            <a:off x="1130300" y="3249270"/>
            <a:ext cx="208940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7: Summarize</a:t>
            </a:r>
          </a:p>
        </p:txBody>
      </p:sp>
      <p:pic>
        <p:nvPicPr>
          <p:cNvPr id="192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20323" y="3669703"/>
            <a:ext cx="2717802" cy="2984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0771" y="3790522"/>
            <a:ext cx="7300519" cy="41019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7001" y="132852"/>
            <a:ext cx="3011598" cy="1806962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he 7 Strategies (Mental Processes) of…"/>
          <p:cNvSpPr txBox="1"/>
          <p:nvPr/>
        </p:nvSpPr>
        <p:spPr>
          <a:xfrm>
            <a:off x="2575965" y="492161"/>
            <a:ext cx="914477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The 7 Strategies (Mental Processes) of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Effective Reading Comprehension:</a:t>
            </a:r>
          </a:p>
        </p:txBody>
      </p:sp>
      <p:sp>
        <p:nvSpPr>
          <p:cNvPr id="197" name="How Skillful Readers Think"/>
          <p:cNvSpPr txBox="1"/>
          <p:nvPr/>
        </p:nvSpPr>
        <p:spPr>
          <a:xfrm>
            <a:off x="5397403" y="1333369"/>
            <a:ext cx="4187700" cy="38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Skillful Readers Think</a:t>
            </a:r>
          </a:p>
        </p:txBody>
      </p:sp>
      <p:pic>
        <p:nvPicPr>
          <p:cNvPr id="19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92823" y="7153388"/>
            <a:ext cx="3733802" cy="2171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7042" y="5019787"/>
            <a:ext cx="3797303" cy="213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6: Visualize/Organize"/>
          <p:cNvSpPr txBox="1"/>
          <p:nvPr/>
        </p:nvSpPr>
        <p:spPr>
          <a:xfrm>
            <a:off x="1092199" y="3109570"/>
            <a:ext cx="281757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euvzailis /ageionzr</a:t>
            </a:r>
          </a:p>
        </p:txBody>
      </p:sp>
      <p:pic>
        <p:nvPicPr>
          <p:cNvPr id="201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48528" y="4938024"/>
            <a:ext cx="3049896" cy="18069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919883" y="5578326"/>
            <a:ext cx="1374679" cy="10165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2"/>
      <p:bldP build="whole" bldLvl="1" animBg="1" rev="0" advAuto="0" spid="20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