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-acy…"/>
          <p:cNvSpPr txBox="1"/>
          <p:nvPr/>
        </p:nvSpPr>
        <p:spPr>
          <a:xfrm>
            <a:off x="5181978" y="789511"/>
            <a:ext cx="2187983" cy="4957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821531">
              <a:defRPr b="0" sz="3200"/>
            </a:pPr>
            <a:r>
              <a:t>-acy</a:t>
            </a:r>
          </a:p>
          <a:p>
            <a:pPr algn="l" defTabSz="821531">
              <a:defRPr b="0" sz="3200"/>
            </a:pPr>
            <a:r>
              <a:t>-al</a:t>
            </a:r>
          </a:p>
          <a:p>
            <a:pPr algn="l" defTabSz="821531">
              <a:defRPr b="0" sz="3200"/>
            </a:pPr>
            <a:r>
              <a:t>-ance,ence</a:t>
            </a:r>
          </a:p>
          <a:p>
            <a:pPr algn="l" defTabSz="821531">
              <a:defRPr b="0" sz="3200"/>
            </a:pPr>
            <a:r>
              <a:t>-dom</a:t>
            </a:r>
          </a:p>
          <a:p>
            <a:pPr algn="l" defTabSz="821531">
              <a:defRPr b="0" sz="3200"/>
            </a:pPr>
            <a:r>
              <a:t>-ism</a:t>
            </a:r>
          </a:p>
          <a:p>
            <a:pPr algn="l" defTabSz="821531">
              <a:defRPr b="0" sz="3200"/>
            </a:pPr>
            <a:r>
              <a:t>-ity, -ty</a:t>
            </a:r>
          </a:p>
          <a:p>
            <a:pPr algn="l" defTabSz="821531">
              <a:defRPr b="0" sz="3200"/>
            </a:pPr>
            <a:r>
              <a:t>-ment</a:t>
            </a:r>
          </a:p>
          <a:p>
            <a:pPr algn="l" defTabSz="821531">
              <a:defRPr b="0" sz="3200"/>
            </a:pPr>
            <a:r>
              <a:t>-ness</a:t>
            </a:r>
          </a:p>
          <a:p>
            <a:pPr algn="l" defTabSz="821531">
              <a:defRPr b="0" sz="3200"/>
            </a:pPr>
            <a:r>
              <a:t>-ship</a:t>
            </a:r>
          </a:p>
          <a:p>
            <a:pPr algn="l" defTabSz="821531">
              <a:defRPr b="0" sz="3200"/>
            </a:pPr>
            <a:r>
              <a:t>-tion, -sion</a:t>
            </a:r>
          </a:p>
        </p:txBody>
      </p:sp>
      <p:sp>
        <p:nvSpPr>
          <p:cNvPr id="120" name="rebellion, exploitation, education, redemption, determination, materialism,…"/>
          <p:cNvSpPr txBox="1"/>
          <p:nvPr/>
        </p:nvSpPr>
        <p:spPr>
          <a:xfrm>
            <a:off x="4190988" y="7031564"/>
            <a:ext cx="14805890" cy="4474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 defTabSz="821531">
              <a:defRPr b="0" sz="3200"/>
            </a:pPr>
            <a:r>
              <a:t>rebellion, exploitation, education, redemption, determination, materialism, </a:t>
            </a:r>
          </a:p>
          <a:p>
            <a:pPr algn="l" defTabSz="821531">
              <a:defRPr b="0" sz="3200"/>
            </a:pPr>
            <a:r>
              <a:t>maturation, kinship, friendship, abandonment, betrayal, reversal, deception,</a:t>
            </a:r>
          </a:p>
          <a:p>
            <a:pPr algn="l" defTabSz="821531">
              <a:defRPr b="0" sz="3200"/>
            </a:pPr>
            <a:r>
              <a:t>bravery, compassion, uncertainty, ambiguity, unexpectedness, loyalty, denial, </a:t>
            </a:r>
          </a:p>
          <a:p>
            <a:pPr algn="l" defTabSz="821531">
              <a:defRPr b="0" sz="3200"/>
            </a:pPr>
            <a:r>
              <a:t>perseverance, patriotism, adventurousness, communication, miscommunication,</a:t>
            </a:r>
          </a:p>
          <a:p>
            <a:pPr algn="l" defTabSz="821531">
              <a:defRPr b="0" sz="3200"/>
            </a:pPr>
            <a:r>
              <a:t>disappointment, renaissance, forgiveness, homelessness, wisdom, foolishness,</a:t>
            </a:r>
          </a:p>
          <a:p>
            <a:pPr algn="l" defTabSz="821531">
              <a:defRPr b="0" sz="3200"/>
            </a:pPr>
            <a:r>
              <a:t>responsibility, disillusionment, opportunism, comeuppance, obsession, romance,</a:t>
            </a:r>
          </a:p>
          <a:p>
            <a:pPr algn="l" defTabSz="821531">
              <a:defRPr b="0" sz="3200"/>
            </a:pPr>
            <a:r>
              <a:t>resentment, acceptance, alienation, individuality, innocence (loss of), integrity,</a:t>
            </a:r>
          </a:p>
          <a:p>
            <a:pPr algn="l" defTabSz="821531">
              <a:defRPr b="0" sz="3200"/>
            </a:pPr>
            <a:r>
              <a:t>self-deception, parenthood, childhood, mistaken identity, disconnectedness,</a:t>
            </a:r>
          </a:p>
          <a:p>
            <a:pPr algn="l" defTabSz="821531">
              <a:defRPr b="0" sz="3200"/>
            </a:pPr>
            <a:r>
              <a:t>gratitude, illness, brutality…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89870" y="789511"/>
            <a:ext cx="4979628" cy="4957497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heme Town"/>
          <p:cNvSpPr txBox="1"/>
          <p:nvPr/>
        </p:nvSpPr>
        <p:spPr>
          <a:xfrm>
            <a:off x="12469246" y="991720"/>
            <a:ext cx="2420875" cy="560449"/>
          </a:xfrm>
          <a:prstGeom prst="rect">
            <a:avLst/>
          </a:prstGeom>
          <a:solidFill>
            <a:srgbClr val="FFAC2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Theme Town</a:t>
            </a:r>
          </a:p>
        </p:txBody>
      </p:sp>
      <p:sp>
        <p:nvSpPr>
          <p:cNvPr id="123" name="Abstract Noun-Making…"/>
          <p:cNvSpPr txBox="1"/>
          <p:nvPr/>
        </p:nvSpPr>
        <p:spPr>
          <a:xfrm>
            <a:off x="18155426" y="1523700"/>
            <a:ext cx="4234435" cy="1030349"/>
          </a:xfrm>
          <a:prstGeom prst="rect">
            <a:avLst/>
          </a:prstGeom>
          <a:solidFill>
            <a:srgbClr val="FFAC2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Abstract Noun-Making</a:t>
            </a:r>
          </a:p>
          <a:p>
            <a:pPr/>
            <a:r>
              <a:t>Suffixes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0" grpId="2"/>
      <p:bldP build="whole" bldLvl="1" animBg="1" rev="0" advAuto="0" spid="11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