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hyperlink" Target="http://www.amybenjamin.com" TargetMode="External"/><Relationship Id="rId5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8.png"/><Relationship Id="rId4" Type="http://schemas.openxmlformats.org/officeDocument/2006/relationships/image" Target="../media/image19.jpe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clipart.com/en/close-up?o=3916720&amp;a=c&amp;q=dog&amp;k_mode=all&amp;s=1&amp;e=21&amp;show=&amp;c=&amp;cid=&amp;findincat=&amp;g=&amp;cc=11841:142:937:1776:181:10778:612&amp;page=&amp;k_exc=&amp;pubid=&amp;color=&amp;b=k&amp;date=" TargetMode="External"/><Relationship Id="rId3" Type="http://schemas.openxmlformats.org/officeDocument/2006/relationships/image" Target="../media/image20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clipart.com/en/close-up?o=3752840&amp;a=c&amp;q=baseball&amp;k_mode=all&amp;s=85&amp;e=126&amp;show=&amp;c=&amp;cid=&amp;findincat=&amp;g=&amp;cc=3179:315:251:16:49:693:476&amp;page=3&amp;k_exc=&amp;pubid=&amp;color=&amp;b=k&amp;date=" TargetMode="External"/><Relationship Id="rId3" Type="http://schemas.openxmlformats.org/officeDocument/2006/relationships/image" Target="../media/image2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23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8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.tif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15.png"/><Relationship Id="rId4" Type="http://schemas.openxmlformats.org/officeDocument/2006/relationships/image" Target="../media/image36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16.png"/><Relationship Id="rId4" Type="http://schemas.openxmlformats.org/officeDocument/2006/relationships/image" Target="../media/image37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17.png"/><Relationship Id="rId4" Type="http://schemas.openxmlformats.org/officeDocument/2006/relationships/image" Target="../media/image38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18.png"/><Relationship Id="rId4" Type="http://schemas.openxmlformats.org/officeDocument/2006/relationships/image" Target="../media/image39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3" Type="http://schemas.openxmlformats.org/officeDocument/2006/relationships/image" Target="../media/image19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1363" y="150016"/>
            <a:ext cx="1909556" cy="2744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3646" y="150017"/>
            <a:ext cx="1925585" cy="27449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88"/>
          <p:cNvSpPr txBox="1"/>
          <p:nvPr/>
        </p:nvSpPr>
        <p:spPr>
          <a:xfrm>
            <a:off x="3052738" y="2953146"/>
            <a:ext cx="6609690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Teaching Grammar: What REALLY Works</a:t>
            </a:r>
          </a:p>
          <a:p>
            <a:pPr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 with</a:t>
            </a:r>
          </a:p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Amy Benjamin</a:t>
            </a:r>
          </a:p>
          <a:p>
            <a:pPr>
              <a:defRPr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hlinkClick r:id="rId4" invalidUrl="" action="" tgtFrame="" tooltip="" history="1" highlightClick="0" endSnd="0"/>
              </a:rPr>
              <a:t>www.amybenjamin.com</a:t>
            </a:r>
          </a:p>
        </p:txBody>
      </p:sp>
      <p:pic>
        <p:nvPicPr>
          <p:cNvPr id="131" name="image5.jpeg" descr="image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3046" y="189652"/>
            <a:ext cx="1948010" cy="274498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opics:…"/>
          <p:cNvSpPr txBox="1"/>
          <p:nvPr/>
        </p:nvSpPr>
        <p:spPr>
          <a:xfrm>
            <a:off x="514393" y="5029056"/>
            <a:ext cx="10142753" cy="415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Topics: </a:t>
            </a:r>
          </a:p>
          <a:p>
            <a:pPr algn="l"/>
            <a:r>
              <a:t>Introduction: </a:t>
            </a:r>
            <a:r>
              <a:rPr i="1"/>
              <a:t>Seeing Grammar Instruction With New Eyes</a:t>
            </a:r>
            <a:endParaRPr i="1"/>
          </a:p>
          <a:p>
            <a:pPr marL="320840" indent="-320840" algn="l">
              <a:buSzPct val="100000"/>
              <a:buAutoNum type="arabicPeriod" startAt="1"/>
            </a:pPr>
            <a:r>
              <a:t>Teaching the Parts of Speech: </a:t>
            </a:r>
            <a:r>
              <a:rPr i="1"/>
              <a:t>It’s easier than you thought!</a:t>
            </a:r>
            <a:endParaRPr i="1"/>
          </a:p>
          <a:p>
            <a:pPr marL="320840" indent="-320840" algn="l">
              <a:buSzPct val="100000"/>
              <a:buAutoNum type="arabicPeriod" startAt="1"/>
            </a:pPr>
            <a:r>
              <a:t>Teaching Sentence Structure Part I: </a:t>
            </a:r>
            <a:r>
              <a:rPr i="1"/>
              <a:t>Creating better writers (and readers</a:t>
            </a:r>
            <a:endParaRPr i="1"/>
          </a:p>
          <a:p>
            <a:pPr marL="320840" indent="-320840" algn="l">
              <a:buSzPct val="100000"/>
              <a:buAutoNum type="arabicPeriod" startAt="1"/>
            </a:pPr>
            <a:r>
              <a:t>Standard English Usage: </a:t>
            </a:r>
            <a:r>
              <a:rPr i="1"/>
              <a:t>Special Victims Unit: </a:t>
            </a:r>
            <a:endParaRPr i="1"/>
          </a:p>
          <a:p>
            <a:pPr algn="l"/>
            <a:r>
              <a:rPr i="1"/>
              <a:t>                                                    Adjective V. Adverb</a:t>
            </a:r>
            <a:endParaRPr i="1"/>
          </a:p>
          <a:p>
            <a:pPr lvl="3" indent="685800" algn="l"/>
            <a:r>
              <a:rPr i="1"/>
              <a:t>                                            Pronoun Case</a:t>
            </a:r>
            <a:endParaRPr i="1"/>
          </a:p>
          <a:p>
            <a:pPr lvl="3" indent="685800" algn="l"/>
            <a:r>
              <a:rPr i="1"/>
              <a:t>                                            Homophone Heartache</a:t>
            </a:r>
            <a:endParaRPr i="1"/>
          </a:p>
          <a:p>
            <a:pPr lvl="8" indent="1828800" algn="l"/>
            <a:r>
              <a:rPr i="1"/>
              <a:t>                               Accelerated Auditory Patterning</a:t>
            </a:r>
            <a:endParaRPr i="1"/>
          </a:p>
          <a:p>
            <a:pPr lvl="8" indent="1828800" algn="l"/>
            <a:r>
              <a:rPr i="1"/>
              <a:t>                                                                            </a:t>
            </a:r>
            <a:endParaRPr i="1"/>
          </a:p>
        </p:txBody>
      </p:sp>
      <p:sp>
        <p:nvSpPr>
          <p:cNvPr id="133" name="4. Formal V. Informal Style"/>
          <p:cNvSpPr txBox="1"/>
          <p:nvPr/>
        </p:nvSpPr>
        <p:spPr>
          <a:xfrm>
            <a:off x="623870" y="8295028"/>
            <a:ext cx="369421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4. Formal V. Informal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022" y="1366088"/>
            <a:ext cx="4912184" cy="42981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Group"/>
          <p:cNvGrpSpPr/>
          <p:nvPr/>
        </p:nvGrpSpPr>
        <p:grpSpPr>
          <a:xfrm>
            <a:off x="6059312" y="1276032"/>
            <a:ext cx="5824583" cy="4298192"/>
            <a:chOff x="0" y="-1"/>
            <a:chExt cx="5824581" cy="4298190"/>
          </a:xfrm>
        </p:grpSpPr>
        <p:pic>
          <p:nvPicPr>
            <p:cNvPr id="261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63668" y="-2"/>
              <a:ext cx="3760913" cy="4298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nouns"/>
            <p:cNvSpPr txBox="1"/>
            <p:nvPr/>
          </p:nvSpPr>
          <p:spPr>
            <a:xfrm>
              <a:off x="25443" y="203503"/>
              <a:ext cx="1343255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nouns</a:t>
              </a:r>
            </a:p>
          </p:txBody>
        </p:sp>
        <p:sp>
          <p:nvSpPr>
            <p:cNvPr id="263" name="verbs"/>
            <p:cNvSpPr txBox="1"/>
            <p:nvPr/>
          </p:nvSpPr>
          <p:spPr>
            <a:xfrm>
              <a:off x="85112" y="851205"/>
              <a:ext cx="1223925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verbs</a:t>
              </a:r>
            </a:p>
          </p:txBody>
        </p:sp>
        <p:sp>
          <p:nvSpPr>
            <p:cNvPr id="264" name="adjectives"/>
            <p:cNvSpPr txBox="1"/>
            <p:nvPr/>
          </p:nvSpPr>
          <p:spPr>
            <a:xfrm>
              <a:off x="-1" y="1473505"/>
              <a:ext cx="2156156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adjectives</a:t>
              </a:r>
            </a:p>
          </p:txBody>
        </p:sp>
        <p:sp>
          <p:nvSpPr>
            <p:cNvPr id="265" name="adverbs"/>
            <p:cNvSpPr txBox="1"/>
            <p:nvPr/>
          </p:nvSpPr>
          <p:spPr>
            <a:xfrm>
              <a:off x="106192" y="2184710"/>
              <a:ext cx="1740562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adverbs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0964" y="425813"/>
            <a:ext cx="5935253" cy="4125999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I run. He runs. We are running. They ran."/>
          <p:cNvSpPr txBox="1"/>
          <p:nvPr/>
        </p:nvSpPr>
        <p:spPr>
          <a:xfrm>
            <a:off x="2116693" y="4514846"/>
            <a:ext cx="840379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I run. He runs. We are running. They ran.</a:t>
            </a:r>
          </a:p>
        </p:txBody>
      </p:sp>
      <p:sp>
        <p:nvSpPr>
          <p:cNvPr id="270" name="Let’s go for a run."/>
          <p:cNvSpPr txBox="1"/>
          <p:nvPr/>
        </p:nvSpPr>
        <p:spPr>
          <a:xfrm>
            <a:off x="2129393" y="5340346"/>
            <a:ext cx="384322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Let’s go for a run. </a:t>
            </a:r>
          </a:p>
        </p:txBody>
      </p:sp>
      <p:sp>
        <p:nvSpPr>
          <p:cNvPr id="271" name="We kept a running record."/>
          <p:cNvSpPr txBox="1"/>
          <p:nvPr/>
        </p:nvSpPr>
        <p:spPr>
          <a:xfrm>
            <a:off x="2108199" y="6245221"/>
            <a:ext cx="548091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We kept a running record.</a:t>
            </a:r>
          </a:p>
        </p:txBody>
      </p:sp>
      <p:sp>
        <p:nvSpPr>
          <p:cNvPr id="272" name="Running is fun."/>
          <p:cNvSpPr txBox="1"/>
          <p:nvPr/>
        </p:nvSpPr>
        <p:spPr>
          <a:xfrm>
            <a:off x="2012467" y="7150100"/>
            <a:ext cx="326486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Running is fun. </a:t>
            </a:r>
          </a:p>
        </p:txBody>
      </p:sp>
      <p:sp>
        <p:nvSpPr>
          <p:cNvPr id="273" name="She decided to run."/>
          <p:cNvSpPr txBox="1"/>
          <p:nvPr/>
        </p:nvSpPr>
        <p:spPr>
          <a:xfrm>
            <a:off x="2134241" y="7975599"/>
            <a:ext cx="416372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She decided to run.</a:t>
            </a:r>
          </a:p>
        </p:txBody>
      </p:sp>
      <p:sp>
        <p:nvSpPr>
          <p:cNvPr id="274" name="They took off running."/>
          <p:cNvSpPr txBox="1"/>
          <p:nvPr/>
        </p:nvSpPr>
        <p:spPr>
          <a:xfrm>
            <a:off x="2137989" y="8801099"/>
            <a:ext cx="466481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They took off running.</a:t>
            </a:r>
          </a:p>
        </p:txBody>
      </p:sp>
      <p:pic>
        <p:nvPicPr>
          <p:cNvPr id="275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6789" y="5515816"/>
            <a:ext cx="3756953" cy="2817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Kinds of Information"/>
          <p:cNvSpPr txBox="1"/>
          <p:nvPr>
            <p:ph type="title" idx="4294967295"/>
          </p:nvPr>
        </p:nvSpPr>
        <p:spPr>
          <a:xfrm>
            <a:off x="650238" y="390595"/>
            <a:ext cx="11704323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Kinds of Information</a:t>
            </a:r>
          </a:p>
        </p:txBody>
      </p:sp>
      <p:sp>
        <p:nvSpPr>
          <p:cNvPr id="278" name="Nouns:…"/>
          <p:cNvSpPr txBox="1"/>
          <p:nvPr/>
        </p:nvSpPr>
        <p:spPr>
          <a:xfrm>
            <a:off x="627656" y="1864922"/>
            <a:ext cx="2068531" cy="201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i="1" sz="4400" u="sng">
                <a:latin typeface="Arial"/>
                <a:ea typeface="Arial"/>
                <a:cs typeface="Arial"/>
                <a:sym typeface="Arial"/>
              </a:defRPr>
            </a:pPr>
            <a:r>
              <a:t>Nouns</a:t>
            </a:r>
            <a:r>
              <a:rPr u="none"/>
              <a:t>:</a:t>
            </a:r>
            <a:r>
              <a:rPr i="0" u="none"/>
              <a:t> 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Who?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What?</a:t>
            </a:r>
          </a:p>
        </p:txBody>
      </p:sp>
      <p:sp>
        <p:nvSpPr>
          <p:cNvPr id="279" name="Adjectives:…"/>
          <p:cNvSpPr txBox="1"/>
          <p:nvPr/>
        </p:nvSpPr>
        <p:spPr>
          <a:xfrm>
            <a:off x="431789" y="5004920"/>
            <a:ext cx="3319296" cy="231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i="1" sz="5000" u="sng">
                <a:latin typeface="Arial"/>
                <a:ea typeface="Arial"/>
                <a:cs typeface="Arial"/>
                <a:sym typeface="Arial"/>
              </a:defRPr>
            </a:pPr>
            <a:r>
              <a:t>Adjectives:</a:t>
            </a:r>
          </a:p>
          <a:p>
            <a:pPr algn="l" defTabSz="1300480">
              <a:defRPr sz="50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t>What kind?</a:t>
            </a:r>
          </a:p>
        </p:txBody>
      </p:sp>
      <p:sp>
        <p:nvSpPr>
          <p:cNvPr id="280" name="Adverbs:…"/>
          <p:cNvSpPr txBox="1"/>
          <p:nvPr/>
        </p:nvSpPr>
        <p:spPr>
          <a:xfrm>
            <a:off x="7261013" y="4770682"/>
            <a:ext cx="4305095" cy="3921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i="1" sz="4400" u="sng">
                <a:latin typeface="Arial"/>
                <a:ea typeface="Arial"/>
                <a:cs typeface="Arial"/>
                <a:sym typeface="Arial"/>
              </a:defRPr>
            </a:pPr>
            <a:r>
              <a:t>Adverbs: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Where?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When?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Why?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In what manner?</a:t>
            </a:r>
          </a:p>
          <a:p>
            <a:pPr algn="l" defTabSz="1300480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How often?</a:t>
            </a:r>
          </a:p>
        </p:txBody>
      </p:sp>
      <p:sp>
        <p:nvSpPr>
          <p:cNvPr id="281" name="Verbs:…"/>
          <p:cNvSpPr txBox="1"/>
          <p:nvPr/>
        </p:nvSpPr>
        <p:spPr>
          <a:xfrm>
            <a:off x="6610773" y="1733973"/>
            <a:ext cx="6284695" cy="231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i="1" sz="5000" u="sng">
                <a:latin typeface="Arial"/>
                <a:ea typeface="Arial"/>
                <a:cs typeface="Arial"/>
                <a:sym typeface="Arial"/>
              </a:defRPr>
            </a:pPr>
            <a:r>
              <a:t>Verbs:</a:t>
            </a:r>
          </a:p>
          <a:p>
            <a:pPr algn="l" defTabSz="1300480"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t>Can Spiderman do it?</a:t>
            </a:r>
          </a:p>
          <a:p>
            <a:pPr algn="l" defTabSz="1300480"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282" name="Line"/>
          <p:cNvSpPr/>
          <p:nvPr/>
        </p:nvSpPr>
        <p:spPr>
          <a:xfrm flipH="1">
            <a:off x="6394021" y="1625594"/>
            <a:ext cx="13" cy="747777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3" name="Line"/>
          <p:cNvSpPr/>
          <p:nvPr/>
        </p:nvSpPr>
        <p:spPr>
          <a:xfrm>
            <a:off x="325111" y="4443305"/>
            <a:ext cx="12246205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4" name="Anchor Charts"/>
          <p:cNvSpPr txBox="1"/>
          <p:nvPr/>
        </p:nvSpPr>
        <p:spPr>
          <a:xfrm>
            <a:off x="101587" y="61564"/>
            <a:ext cx="222016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Anchor Charts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77"/>
          <p:cNvSpPr txBox="1"/>
          <p:nvPr>
            <p:ph type="title" idx="4294967295"/>
          </p:nvPr>
        </p:nvSpPr>
        <p:spPr>
          <a:xfrm>
            <a:off x="650237" y="390594"/>
            <a:ext cx="11704326" cy="1625602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Morphology Chart</a:t>
            </a:r>
          </a:p>
        </p:txBody>
      </p:sp>
      <p:graphicFrame>
        <p:nvGraphicFramePr>
          <p:cNvPr id="287" name="Table 278"/>
          <p:cNvGraphicFramePr/>
          <p:nvPr/>
        </p:nvGraphicFramePr>
        <p:xfrm>
          <a:off x="650240" y="1759373"/>
          <a:ext cx="11704327" cy="49513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26080"/>
                <a:gridCol w="2926080"/>
                <a:gridCol w="2926080"/>
                <a:gridCol w="2926080"/>
              </a:tblGrid>
              <a:tr h="173397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NOUNS: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The_____.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 frame: To____ 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Can____or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Is____ing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ADJECTIVES: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 will fit into this frame: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 ________truck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Do it ___________.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1733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8" name="Shape 279"/>
          <p:cNvSpPr txBox="1"/>
          <p:nvPr/>
        </p:nvSpPr>
        <p:spPr>
          <a:xfrm>
            <a:off x="1763321" y="6953955"/>
            <a:ext cx="9504827" cy="1723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Nouns answer the question: </a:t>
            </a:r>
            <a:r>
              <a:rPr i="1"/>
              <a:t>What? or Who?</a:t>
            </a:r>
            <a:endParaRPr i="1"/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Verbs answer the question: </a:t>
            </a:r>
            <a:r>
              <a:rPr i="1"/>
              <a:t>What is it doing, having, feeling, or being?</a:t>
            </a:r>
            <a:r>
              <a:t>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Adjectives answer the question: What kind?        (They may also answer the questions </a:t>
            </a:r>
            <a:r>
              <a:rPr i="1"/>
              <a:t>Which one?</a:t>
            </a:r>
            <a:r>
              <a:t> and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</a:t>
            </a:r>
            <a:r>
              <a:rPr i="1"/>
              <a:t>How many?</a:t>
            </a:r>
            <a:r>
              <a:t> but those kinds of adjectives do not fit into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the frame of </a:t>
            </a:r>
            <a:r>
              <a:rPr i="1"/>
              <a:t>The______truck</a:t>
            </a:r>
            <a:r>
              <a:t>.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Adverbs answer any of these questions: </a:t>
            </a:r>
            <a:r>
              <a:rPr i="1"/>
              <a:t>Where? When? Why? To what extent? How? </a:t>
            </a:r>
          </a:p>
        </p:txBody>
      </p:sp>
      <p:sp>
        <p:nvSpPr>
          <p:cNvPr id="289" name="confess…"/>
          <p:cNvSpPr txBox="1"/>
          <p:nvPr/>
        </p:nvSpPr>
        <p:spPr>
          <a:xfrm>
            <a:off x="3800804" y="3451893"/>
            <a:ext cx="1593191" cy="156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confess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confesses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confessed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confessing</a:t>
            </a:r>
          </a:p>
        </p:txBody>
      </p:sp>
      <p:sp>
        <p:nvSpPr>
          <p:cNvPr id="290" name="confession, s…"/>
          <p:cNvSpPr txBox="1"/>
          <p:nvPr/>
        </p:nvSpPr>
        <p:spPr>
          <a:xfrm>
            <a:off x="977899" y="3636043"/>
            <a:ext cx="1915059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confession, s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confessional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confessor</a:t>
            </a:r>
          </a:p>
        </p:txBody>
      </p:sp>
      <p:sp>
        <p:nvSpPr>
          <p:cNvPr id="291" name="confessional"/>
          <p:cNvSpPr txBox="1"/>
          <p:nvPr/>
        </p:nvSpPr>
        <p:spPr>
          <a:xfrm>
            <a:off x="6580733" y="3655517"/>
            <a:ext cx="182453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confessional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77"/>
          <p:cNvSpPr txBox="1"/>
          <p:nvPr>
            <p:ph type="title" idx="4294967295"/>
          </p:nvPr>
        </p:nvSpPr>
        <p:spPr>
          <a:xfrm>
            <a:off x="650237" y="390594"/>
            <a:ext cx="11704326" cy="1625602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Morphology Chart</a:t>
            </a:r>
          </a:p>
        </p:txBody>
      </p:sp>
      <p:graphicFrame>
        <p:nvGraphicFramePr>
          <p:cNvPr id="294" name="Table 278"/>
          <p:cNvGraphicFramePr/>
          <p:nvPr/>
        </p:nvGraphicFramePr>
        <p:xfrm>
          <a:off x="650238" y="1733973"/>
          <a:ext cx="11704326" cy="49513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26080"/>
                <a:gridCol w="2926080"/>
                <a:gridCol w="2926080"/>
                <a:gridCol w="2926080"/>
              </a:tblGrid>
              <a:tr h="173397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NOUNS: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The_____.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 frame: To____ 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Can____or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Is____ing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ADJECTIVES: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 will fit into this frame: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 ________truck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Do it ___________.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17333"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5" name="Shape 279"/>
          <p:cNvSpPr txBox="1"/>
          <p:nvPr/>
        </p:nvSpPr>
        <p:spPr>
          <a:xfrm>
            <a:off x="1763321" y="6953955"/>
            <a:ext cx="9504827" cy="1723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Nouns answer the question: </a:t>
            </a:r>
            <a:r>
              <a:rPr i="1"/>
              <a:t>What? or Who?</a:t>
            </a:r>
            <a:endParaRPr i="1"/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Verbs answer the question: </a:t>
            </a:r>
            <a:r>
              <a:rPr i="1"/>
              <a:t>What is it doing, having, feeling, or being?</a:t>
            </a:r>
            <a:r>
              <a:t>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Adjectives answer the question: What kind?        (They may also answer the questions </a:t>
            </a:r>
            <a:r>
              <a:rPr i="1"/>
              <a:t>Which one?</a:t>
            </a:r>
            <a:r>
              <a:t> and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</a:t>
            </a:r>
            <a:r>
              <a:rPr i="1"/>
              <a:t>How many?</a:t>
            </a:r>
            <a:r>
              <a:t> but those kinds of adjectives do not fit into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the frame of </a:t>
            </a:r>
            <a:r>
              <a:rPr i="1"/>
              <a:t>The______truck</a:t>
            </a:r>
            <a:r>
              <a:t>.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Adverbs answer any of these questions: </a:t>
            </a:r>
            <a:r>
              <a:rPr i="1"/>
              <a:t>Where? When? Why? To what extent? How?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Table 281"/>
          <p:cNvGraphicFramePr/>
          <p:nvPr/>
        </p:nvGraphicFramePr>
        <p:xfrm>
          <a:off x="2059090" y="1192106"/>
          <a:ext cx="9787474" cy="84463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93814"/>
                <a:gridCol w="3350542"/>
                <a:gridCol w="3443111"/>
              </a:tblGrid>
              <a:tr h="1155982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Noun-Making Suffixes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Verb-Making Suffixes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Adjective-making suffixes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90365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-ment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-ness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-ation, sion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-ity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-ism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-hood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-itude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-ence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-ance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-ide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-ate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-ify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-ize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-acious,icious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-y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-ous, ious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-ant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-able, ible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-er; est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8" name="Shape 282"/>
          <p:cNvSpPr txBox="1"/>
          <p:nvPr/>
        </p:nvSpPr>
        <p:spPr>
          <a:xfrm>
            <a:off x="4350732" y="-21"/>
            <a:ext cx="3662803" cy="692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 sz="44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Morphology Kit</a:t>
            </a:r>
          </a:p>
        </p:txBody>
      </p:sp>
      <p:sp>
        <p:nvSpPr>
          <p:cNvPr id="299" name="Shape 283"/>
          <p:cNvSpPr/>
          <p:nvPr/>
        </p:nvSpPr>
        <p:spPr>
          <a:xfrm>
            <a:off x="8344744" y="6937698"/>
            <a:ext cx="3467954" cy="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0" name="Shape 284"/>
          <p:cNvSpPr txBox="1"/>
          <p:nvPr/>
        </p:nvSpPr>
        <p:spPr>
          <a:xfrm>
            <a:off x="8127999" y="7044266"/>
            <a:ext cx="3255187" cy="1167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Adverb-making suffix:</a:t>
            </a:r>
          </a:p>
          <a:p>
            <a:pPr algn="l" defTabSz="914400"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-ly</a:t>
            </a:r>
          </a:p>
        </p:txBody>
      </p:sp>
      <p:sp>
        <p:nvSpPr>
          <p:cNvPr id="301" name="Shape 285"/>
          <p:cNvSpPr txBox="1"/>
          <p:nvPr/>
        </p:nvSpPr>
        <p:spPr>
          <a:xfrm>
            <a:off x="12246185" y="8994985"/>
            <a:ext cx="297228" cy="431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02" name="Shape 286"/>
          <p:cNvSpPr txBox="1"/>
          <p:nvPr/>
        </p:nvSpPr>
        <p:spPr>
          <a:xfrm>
            <a:off x="194150" y="372530"/>
            <a:ext cx="1977696" cy="237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This “Morphology Kit”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is a great way to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expand vocabulary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because most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of the words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created by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these suffixes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express abstract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ideas.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131"/>
          <p:cNvSpPr txBox="1"/>
          <p:nvPr>
            <p:ph type="title" idx="4294967295"/>
          </p:nvPr>
        </p:nvSpPr>
        <p:spPr>
          <a:xfrm>
            <a:off x="541865" y="3016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Noun: Owner’s Manual</a:t>
            </a:r>
          </a:p>
        </p:txBody>
      </p:sp>
      <p:sp>
        <p:nvSpPr>
          <p:cNvPr id="305" name="Shape 132"/>
          <p:cNvSpPr txBox="1"/>
          <p:nvPr>
            <p:ph type="body" idx="4294967295"/>
          </p:nvPr>
        </p:nvSpPr>
        <p:spPr>
          <a:xfrm>
            <a:off x="541865" y="1733966"/>
            <a:ext cx="11704323" cy="6436938"/>
          </a:xfrm>
          <a:prstGeom prst="rect">
            <a:avLst/>
          </a:prstGeom>
        </p:spPr>
        <p:txBody>
          <a:bodyPr lIns="0" tIns="0" rIns="0" bIns="0" anchor="t"/>
          <a:lstStyle/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Congratulations on your wise purchase of a NOUN. Your NOUN may be used to fit into the following frame: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The____________.</a:t>
            </a:r>
            <a:r>
              <a:rPr b="0"/>
              <a:t> 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Your NOUN is used to name people, places, things, ideas, qualities, states of mind, and all kinds of other things that need naming.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Your NOUN may be easily converted into an adjective. All you have to do is put another NOUN after it and have it make sense. (COW pasture, for example). 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Your NOUN may be the kind of NOUN that can be made plural. Only NOUNS may be made plural.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Your NOUN may be able to be made possessive by adding ‘s. Only NOUNS may be made possessive. When you make your NOUN possessive, it becomes an adjective.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 may add all kinds of modifiers before and after your NOUN. You may replace your NOUN along with its modifiers with a pronoun</a:t>
            </a:r>
            <a:r>
              <a:rPr sz="2200"/>
              <a:t>. </a:t>
            </a:r>
            <a:endParaRPr sz="2200"/>
          </a:p>
          <a:p>
            <a:pPr marL="487680" indent="-487680" defTabSz="1300480">
              <a:lnSpc>
                <a:spcPct val="80000"/>
              </a:lnSpc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Feel free to use your NOUN as a </a:t>
            </a:r>
            <a:r>
              <a:rPr i="1"/>
              <a:t>subject, direct object, indirect object, object complement, object of a preposition, appositive, or predicate noun</a:t>
            </a:r>
            <a:endParaRPr i="1"/>
          </a:p>
          <a:p>
            <a:pPr marL="487680" indent="-487680" defTabSz="1300480">
              <a:lnSpc>
                <a:spcPct val="80000"/>
              </a:lnSpc>
              <a:spcBef>
                <a:spcPts val="400"/>
              </a:spcBef>
              <a:buSzTx/>
              <a:buNone/>
              <a:defRPr i="1" sz="2200">
                <a:latin typeface="Arial"/>
                <a:ea typeface="Arial"/>
                <a:cs typeface="Arial"/>
                <a:sym typeface="Arial"/>
              </a:defRPr>
            </a:pPr>
            <a:r>
              <a:t>Your noun may be called a nominal when we consider it together with its modifiers.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387" y="575732"/>
            <a:ext cx="8498283" cy="7949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6559" y="1625599"/>
            <a:ext cx="7446152" cy="7586135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295"/>
          <p:cNvSpPr txBox="1"/>
          <p:nvPr/>
        </p:nvSpPr>
        <p:spPr>
          <a:xfrm>
            <a:off x="410896" y="711198"/>
            <a:ext cx="3658994" cy="102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 sz="4400"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My Noun Palette</a:t>
            </a:r>
          </a:p>
        </p:txBody>
      </p:sp>
      <p:sp>
        <p:nvSpPr>
          <p:cNvPr id="311" name="Shape 296"/>
          <p:cNvSpPr txBox="1"/>
          <p:nvPr/>
        </p:nvSpPr>
        <p:spPr>
          <a:xfrm>
            <a:off x="7044266" y="1648173"/>
            <a:ext cx="2467448" cy="83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Proper Nouns:</a:t>
            </a:r>
          </a:p>
        </p:txBody>
      </p:sp>
      <p:sp>
        <p:nvSpPr>
          <p:cNvPr id="312" name="Shape 297"/>
          <p:cNvSpPr txBox="1"/>
          <p:nvPr/>
        </p:nvSpPr>
        <p:spPr>
          <a:xfrm>
            <a:off x="1842340" y="3793066"/>
            <a:ext cx="2810189" cy="83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Concrete Nouns:</a:t>
            </a:r>
          </a:p>
        </p:txBody>
      </p:sp>
      <p:sp>
        <p:nvSpPr>
          <p:cNvPr id="313" name="Shape 298"/>
          <p:cNvSpPr txBox="1"/>
          <p:nvPr/>
        </p:nvSpPr>
        <p:spPr>
          <a:xfrm>
            <a:off x="8344744" y="6827518"/>
            <a:ext cx="2752436" cy="3708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pPr>
            <a:r>
              <a:t>Abstract Nouns:</a:t>
            </a:r>
          </a:p>
          <a:p>
            <a: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pPr>
          </a:p>
          <a:p>
            <a: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pPr>
          </a:p>
          <a:p>
            <a:pPr algn="l" defTabSz="914400">
              <a:defRPr sz="3400">
                <a:latin typeface="Kristen ITC"/>
                <a:ea typeface="Kristen ITC"/>
                <a:cs typeface="Kristen ITC"/>
                <a:sym typeface="Kristen ITC"/>
              </a:defRPr>
            </a:pPr>
          </a:p>
          <a:p>
            <a:pPr algn="l" defTabSz="914400">
              <a:defRPr sz="1800">
                <a:latin typeface="Kristen ITC"/>
                <a:ea typeface="Kristen ITC"/>
                <a:cs typeface="Kristen ITC"/>
                <a:sym typeface="Kristen ITC"/>
              </a:defRPr>
            </a:pPr>
            <a:r>
              <a:t>-tion,-sion,-ism,-ence, -ance,</a:t>
            </a:r>
          </a:p>
          <a:p>
            <a:pPr algn="l" defTabSz="914400">
              <a:defRPr sz="1800">
                <a:latin typeface="Kristen ITC"/>
                <a:ea typeface="Kristen ITC"/>
                <a:cs typeface="Kristen ITC"/>
                <a:sym typeface="Kristen ITC"/>
              </a:defRPr>
            </a:pPr>
            <a:r>
              <a:t>-ness, -ment, -itude</a:t>
            </a:r>
          </a:p>
        </p:txBody>
      </p:sp>
      <p:sp>
        <p:nvSpPr>
          <p:cNvPr id="314" name="witch…"/>
          <p:cNvSpPr txBox="1"/>
          <p:nvPr/>
        </p:nvSpPr>
        <p:spPr>
          <a:xfrm>
            <a:off x="341984" y="4451382"/>
            <a:ext cx="1525830" cy="19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witch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scaffold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document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courtroom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accuser</a:t>
            </a:r>
          </a:p>
        </p:txBody>
      </p:sp>
      <p:sp>
        <p:nvSpPr>
          <p:cNvPr id="315" name="Senator Joseph McCarthy…"/>
          <p:cNvSpPr txBox="1"/>
          <p:nvPr/>
        </p:nvSpPr>
        <p:spPr>
          <a:xfrm>
            <a:off x="4661255" y="315416"/>
            <a:ext cx="3682289" cy="2671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Senator Joseph McCarthy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Judge Danforth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John Proctor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Abigail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Salem, MA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Arthur Miller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HUAC</a:t>
            </a:r>
          </a:p>
        </p:txBody>
      </p:sp>
      <p:sp>
        <p:nvSpPr>
          <p:cNvPr id="316" name="accusation…"/>
          <p:cNvSpPr txBox="1"/>
          <p:nvPr/>
        </p:nvSpPr>
        <p:spPr>
          <a:xfrm>
            <a:off x="8501126" y="7687767"/>
            <a:ext cx="1717549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accusation</a:t>
            </a:r>
          </a:p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persecution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150"/>
          <p:cNvSpPr txBox="1"/>
          <p:nvPr>
            <p:ph type="title" idx="4294967295"/>
          </p:nvPr>
        </p:nvSpPr>
        <p:spPr>
          <a:xfrm>
            <a:off x="650238" y="3905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Adjective: Owner’s Manual </a:t>
            </a:r>
          </a:p>
        </p:txBody>
      </p:sp>
      <p:sp>
        <p:nvSpPr>
          <p:cNvPr id="319" name="Shape 151"/>
          <p:cNvSpPr txBox="1"/>
          <p:nvPr>
            <p:ph type="body" idx="4294967295"/>
          </p:nvPr>
        </p:nvSpPr>
        <p:spPr>
          <a:xfrm>
            <a:off x="650238" y="2275836"/>
            <a:ext cx="11704323" cy="6436938"/>
          </a:xfrm>
          <a:prstGeom prst="rect">
            <a:avLst/>
          </a:prstGeom>
        </p:spPr>
        <p:txBody>
          <a:bodyPr lIns="0" tIns="0" rIns="0" bIns="0" anchor="t"/>
          <a:lstStyle/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Congratulations on your wise purchase of an ADJECTIVE. Your ADJECTIVE may be used to fit into the following frame:</a:t>
            </a: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The______________truck </a:t>
            </a:r>
            <a:r>
              <a:rPr i="1"/>
              <a:t>Or</a:t>
            </a:r>
            <a:r>
              <a:t> The truck was very_________.</a:t>
            </a: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Your ADJECTIVE  likes to answer the question </a:t>
            </a:r>
            <a:r>
              <a:rPr i="1"/>
              <a:t>What kind?</a:t>
            </a:r>
            <a:endParaRPr i="1"/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i="1" sz="22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If your ADJECTIVE doesn’t fit into either of these frames, maybe it is the kind of ADJECTIVE that answers the questions </a:t>
            </a:r>
            <a:r>
              <a:rPr i="1"/>
              <a:t>Which one? or How many</a:t>
            </a:r>
            <a:r>
              <a:t>? </a:t>
            </a:r>
            <a:endParaRPr i="1"/>
          </a:p>
          <a:p>
            <a:pPr marL="487680" indent="-487680" defTabSz="1300480">
              <a:lnSpc>
                <a:spcPct val="90000"/>
              </a:lnSpc>
              <a:spcBef>
                <a:spcPts val="9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Your ADJECTIVE may be capable of using the suffixes –</a:t>
            </a:r>
            <a:r>
              <a:rPr i="1"/>
              <a:t>er</a:t>
            </a:r>
            <a:r>
              <a:t> in the comparative form and –</a:t>
            </a:r>
            <a:r>
              <a:rPr i="1"/>
              <a:t>est </a:t>
            </a:r>
            <a:r>
              <a:t>in the superlative form</a:t>
            </a:r>
            <a:r>
              <a:rPr i="1"/>
              <a:t>. </a:t>
            </a:r>
            <a:r>
              <a:t>(If your ADJECTIVE doesn’t like these suffixes, just use </a:t>
            </a:r>
            <a:r>
              <a:rPr i="1"/>
              <a:t>more</a:t>
            </a:r>
            <a:r>
              <a:t> and </a:t>
            </a:r>
            <a:r>
              <a:rPr i="1"/>
              <a:t>most</a:t>
            </a:r>
            <a:r>
              <a:t> to accomplish comparison or superiority</a:t>
            </a:r>
            <a:r>
              <a:rPr>
                <a:solidFill>
                  <a:srgbClr val="000000"/>
                </a:solidFill>
              </a:rPr>
              <a:t>.)</a:t>
            </a:r>
          </a:p>
          <a:p>
            <a:pPr marL="487680" indent="-487680" defTabSz="1300480">
              <a:lnSpc>
                <a:spcPct val="90000"/>
              </a:lnSpc>
              <a:spcBef>
                <a:spcPts val="9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Your ADJECTIVE reports to your NOUN, and your NOUN can easily become an ADJECTIVE to another NOUN. </a:t>
            </a:r>
          </a:p>
          <a:p>
            <a:pPr marL="487680" indent="-487680" defTabSz="1300480">
              <a:lnSpc>
                <a:spcPct val="90000"/>
              </a:lnSpc>
              <a:spcBef>
                <a:spcPts val="400"/>
              </a:spcBef>
              <a:buSzTx/>
              <a:buNone/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Often, groups of words decide to get together and do ADJECTIVE-like work. We call such groups of words ADJECTIVALS, and they may be phrases or clauses that operate just like ADJECTIVES, answering those questions that ADJECTIVES answer.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69"/>
          <p:cNvGrpSpPr/>
          <p:nvPr/>
        </p:nvGrpSpPr>
        <p:grpSpPr>
          <a:xfrm>
            <a:off x="869231" y="1496895"/>
            <a:ext cx="5940243" cy="5120676"/>
            <a:chOff x="-1" y="-1"/>
            <a:chExt cx="5940242" cy="5120674"/>
          </a:xfrm>
        </p:grpSpPr>
        <p:sp>
          <p:nvSpPr>
            <p:cNvPr id="135" name="Shape 67"/>
            <p:cNvSpPr/>
            <p:nvPr/>
          </p:nvSpPr>
          <p:spPr>
            <a:xfrm>
              <a:off x="-2" y="-2"/>
              <a:ext cx="5940243" cy="5120676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6" name="Shape 68"/>
            <p:cNvSpPr txBox="1"/>
            <p:nvPr/>
          </p:nvSpPr>
          <p:spPr>
            <a:xfrm>
              <a:off x="869858" y="1498510"/>
              <a:ext cx="4200520" cy="2123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Grammar as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the study of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linguistics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(Learning grammar to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understand the inner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workings of a language)</a:t>
              </a:r>
            </a:p>
          </p:txBody>
        </p:sp>
      </p:grpSp>
      <p:grpSp>
        <p:nvGrpSpPr>
          <p:cNvPr id="140" name="Group 72"/>
          <p:cNvGrpSpPr/>
          <p:nvPr/>
        </p:nvGrpSpPr>
        <p:grpSpPr>
          <a:xfrm>
            <a:off x="7064574" y="1496891"/>
            <a:ext cx="5940243" cy="5118418"/>
            <a:chOff x="-1" y="-1"/>
            <a:chExt cx="5940242" cy="5118416"/>
          </a:xfrm>
        </p:grpSpPr>
        <p:sp>
          <p:nvSpPr>
            <p:cNvPr id="138" name="Shape 70"/>
            <p:cNvSpPr/>
            <p:nvPr/>
          </p:nvSpPr>
          <p:spPr>
            <a:xfrm>
              <a:off x="-2" y="-2"/>
              <a:ext cx="5940243" cy="5118418"/>
            </a:xfrm>
            <a:prstGeom prst="ellipse">
              <a:avLst/>
            </a:prstGeom>
            <a:solidFill>
              <a:srgbClr val="0070C0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9" name="Shape 71"/>
            <p:cNvSpPr txBox="1"/>
            <p:nvPr/>
          </p:nvSpPr>
          <p:spPr>
            <a:xfrm>
              <a:off x="869858" y="963981"/>
              <a:ext cx="4200518" cy="3190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Teaching 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 Writing:  Meeting the reader’s needs; self-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expression; content, 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organization,   diction,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absence of distracting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errors, establishing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credibility, appropriate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style, personal voice…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153"/>
          <p:cNvSpPr txBox="1"/>
          <p:nvPr>
            <p:ph type="title" idx="4294967295"/>
          </p:nvPr>
        </p:nvSpPr>
        <p:spPr>
          <a:xfrm>
            <a:off x="650238" y="3905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Verb: Owner’s Manual </a:t>
            </a:r>
          </a:p>
        </p:txBody>
      </p:sp>
      <p:sp>
        <p:nvSpPr>
          <p:cNvPr id="322" name="Shape 154"/>
          <p:cNvSpPr txBox="1"/>
          <p:nvPr>
            <p:ph type="body" idx="4294967295"/>
          </p:nvPr>
        </p:nvSpPr>
        <p:spPr>
          <a:xfrm>
            <a:off x="650238" y="2275836"/>
            <a:ext cx="11704323" cy="6436938"/>
          </a:xfrm>
          <a:prstGeom prst="rect">
            <a:avLst/>
          </a:prstGeom>
        </p:spPr>
        <p:txBody>
          <a:bodyPr lIns="0" tIns="0" rIns="0" bIns="0" anchor="t"/>
          <a:lstStyle/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Congratulations on your wise purchase of a VERB. Your VERB may be used to fit into the following frame:</a:t>
            </a:r>
          </a:p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                     To______________</a:t>
            </a:r>
          </a:p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Your VERB is the part of the sentence that is capable of turning the sentence into a negative. It is also the part of the sentence that changes when you add</a:t>
            </a:r>
            <a:r>
              <a:rPr i="1"/>
              <a:t> yesterday</a:t>
            </a:r>
            <a:r>
              <a:t> or </a:t>
            </a:r>
            <a:r>
              <a:rPr i="1"/>
              <a:t>right now</a:t>
            </a:r>
            <a:r>
              <a:t>. (If your sentence does not change when you add </a:t>
            </a:r>
            <a:r>
              <a:rPr i="1"/>
              <a:t>yesterday</a:t>
            </a:r>
            <a:r>
              <a:t> to it, then your sentence is in the past tense. If your sentence does not change when you add </a:t>
            </a:r>
            <a:r>
              <a:rPr i="1"/>
              <a:t>right now</a:t>
            </a:r>
            <a:r>
              <a:t> to it, then it is in the present tense.)</a:t>
            </a:r>
          </a:p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Your VERB may be an action verb or a linking verb. Action verbs may take direct objects and are modified by adverbs. Linking verbs take predicate nouns and predicate adjectives. You can easily find a list of linking verbs.</a:t>
            </a:r>
          </a:p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Your VERB may take auxiliaries (forms of </a:t>
            </a:r>
            <a:r>
              <a:rPr i="1"/>
              <a:t>have, be</a:t>
            </a:r>
            <a:r>
              <a:t>) and modal auxiliaries (</a:t>
            </a:r>
            <a:r>
              <a:rPr i="1"/>
              <a:t>could, should, would, can, will, shall, may, might, must</a:t>
            </a:r>
            <a:r>
              <a:t>).</a:t>
            </a:r>
          </a:p>
          <a:p>
            <a:pPr marL="487680" indent="-487680" defTabSz="1300480">
              <a:spcBef>
                <a:spcPts val="400"/>
              </a:spcBef>
              <a:buSzTx/>
              <a:buNone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Your VERB sometimes uses a form of the word </a:t>
            </a:r>
            <a:r>
              <a:rPr i="1"/>
              <a:t>do</a:t>
            </a:r>
            <a:r>
              <a:t> to create a sentence, to emphasize, to negate, or to stand in for itself, as in: </a:t>
            </a:r>
            <a:r>
              <a:rPr i="1"/>
              <a:t>Do you think so? Yes, I 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429"/>
          <p:cNvSpPr txBox="1"/>
          <p:nvPr>
            <p:ph type="title" idx="4294967295"/>
          </p:nvPr>
        </p:nvSpPr>
        <p:spPr>
          <a:xfrm>
            <a:off x="650238" y="3905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Why Teach Verbs?</a:t>
            </a:r>
          </a:p>
        </p:txBody>
      </p:sp>
      <p:pic>
        <p:nvPicPr>
          <p:cNvPr id="325" name="g0172056.png" descr="g01720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599" y="1842346"/>
            <a:ext cx="1828801" cy="1408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2342010.png" descr="23420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" y="3576320"/>
            <a:ext cx="1828803" cy="474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2351824.png" descr="23518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92586" y="3793066"/>
            <a:ext cx="1828802" cy="677343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433"/>
          <p:cNvSpPr txBox="1"/>
          <p:nvPr/>
        </p:nvSpPr>
        <p:spPr>
          <a:xfrm>
            <a:off x="4420727" y="1934914"/>
            <a:ext cx="7063389" cy="660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Strong verbs energize writing.</a:t>
            </a:r>
          </a:p>
        </p:txBody>
      </p:sp>
      <p:sp>
        <p:nvSpPr>
          <p:cNvPr id="329" name="Shape 434"/>
          <p:cNvSpPr txBox="1"/>
          <p:nvPr/>
        </p:nvSpPr>
        <p:spPr>
          <a:xfrm>
            <a:off x="3684692" y="2996070"/>
            <a:ext cx="8314897" cy="1206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2. Writers must decide on a consistent</a:t>
            </a:r>
          </a:p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         verb tense.</a:t>
            </a:r>
          </a:p>
        </p:txBody>
      </p:sp>
      <p:sp>
        <p:nvSpPr>
          <p:cNvPr id="330" name="Shape 435"/>
          <p:cNvSpPr txBox="1"/>
          <p:nvPr/>
        </p:nvSpPr>
        <p:spPr>
          <a:xfrm>
            <a:off x="433486" y="4660053"/>
            <a:ext cx="8234306" cy="1206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3. Writers must decide whether to use</a:t>
            </a:r>
          </a:p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        active or passive voice.</a:t>
            </a:r>
          </a:p>
        </p:txBody>
      </p:sp>
      <p:sp>
        <p:nvSpPr>
          <p:cNvPr id="331" name="Shape 436"/>
          <p:cNvSpPr txBox="1"/>
          <p:nvPr/>
        </p:nvSpPr>
        <p:spPr>
          <a:xfrm>
            <a:off x="325119" y="6068905"/>
            <a:ext cx="10512215" cy="1612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4. Errors in verb usage are highly stigmatized:  </a:t>
            </a:r>
            <a:r>
              <a:rPr i="1" sz="2800"/>
              <a:t>Incorrect form of irregular verbs  (*I seen, *brung,  *have went, *have sang, etc.)</a:t>
            </a:r>
            <a:r>
              <a:t>	</a:t>
            </a:r>
          </a:p>
        </p:txBody>
      </p:sp>
      <p:sp>
        <p:nvSpPr>
          <p:cNvPr id="332" name="Shape 437"/>
          <p:cNvSpPr txBox="1"/>
          <p:nvPr/>
        </p:nvSpPr>
        <p:spPr>
          <a:xfrm>
            <a:off x="325119" y="8019625"/>
            <a:ext cx="12134931" cy="1206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5. Whether we have an action verb or a BE verb </a:t>
            </a:r>
          </a:p>
          <a:p>
            <a:pPr algn="l" defTabSz="1300480"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determines pronoun case use and adjective/adverb use.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2"/>
      <p:bldP build="whole" bldLvl="1" animBg="1" rev="0" advAuto="0" spid="328" grpId="1"/>
      <p:bldP build="whole" bldLvl="1" animBg="1" rev="0" advAuto="0" spid="330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ransitive Verb: Takes a direct object…"/>
          <p:cNvSpPr txBox="1"/>
          <p:nvPr/>
        </p:nvSpPr>
        <p:spPr>
          <a:xfrm>
            <a:off x="1573555" y="6184896"/>
            <a:ext cx="985769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2A941E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Transitive Verb</a:t>
            </a:r>
            <a:r>
              <a:rPr>
                <a:solidFill>
                  <a:srgbClr val="000000"/>
                </a:solidFill>
                <a:latin typeface="Avenir Roman"/>
                <a:ea typeface="Avenir Roman"/>
                <a:cs typeface="Avenir Roman"/>
                <a:sym typeface="Avenir Roman"/>
              </a:rPr>
              <a:t>: Takes a direct object</a:t>
            </a:r>
          </a:p>
          <a:p>
            <a:pPr algn="l">
              <a:defRPr sz="3600">
                <a:solidFill>
                  <a:srgbClr val="CB55C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Intransitive Verb</a:t>
            </a:r>
            <a:r>
              <a:rPr>
                <a:solidFill>
                  <a:srgbClr val="000000"/>
                </a:solidFill>
                <a:latin typeface="Avenir Roman"/>
                <a:ea typeface="Avenir Roman"/>
                <a:cs typeface="Avenir Roman"/>
                <a:sym typeface="Avenir Roman"/>
              </a:rPr>
              <a:t>: Does not take a direct object</a:t>
            </a:r>
          </a:p>
        </p:txBody>
      </p:sp>
      <p:sp>
        <p:nvSpPr>
          <p:cNvPr id="335" name="One-syllable verb:_______"/>
          <p:cNvSpPr txBox="1"/>
          <p:nvPr/>
        </p:nvSpPr>
        <p:spPr>
          <a:xfrm>
            <a:off x="898929" y="273050"/>
            <a:ext cx="544113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One-syllable verb:_______</a:t>
            </a:r>
          </a:p>
        </p:txBody>
      </p:sp>
      <p:sp>
        <p:nvSpPr>
          <p:cNvPr id="336" name="Two-syllable verb:_______"/>
          <p:cNvSpPr txBox="1"/>
          <p:nvPr/>
        </p:nvSpPr>
        <p:spPr>
          <a:xfrm>
            <a:off x="932752" y="1060449"/>
            <a:ext cx="537347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Two-syllable verb:_______</a:t>
            </a:r>
          </a:p>
        </p:txBody>
      </p:sp>
      <p:sp>
        <p:nvSpPr>
          <p:cNvPr id="337" name="Three-syllable verb:_______"/>
          <p:cNvSpPr txBox="1"/>
          <p:nvPr/>
        </p:nvSpPr>
        <p:spPr>
          <a:xfrm>
            <a:off x="907313" y="1987549"/>
            <a:ext cx="572917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Three-syllable verb:_______</a:t>
            </a:r>
          </a:p>
        </p:txBody>
      </p:sp>
      <p:pic>
        <p:nvPicPr>
          <p:cNvPr id="33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0291" y="1133078"/>
            <a:ext cx="2832114" cy="287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9821" y="1082278"/>
            <a:ext cx="2743214" cy="297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Verbs"/>
          <p:cNvSpPr txBox="1"/>
          <p:nvPr>
            <p:ph type="title" idx="4294967295"/>
          </p:nvPr>
        </p:nvSpPr>
        <p:spPr>
          <a:xfrm>
            <a:off x="650237" y="390595"/>
            <a:ext cx="11704326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Verbs</a:t>
            </a:r>
          </a:p>
        </p:txBody>
      </p:sp>
      <p:pic>
        <p:nvPicPr>
          <p:cNvPr id="342" name="ANd9GcTThoMrKV5trUGDfyYFP8-GvfRiivpVkZDHtwVPuiAsbOa29Iz4.jpg" descr="ANd9GcTThoMrKV5trUGDfyYFP8-GvfRiivpVkZDHtwVPuiAsbOa29Iz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6411" y="2581767"/>
            <a:ext cx="3759205" cy="5603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lifeguard, philosopher, scientist, shoemaker, matador, explorer, inventor,…"/>
          <p:cNvSpPr txBox="1"/>
          <p:nvPr/>
        </p:nvSpPr>
        <p:spPr>
          <a:xfrm>
            <a:off x="482758" y="2219391"/>
            <a:ext cx="9891434" cy="6692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lifeguard, philosopher, scientist, shoemaker, matador, explorer, inventor, 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court jester, makeup artist, treasure hunter, student, dragon slayer, carpenter, 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jeweler, candymaker, ventriloquist, fisherman, nurse, banker, tyrant, butcher,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reporter, web designer, programmer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secret agent, flight attendant, cashier, beekeeper, gladiator, clockmaker, 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superhero, innkeeper, botanist, magician’s assistant; racecar driver, wizard,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game show host, dentist, food taster, actor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cake decorator, sky-diver, birdwatcher, trapeze artist; librarian, stamp collector,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tight-rope walker; dog trainer, dishwasher, cyclist; bodyguard, prime suspect,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ichthyologist, manicurist, sheriff, piano tuner, stuntman, composer, tour guide, 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principal, knight, exterminator, factory worker, roofer, sailor, impersonator, 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park ranger, mathematician, balloonist, guitarist, welder, window washer,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weatherman, scout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juggler, cowboy, clown, astronaut, anesthesiologist, zookeeper, crossing guard,</a:t>
            </a:r>
          </a:p>
          <a:p>
            <a:pPr algn="l" defTabSz="130048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vegetarian, seamstress, thief, comedian</a:t>
            </a:r>
          </a:p>
        </p:txBody>
      </p:sp>
      <p:pic>
        <p:nvPicPr>
          <p:cNvPr id="345" name="ANd9GcQ1ZeqzdYRpqQPfOjMfnK-hdWRLCKVoF9sS-Q_lrAxqtoj6OZ44EA.jpg" descr="ANd9GcQ1ZeqzdYRpqQPfOjMfnK-hdWRLCKVoF9sS-Q_lrAxqtoj6OZ44E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3099" y="320529"/>
            <a:ext cx="3968020" cy="1897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439"/>
          <p:cNvSpPr txBox="1"/>
          <p:nvPr/>
        </p:nvSpPr>
        <p:spPr>
          <a:xfrm>
            <a:off x="4118185" y="7624515"/>
            <a:ext cx="2709360" cy="145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Auxiliaries and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modal auxiliaries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combine with action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verbs to create various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tenses.</a:t>
            </a:r>
          </a:p>
        </p:txBody>
      </p:sp>
      <p:pic>
        <p:nvPicPr>
          <p:cNvPr id="348" name="21471916.jpg" descr="214719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6133" y="1408851"/>
            <a:ext cx="1079227" cy="7694511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441"/>
          <p:cNvSpPr txBox="1"/>
          <p:nvPr>
            <p:ph type="title" idx="4294967295"/>
          </p:nvPr>
        </p:nvSpPr>
        <p:spPr>
          <a:xfrm>
            <a:off x="2515417" y="-88618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Verb Land, USA</a:t>
            </a:r>
          </a:p>
        </p:txBody>
      </p:sp>
      <p:pic>
        <p:nvPicPr>
          <p:cNvPr id="350" name="g0172056.png" descr="g01720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1920" y="1950716"/>
            <a:ext cx="1408863" cy="1408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000803_1075_6542_v__v.jpg" descr="000803_1075_6542_v__v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61492" y="3359572"/>
            <a:ext cx="1733984" cy="1517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2342010.png" descr="23420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1866" y="4768424"/>
            <a:ext cx="1828801" cy="474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2342010.png" descr="23420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477275">
            <a:off x="-3" y="5996656"/>
            <a:ext cx="1950724" cy="505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2342010.png" descr="23420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477275">
            <a:off x="2275838" y="6177279"/>
            <a:ext cx="1950724" cy="505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2342010.png" descr="23420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477275">
            <a:off x="2492586" y="9247858"/>
            <a:ext cx="1950724" cy="505744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448"/>
          <p:cNvSpPr txBox="1"/>
          <p:nvPr/>
        </p:nvSpPr>
        <p:spPr>
          <a:xfrm>
            <a:off x="325119" y="3971430"/>
            <a:ext cx="4136746" cy="746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b="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 TOWN</a:t>
            </a:r>
          </a:p>
        </p:txBody>
      </p:sp>
      <p:sp>
        <p:nvSpPr>
          <p:cNvPr id="357" name="Shape 449"/>
          <p:cNvSpPr txBox="1"/>
          <p:nvPr/>
        </p:nvSpPr>
        <p:spPr>
          <a:xfrm>
            <a:off x="9103359" y="5055163"/>
            <a:ext cx="3129539" cy="845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b="1"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 TOWN</a:t>
            </a:r>
          </a:p>
        </p:txBody>
      </p:sp>
      <p:sp>
        <p:nvSpPr>
          <p:cNvPr id="358" name="Shape 450"/>
          <p:cNvSpPr txBox="1"/>
          <p:nvPr/>
        </p:nvSpPr>
        <p:spPr>
          <a:xfrm>
            <a:off x="8669866" y="1192105"/>
            <a:ext cx="4334943" cy="154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          TO BE: 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I </a:t>
            </a:r>
            <a:r>
              <a:rPr u="sng"/>
              <a:t>am,was</a:t>
            </a:r>
            <a:r>
              <a:t>   We </a:t>
            </a:r>
            <a:r>
              <a:rPr u="sng"/>
              <a:t>are,were</a:t>
            </a:r>
            <a:endParaRPr u="sng"/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You </a:t>
            </a:r>
            <a:r>
              <a:rPr u="sng"/>
              <a:t>are </a:t>
            </a:r>
            <a:r>
              <a:t>                 </a:t>
            </a:r>
            <a:r>
              <a:rPr u="sng"/>
              <a:t>;were</a:t>
            </a:r>
            <a:endParaRPr u="sng"/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He, she, it </a:t>
            </a:r>
            <a:r>
              <a:rPr u="sng"/>
              <a:t>is</a:t>
            </a:r>
            <a:r>
              <a:t>  </a:t>
            </a:r>
            <a:r>
              <a:rPr sz="2200"/>
              <a:t>They </a:t>
            </a:r>
            <a:r>
              <a:rPr sz="2200" u="sng"/>
              <a:t>are,were</a:t>
            </a:r>
          </a:p>
        </p:txBody>
      </p:sp>
      <p:sp>
        <p:nvSpPr>
          <p:cNvPr id="359" name="Shape 451"/>
          <p:cNvSpPr txBox="1"/>
          <p:nvPr/>
        </p:nvSpPr>
        <p:spPr>
          <a:xfrm>
            <a:off x="2167464" y="7152640"/>
            <a:ext cx="2824479" cy="1723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Modal Auxiliaries: </a:t>
            </a:r>
          </a:p>
          <a:p>
            <a:pPr algn="l" defTabSz="130048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  </a:t>
            </a:r>
            <a:r>
              <a:rPr sz="1600"/>
              <a:t>Would     Will</a:t>
            </a:r>
            <a:endParaRPr sz="1600"/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Should    Shall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Could      May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Can         Might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Must</a:t>
            </a:r>
          </a:p>
        </p:txBody>
      </p:sp>
      <p:sp>
        <p:nvSpPr>
          <p:cNvPr id="360" name="Shape 452"/>
          <p:cNvSpPr txBox="1"/>
          <p:nvPr/>
        </p:nvSpPr>
        <p:spPr>
          <a:xfrm>
            <a:off x="-1" y="7152640"/>
            <a:ext cx="2251937" cy="2167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Auxiliaries: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1" sz="1800"/>
              <a:t>Have:</a:t>
            </a:r>
            <a:r>
              <a:rPr sz="1800"/>
              <a:t> creates</a:t>
            </a:r>
            <a:endParaRPr sz="1800"/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the perfect tenses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</a:t>
            </a:r>
            <a:r>
              <a:rPr i="1"/>
              <a:t>(has sung, etc</a:t>
            </a:r>
            <a:r>
              <a:t>.)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 b="1"/>
              <a:t>Be: </a:t>
            </a:r>
            <a:r>
              <a:t>creates the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progressive tenses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 (</a:t>
            </a:r>
            <a:r>
              <a:rPr i="1"/>
              <a:t>am singing</a:t>
            </a:r>
            <a:r>
              <a:t>, etc.)</a:t>
            </a:r>
          </a:p>
        </p:txBody>
      </p:sp>
      <p:sp>
        <p:nvSpPr>
          <p:cNvPr id="361" name="Shape 453"/>
          <p:cNvSpPr txBox="1"/>
          <p:nvPr/>
        </p:nvSpPr>
        <p:spPr>
          <a:xfrm>
            <a:off x="8281526" y="6888477"/>
            <a:ext cx="4497158" cy="2167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BE verbs are completed by 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 adjectives: </a:t>
            </a:r>
            <a:r>
              <a:rPr i="1"/>
              <a:t>He is happy</a:t>
            </a:r>
            <a:r>
              <a:t>.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BE verbs take subjective case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 pronouns as complements:</a:t>
            </a:r>
          </a:p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  <a:r>
              <a:rPr b="0" i="1" sz="1800"/>
              <a:t>It was </a:t>
            </a:r>
            <a:r>
              <a:rPr i="1" sz="1800"/>
              <a:t>I </a:t>
            </a:r>
            <a:r>
              <a:rPr b="0" i="1" sz="1800"/>
              <a:t>who stole the cookie from</a:t>
            </a:r>
            <a:endParaRPr i="1" sz="1800"/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the cookie jar.</a:t>
            </a:r>
          </a:p>
        </p:txBody>
      </p:sp>
      <p:sp>
        <p:nvSpPr>
          <p:cNvPr id="362" name="Shape 454"/>
          <p:cNvSpPr txBox="1"/>
          <p:nvPr/>
        </p:nvSpPr>
        <p:spPr>
          <a:xfrm>
            <a:off x="10512213" y="2926077"/>
            <a:ext cx="1955769" cy="2078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Sense Verbs: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feel, look, sound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smell, taste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Also:</a:t>
            </a:r>
            <a:r>
              <a:rPr b="0"/>
              <a:t> seem,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become, appear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grow</a:t>
            </a:r>
          </a:p>
        </p:txBody>
      </p:sp>
      <p:sp>
        <p:nvSpPr>
          <p:cNvPr id="363" name="Shape 455"/>
          <p:cNvSpPr txBox="1"/>
          <p:nvPr/>
        </p:nvSpPr>
        <p:spPr>
          <a:xfrm>
            <a:off x="85787" y="160292"/>
            <a:ext cx="6004043" cy="1542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Base form: </a:t>
            </a:r>
            <a:r>
              <a:rPr i="1"/>
              <a:t>walk, sing</a:t>
            </a:r>
            <a:endParaRPr i="1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Progressive form: </a:t>
            </a:r>
            <a:r>
              <a:rPr i="1"/>
              <a:t>walking, singing</a:t>
            </a:r>
            <a:endParaRPr i="1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Past form: </a:t>
            </a:r>
            <a:r>
              <a:rPr i="1"/>
              <a:t>walked, sang</a:t>
            </a:r>
            <a:endParaRPr i="1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Participial form: </a:t>
            </a:r>
            <a:r>
              <a:rPr i="1"/>
              <a:t>(have) walked, (have sung)</a:t>
            </a:r>
          </a:p>
        </p:txBody>
      </p:sp>
      <p:sp>
        <p:nvSpPr>
          <p:cNvPr id="364" name="Shape 456"/>
          <p:cNvSpPr txBox="1"/>
          <p:nvPr/>
        </p:nvSpPr>
        <p:spPr>
          <a:xfrm>
            <a:off x="194159" y="5434469"/>
            <a:ext cx="5809637" cy="172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ACTION verbs are modified by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adverbs:</a:t>
            </a:r>
            <a:r>
              <a:rPr i="1"/>
              <a:t>She sings happily</a:t>
            </a:r>
            <a:r>
              <a:t>.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ACTION verbs take objective case pronouns as objects: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We saw him steal the cookie from the cookie jar.</a:t>
            </a:r>
          </a:p>
        </p:txBody>
      </p:sp>
      <p:sp>
        <p:nvSpPr>
          <p:cNvPr id="365" name="Shape 457"/>
          <p:cNvSpPr txBox="1"/>
          <p:nvPr/>
        </p:nvSpPr>
        <p:spPr>
          <a:xfrm>
            <a:off x="-4" y="2131340"/>
            <a:ext cx="4985181" cy="1544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Active Voice</a:t>
            </a:r>
            <a:r>
              <a:rPr b="0"/>
              <a:t>: </a:t>
            </a:r>
            <a:r>
              <a:rPr b="0" i="1"/>
              <a:t>I stole the cookie</a:t>
            </a:r>
            <a:endParaRPr i="1"/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 from the cookie jar.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Passive Voice</a:t>
            </a:r>
            <a:r>
              <a:rPr b="0" sz="2400"/>
              <a:t>: </a:t>
            </a:r>
            <a:r>
              <a:rPr b="0" i="1"/>
              <a:t>The cookie </a:t>
            </a:r>
            <a:r>
              <a:rPr i="1"/>
              <a:t>was</a:t>
            </a:r>
            <a:endParaRPr i="1"/>
          </a:p>
          <a:p>
            <a:pPr algn="l" defTabSz="1300480">
              <a:defRPr b="1" i="1" sz="1800">
                <a:latin typeface="Arial"/>
                <a:ea typeface="Arial"/>
                <a:cs typeface="Arial"/>
                <a:sym typeface="Arial"/>
              </a:defRPr>
            </a:pPr>
            <a:r>
              <a:t>  stolen</a:t>
            </a:r>
            <a:r>
              <a:rPr b="0"/>
              <a:t> from the cookie jar by me.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 (BE + Participial form= passive voice)</a:t>
            </a:r>
          </a:p>
        </p:txBody>
      </p:sp>
      <p:sp>
        <p:nvSpPr>
          <p:cNvPr id="366" name="Shape 458"/>
          <p:cNvSpPr txBox="1"/>
          <p:nvPr/>
        </p:nvSpPr>
        <p:spPr>
          <a:xfrm>
            <a:off x="4226559" y="3684692"/>
            <a:ext cx="3820585" cy="2485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                   Verbals: 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 1. </a:t>
            </a:r>
            <a:r>
              <a:rPr b="1" sz="1600"/>
              <a:t>Participle</a:t>
            </a:r>
            <a:r>
              <a:rPr sz="1600"/>
              <a:t>: (acts as adjective)</a:t>
            </a:r>
            <a:endParaRPr sz="1600"/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the </a:t>
            </a:r>
            <a:r>
              <a:rPr i="1"/>
              <a:t>dancing</a:t>
            </a:r>
            <a:r>
              <a:t> bear; 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the </a:t>
            </a:r>
            <a:r>
              <a:rPr i="1"/>
              <a:t>stolen</a:t>
            </a:r>
            <a:r>
              <a:t> cookie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2.</a:t>
            </a:r>
            <a:r>
              <a:rPr b="1"/>
              <a:t> Infinitive</a:t>
            </a:r>
            <a:r>
              <a:t>: (acts as noun, adj. or adv.)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Let us never fear </a:t>
            </a:r>
            <a:r>
              <a:rPr i="1"/>
              <a:t>to negotiate</a:t>
            </a:r>
            <a:r>
              <a:t>.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The law to reduce noise has passed.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We went to London </a:t>
            </a:r>
            <a:r>
              <a:rPr i="1"/>
              <a:t>to see</a:t>
            </a:r>
            <a:r>
              <a:t> the queen.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3. </a:t>
            </a:r>
            <a:r>
              <a:rPr b="1"/>
              <a:t>Gerund:</a:t>
            </a:r>
            <a:r>
              <a:t> (Acts as noun)</a:t>
            </a:r>
          </a:p>
          <a:p>
            <a:pPr algn="l" defTabSz="130048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  <a:r>
              <a:rPr i="1"/>
              <a:t>Teaching</a:t>
            </a:r>
            <a:r>
              <a:t>  makes me happy.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8"/>
      <p:bldP build="whole" bldLvl="1" animBg="1" rev="0" advAuto="0" spid="363" grpId="9"/>
      <p:bldP build="whole" bldLvl="1" animBg="1" rev="0" advAuto="0" spid="365" grpId="11"/>
      <p:bldP build="whole" bldLvl="1" animBg="1" rev="0" advAuto="0" spid="358" grpId="3"/>
      <p:bldP build="whole" bldLvl="1" animBg="1" rev="0" advAuto="0" spid="360" grpId="6"/>
      <p:bldP build="whole" bldLvl="1" animBg="1" rev="0" advAuto="0" spid="366" grpId="12"/>
      <p:bldP build="whole" bldLvl="1" animBg="1" rev="0" advAuto="0" spid="361" grpId="5"/>
      <p:bldP build="whole" bldLvl="1" animBg="1" rev="0" advAuto="0" spid="357" grpId="2"/>
      <p:bldP build="whole" bldLvl="1" animBg="1" rev="0" advAuto="0" spid="364" grpId="10"/>
      <p:bldP build="whole" bldLvl="1" animBg="1" rev="0" advAuto="0" spid="356" grpId="1"/>
      <p:bldP build="whole" bldLvl="1" animBg="1" rev="0" advAuto="0" spid="359" grpId="7"/>
      <p:bldP build="whole" bldLvl="1" animBg="1" rev="0" advAuto="0" spid="362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"/>
          <p:cNvSpPr/>
          <p:nvPr/>
        </p:nvSpPr>
        <p:spPr>
          <a:xfrm>
            <a:off x="824583" y="179859"/>
            <a:ext cx="11666465" cy="8358486"/>
          </a:xfrm>
          <a:prstGeom prst="rect">
            <a:avLst/>
          </a:prstGeom>
          <a:solidFill>
            <a:srgbClr val="000000"/>
          </a:solidFill>
          <a:ln w="12700">
            <a:solidFill>
              <a:srgbClr val="212121"/>
            </a:solidFill>
          </a:ln>
        </p:spPr>
        <p:txBody>
          <a:bodyPr lIns="50800" tIns="50800" rIns="50800" bIns="50800" anchor="ctr"/>
          <a:lstStyle/>
          <a:p>
            <a:pPr defTabSz="1300162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9" name="In the English grammar system, the modifiers are represented…"/>
          <p:cNvSpPr txBox="1"/>
          <p:nvPr/>
        </p:nvSpPr>
        <p:spPr>
          <a:xfrm>
            <a:off x="2424771" y="2065125"/>
            <a:ext cx="846608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In the English grammar system, the modifiers are represented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t>by two separate but equal parts of speech:</a:t>
            </a:r>
          </a:p>
        </p:txBody>
      </p:sp>
      <p:sp>
        <p:nvSpPr>
          <p:cNvPr id="370" name="The adjectives, which answer the question “What kind?”"/>
          <p:cNvSpPr txBox="1"/>
          <p:nvPr/>
        </p:nvSpPr>
        <p:spPr>
          <a:xfrm>
            <a:off x="2424771" y="3804102"/>
            <a:ext cx="772153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The adjectives, which answer the question “</a:t>
            </a:r>
            <a:r>
              <a:rPr i="1"/>
              <a:t>What kind</a:t>
            </a:r>
            <a:r>
              <a:t>?”</a:t>
            </a:r>
          </a:p>
        </p:txBody>
      </p:sp>
      <p:sp>
        <p:nvSpPr>
          <p:cNvPr id="371" name="These are their stories."/>
          <p:cNvSpPr txBox="1"/>
          <p:nvPr/>
        </p:nvSpPr>
        <p:spPr>
          <a:xfrm>
            <a:off x="2630583" y="6389626"/>
            <a:ext cx="331604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These are their stories. </a:t>
            </a:r>
          </a:p>
        </p:txBody>
      </p:sp>
      <p:sp>
        <p:nvSpPr>
          <p:cNvPr id="372" name="The adverbs, which answer the questions “How? When? Where? Why? How often? and To What Extent?”"/>
          <p:cNvSpPr txBox="1"/>
          <p:nvPr/>
        </p:nvSpPr>
        <p:spPr>
          <a:xfrm>
            <a:off x="2540540" y="4617593"/>
            <a:ext cx="7721532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t>The adverbs, which answer the questions “</a:t>
            </a:r>
            <a:r>
              <a:rPr i="1"/>
              <a:t>How</a:t>
            </a:r>
            <a:r>
              <a:t>? </a:t>
            </a:r>
            <a:r>
              <a:rPr i="1"/>
              <a:t>When? Where? Why? How often?</a:t>
            </a:r>
            <a:r>
              <a:t> and </a:t>
            </a:r>
            <a:r>
              <a:rPr i="1"/>
              <a:t>To What Extent?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2"/>
      <p:bldP build="whole" bldLvl="1" animBg="1" rev="0" advAuto="0" spid="372" grpId="3"/>
      <p:bldP build="whole" bldLvl="1" animBg="1" rev="0" advAuto="0" spid="369" grpId="1"/>
      <p:bldP build="whole" bldLvl="1" animBg="1" rev="0" advAuto="0" spid="371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ircle"/>
          <p:cNvSpPr/>
          <p:nvPr/>
        </p:nvSpPr>
        <p:spPr>
          <a:xfrm>
            <a:off x="5201920" y="2881000"/>
            <a:ext cx="3359585" cy="335958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130048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75" name="21564813" descr="21564813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0292" y="3576320"/>
            <a:ext cx="1165023" cy="1733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Pepper is…"/>
          <p:cNvSpPr txBox="1"/>
          <p:nvPr/>
        </p:nvSpPr>
        <p:spPr>
          <a:xfrm>
            <a:off x="6479821" y="3519875"/>
            <a:ext cx="1735206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Pepper is…</a:t>
            </a:r>
          </a:p>
        </p:txBody>
      </p:sp>
      <p:sp>
        <p:nvSpPr>
          <p:cNvPr id="377" name="Pepper acts.."/>
          <p:cNvSpPr txBox="1"/>
          <p:nvPr/>
        </p:nvSpPr>
        <p:spPr>
          <a:xfrm>
            <a:off x="6381359" y="5100525"/>
            <a:ext cx="193212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Pepper acts..</a:t>
            </a:r>
          </a:p>
        </p:txBody>
      </p:sp>
      <p:grpSp>
        <p:nvGrpSpPr>
          <p:cNvPr id="396" name="Group"/>
          <p:cNvGrpSpPr/>
          <p:nvPr/>
        </p:nvGrpSpPr>
        <p:grpSpPr>
          <a:xfrm>
            <a:off x="2238011" y="643876"/>
            <a:ext cx="9633979" cy="7917637"/>
            <a:chOff x="0" y="0"/>
            <a:chExt cx="9633978" cy="7917637"/>
          </a:xfrm>
        </p:grpSpPr>
        <p:sp>
          <p:nvSpPr>
            <p:cNvPr id="378" name="Circle"/>
            <p:cNvSpPr/>
            <p:nvPr/>
          </p:nvSpPr>
          <p:spPr>
            <a:xfrm>
              <a:off x="6648596" y="764969"/>
              <a:ext cx="1517251" cy="1517251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9" name="Circle"/>
            <p:cNvSpPr/>
            <p:nvPr/>
          </p:nvSpPr>
          <p:spPr>
            <a:xfrm>
              <a:off x="4545667" y="0"/>
              <a:ext cx="1517251" cy="1517245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0" name="Circle"/>
            <p:cNvSpPr/>
            <p:nvPr/>
          </p:nvSpPr>
          <p:spPr>
            <a:xfrm>
              <a:off x="1550480" y="760402"/>
              <a:ext cx="1517252" cy="1517245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1" name="Circle"/>
            <p:cNvSpPr/>
            <p:nvPr/>
          </p:nvSpPr>
          <p:spPr>
            <a:xfrm>
              <a:off x="362942" y="4883161"/>
              <a:ext cx="1517249" cy="1517245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2" name="Circle"/>
            <p:cNvSpPr/>
            <p:nvPr/>
          </p:nvSpPr>
          <p:spPr>
            <a:xfrm>
              <a:off x="5456492" y="6400387"/>
              <a:ext cx="1517249" cy="1517251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3" name="Circle"/>
            <p:cNvSpPr/>
            <p:nvPr/>
          </p:nvSpPr>
          <p:spPr>
            <a:xfrm>
              <a:off x="146194" y="2390569"/>
              <a:ext cx="1517251" cy="1517251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4" name="Circle"/>
            <p:cNvSpPr/>
            <p:nvPr/>
          </p:nvSpPr>
          <p:spPr>
            <a:xfrm>
              <a:off x="2530413" y="6400387"/>
              <a:ext cx="1517247" cy="1517251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5" name="Circle"/>
            <p:cNvSpPr/>
            <p:nvPr/>
          </p:nvSpPr>
          <p:spPr>
            <a:xfrm>
              <a:off x="7407211" y="4774785"/>
              <a:ext cx="1517249" cy="1517251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6" name="Circle"/>
            <p:cNvSpPr/>
            <p:nvPr/>
          </p:nvSpPr>
          <p:spPr>
            <a:xfrm>
              <a:off x="7949081" y="2715689"/>
              <a:ext cx="1517249" cy="1517251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7" name="fun"/>
            <p:cNvSpPr txBox="1"/>
            <p:nvPr/>
          </p:nvSpPr>
          <p:spPr>
            <a:xfrm>
              <a:off x="5027011" y="426225"/>
              <a:ext cx="54345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fun</a:t>
              </a:r>
            </a:p>
          </p:txBody>
        </p:sp>
        <p:sp>
          <p:nvSpPr>
            <p:cNvPr id="388" name="cute"/>
            <p:cNvSpPr txBox="1"/>
            <p:nvPr/>
          </p:nvSpPr>
          <p:spPr>
            <a:xfrm>
              <a:off x="7080917" y="1219577"/>
              <a:ext cx="707137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cute</a:t>
              </a:r>
            </a:p>
          </p:txBody>
        </p:sp>
        <p:sp>
          <p:nvSpPr>
            <p:cNvPr id="389" name="mischievous"/>
            <p:cNvSpPr txBox="1"/>
            <p:nvPr/>
          </p:nvSpPr>
          <p:spPr>
            <a:xfrm>
              <a:off x="7825905" y="3170297"/>
              <a:ext cx="1808074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mischievous</a:t>
              </a:r>
            </a:p>
          </p:txBody>
        </p:sp>
        <p:sp>
          <p:nvSpPr>
            <p:cNvPr id="390" name="lazy"/>
            <p:cNvSpPr txBox="1"/>
            <p:nvPr/>
          </p:nvSpPr>
          <p:spPr>
            <a:xfrm>
              <a:off x="1957288" y="1288341"/>
              <a:ext cx="644348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lazy</a:t>
              </a:r>
            </a:p>
          </p:txBody>
        </p:sp>
        <p:sp>
          <p:nvSpPr>
            <p:cNvPr id="391" name="independent"/>
            <p:cNvSpPr txBox="1"/>
            <p:nvPr/>
          </p:nvSpPr>
          <p:spPr>
            <a:xfrm>
              <a:off x="0" y="2831921"/>
              <a:ext cx="1819656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independent</a:t>
              </a:r>
            </a:p>
          </p:txBody>
        </p:sp>
        <p:sp>
          <p:nvSpPr>
            <p:cNvPr id="392" name="adventurous"/>
            <p:cNvSpPr txBox="1"/>
            <p:nvPr/>
          </p:nvSpPr>
          <p:spPr>
            <a:xfrm>
              <a:off x="7247200" y="5138385"/>
              <a:ext cx="1802588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adventurous</a:t>
              </a:r>
            </a:p>
          </p:txBody>
        </p:sp>
        <p:sp>
          <p:nvSpPr>
            <p:cNvPr id="393" name="selfish"/>
            <p:cNvSpPr txBox="1"/>
            <p:nvPr/>
          </p:nvSpPr>
          <p:spPr>
            <a:xfrm>
              <a:off x="420928" y="5364598"/>
              <a:ext cx="977800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selfish</a:t>
              </a:r>
            </a:p>
          </p:txBody>
        </p:sp>
        <p:sp>
          <p:nvSpPr>
            <p:cNvPr id="394" name="brave"/>
            <p:cNvSpPr txBox="1"/>
            <p:nvPr/>
          </p:nvSpPr>
          <p:spPr>
            <a:xfrm>
              <a:off x="2739048" y="6881821"/>
              <a:ext cx="876301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brave</a:t>
              </a:r>
            </a:p>
          </p:txBody>
        </p:sp>
        <p:sp>
          <p:nvSpPr>
            <p:cNvPr id="395" name="foolish"/>
            <p:cNvSpPr txBox="1"/>
            <p:nvPr/>
          </p:nvSpPr>
          <p:spPr>
            <a:xfrm>
              <a:off x="5714309" y="6881828"/>
              <a:ext cx="1011632" cy="461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foolish</a:t>
              </a:r>
            </a:p>
          </p:txBody>
        </p:sp>
      </p:grpSp>
      <p:grpSp>
        <p:nvGrpSpPr>
          <p:cNvPr id="416" name="Group"/>
          <p:cNvGrpSpPr/>
          <p:nvPr/>
        </p:nvGrpSpPr>
        <p:grpSpPr>
          <a:xfrm>
            <a:off x="3813925" y="1571402"/>
            <a:ext cx="6482151" cy="6068936"/>
            <a:chOff x="0" y="0"/>
            <a:chExt cx="6482150" cy="6068934"/>
          </a:xfrm>
        </p:grpSpPr>
        <p:sp>
          <p:nvSpPr>
            <p:cNvPr id="397" name="Oval"/>
            <p:cNvSpPr/>
            <p:nvPr/>
          </p:nvSpPr>
          <p:spPr>
            <a:xfrm>
              <a:off x="1565789" y="0"/>
              <a:ext cx="1517249" cy="1408876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8" name="Oval"/>
            <p:cNvSpPr/>
            <p:nvPr/>
          </p:nvSpPr>
          <p:spPr>
            <a:xfrm>
              <a:off x="590428" y="4009819"/>
              <a:ext cx="1517248" cy="1408877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9" name="Oval"/>
            <p:cNvSpPr/>
            <p:nvPr/>
          </p:nvSpPr>
          <p:spPr>
            <a:xfrm>
              <a:off x="48562" y="2709336"/>
              <a:ext cx="1517251" cy="1408877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0" name="Oval"/>
            <p:cNvSpPr/>
            <p:nvPr/>
          </p:nvSpPr>
          <p:spPr>
            <a:xfrm>
              <a:off x="156937" y="1300480"/>
              <a:ext cx="1517248" cy="1408875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1" name="Oval"/>
            <p:cNvSpPr/>
            <p:nvPr/>
          </p:nvSpPr>
          <p:spPr>
            <a:xfrm>
              <a:off x="3733256" y="325119"/>
              <a:ext cx="1517249" cy="1408875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2" name="Oval"/>
            <p:cNvSpPr/>
            <p:nvPr/>
          </p:nvSpPr>
          <p:spPr>
            <a:xfrm>
              <a:off x="2757897" y="4660058"/>
              <a:ext cx="1517249" cy="1408877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3" name="Oval"/>
            <p:cNvSpPr/>
            <p:nvPr/>
          </p:nvSpPr>
          <p:spPr>
            <a:xfrm>
              <a:off x="4491871" y="3793073"/>
              <a:ext cx="1517251" cy="1408875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4" name="Oval"/>
            <p:cNvSpPr/>
            <p:nvPr/>
          </p:nvSpPr>
          <p:spPr>
            <a:xfrm>
              <a:off x="4708619" y="1408854"/>
              <a:ext cx="1517249" cy="1408877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5" name="Oval"/>
            <p:cNvSpPr/>
            <p:nvPr/>
          </p:nvSpPr>
          <p:spPr>
            <a:xfrm>
              <a:off x="4925363" y="2492590"/>
              <a:ext cx="1517249" cy="1408874"/>
            </a:xfrm>
            <a:prstGeom prst="ellipse">
              <a:avLst/>
            </a:prstGeom>
            <a:solidFill>
              <a:srgbClr val="FF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415" name="Group"/>
            <p:cNvGrpSpPr/>
            <p:nvPr/>
          </p:nvGrpSpPr>
          <p:grpSpPr>
            <a:xfrm>
              <a:off x="-1" y="362209"/>
              <a:ext cx="6482152" cy="5338165"/>
              <a:chOff x="0" y="0"/>
              <a:chExt cx="6482150" cy="5338163"/>
            </a:xfrm>
          </p:grpSpPr>
          <p:sp>
            <p:nvSpPr>
              <p:cNvPr id="406" name="playfully"/>
              <p:cNvSpPr txBox="1"/>
              <p:nvPr/>
            </p:nvSpPr>
            <p:spPr>
              <a:xfrm>
                <a:off x="1712146" y="-1"/>
                <a:ext cx="1226211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/>
                <a:r>
                  <a:t>playfully</a:t>
                </a:r>
              </a:p>
            </p:txBody>
          </p:sp>
          <p:sp>
            <p:nvSpPr>
              <p:cNvPr id="407" name="foolishly"/>
              <p:cNvSpPr txBox="1"/>
              <p:nvPr/>
            </p:nvSpPr>
            <p:spPr>
              <a:xfrm>
                <a:off x="192176" y="1381758"/>
                <a:ext cx="1231697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/>
                <a:r>
                  <a:t>foolishly</a:t>
                </a:r>
              </a:p>
            </p:txBody>
          </p:sp>
          <p:sp>
            <p:nvSpPr>
              <p:cNvPr id="408" name="triumphantly"/>
              <p:cNvSpPr txBox="1"/>
              <p:nvPr/>
            </p:nvSpPr>
            <p:spPr>
              <a:xfrm>
                <a:off x="2388316" y="4876797"/>
                <a:ext cx="1808379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/>
                <a:r>
                  <a:t>triumphantly</a:t>
                </a:r>
              </a:p>
            </p:txBody>
          </p:sp>
          <p:sp>
            <p:nvSpPr>
              <p:cNvPr id="409" name="impulsively"/>
              <p:cNvSpPr txBox="1"/>
              <p:nvPr/>
            </p:nvSpPr>
            <p:spPr>
              <a:xfrm>
                <a:off x="0" y="2844801"/>
                <a:ext cx="1616050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/>
                <a:r>
                  <a:t>impulsively</a:t>
                </a:r>
              </a:p>
            </p:txBody>
          </p:sp>
          <p:sp>
            <p:nvSpPr>
              <p:cNvPr id="410" name="selfishly"/>
              <p:cNvSpPr txBox="1"/>
              <p:nvPr/>
            </p:nvSpPr>
            <p:spPr>
              <a:xfrm>
                <a:off x="750957" y="4199470"/>
                <a:ext cx="1197865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/>
                <a:r>
                  <a:t>selfishly</a:t>
                </a:r>
              </a:p>
            </p:txBody>
          </p:sp>
          <p:sp>
            <p:nvSpPr>
              <p:cNvPr id="411" name="mischievously"/>
              <p:cNvSpPr txBox="1"/>
              <p:nvPr/>
            </p:nvSpPr>
            <p:spPr>
              <a:xfrm>
                <a:off x="4454011" y="1578981"/>
                <a:ext cx="2028140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/>
                <a:r>
                  <a:t>mischievously</a:t>
                </a:r>
              </a:p>
            </p:txBody>
          </p:sp>
          <p:sp>
            <p:nvSpPr>
              <p:cNvPr id="412" name="slyly"/>
              <p:cNvSpPr txBox="1"/>
              <p:nvPr/>
            </p:nvSpPr>
            <p:spPr>
              <a:xfrm>
                <a:off x="5331409" y="2527253"/>
                <a:ext cx="706832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/>
                <a:r>
                  <a:t>slyly</a:t>
                </a:r>
              </a:p>
            </p:txBody>
          </p:sp>
          <p:sp>
            <p:nvSpPr>
              <p:cNvPr id="413" name="independently"/>
              <p:cNvSpPr txBox="1"/>
              <p:nvPr/>
            </p:nvSpPr>
            <p:spPr>
              <a:xfrm>
                <a:off x="4231473" y="3610997"/>
                <a:ext cx="2039723" cy="461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/>
                <a:r>
                  <a:t>independently</a:t>
                </a:r>
              </a:p>
            </p:txBody>
          </p:sp>
          <p:sp>
            <p:nvSpPr>
              <p:cNvPr id="414" name="mysteriously"/>
              <p:cNvSpPr txBox="1"/>
              <p:nvPr/>
            </p:nvSpPr>
            <p:spPr>
              <a:xfrm>
                <a:off x="3580298" y="379306"/>
                <a:ext cx="1824839" cy="461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/>
                <a:r>
                  <a:t>mysteriously</a:t>
                </a:r>
              </a:p>
            </p:txBody>
          </p:sp>
        </p:grpSp>
      </p:grpSp>
      <p:grpSp>
        <p:nvGrpSpPr>
          <p:cNvPr id="419" name="Group"/>
          <p:cNvGrpSpPr/>
          <p:nvPr/>
        </p:nvGrpSpPr>
        <p:grpSpPr>
          <a:xfrm>
            <a:off x="258999" y="198560"/>
            <a:ext cx="3572388" cy="1270001"/>
            <a:chOff x="0" y="0"/>
            <a:chExt cx="3572387" cy="1270000"/>
          </a:xfrm>
        </p:grpSpPr>
        <p:sp>
          <p:nvSpPr>
            <p:cNvPr id="417" name="Rectangle"/>
            <p:cNvSpPr/>
            <p:nvPr/>
          </p:nvSpPr>
          <p:spPr>
            <a:xfrm>
              <a:off x="0" y="0"/>
              <a:ext cx="3572388" cy="1270000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162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8" name="Adjectives:  What kind?…"/>
            <p:cNvSpPr txBox="1"/>
            <p:nvPr/>
          </p:nvSpPr>
          <p:spPr>
            <a:xfrm>
              <a:off x="69014" y="215899"/>
              <a:ext cx="3434359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Adjectives:  </a:t>
              </a:r>
              <a:r>
                <a:rPr i="1"/>
                <a:t>What kind</a:t>
              </a:r>
              <a:r>
                <a:t>?</a:t>
              </a:r>
            </a:p>
            <a:p>
              <a:pPr algn="l"/>
              <a:r>
                <a:t>(Used with linking verbs)</a:t>
              </a:r>
            </a:p>
          </p:txBody>
        </p:sp>
      </p:grpSp>
      <p:sp>
        <p:nvSpPr>
          <p:cNvPr id="420" name="Pepper is…"/>
          <p:cNvSpPr txBox="1"/>
          <p:nvPr/>
        </p:nvSpPr>
        <p:spPr>
          <a:xfrm>
            <a:off x="6462843" y="3961632"/>
            <a:ext cx="2158920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Pepper feels…</a:t>
            </a:r>
          </a:p>
        </p:txBody>
      </p:sp>
      <p:sp>
        <p:nvSpPr>
          <p:cNvPr id="421" name="Pepper is…"/>
          <p:cNvSpPr txBox="1"/>
          <p:nvPr/>
        </p:nvSpPr>
        <p:spPr>
          <a:xfrm>
            <a:off x="6524667" y="4437304"/>
            <a:ext cx="2226636" cy="475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Pepper looks…</a:t>
            </a:r>
          </a:p>
        </p:txBody>
      </p:sp>
      <p:grpSp>
        <p:nvGrpSpPr>
          <p:cNvPr id="424" name="Group"/>
          <p:cNvGrpSpPr/>
          <p:nvPr/>
        </p:nvGrpSpPr>
        <p:grpSpPr>
          <a:xfrm>
            <a:off x="8940799" y="91031"/>
            <a:ext cx="3572389" cy="1270001"/>
            <a:chOff x="0" y="0"/>
            <a:chExt cx="3572387" cy="1270000"/>
          </a:xfrm>
        </p:grpSpPr>
        <p:sp>
          <p:nvSpPr>
            <p:cNvPr id="422" name="Rectangle"/>
            <p:cNvSpPr/>
            <p:nvPr/>
          </p:nvSpPr>
          <p:spPr>
            <a:xfrm>
              <a:off x="0" y="0"/>
              <a:ext cx="3507040" cy="1270000"/>
            </a:xfrm>
            <a:prstGeom prst="rect">
              <a:avLst/>
            </a:prstGeom>
            <a:solidFill>
              <a:srgbClr val="FFA63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23" name="Adverbs: How?…"/>
            <p:cNvSpPr txBox="1"/>
            <p:nvPr/>
          </p:nvSpPr>
          <p:spPr>
            <a:xfrm>
              <a:off x="133225" y="215899"/>
              <a:ext cx="3439163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/>
              <a:r>
                <a:t>Adverbs: How?</a:t>
              </a:r>
            </a:p>
            <a:p>
              <a:pPr algn="l"/>
              <a:r>
                <a:t>(Used with action verbs)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9" grpId="7"/>
      <p:bldP build="whole" bldLvl="1" animBg="1" rev="0" advAuto="0" spid="377" grpId="5"/>
      <p:bldP build="whole" bldLvl="1" animBg="1" rev="0" advAuto="0" spid="376" grpId="1"/>
      <p:bldP build="whole" bldLvl="1" animBg="1" rev="0" advAuto="0" spid="420" grpId="3"/>
      <p:bldP build="whole" bldLvl="1" animBg="1" rev="0" advAuto="0" spid="421" grpId="4"/>
      <p:bldP build="whole" bldLvl="1" animBg="1" rev="0" advAuto="0" spid="416" grpId="6"/>
      <p:bldP build="whole" bldLvl="1" animBg="1" rev="0" advAuto="0" spid="396" grpId="2"/>
      <p:bldP build="whole" bldLvl="1" animBg="1" rev="0" advAuto="0" spid="424" grpId="8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0835" y="1466328"/>
            <a:ext cx="2362203" cy="1933577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I am a good reader."/>
          <p:cNvSpPr txBox="1"/>
          <p:nvPr/>
        </p:nvSpPr>
        <p:spPr>
          <a:xfrm>
            <a:off x="2501517" y="4156952"/>
            <a:ext cx="37621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am a good reader.</a:t>
            </a:r>
          </a:p>
        </p:txBody>
      </p:sp>
      <p:sp>
        <p:nvSpPr>
          <p:cNvPr id="428" name="I read well."/>
          <p:cNvSpPr txBox="1"/>
          <p:nvPr/>
        </p:nvSpPr>
        <p:spPr>
          <a:xfrm>
            <a:off x="7854568" y="4156952"/>
            <a:ext cx="1833880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read well. </a:t>
            </a:r>
          </a:p>
        </p:txBody>
      </p:sp>
      <p:sp>
        <p:nvSpPr>
          <p:cNvPr id="429" name="I am a good bike rider."/>
          <p:cNvSpPr txBox="1"/>
          <p:nvPr/>
        </p:nvSpPr>
        <p:spPr>
          <a:xfrm>
            <a:off x="2501517" y="4795127"/>
            <a:ext cx="37621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am a good bike rider.</a:t>
            </a:r>
          </a:p>
        </p:txBody>
      </p:sp>
      <p:sp>
        <p:nvSpPr>
          <p:cNvPr id="430" name="I am a good singer."/>
          <p:cNvSpPr txBox="1"/>
          <p:nvPr/>
        </p:nvSpPr>
        <p:spPr>
          <a:xfrm>
            <a:off x="2501517" y="5433302"/>
            <a:ext cx="37621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am a good singer.</a:t>
            </a:r>
          </a:p>
        </p:txBody>
      </p:sp>
      <p:sp>
        <p:nvSpPr>
          <p:cNvPr id="431" name="I am a good dancer."/>
          <p:cNvSpPr txBox="1"/>
          <p:nvPr/>
        </p:nvSpPr>
        <p:spPr>
          <a:xfrm>
            <a:off x="2501517" y="6166727"/>
            <a:ext cx="37621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am a good dancer.</a:t>
            </a:r>
          </a:p>
        </p:txBody>
      </p:sp>
      <p:sp>
        <p:nvSpPr>
          <p:cNvPr id="432" name="I am a good student."/>
          <p:cNvSpPr txBox="1"/>
          <p:nvPr/>
        </p:nvSpPr>
        <p:spPr>
          <a:xfrm>
            <a:off x="2501517" y="6900152"/>
            <a:ext cx="37621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am a good student.</a:t>
            </a:r>
          </a:p>
        </p:txBody>
      </p:sp>
      <p:sp>
        <p:nvSpPr>
          <p:cNvPr id="433" name="I  ride my bike well."/>
          <p:cNvSpPr txBox="1"/>
          <p:nvPr/>
        </p:nvSpPr>
        <p:spPr>
          <a:xfrm>
            <a:off x="7854568" y="4795127"/>
            <a:ext cx="2734787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 ride my bike well. </a:t>
            </a:r>
          </a:p>
        </p:txBody>
      </p:sp>
      <p:sp>
        <p:nvSpPr>
          <p:cNvPr id="434" name="I  sing well."/>
          <p:cNvSpPr txBox="1"/>
          <p:nvPr/>
        </p:nvSpPr>
        <p:spPr>
          <a:xfrm>
            <a:off x="7854568" y="5490452"/>
            <a:ext cx="1833880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 sing well. </a:t>
            </a:r>
          </a:p>
        </p:txBody>
      </p:sp>
      <p:sp>
        <p:nvSpPr>
          <p:cNvPr id="435" name="I dance well."/>
          <p:cNvSpPr txBox="1"/>
          <p:nvPr/>
        </p:nvSpPr>
        <p:spPr>
          <a:xfrm>
            <a:off x="7854568" y="6166727"/>
            <a:ext cx="1833880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dance well. </a:t>
            </a:r>
          </a:p>
        </p:txBody>
      </p:sp>
      <p:sp>
        <p:nvSpPr>
          <p:cNvPr id="436" name="I learn well."/>
          <p:cNvSpPr txBox="1"/>
          <p:nvPr/>
        </p:nvSpPr>
        <p:spPr>
          <a:xfrm>
            <a:off x="7854568" y="6823952"/>
            <a:ext cx="1833880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learn well.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4" grpId="6"/>
      <p:bldP build="whole" bldLvl="1" animBg="1" rev="0" advAuto="0" spid="429" grpId="3"/>
      <p:bldP build="whole" bldLvl="1" animBg="1" rev="0" advAuto="0" spid="430" grpId="5"/>
      <p:bldP build="whole" bldLvl="1" animBg="1" rev="0" advAuto="0" spid="432" grpId="9"/>
      <p:bldP build="whole" bldLvl="1" animBg="1" rev="0" advAuto="0" spid="433" grpId="4"/>
      <p:bldP build="whole" bldLvl="1" animBg="1" rev="0" advAuto="0" spid="428" grpId="2"/>
      <p:bldP build="whole" bldLvl="1" animBg="1" rev="0" advAuto="0" spid="431" grpId="7"/>
      <p:bldP build="whole" bldLvl="1" animBg="1" rev="0" advAuto="0" spid="435" grpId="8"/>
      <p:bldP build="whole" bldLvl="1" animBg="1" rev="0" advAuto="0" spid="427" grpId="1"/>
      <p:bldP build="whole" bldLvl="1" animBg="1" rev="0" advAuto="0" spid="436" grpId="1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I am a good reader."/>
          <p:cNvSpPr txBox="1"/>
          <p:nvPr/>
        </p:nvSpPr>
        <p:spPr>
          <a:xfrm>
            <a:off x="2630150" y="3758190"/>
            <a:ext cx="37621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am a bad reader.</a:t>
            </a:r>
          </a:p>
        </p:txBody>
      </p:sp>
      <p:sp>
        <p:nvSpPr>
          <p:cNvPr id="439" name="I read well."/>
          <p:cNvSpPr txBox="1"/>
          <p:nvPr/>
        </p:nvSpPr>
        <p:spPr>
          <a:xfrm>
            <a:off x="7854568" y="3758190"/>
            <a:ext cx="1833880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read badly. </a:t>
            </a:r>
          </a:p>
        </p:txBody>
      </p:sp>
      <p:sp>
        <p:nvSpPr>
          <p:cNvPr id="440" name="I am a good bike rider."/>
          <p:cNvSpPr txBox="1"/>
          <p:nvPr/>
        </p:nvSpPr>
        <p:spPr>
          <a:xfrm>
            <a:off x="5408624" y="1044531"/>
            <a:ext cx="3762135" cy="2200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4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8624" y="1044531"/>
            <a:ext cx="3685809" cy="2064053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I am a good dancer."/>
          <p:cNvSpPr txBox="1"/>
          <p:nvPr/>
        </p:nvSpPr>
        <p:spPr>
          <a:xfrm>
            <a:off x="2501517" y="6166727"/>
            <a:ext cx="37621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Your haircut looks bad.</a:t>
            </a:r>
          </a:p>
        </p:txBody>
      </p:sp>
      <p:sp>
        <p:nvSpPr>
          <p:cNvPr id="443" name="I am a good student."/>
          <p:cNvSpPr txBox="1"/>
          <p:nvPr/>
        </p:nvSpPr>
        <p:spPr>
          <a:xfrm>
            <a:off x="2501517" y="7370996"/>
            <a:ext cx="37621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 did bad on that test.</a:t>
            </a:r>
          </a:p>
        </p:txBody>
      </p:sp>
      <p:sp>
        <p:nvSpPr>
          <p:cNvPr id="444" name="I dance well."/>
          <p:cNvSpPr txBox="1"/>
          <p:nvPr/>
        </p:nvSpPr>
        <p:spPr>
          <a:xfrm>
            <a:off x="7854568" y="6166727"/>
            <a:ext cx="4140934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Your haircut looks badly. </a:t>
            </a:r>
          </a:p>
        </p:txBody>
      </p:sp>
      <p:sp>
        <p:nvSpPr>
          <p:cNvPr id="445" name="I  ride my bike well."/>
          <p:cNvSpPr txBox="1"/>
          <p:nvPr/>
        </p:nvSpPr>
        <p:spPr>
          <a:xfrm>
            <a:off x="2554887" y="4791008"/>
            <a:ext cx="2734786" cy="75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feel bad about what happened. </a:t>
            </a:r>
          </a:p>
        </p:txBody>
      </p:sp>
      <p:sp>
        <p:nvSpPr>
          <p:cNvPr id="446" name="I  ride my bike well."/>
          <p:cNvSpPr txBox="1"/>
          <p:nvPr/>
        </p:nvSpPr>
        <p:spPr>
          <a:xfrm>
            <a:off x="7788618" y="4657734"/>
            <a:ext cx="2734787" cy="75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feel badly about what happened. 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6977" y="4657734"/>
            <a:ext cx="609148" cy="753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94797" y="5995277"/>
            <a:ext cx="609148" cy="753896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I am a good student."/>
          <p:cNvSpPr txBox="1"/>
          <p:nvPr/>
        </p:nvSpPr>
        <p:spPr>
          <a:xfrm>
            <a:off x="7748112" y="7465214"/>
            <a:ext cx="37621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tIns="38099" rIns="38099" bIns="38099" anchor="ctr">
            <a:spAutoFit/>
          </a:bodyPr>
          <a:lstStyle>
            <a:lvl1pPr algn="l" defTabSz="584199">
              <a:defRPr b="1"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  did badly on that test.</a:t>
            </a:r>
          </a:p>
        </p:txBody>
      </p:sp>
      <p:pic>
        <p:nvPicPr>
          <p:cNvPr id="4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3131" y="7199546"/>
            <a:ext cx="609149" cy="753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8" grpId="1"/>
      <p:bldP build="whole" bldLvl="1" animBg="1" rev="0" advAuto="0" spid="442" grpId="4"/>
      <p:bldP build="whole" bldLvl="1" animBg="1" rev="0" advAuto="0" spid="439" grpId="2"/>
      <p:bldP build="whole" bldLvl="1" animBg="1" rev="0" advAuto="0" spid="440" grpId="3"/>
      <p:bldP build="whole" bldLvl="1" animBg="1" rev="0" advAuto="0" spid="445" grpId="7"/>
      <p:bldP build="whole" bldLvl="1" animBg="1" rev="0" advAuto="0" spid="449" grpId="9"/>
      <p:bldP build="whole" bldLvl="1" animBg="1" rev="0" advAuto="0" spid="444" grpId="5"/>
      <p:bldP build="whole" bldLvl="1" animBg="1" rev="0" advAuto="0" spid="446" grpId="8"/>
      <p:bldP build="whole" bldLvl="1" animBg="1" rev="0" advAuto="0" spid="443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76"/>
          <p:cNvGrpSpPr/>
          <p:nvPr/>
        </p:nvGrpSpPr>
        <p:grpSpPr>
          <a:xfrm>
            <a:off x="1790406" y="1496895"/>
            <a:ext cx="5940241" cy="5120676"/>
            <a:chOff x="-1" y="-1"/>
            <a:chExt cx="5940240" cy="5120674"/>
          </a:xfrm>
        </p:grpSpPr>
        <p:sp>
          <p:nvSpPr>
            <p:cNvPr id="142" name="Shape 74"/>
            <p:cNvSpPr/>
            <p:nvPr/>
          </p:nvSpPr>
          <p:spPr>
            <a:xfrm>
              <a:off x="-2" y="-2"/>
              <a:ext cx="5940241" cy="5120676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" name="Shape 75"/>
            <p:cNvSpPr txBox="1"/>
            <p:nvPr/>
          </p:nvSpPr>
          <p:spPr>
            <a:xfrm>
              <a:off x="869857" y="2031910"/>
              <a:ext cx="4200515" cy="1056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Grammar as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the study of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linguistics</a:t>
              </a:r>
            </a:p>
          </p:txBody>
        </p:sp>
      </p:grpSp>
      <p:grpSp>
        <p:nvGrpSpPr>
          <p:cNvPr id="147" name="Group 79"/>
          <p:cNvGrpSpPr/>
          <p:nvPr/>
        </p:nvGrpSpPr>
        <p:grpSpPr>
          <a:xfrm>
            <a:off x="5274157" y="1600748"/>
            <a:ext cx="5940243" cy="5118420"/>
            <a:chOff x="0" y="-1"/>
            <a:chExt cx="5940242" cy="5118418"/>
          </a:xfrm>
        </p:grpSpPr>
        <p:sp>
          <p:nvSpPr>
            <p:cNvPr id="145" name="Shape 77"/>
            <p:cNvSpPr/>
            <p:nvPr/>
          </p:nvSpPr>
          <p:spPr>
            <a:xfrm>
              <a:off x="-1" y="-2"/>
              <a:ext cx="5940243" cy="5118420"/>
            </a:xfrm>
            <a:prstGeom prst="ellipse">
              <a:avLst/>
            </a:prstGeom>
            <a:solidFill>
              <a:srgbClr val="0070C0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Shape 78"/>
            <p:cNvSpPr txBox="1"/>
            <p:nvPr/>
          </p:nvSpPr>
          <p:spPr>
            <a:xfrm>
              <a:off x="869859" y="2208583"/>
              <a:ext cx="4200517" cy="701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       Teaching </a:t>
              </a:r>
            </a:p>
            <a:p>
              <a:pPr algn="l"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       Writing</a:t>
              </a:r>
            </a:p>
          </p:txBody>
        </p:sp>
      </p:grpSp>
      <p:sp>
        <p:nvSpPr>
          <p:cNvPr id="148" name="Shape 80"/>
          <p:cNvSpPr/>
          <p:nvPr/>
        </p:nvSpPr>
        <p:spPr>
          <a:xfrm>
            <a:off x="5375766" y="2009419"/>
            <a:ext cx="2354879" cy="4301074"/>
          </a:xfrm>
          <a:prstGeom prst="ellipse">
            <a:avLst/>
          </a:prstGeom>
          <a:solidFill>
            <a:srgbClr val="7030A0"/>
          </a:solidFill>
          <a:ln w="25400">
            <a:solidFill>
              <a:srgbClr val="89A4A7"/>
            </a:solidFill>
          </a:ln>
        </p:spPr>
        <p:txBody>
          <a:bodyPr lIns="50800" tIns="50800" rIns="50800" bIns="50800" anchor="ctr"/>
          <a:lstStyle/>
          <a:p>
            <a:pPr defTabSz="130048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159"/>
          <p:cNvSpPr txBox="1"/>
          <p:nvPr>
            <p:ph type="title" idx="4294967295"/>
          </p:nvPr>
        </p:nvSpPr>
        <p:spPr>
          <a:xfrm>
            <a:off x="650238" y="3905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Adverb: Owner’s Manual </a:t>
            </a:r>
          </a:p>
        </p:txBody>
      </p:sp>
      <p:sp>
        <p:nvSpPr>
          <p:cNvPr id="453" name="Shape 160"/>
          <p:cNvSpPr txBox="1"/>
          <p:nvPr>
            <p:ph type="body" idx="4294967295"/>
          </p:nvPr>
        </p:nvSpPr>
        <p:spPr>
          <a:xfrm>
            <a:off x="541865" y="1733972"/>
            <a:ext cx="11812697" cy="7369390"/>
          </a:xfrm>
          <a:prstGeom prst="rect">
            <a:avLst/>
          </a:prstGeom>
        </p:spPr>
        <p:txBody>
          <a:bodyPr lIns="0" tIns="0" rIns="0" bIns="0" anchor="t"/>
          <a:lstStyle/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Congratulations on your wise purchase of an ADVERB. Your adverb may be used to tell where, when, or how.</a:t>
            </a:r>
          </a:p>
          <a:p>
            <a:pPr marL="487680" indent="-487680" defTabSz="1300480">
              <a:lnSpc>
                <a:spcPct val="80000"/>
              </a:lnSpc>
              <a:spcBef>
                <a:spcPts val="9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57171" indent="-257171" defTabSz="1300480">
              <a:lnSpc>
                <a:spcPct val="80000"/>
              </a:lnSpc>
              <a:spcBef>
                <a:spcPts val="5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Adverbs that tell </a:t>
            </a:r>
            <a:r>
              <a:rPr i="1"/>
              <a:t>where </a:t>
            </a:r>
            <a:r>
              <a:t>may be replaced by the word </a:t>
            </a:r>
            <a:r>
              <a:rPr i="1"/>
              <a:t>there</a:t>
            </a:r>
            <a:r>
              <a:t>:   </a:t>
            </a:r>
            <a:r>
              <a:rPr i="1"/>
              <a:t>We drove </a:t>
            </a:r>
            <a:r>
              <a:rPr i="1" u="sng"/>
              <a:t>south</a:t>
            </a:r>
            <a:r>
              <a:rPr i="1"/>
              <a:t> for two miles</a:t>
            </a:r>
            <a:r>
              <a:t>. (We drove </a:t>
            </a:r>
            <a:r>
              <a:rPr i="1" u="sng"/>
              <a:t>there</a:t>
            </a:r>
            <a:r>
              <a:t> for two miles.)</a:t>
            </a:r>
          </a:p>
          <a:p>
            <a:pPr marL="487680" indent="-487680" defTabSz="1300480">
              <a:lnSpc>
                <a:spcPct val="80000"/>
              </a:lnSpc>
              <a:spcBef>
                <a:spcPts val="9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257171" indent="-257171" defTabSz="1300480">
              <a:lnSpc>
                <a:spcPct val="80000"/>
              </a:lnSpc>
              <a:spcBef>
                <a:spcPts val="5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Adverbs that tell </a:t>
            </a:r>
            <a:r>
              <a:rPr i="1"/>
              <a:t>when</a:t>
            </a:r>
            <a:r>
              <a:t> may be replaced by the word </a:t>
            </a:r>
            <a:r>
              <a:rPr i="1"/>
              <a:t>then</a:t>
            </a:r>
            <a:r>
              <a:t>:   </a:t>
            </a:r>
            <a:r>
              <a:rPr i="1"/>
              <a:t>We ate lunch </a:t>
            </a:r>
            <a:r>
              <a:rPr i="1" u="sng"/>
              <a:t>late</a:t>
            </a:r>
            <a:r>
              <a:t>. 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    (We ate lunch </a:t>
            </a:r>
            <a:r>
              <a:rPr i="1"/>
              <a:t>then</a:t>
            </a:r>
            <a:r>
              <a:t>.)</a:t>
            </a:r>
          </a:p>
          <a:p>
            <a:pPr marL="487680" indent="-487680" defTabSz="1300480">
              <a:lnSpc>
                <a:spcPct val="80000"/>
              </a:lnSpc>
              <a:spcBef>
                <a:spcPts val="9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Adverbs that tell </a:t>
            </a:r>
            <a:r>
              <a:rPr i="1"/>
              <a:t>how </a:t>
            </a:r>
            <a:r>
              <a:t>often end in –</a:t>
            </a:r>
            <a:r>
              <a:rPr i="1"/>
              <a:t>ly</a:t>
            </a:r>
            <a:r>
              <a:t> and may be replaced by the words </a:t>
            </a:r>
            <a:r>
              <a:rPr i="1"/>
              <a:t>like this</a:t>
            </a:r>
            <a:r>
              <a:t>:  He joined the team </a:t>
            </a:r>
            <a:r>
              <a:rPr i="1"/>
              <a:t>eagerly</a:t>
            </a:r>
            <a:r>
              <a:t>. (He joined the team </a:t>
            </a:r>
            <a:r>
              <a:rPr i="1"/>
              <a:t>like this</a:t>
            </a:r>
            <a:r>
              <a:t>.)</a:t>
            </a:r>
          </a:p>
          <a:p>
            <a:pPr marL="487680" indent="-487680" defTabSz="1300480">
              <a:lnSpc>
                <a:spcPct val="80000"/>
              </a:lnSpc>
              <a:spcBef>
                <a:spcPts val="9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You may move your adverbs around in the sentence. If you do, you’ll want to</a:t>
            </a: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set them off with commas.</a:t>
            </a:r>
          </a:p>
          <a:p>
            <a:pPr marL="487680" indent="-487680" defTabSz="1300480">
              <a:lnSpc>
                <a:spcPct val="80000"/>
              </a:lnSpc>
              <a:spcBef>
                <a:spcPts val="9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487680" indent="-487680" defTabSz="1300480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Often, groups of words decide to get together to do ADVERB-like work, and when they do, we call these groups of words ADVERBIALS. ADVERBIALS may be phrases or clauses that do the work that adverbs 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Line"/>
          <p:cNvSpPr/>
          <p:nvPr/>
        </p:nvSpPr>
        <p:spPr>
          <a:xfrm flipH="1">
            <a:off x="6827518" y="1300480"/>
            <a:ext cx="2263" cy="8453120"/>
          </a:xfrm>
          <a:prstGeom prst="line">
            <a:avLst/>
          </a:prstGeom>
          <a:ln w="12700">
            <a:solidFill>
              <a:srgbClr val="B6DCD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458" name="Group"/>
          <p:cNvGrpSpPr/>
          <p:nvPr/>
        </p:nvGrpSpPr>
        <p:grpSpPr>
          <a:xfrm>
            <a:off x="2384204" y="2600949"/>
            <a:ext cx="1300499" cy="1300500"/>
            <a:chOff x="0" y="-1"/>
            <a:chExt cx="1300497" cy="1300499"/>
          </a:xfrm>
        </p:grpSpPr>
        <p:sp>
          <p:nvSpPr>
            <p:cNvPr id="456" name="Square"/>
            <p:cNvSpPr/>
            <p:nvPr/>
          </p:nvSpPr>
          <p:spPr>
            <a:xfrm>
              <a:off x="-1" y="-2"/>
              <a:ext cx="1300498" cy="1300500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7" name="I"/>
            <p:cNvSpPr txBox="1"/>
            <p:nvPr/>
          </p:nvSpPr>
          <p:spPr>
            <a:xfrm>
              <a:off x="-1" y="276857"/>
              <a:ext cx="1300498" cy="746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</a:t>
              </a:r>
            </a:p>
          </p:txBody>
        </p:sp>
      </p:grpSp>
      <p:grpSp>
        <p:nvGrpSpPr>
          <p:cNvPr id="461" name="Group"/>
          <p:cNvGrpSpPr/>
          <p:nvPr/>
        </p:nvGrpSpPr>
        <p:grpSpPr>
          <a:xfrm>
            <a:off x="9861963" y="2492577"/>
            <a:ext cx="1300502" cy="1300499"/>
            <a:chOff x="0" y="0"/>
            <a:chExt cx="1300500" cy="1300497"/>
          </a:xfrm>
        </p:grpSpPr>
        <p:sp>
          <p:nvSpPr>
            <p:cNvPr id="459" name="Square"/>
            <p:cNvSpPr/>
            <p:nvPr/>
          </p:nvSpPr>
          <p:spPr>
            <a:xfrm>
              <a:off x="-1" y="-1"/>
              <a:ext cx="1300501" cy="1300498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0" name="us"/>
            <p:cNvSpPr txBox="1"/>
            <p:nvPr/>
          </p:nvSpPr>
          <p:spPr>
            <a:xfrm>
              <a:off x="-1" y="320061"/>
              <a:ext cx="1300501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us</a:t>
              </a:r>
            </a:p>
          </p:txBody>
        </p:sp>
      </p:grpSp>
      <p:grpSp>
        <p:nvGrpSpPr>
          <p:cNvPr id="464" name="Group"/>
          <p:cNvGrpSpPr/>
          <p:nvPr/>
        </p:nvGrpSpPr>
        <p:grpSpPr>
          <a:xfrm>
            <a:off x="4226548" y="2600949"/>
            <a:ext cx="1300503" cy="1300500"/>
            <a:chOff x="0" y="-1"/>
            <a:chExt cx="1300502" cy="1300499"/>
          </a:xfrm>
        </p:grpSpPr>
        <p:sp>
          <p:nvSpPr>
            <p:cNvPr id="462" name="Square"/>
            <p:cNvSpPr/>
            <p:nvPr/>
          </p:nvSpPr>
          <p:spPr>
            <a:xfrm>
              <a:off x="-1" y="-2"/>
              <a:ext cx="1300503" cy="1300500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3" name="we"/>
            <p:cNvSpPr txBox="1"/>
            <p:nvPr/>
          </p:nvSpPr>
          <p:spPr>
            <a:xfrm>
              <a:off x="-1" y="320061"/>
              <a:ext cx="1300503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we</a:t>
              </a:r>
            </a:p>
          </p:txBody>
        </p:sp>
      </p:grpSp>
      <p:sp>
        <p:nvSpPr>
          <p:cNvPr id="465" name="Square"/>
          <p:cNvSpPr/>
          <p:nvPr/>
        </p:nvSpPr>
        <p:spPr>
          <a:xfrm>
            <a:off x="3467946" y="7911251"/>
            <a:ext cx="1300489" cy="1300490"/>
          </a:xfrm>
          <a:prstGeom prst="rect">
            <a:avLst/>
          </a:prstGeom>
          <a:solidFill>
            <a:srgbClr val="7575D1"/>
          </a:solidFill>
          <a:ln w="25400">
            <a:solidFill>
              <a:srgbClr val="89A4A7"/>
            </a:solidFill>
          </a:ln>
        </p:spPr>
        <p:txBody>
          <a:bodyPr lIns="50800" tIns="50800" rIns="50800" bIns="50800" anchor="ctr"/>
          <a:lstStyle/>
          <a:p>
            <a:pPr defTabSz="130048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468" name="Group"/>
          <p:cNvGrpSpPr/>
          <p:nvPr/>
        </p:nvGrpSpPr>
        <p:grpSpPr>
          <a:xfrm>
            <a:off x="4334922" y="4443294"/>
            <a:ext cx="1300504" cy="1300502"/>
            <a:chOff x="0" y="0"/>
            <a:chExt cx="1300503" cy="1300500"/>
          </a:xfrm>
        </p:grpSpPr>
        <p:sp>
          <p:nvSpPr>
            <p:cNvPr id="466" name="Square"/>
            <p:cNvSpPr/>
            <p:nvPr/>
          </p:nvSpPr>
          <p:spPr>
            <a:xfrm>
              <a:off x="-1" y="-1"/>
              <a:ext cx="1300504" cy="1300501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7" name="you"/>
            <p:cNvSpPr txBox="1"/>
            <p:nvPr/>
          </p:nvSpPr>
          <p:spPr>
            <a:xfrm>
              <a:off x="-1" y="320063"/>
              <a:ext cx="1300504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you</a:t>
              </a:r>
            </a:p>
          </p:txBody>
        </p:sp>
      </p:grpSp>
      <p:grpSp>
        <p:nvGrpSpPr>
          <p:cNvPr id="471" name="Group"/>
          <p:cNvGrpSpPr/>
          <p:nvPr/>
        </p:nvGrpSpPr>
        <p:grpSpPr>
          <a:xfrm>
            <a:off x="4334922" y="5960522"/>
            <a:ext cx="1300504" cy="1300504"/>
            <a:chOff x="0" y="0"/>
            <a:chExt cx="1300503" cy="1300503"/>
          </a:xfrm>
        </p:grpSpPr>
        <p:sp>
          <p:nvSpPr>
            <p:cNvPr id="469" name="Square"/>
            <p:cNvSpPr/>
            <p:nvPr/>
          </p:nvSpPr>
          <p:spPr>
            <a:xfrm>
              <a:off x="-1" y="-1"/>
              <a:ext cx="1300504" cy="1300504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0" name="they"/>
            <p:cNvSpPr txBox="1"/>
            <p:nvPr/>
          </p:nvSpPr>
          <p:spPr>
            <a:xfrm>
              <a:off x="-1" y="320064"/>
              <a:ext cx="1300504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/>
            <a:p>
              <a:pPr defTabSz="130048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</a:t>
              </a:r>
              <a:r>
                <a:rPr sz="3800">
                  <a:solidFill>
                    <a:srgbClr val="000000"/>
                  </a:solidFill>
                </a:rPr>
                <a:t>they</a:t>
              </a:r>
            </a:p>
          </p:txBody>
        </p:sp>
      </p:grpSp>
      <p:grpSp>
        <p:nvGrpSpPr>
          <p:cNvPr id="474" name="Group"/>
          <p:cNvGrpSpPr/>
          <p:nvPr/>
        </p:nvGrpSpPr>
        <p:grpSpPr>
          <a:xfrm>
            <a:off x="2167453" y="5960522"/>
            <a:ext cx="1733994" cy="1300504"/>
            <a:chOff x="0" y="0"/>
            <a:chExt cx="1733992" cy="1300503"/>
          </a:xfrm>
        </p:grpSpPr>
        <p:sp>
          <p:nvSpPr>
            <p:cNvPr id="472" name="Rectangle"/>
            <p:cNvSpPr/>
            <p:nvPr/>
          </p:nvSpPr>
          <p:spPr>
            <a:xfrm>
              <a:off x="-1" y="-1"/>
              <a:ext cx="1733993" cy="1300504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3" name="he, she, it"/>
            <p:cNvSpPr txBox="1"/>
            <p:nvPr/>
          </p:nvSpPr>
          <p:spPr>
            <a:xfrm>
              <a:off x="-1" y="47014"/>
              <a:ext cx="1733993" cy="12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he, she, it</a:t>
              </a:r>
            </a:p>
          </p:txBody>
        </p:sp>
      </p:grpSp>
      <p:grpSp>
        <p:nvGrpSpPr>
          <p:cNvPr id="477" name="Group"/>
          <p:cNvGrpSpPr/>
          <p:nvPr/>
        </p:nvGrpSpPr>
        <p:grpSpPr>
          <a:xfrm>
            <a:off x="2384204" y="4334922"/>
            <a:ext cx="1300499" cy="1300504"/>
            <a:chOff x="0" y="0"/>
            <a:chExt cx="1300497" cy="1300503"/>
          </a:xfrm>
        </p:grpSpPr>
        <p:sp>
          <p:nvSpPr>
            <p:cNvPr id="475" name="Square"/>
            <p:cNvSpPr/>
            <p:nvPr/>
          </p:nvSpPr>
          <p:spPr>
            <a:xfrm>
              <a:off x="-1" y="-1"/>
              <a:ext cx="1300498" cy="1300504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6" name="you"/>
            <p:cNvSpPr txBox="1"/>
            <p:nvPr/>
          </p:nvSpPr>
          <p:spPr>
            <a:xfrm>
              <a:off x="-1" y="320064"/>
              <a:ext cx="1300498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you</a:t>
              </a:r>
            </a:p>
          </p:txBody>
        </p:sp>
      </p:grpSp>
      <p:grpSp>
        <p:nvGrpSpPr>
          <p:cNvPr id="480" name="Group"/>
          <p:cNvGrpSpPr/>
          <p:nvPr/>
        </p:nvGrpSpPr>
        <p:grpSpPr>
          <a:xfrm>
            <a:off x="7694498" y="2492577"/>
            <a:ext cx="1300502" cy="1300499"/>
            <a:chOff x="0" y="0"/>
            <a:chExt cx="1300500" cy="1300497"/>
          </a:xfrm>
        </p:grpSpPr>
        <p:sp>
          <p:nvSpPr>
            <p:cNvPr id="478" name="Square"/>
            <p:cNvSpPr/>
            <p:nvPr/>
          </p:nvSpPr>
          <p:spPr>
            <a:xfrm>
              <a:off x="-1" y="-1"/>
              <a:ext cx="1300501" cy="1300498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9" name="me"/>
            <p:cNvSpPr txBox="1"/>
            <p:nvPr/>
          </p:nvSpPr>
          <p:spPr>
            <a:xfrm>
              <a:off x="-1" y="320061"/>
              <a:ext cx="1300501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me</a:t>
              </a:r>
            </a:p>
          </p:txBody>
        </p:sp>
      </p:grpSp>
      <p:grpSp>
        <p:nvGrpSpPr>
          <p:cNvPr id="483" name="Group"/>
          <p:cNvGrpSpPr/>
          <p:nvPr/>
        </p:nvGrpSpPr>
        <p:grpSpPr>
          <a:xfrm>
            <a:off x="9861963" y="4226548"/>
            <a:ext cx="1300502" cy="1300503"/>
            <a:chOff x="0" y="0"/>
            <a:chExt cx="1300500" cy="1300502"/>
          </a:xfrm>
        </p:grpSpPr>
        <p:sp>
          <p:nvSpPr>
            <p:cNvPr id="481" name="Square"/>
            <p:cNvSpPr/>
            <p:nvPr/>
          </p:nvSpPr>
          <p:spPr>
            <a:xfrm>
              <a:off x="-1" y="-1"/>
              <a:ext cx="1300501" cy="1300503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2" name="you"/>
            <p:cNvSpPr txBox="1"/>
            <p:nvPr/>
          </p:nvSpPr>
          <p:spPr>
            <a:xfrm>
              <a:off x="-1" y="320063"/>
              <a:ext cx="1300501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you</a:t>
              </a:r>
            </a:p>
          </p:txBody>
        </p:sp>
      </p:grpSp>
      <p:grpSp>
        <p:nvGrpSpPr>
          <p:cNvPr id="486" name="Group"/>
          <p:cNvGrpSpPr/>
          <p:nvPr/>
        </p:nvGrpSpPr>
        <p:grpSpPr>
          <a:xfrm>
            <a:off x="7802870" y="4334922"/>
            <a:ext cx="1300502" cy="1300504"/>
            <a:chOff x="0" y="0"/>
            <a:chExt cx="1300500" cy="1300503"/>
          </a:xfrm>
        </p:grpSpPr>
        <p:sp>
          <p:nvSpPr>
            <p:cNvPr id="484" name="Square"/>
            <p:cNvSpPr/>
            <p:nvPr/>
          </p:nvSpPr>
          <p:spPr>
            <a:xfrm>
              <a:off x="-1" y="-1"/>
              <a:ext cx="1300501" cy="1300504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5" name="you"/>
            <p:cNvSpPr txBox="1"/>
            <p:nvPr/>
          </p:nvSpPr>
          <p:spPr>
            <a:xfrm>
              <a:off x="-1" y="320064"/>
              <a:ext cx="1300501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you</a:t>
              </a:r>
            </a:p>
          </p:txBody>
        </p:sp>
      </p:grpSp>
      <p:grpSp>
        <p:nvGrpSpPr>
          <p:cNvPr id="489" name="Group"/>
          <p:cNvGrpSpPr/>
          <p:nvPr/>
        </p:nvGrpSpPr>
        <p:grpSpPr>
          <a:xfrm>
            <a:off x="9970335" y="6068894"/>
            <a:ext cx="1517252" cy="1300502"/>
            <a:chOff x="-1" y="0"/>
            <a:chExt cx="1517250" cy="1300500"/>
          </a:xfrm>
        </p:grpSpPr>
        <p:sp>
          <p:nvSpPr>
            <p:cNvPr id="487" name="Rectangle"/>
            <p:cNvSpPr/>
            <p:nvPr/>
          </p:nvSpPr>
          <p:spPr>
            <a:xfrm>
              <a:off x="-2" y="-1"/>
              <a:ext cx="1517252" cy="1300501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8" name="them"/>
            <p:cNvSpPr txBox="1"/>
            <p:nvPr/>
          </p:nvSpPr>
          <p:spPr>
            <a:xfrm>
              <a:off x="-2" y="320063"/>
              <a:ext cx="1517252" cy="660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them</a:t>
              </a:r>
            </a:p>
          </p:txBody>
        </p:sp>
      </p:grpSp>
      <p:sp>
        <p:nvSpPr>
          <p:cNvPr id="490" name="Square"/>
          <p:cNvSpPr/>
          <p:nvPr/>
        </p:nvSpPr>
        <p:spPr>
          <a:xfrm>
            <a:off x="7802880" y="6068905"/>
            <a:ext cx="1300490" cy="1300490"/>
          </a:xfrm>
          <a:prstGeom prst="rect">
            <a:avLst/>
          </a:prstGeom>
          <a:solidFill>
            <a:srgbClr val="BBE0E3"/>
          </a:solidFill>
          <a:ln w="25400">
            <a:solidFill>
              <a:srgbClr val="89A4A7"/>
            </a:solidFill>
          </a:ln>
        </p:spPr>
        <p:txBody>
          <a:bodyPr lIns="50800" tIns="50800" rIns="50800" bIns="50800" anchor="ctr"/>
          <a:lstStyle/>
          <a:p>
            <a:pPr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493" name="Group"/>
          <p:cNvGrpSpPr/>
          <p:nvPr/>
        </p:nvGrpSpPr>
        <p:grpSpPr>
          <a:xfrm>
            <a:off x="8994976" y="8019615"/>
            <a:ext cx="1517252" cy="1300500"/>
            <a:chOff x="-1" y="-1"/>
            <a:chExt cx="1517250" cy="1300499"/>
          </a:xfrm>
        </p:grpSpPr>
        <p:sp>
          <p:nvSpPr>
            <p:cNvPr id="491" name="Rectangle"/>
            <p:cNvSpPr/>
            <p:nvPr/>
          </p:nvSpPr>
          <p:spPr>
            <a:xfrm>
              <a:off x="-2" y="-2"/>
              <a:ext cx="1517252" cy="1300500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2" name="whom"/>
            <p:cNvSpPr txBox="1"/>
            <p:nvPr/>
          </p:nvSpPr>
          <p:spPr>
            <a:xfrm>
              <a:off x="-2" y="344630"/>
              <a:ext cx="1517252" cy="611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3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whom</a:t>
              </a:r>
            </a:p>
          </p:txBody>
        </p:sp>
      </p:grpSp>
      <p:sp>
        <p:nvSpPr>
          <p:cNvPr id="494" name="who"/>
          <p:cNvSpPr txBox="1"/>
          <p:nvPr/>
        </p:nvSpPr>
        <p:spPr>
          <a:xfrm>
            <a:off x="3467946" y="8236373"/>
            <a:ext cx="1517237" cy="620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48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who</a:t>
            </a:r>
          </a:p>
        </p:txBody>
      </p:sp>
      <p:grpSp>
        <p:nvGrpSpPr>
          <p:cNvPr id="497" name="Group"/>
          <p:cNvGrpSpPr/>
          <p:nvPr/>
        </p:nvGrpSpPr>
        <p:grpSpPr>
          <a:xfrm>
            <a:off x="1625586" y="758599"/>
            <a:ext cx="4551708" cy="1300503"/>
            <a:chOff x="0" y="-1"/>
            <a:chExt cx="4551707" cy="1300502"/>
          </a:xfrm>
        </p:grpSpPr>
        <p:sp>
          <p:nvSpPr>
            <p:cNvPr id="495" name="Rectangle"/>
            <p:cNvSpPr/>
            <p:nvPr/>
          </p:nvSpPr>
          <p:spPr>
            <a:xfrm>
              <a:off x="-1" y="-2"/>
              <a:ext cx="4551708" cy="1300503"/>
            </a:xfrm>
            <a:prstGeom prst="rect">
              <a:avLst/>
            </a:prstGeom>
            <a:solidFill>
              <a:srgbClr val="7575D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6" name="Subjective Team"/>
            <p:cNvSpPr txBox="1"/>
            <p:nvPr/>
          </p:nvSpPr>
          <p:spPr>
            <a:xfrm>
              <a:off x="-1" y="276859"/>
              <a:ext cx="4551708" cy="746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Subjective Team</a:t>
              </a:r>
            </a:p>
          </p:txBody>
        </p:sp>
      </p:grpSp>
      <p:grpSp>
        <p:nvGrpSpPr>
          <p:cNvPr id="500" name="Group"/>
          <p:cNvGrpSpPr/>
          <p:nvPr/>
        </p:nvGrpSpPr>
        <p:grpSpPr>
          <a:xfrm>
            <a:off x="7694495" y="650231"/>
            <a:ext cx="4009833" cy="1300499"/>
            <a:chOff x="-1" y="0"/>
            <a:chExt cx="4009831" cy="1300497"/>
          </a:xfrm>
        </p:grpSpPr>
        <p:sp>
          <p:nvSpPr>
            <p:cNvPr id="498" name="Rectangle"/>
            <p:cNvSpPr/>
            <p:nvPr/>
          </p:nvSpPr>
          <p:spPr>
            <a:xfrm>
              <a:off x="-2" y="-1"/>
              <a:ext cx="4009833" cy="1300498"/>
            </a:xfrm>
            <a:prstGeom prst="rect">
              <a:avLst/>
            </a:prstGeom>
            <a:solidFill>
              <a:srgbClr val="BBE0E3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9" name="Objective Team"/>
            <p:cNvSpPr txBox="1"/>
            <p:nvPr/>
          </p:nvSpPr>
          <p:spPr>
            <a:xfrm>
              <a:off x="-2" y="276858"/>
              <a:ext cx="4009833" cy="746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480">
                <a:defRPr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Objective Team</a:t>
              </a:r>
            </a:p>
          </p:txBody>
        </p:sp>
      </p:grpSp>
      <p:sp>
        <p:nvSpPr>
          <p:cNvPr id="501" name="1st Person:"/>
          <p:cNvSpPr txBox="1"/>
          <p:nvPr/>
        </p:nvSpPr>
        <p:spPr>
          <a:xfrm>
            <a:off x="-5" y="3251199"/>
            <a:ext cx="2074038" cy="58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1</a:t>
            </a:r>
            <a:r>
              <a:rPr baseline="30588"/>
              <a:t>st</a:t>
            </a:r>
            <a:r>
              <a:t> Person: </a:t>
            </a:r>
          </a:p>
        </p:txBody>
      </p:sp>
      <p:sp>
        <p:nvSpPr>
          <p:cNvPr id="502" name="2nd Person:"/>
          <p:cNvSpPr txBox="1"/>
          <p:nvPr/>
        </p:nvSpPr>
        <p:spPr>
          <a:xfrm>
            <a:off x="-7" y="4768424"/>
            <a:ext cx="2321986" cy="58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2nd Person: </a:t>
            </a:r>
          </a:p>
        </p:txBody>
      </p:sp>
      <p:sp>
        <p:nvSpPr>
          <p:cNvPr id="503" name="3rd Person:"/>
          <p:cNvSpPr txBox="1"/>
          <p:nvPr/>
        </p:nvSpPr>
        <p:spPr>
          <a:xfrm>
            <a:off x="-3" y="6394024"/>
            <a:ext cx="2115924" cy="58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3</a:t>
            </a:r>
            <a:r>
              <a:rPr baseline="30588"/>
              <a:t>rd</a:t>
            </a:r>
            <a:r>
              <a:t> Person: </a:t>
            </a:r>
          </a:p>
        </p:txBody>
      </p:sp>
      <p:sp>
        <p:nvSpPr>
          <p:cNvPr id="504" name="him,…"/>
          <p:cNvSpPr txBox="1"/>
          <p:nvPr/>
        </p:nvSpPr>
        <p:spPr>
          <a:xfrm>
            <a:off x="7911251" y="6177279"/>
            <a:ext cx="1146975" cy="112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him,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her, it</a:t>
            </a:r>
          </a:p>
        </p:txBody>
      </p:sp>
      <p:pic>
        <p:nvPicPr>
          <p:cNvPr id="505" name="20254946" descr="20254946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0533" y="4009811"/>
            <a:ext cx="2011690" cy="2384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A Pronoun Poem"/>
          <p:cNvSpPr txBox="1"/>
          <p:nvPr/>
        </p:nvSpPr>
        <p:spPr>
          <a:xfrm>
            <a:off x="5093546" y="1083731"/>
            <a:ext cx="3190013" cy="58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 Pronoun Poem </a:t>
            </a:r>
          </a:p>
        </p:txBody>
      </p:sp>
      <p:sp>
        <p:nvSpPr>
          <p:cNvPr id="508" name="As Mom and I walked homewardly,…"/>
          <p:cNvSpPr txBox="1"/>
          <p:nvPr/>
        </p:nvSpPr>
        <p:spPr>
          <a:xfrm>
            <a:off x="2709327" y="2275836"/>
            <a:ext cx="7357418" cy="681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As Mom and I walked homewardly,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A puppy followed her and me.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Both she and I were quick to see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He had adopted Mom and me.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At home we showed him where to pee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And where the doggy bed would be.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Then Mom and I made lunch for three,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A feast for him and Mom and me.</a:t>
            </a: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 sz="1100">
                <a:latin typeface="Calibri"/>
                <a:ea typeface="Calibri"/>
                <a:cs typeface="Calibri"/>
                <a:sym typeface="Calibri"/>
              </a:defRPr>
            </a:pPr>
            <a:r>
              <a:t>from Woe is I Jr: The Younger Grammarphobe’s Guide to Better English in Plain English. by Patricia T. O’Connor and Tom Stiglich.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ix Reasons for Teaching Prepositions:"/>
          <p:cNvSpPr txBox="1"/>
          <p:nvPr>
            <p:ph type="title" idx="4294967295"/>
          </p:nvPr>
        </p:nvSpPr>
        <p:spPr>
          <a:xfrm>
            <a:off x="650238" y="390595"/>
            <a:ext cx="11704323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1209446">
              <a:defRPr sz="5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Six Reasons for Teaching Prepositions:</a:t>
            </a:r>
          </a:p>
        </p:txBody>
      </p:sp>
      <p:sp>
        <p:nvSpPr>
          <p:cNvPr id="511" name="1. Prepositions add time and place detail to sentences"/>
          <p:cNvSpPr txBox="1"/>
          <p:nvPr/>
        </p:nvSpPr>
        <p:spPr>
          <a:xfrm>
            <a:off x="433489" y="1842346"/>
            <a:ext cx="7445592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Prepositions add time and place detail to sentences</a:t>
            </a:r>
          </a:p>
        </p:txBody>
      </p:sp>
      <p:sp>
        <p:nvSpPr>
          <p:cNvPr id="512" name="2. Students can vary their sentence structure and set the stage for…"/>
          <p:cNvSpPr txBox="1"/>
          <p:nvPr/>
        </p:nvSpPr>
        <p:spPr>
          <a:xfrm>
            <a:off x="433490" y="2817703"/>
            <a:ext cx="9139405" cy="83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2. Students can vary their sentence structure and set the stage for 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 sentence by beginning some sentences with prepositions.</a:t>
            </a:r>
          </a:p>
        </p:txBody>
      </p:sp>
      <p:sp>
        <p:nvSpPr>
          <p:cNvPr id="513" name="3. Students can add power to their writing by ending paragraphs with a…"/>
          <p:cNvSpPr txBox="1"/>
          <p:nvPr/>
        </p:nvSpPr>
        <p:spPr>
          <a:xfrm>
            <a:off x="650231" y="4118185"/>
            <a:ext cx="9919265" cy="118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3. Students can add power to their writing by ending paragraphs with a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prepositional phrase. (Conversely: Students can avoid ending sentences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with prepositions so that their sentences are not weak or too informal.)</a:t>
            </a:r>
          </a:p>
        </p:txBody>
      </p:sp>
      <p:sp>
        <p:nvSpPr>
          <p:cNvPr id="514" name="4. Students can avoid subject-verb agreement errors by recognizing…"/>
          <p:cNvSpPr txBox="1"/>
          <p:nvPr/>
        </p:nvSpPr>
        <p:spPr>
          <a:xfrm>
            <a:off x="758605" y="5743785"/>
            <a:ext cx="10360094" cy="118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4. Students can avoid subject-verb agreement errors by recognizing 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prepositional phrases that intervene between the subject and the verb, as in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“A box of matches (is, are) on the kitchen table.”</a:t>
            </a:r>
          </a:p>
        </p:txBody>
      </p:sp>
      <p:sp>
        <p:nvSpPr>
          <p:cNvPr id="515" name="5. Students can create parallel structure by repeating prepositional phrases…"/>
          <p:cNvSpPr txBox="1"/>
          <p:nvPr/>
        </p:nvSpPr>
        <p:spPr>
          <a:xfrm>
            <a:off x="844405" y="7312941"/>
            <a:ext cx="10274815" cy="83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5. Students can create parallel structure by repeating prepositional phrases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deliberately.</a:t>
            </a:r>
          </a:p>
        </p:txBody>
      </p:sp>
      <p:sp>
        <p:nvSpPr>
          <p:cNvPr id="516" name="6. Students can select the appropriate pronoun case as the object of…"/>
          <p:cNvSpPr txBox="1"/>
          <p:nvPr/>
        </p:nvSpPr>
        <p:spPr>
          <a:xfrm>
            <a:off x="758609" y="8561492"/>
            <a:ext cx="10918622" cy="83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6. Students can select the appropriate pronoun case as the object of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 preposition. </a:t>
            </a:r>
            <a:r>
              <a:rPr i="1"/>
              <a:t>(between you and me; for Joe and me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1" grpId="1"/>
      <p:bldP build="whole" bldLvl="1" animBg="1" rev="0" advAuto="0" spid="512" grpId="2"/>
      <p:bldP build="whole" bldLvl="1" animBg="1" rev="0" advAuto="0" spid="514" grpId="4"/>
      <p:bldP build="whole" bldLvl="1" animBg="1" rev="0" advAuto="0" spid="516" grpId="6"/>
      <p:bldP build="whole" bldLvl="1" animBg="1" rev="0" advAuto="0" spid="513" grpId="3"/>
      <p:bldP build="whole" bldLvl="1" animBg="1" rev="0" advAuto="0" spid="515" grpId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3650" y="601116"/>
            <a:ext cx="2857500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omewhere ________________ the rainbow"/>
          <p:cNvSpPr txBox="1"/>
          <p:nvPr/>
        </p:nvSpPr>
        <p:spPr>
          <a:xfrm>
            <a:off x="3417213" y="3985870"/>
            <a:ext cx="617037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Somewhere ________________ the rainbow</a:t>
            </a:r>
          </a:p>
        </p:txBody>
      </p:sp>
      <p:pic>
        <p:nvPicPr>
          <p:cNvPr id="520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3835" y="5769967"/>
            <a:ext cx="3670302" cy="2222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over…"/>
          <p:cNvSpPr txBox="1"/>
          <p:nvPr/>
        </p:nvSpPr>
        <p:spPr>
          <a:xfrm>
            <a:off x="571498" y="819431"/>
            <a:ext cx="2391157" cy="735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over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under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around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through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by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beside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behind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near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away from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with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in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on</a:t>
            </a:r>
          </a:p>
          <a:p>
            <a:pPr algn="l"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at</a:t>
            </a:r>
          </a:p>
        </p:txBody>
      </p:sp>
      <p:grpSp>
        <p:nvGrpSpPr>
          <p:cNvPr id="525" name="Group"/>
          <p:cNvGrpSpPr/>
          <p:nvPr/>
        </p:nvGrpSpPr>
        <p:grpSpPr>
          <a:xfrm>
            <a:off x="6838746" y="734670"/>
            <a:ext cx="2123288" cy="1305610"/>
            <a:chOff x="0" y="0"/>
            <a:chExt cx="2123287" cy="1305608"/>
          </a:xfrm>
        </p:grpSpPr>
        <p:sp>
          <p:nvSpPr>
            <p:cNvPr id="523" name="Pre:"/>
            <p:cNvSpPr txBox="1"/>
            <p:nvPr/>
          </p:nvSpPr>
          <p:spPr>
            <a:xfrm>
              <a:off x="-1" y="0"/>
              <a:ext cx="775108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Pre: </a:t>
              </a:r>
            </a:p>
          </p:txBody>
        </p:sp>
        <p:sp>
          <p:nvSpPr>
            <p:cNvPr id="524" name="Prefix…"/>
            <p:cNvSpPr txBox="1"/>
            <p:nvPr/>
          </p:nvSpPr>
          <p:spPr>
            <a:xfrm>
              <a:off x="857453" y="476250"/>
              <a:ext cx="1265835" cy="829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Prefix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Preview</a:t>
              </a:r>
            </a:p>
          </p:txBody>
        </p:sp>
      </p:grpSp>
      <p:sp>
        <p:nvSpPr>
          <p:cNvPr id="526" name="Prevent…"/>
          <p:cNvSpPr txBox="1"/>
          <p:nvPr/>
        </p:nvSpPr>
        <p:spPr>
          <a:xfrm>
            <a:off x="9486899" y="893419"/>
            <a:ext cx="1689202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Prevent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Predict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Prepare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Precaution</a:t>
            </a:r>
          </a:p>
        </p:txBody>
      </p:sp>
      <p:sp>
        <p:nvSpPr>
          <p:cNvPr id="527" name="Position"/>
          <p:cNvSpPr txBox="1"/>
          <p:nvPr/>
        </p:nvSpPr>
        <p:spPr>
          <a:xfrm>
            <a:off x="6705599" y="3465170"/>
            <a:ext cx="129905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Position</a:t>
            </a:r>
          </a:p>
        </p:txBody>
      </p:sp>
      <p:grpSp>
        <p:nvGrpSpPr>
          <p:cNvPr id="530" name="Group"/>
          <p:cNvGrpSpPr/>
          <p:nvPr/>
        </p:nvGrpSpPr>
        <p:grpSpPr>
          <a:xfrm>
            <a:off x="3044705" y="61570"/>
            <a:ext cx="8620849" cy="8563660"/>
            <a:chOff x="0" y="0"/>
            <a:chExt cx="8620847" cy="8563659"/>
          </a:xfrm>
        </p:grpSpPr>
        <p:pic>
          <p:nvPicPr>
            <p:cNvPr id="528" name="pasted-image.png" descr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0554421">
              <a:off x="275719" y="275719"/>
              <a:ext cx="8012220" cy="8012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9" name="Prepositions"/>
            <p:cNvSpPr txBox="1"/>
            <p:nvPr/>
          </p:nvSpPr>
          <p:spPr>
            <a:xfrm>
              <a:off x="5428412" y="4719606"/>
              <a:ext cx="319243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3600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Prepositions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5" grpId="1"/>
      <p:bldP build="whole" bldLvl="1" animBg="1" rev="0" advAuto="0" spid="527" grpId="3"/>
      <p:bldP build="whole" bldLvl="1" animBg="1" rev="0" advAuto="0" spid="530" grpId="4"/>
      <p:bldP build="whole" bldLvl="1" animBg="1" rev="0" advAuto="0" spid="526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3650" y="601116"/>
            <a:ext cx="2857500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Somewhere ________________ the rainbow"/>
          <p:cNvSpPr txBox="1"/>
          <p:nvPr/>
        </p:nvSpPr>
        <p:spPr>
          <a:xfrm>
            <a:off x="3417213" y="3985870"/>
            <a:ext cx="617037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Somewhere ________________ the rainbow</a:t>
            </a:r>
          </a:p>
        </p:txBody>
      </p:sp>
      <p:pic>
        <p:nvPicPr>
          <p:cNvPr id="534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3835" y="5769967"/>
            <a:ext cx="3670302" cy="22225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7" name="Group"/>
          <p:cNvGrpSpPr/>
          <p:nvPr/>
        </p:nvGrpSpPr>
        <p:grpSpPr>
          <a:xfrm>
            <a:off x="8953498" y="2253104"/>
            <a:ext cx="3768193" cy="1620397"/>
            <a:chOff x="0" y="0"/>
            <a:chExt cx="3768191" cy="1620395"/>
          </a:xfrm>
        </p:grpSpPr>
        <p:sp>
          <p:nvSpPr>
            <p:cNvPr id="535" name="Line"/>
            <p:cNvSpPr/>
            <p:nvPr/>
          </p:nvSpPr>
          <p:spPr>
            <a:xfrm flipH="1">
              <a:off x="-1" y="582409"/>
              <a:ext cx="1037987" cy="10379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36" name="object of the preposition"/>
            <p:cNvSpPr txBox="1"/>
            <p:nvPr/>
          </p:nvSpPr>
          <p:spPr>
            <a:xfrm>
              <a:off x="92608" y="0"/>
              <a:ext cx="3675584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2C45CF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object of the preposition</a:t>
              </a:r>
            </a:p>
          </p:txBody>
        </p:sp>
      </p:grpSp>
      <p:sp>
        <p:nvSpPr>
          <p:cNvPr id="538" name="Prepositional phrase"/>
          <p:cNvSpPr txBox="1"/>
          <p:nvPr/>
        </p:nvSpPr>
        <p:spPr>
          <a:xfrm>
            <a:off x="4947005" y="4646270"/>
            <a:ext cx="31107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22961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Prepositional phrase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Help your reader visualize by adding  prepositional phrases to…"/>
          <p:cNvSpPr txBox="1"/>
          <p:nvPr/>
        </p:nvSpPr>
        <p:spPr>
          <a:xfrm>
            <a:off x="2235200" y="1706220"/>
            <a:ext cx="940430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Help your reader visualize by adding  prepositional phrases to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your sentences.</a:t>
            </a:r>
          </a:p>
        </p:txBody>
      </p:sp>
      <p:sp>
        <p:nvSpPr>
          <p:cNvPr id="541" name="in…"/>
          <p:cNvSpPr txBox="1"/>
          <p:nvPr/>
        </p:nvSpPr>
        <p:spPr>
          <a:xfrm>
            <a:off x="3911598" y="3503269"/>
            <a:ext cx="729083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for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with</a:t>
            </a:r>
          </a:p>
        </p:txBody>
      </p:sp>
      <p:sp>
        <p:nvSpPr>
          <p:cNvPr id="542" name="Now, You"/>
          <p:cNvSpPr txBox="1"/>
          <p:nvPr/>
        </p:nvSpPr>
        <p:spPr>
          <a:xfrm>
            <a:off x="6037274" y="455270"/>
            <a:ext cx="146365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Now, You</a:t>
            </a:r>
          </a:p>
        </p:txBody>
      </p:sp>
      <p:pic>
        <p:nvPicPr>
          <p:cNvPr id="54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2300" y="3325469"/>
            <a:ext cx="2133600" cy="2540002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Prepositional phrases help your reader visualize."/>
          <p:cNvSpPr txBox="1"/>
          <p:nvPr/>
        </p:nvSpPr>
        <p:spPr>
          <a:xfrm>
            <a:off x="3136898" y="6894170"/>
            <a:ext cx="715213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Prepositional phrases help your reader visualize.</a:t>
            </a:r>
          </a:p>
        </p:txBody>
      </p:sp>
      <p:pic>
        <p:nvPicPr>
          <p:cNvPr id="545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3548" y="7480523"/>
            <a:ext cx="1304703" cy="1304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roup"/>
          <p:cNvGrpSpPr/>
          <p:nvPr/>
        </p:nvGrpSpPr>
        <p:grpSpPr>
          <a:xfrm>
            <a:off x="529852" y="1485899"/>
            <a:ext cx="11183097" cy="6426201"/>
            <a:chOff x="0" y="0"/>
            <a:chExt cx="11183095" cy="6426200"/>
          </a:xfrm>
        </p:grpSpPr>
        <p:sp>
          <p:nvSpPr>
            <p:cNvPr id="547" name="Rectangle"/>
            <p:cNvSpPr/>
            <p:nvPr/>
          </p:nvSpPr>
          <p:spPr>
            <a:xfrm>
              <a:off x="3949701" y="-1"/>
              <a:ext cx="4426695" cy="1270001"/>
            </a:xfrm>
            <a:prstGeom prst="rect">
              <a:avLst/>
            </a:prstGeom>
            <a:solidFill>
              <a:srgbClr val="F8F4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48" name="Rectangle"/>
            <p:cNvSpPr/>
            <p:nvPr/>
          </p:nvSpPr>
          <p:spPr>
            <a:xfrm>
              <a:off x="0" y="5156200"/>
              <a:ext cx="4426696" cy="1270000"/>
            </a:xfrm>
            <a:prstGeom prst="rect">
              <a:avLst/>
            </a:prstGeom>
            <a:solidFill>
              <a:srgbClr val="F8F4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49" name="Rectangle"/>
            <p:cNvSpPr/>
            <p:nvPr/>
          </p:nvSpPr>
          <p:spPr>
            <a:xfrm>
              <a:off x="6756401" y="2247900"/>
              <a:ext cx="4426696" cy="1270000"/>
            </a:xfrm>
            <a:prstGeom prst="rect">
              <a:avLst/>
            </a:prstGeom>
            <a:solidFill>
              <a:srgbClr val="F8F4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50" name="Rectangle"/>
            <p:cNvSpPr/>
            <p:nvPr/>
          </p:nvSpPr>
          <p:spPr>
            <a:xfrm>
              <a:off x="6527801" y="5156200"/>
              <a:ext cx="4426696" cy="1270000"/>
            </a:xfrm>
            <a:prstGeom prst="rect">
              <a:avLst/>
            </a:prstGeom>
            <a:solidFill>
              <a:srgbClr val="F8F4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51" name="Rectangle"/>
            <p:cNvSpPr/>
            <p:nvPr/>
          </p:nvSpPr>
          <p:spPr>
            <a:xfrm>
              <a:off x="203200" y="2336800"/>
              <a:ext cx="4426696" cy="1270000"/>
            </a:xfrm>
            <a:prstGeom prst="rect">
              <a:avLst/>
            </a:prstGeom>
            <a:solidFill>
              <a:srgbClr val="F8F4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558" name="Group"/>
          <p:cNvGrpSpPr/>
          <p:nvPr/>
        </p:nvGrpSpPr>
        <p:grpSpPr>
          <a:xfrm>
            <a:off x="1684069" y="650190"/>
            <a:ext cx="8557161" cy="6148170"/>
            <a:chOff x="0" y="0"/>
            <a:chExt cx="8557159" cy="6148168"/>
          </a:xfrm>
        </p:grpSpPr>
        <p:sp>
          <p:nvSpPr>
            <p:cNvPr id="553" name="VERB"/>
            <p:cNvSpPr txBox="1"/>
            <p:nvPr/>
          </p:nvSpPr>
          <p:spPr>
            <a:xfrm>
              <a:off x="95250" y="2413000"/>
              <a:ext cx="1762659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800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VERB</a:t>
              </a:r>
            </a:p>
          </p:txBody>
        </p:sp>
        <p:sp>
          <p:nvSpPr>
            <p:cNvPr id="554" name="VERB"/>
            <p:cNvSpPr txBox="1"/>
            <p:nvPr/>
          </p:nvSpPr>
          <p:spPr>
            <a:xfrm>
              <a:off x="3892550" y="-1"/>
              <a:ext cx="1762660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800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VERB</a:t>
              </a:r>
            </a:p>
          </p:txBody>
        </p:sp>
        <p:sp>
          <p:nvSpPr>
            <p:cNvPr id="555" name="VERB"/>
            <p:cNvSpPr txBox="1"/>
            <p:nvPr/>
          </p:nvSpPr>
          <p:spPr>
            <a:xfrm>
              <a:off x="6794501" y="2368550"/>
              <a:ext cx="1762659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800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VERB</a:t>
              </a:r>
            </a:p>
          </p:txBody>
        </p:sp>
        <p:sp>
          <p:nvSpPr>
            <p:cNvPr id="556" name="VERB"/>
            <p:cNvSpPr txBox="1"/>
            <p:nvPr/>
          </p:nvSpPr>
          <p:spPr>
            <a:xfrm>
              <a:off x="0" y="5327650"/>
              <a:ext cx="1762659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800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VERB</a:t>
              </a:r>
            </a:p>
          </p:txBody>
        </p:sp>
        <p:sp>
          <p:nvSpPr>
            <p:cNvPr id="557" name="VERB"/>
            <p:cNvSpPr txBox="1"/>
            <p:nvPr/>
          </p:nvSpPr>
          <p:spPr>
            <a:xfrm>
              <a:off x="6794501" y="5124450"/>
              <a:ext cx="1762659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800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VERB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Rectangle"/>
          <p:cNvSpPr/>
          <p:nvPr/>
        </p:nvSpPr>
        <p:spPr>
          <a:xfrm>
            <a:off x="2467074" y="2563514"/>
            <a:ext cx="3760590" cy="1172172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1" name="VERB"/>
          <p:cNvSpPr txBox="1"/>
          <p:nvPr/>
        </p:nvSpPr>
        <p:spPr>
          <a:xfrm>
            <a:off x="3396369" y="2683431"/>
            <a:ext cx="1762660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VERB</a:t>
            </a:r>
          </a:p>
        </p:txBody>
      </p:sp>
      <p:sp>
        <p:nvSpPr>
          <p:cNvPr id="562" name="Rectangle"/>
          <p:cNvSpPr/>
          <p:nvPr/>
        </p:nvSpPr>
        <p:spPr>
          <a:xfrm>
            <a:off x="6416773" y="2563514"/>
            <a:ext cx="3760590" cy="1172172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3" name="ADVERB"/>
          <p:cNvSpPr txBox="1"/>
          <p:nvPr/>
        </p:nvSpPr>
        <p:spPr>
          <a:xfrm>
            <a:off x="6915394" y="2683431"/>
            <a:ext cx="263194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ADVERB</a:t>
            </a:r>
          </a:p>
        </p:txBody>
      </p:sp>
      <p:sp>
        <p:nvSpPr>
          <p:cNvPr id="564" name="Verb Phrase"/>
          <p:cNvSpPr txBox="1"/>
          <p:nvPr/>
        </p:nvSpPr>
        <p:spPr>
          <a:xfrm>
            <a:off x="5062583" y="890519"/>
            <a:ext cx="2748231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Verb Phrase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4" grpId="2"/>
      <p:bldP build="whole" bldLvl="1" animBg="1" rev="0" advAuto="0" spid="56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8"/>
          <p:cNvSpPr txBox="1"/>
          <p:nvPr>
            <p:ph type="title" idx="4294967295"/>
          </p:nvPr>
        </p:nvSpPr>
        <p:spPr>
          <a:xfrm>
            <a:off x="650238" y="390594"/>
            <a:ext cx="11704323" cy="1625602"/>
          </a:xfrm>
          <a:prstGeom prst="rect">
            <a:avLst/>
          </a:prstGeom>
        </p:spPr>
        <p:txBody>
          <a:bodyPr lIns="0" tIns="0" rIns="0" bIns="0"/>
          <a:lstStyle>
            <a:lvl1pPr algn="l" defTabSz="130048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</a:t>
            </a:r>
          </a:p>
        </p:txBody>
      </p:sp>
      <p:sp>
        <p:nvSpPr>
          <p:cNvPr id="151" name="Shape 9"/>
          <p:cNvSpPr/>
          <p:nvPr/>
        </p:nvSpPr>
        <p:spPr>
          <a:xfrm>
            <a:off x="1852918" y="758613"/>
            <a:ext cx="1582469" cy="1192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600" fill="norm" stroke="1" extrusionOk="0">
                <a:moveTo>
                  <a:pt x="10716" y="2187"/>
                </a:moveTo>
                <a:cubicBezTo>
                  <a:pt x="10307" y="1746"/>
                  <a:pt x="9385" y="1018"/>
                  <a:pt x="8871" y="730"/>
                </a:cubicBezTo>
                <a:cubicBezTo>
                  <a:pt x="7721" y="152"/>
                  <a:pt x="6541" y="0"/>
                  <a:pt x="5271" y="0"/>
                </a:cubicBezTo>
                <a:cubicBezTo>
                  <a:pt x="4031" y="152"/>
                  <a:pt x="2851" y="575"/>
                  <a:pt x="1823" y="1305"/>
                </a:cubicBezTo>
                <a:cubicBezTo>
                  <a:pt x="1006" y="2187"/>
                  <a:pt x="431" y="3222"/>
                  <a:pt x="98" y="4220"/>
                </a:cubicBezTo>
                <a:cubicBezTo>
                  <a:pt x="-144" y="5410"/>
                  <a:pt x="98" y="6560"/>
                  <a:pt x="431" y="7597"/>
                </a:cubicBezTo>
                <a:lnTo>
                  <a:pt x="10716" y="21600"/>
                </a:lnTo>
                <a:lnTo>
                  <a:pt x="20851" y="7597"/>
                </a:lnTo>
                <a:cubicBezTo>
                  <a:pt x="21336" y="6560"/>
                  <a:pt x="21456" y="5410"/>
                  <a:pt x="21336" y="4220"/>
                </a:cubicBezTo>
                <a:cubicBezTo>
                  <a:pt x="20971" y="3222"/>
                  <a:pt x="20276" y="2187"/>
                  <a:pt x="19488" y="1305"/>
                </a:cubicBezTo>
                <a:cubicBezTo>
                  <a:pt x="18431" y="575"/>
                  <a:pt x="17281" y="152"/>
                  <a:pt x="16131" y="0"/>
                </a:cubicBezTo>
                <a:cubicBezTo>
                  <a:pt x="14861" y="0"/>
                  <a:pt x="13591" y="152"/>
                  <a:pt x="12561" y="730"/>
                </a:cubicBezTo>
                <a:cubicBezTo>
                  <a:pt x="12032" y="1018"/>
                  <a:pt x="11110" y="1746"/>
                  <a:pt x="10716" y="2187"/>
                </a:cubicBezTo>
                <a:close/>
              </a:path>
            </a:pathLst>
          </a:custGeom>
          <a:solidFill>
            <a:srgbClr val="F44812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2" name="Shape 10"/>
          <p:cNvSpPr txBox="1"/>
          <p:nvPr/>
        </p:nvSpPr>
        <p:spPr>
          <a:xfrm>
            <a:off x="3901437" y="871502"/>
            <a:ext cx="3718799" cy="61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teaching grammar.</a:t>
            </a:r>
          </a:p>
        </p:txBody>
      </p:sp>
      <p:grpSp>
        <p:nvGrpSpPr>
          <p:cNvPr id="158" name="Group 16"/>
          <p:cNvGrpSpPr/>
          <p:nvPr/>
        </p:nvGrpSpPr>
        <p:grpSpPr>
          <a:xfrm>
            <a:off x="542667" y="2492644"/>
            <a:ext cx="7435115" cy="2276352"/>
            <a:chOff x="-21" y="-15"/>
            <a:chExt cx="7435114" cy="2276350"/>
          </a:xfrm>
        </p:grpSpPr>
        <p:sp>
          <p:nvSpPr>
            <p:cNvPr id="153" name="Shape 11"/>
            <p:cNvSpPr/>
            <p:nvPr/>
          </p:nvSpPr>
          <p:spPr>
            <a:xfrm rot="10800000">
              <a:off x="-21" y="-16"/>
              <a:ext cx="6611753" cy="227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Shape 12"/>
            <p:cNvSpPr/>
            <p:nvPr/>
          </p:nvSpPr>
          <p:spPr>
            <a:xfrm rot="10800000">
              <a:off x="5805023" y="1642940"/>
              <a:ext cx="1101819" cy="37933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Shape 13"/>
            <p:cNvSpPr/>
            <p:nvPr/>
          </p:nvSpPr>
          <p:spPr>
            <a:xfrm rot="10800000">
              <a:off x="6589747" y="1843025"/>
              <a:ext cx="734557" cy="252897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Shape 14"/>
            <p:cNvSpPr/>
            <p:nvPr/>
          </p:nvSpPr>
          <p:spPr>
            <a:xfrm rot="10800000">
              <a:off x="7067803" y="1973252"/>
              <a:ext cx="367291" cy="12646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Shape 15"/>
            <p:cNvSpPr/>
            <p:nvPr/>
          </p:nvSpPr>
          <p:spPr>
            <a:xfrm rot="10800000">
              <a:off x="216703" y="215894"/>
              <a:ext cx="6064365" cy="193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64" name="Group 22"/>
          <p:cNvGrpSpPr/>
          <p:nvPr/>
        </p:nvGrpSpPr>
        <p:grpSpPr>
          <a:xfrm>
            <a:off x="541155" y="1958966"/>
            <a:ext cx="6006429" cy="6385730"/>
            <a:chOff x="-52" y="0"/>
            <a:chExt cx="6006428" cy="6385728"/>
          </a:xfrm>
        </p:grpSpPr>
        <p:sp>
          <p:nvSpPr>
            <p:cNvPr id="159" name="Shape 17"/>
            <p:cNvSpPr/>
            <p:nvPr/>
          </p:nvSpPr>
          <p:spPr>
            <a:xfrm>
              <a:off x="-53" y="4326178"/>
              <a:ext cx="2601353" cy="205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Shape 18"/>
            <p:cNvSpPr/>
            <p:nvPr/>
          </p:nvSpPr>
          <p:spPr>
            <a:xfrm>
              <a:off x="3094710" y="2885307"/>
              <a:ext cx="433519" cy="34320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Shape 19"/>
            <p:cNvSpPr/>
            <p:nvPr/>
          </p:nvSpPr>
          <p:spPr>
            <a:xfrm>
              <a:off x="4519459" y="1395610"/>
              <a:ext cx="289021" cy="22881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Shape 20"/>
            <p:cNvSpPr/>
            <p:nvPr/>
          </p:nvSpPr>
          <p:spPr>
            <a:xfrm>
              <a:off x="5861851" y="-1"/>
              <a:ext cx="144525" cy="11442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" name="Shape 21"/>
            <p:cNvSpPr/>
            <p:nvPr/>
          </p:nvSpPr>
          <p:spPr>
            <a:xfrm>
              <a:off x="130043" y="4437772"/>
              <a:ext cx="2385987" cy="175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0" name="Group 28"/>
          <p:cNvGrpSpPr/>
          <p:nvPr/>
        </p:nvGrpSpPr>
        <p:grpSpPr>
          <a:xfrm>
            <a:off x="3064483" y="6444214"/>
            <a:ext cx="4121687" cy="3139806"/>
            <a:chOff x="-2" y="-14"/>
            <a:chExt cx="4121686" cy="3139804"/>
          </a:xfrm>
        </p:grpSpPr>
        <p:sp>
          <p:nvSpPr>
            <p:cNvPr id="165" name="Shape 23"/>
            <p:cNvSpPr/>
            <p:nvPr/>
          </p:nvSpPr>
          <p:spPr>
            <a:xfrm rot="10656243">
              <a:off x="1270792" y="58181"/>
              <a:ext cx="2818137" cy="1625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Shape 24"/>
            <p:cNvSpPr/>
            <p:nvPr/>
          </p:nvSpPr>
          <p:spPr>
            <a:xfrm rot="10656243">
              <a:off x="1070187" y="1909532"/>
              <a:ext cx="469645" cy="27095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Shape 25"/>
            <p:cNvSpPr/>
            <p:nvPr/>
          </p:nvSpPr>
          <p:spPr>
            <a:xfrm rot="10656243">
              <a:off x="491191" y="2516167"/>
              <a:ext cx="313105" cy="1806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Shape 26"/>
            <p:cNvSpPr/>
            <p:nvPr/>
          </p:nvSpPr>
          <p:spPr>
            <a:xfrm rot="10656243">
              <a:off x="1817" y="3046221"/>
              <a:ext cx="156565" cy="90337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Shape 27"/>
            <p:cNvSpPr/>
            <p:nvPr/>
          </p:nvSpPr>
          <p:spPr>
            <a:xfrm rot="10656243">
              <a:off x="1364568" y="213388"/>
              <a:ext cx="2584824" cy="138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6" name="Group 34"/>
          <p:cNvGrpSpPr/>
          <p:nvPr/>
        </p:nvGrpSpPr>
        <p:grpSpPr>
          <a:xfrm>
            <a:off x="2382265" y="2937366"/>
            <a:ext cx="7871103" cy="3781737"/>
            <a:chOff x="0" y="0"/>
            <a:chExt cx="7871102" cy="3781736"/>
          </a:xfrm>
        </p:grpSpPr>
        <p:sp>
          <p:nvSpPr>
            <p:cNvPr id="171" name="Shape 29"/>
            <p:cNvSpPr/>
            <p:nvPr/>
          </p:nvSpPr>
          <p:spPr>
            <a:xfrm>
              <a:off x="0" y="1830580"/>
              <a:ext cx="7262077" cy="195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Shape 30"/>
            <p:cNvSpPr/>
            <p:nvPr/>
          </p:nvSpPr>
          <p:spPr>
            <a:xfrm>
              <a:off x="5211052" y="1155079"/>
              <a:ext cx="1210195" cy="325147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Shape 31"/>
            <p:cNvSpPr/>
            <p:nvPr/>
          </p:nvSpPr>
          <p:spPr>
            <a:xfrm>
              <a:off x="6413156" y="527146"/>
              <a:ext cx="806807" cy="21677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Shape 32"/>
            <p:cNvSpPr/>
            <p:nvPr/>
          </p:nvSpPr>
          <p:spPr>
            <a:xfrm>
              <a:off x="7467688" y="0"/>
              <a:ext cx="403415" cy="10838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Shape 33"/>
            <p:cNvSpPr/>
            <p:nvPr/>
          </p:nvSpPr>
          <p:spPr>
            <a:xfrm>
              <a:off x="363184" y="1936305"/>
              <a:ext cx="6660857" cy="1660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82" name="Group 40"/>
          <p:cNvGrpSpPr/>
          <p:nvPr/>
        </p:nvGrpSpPr>
        <p:grpSpPr>
          <a:xfrm>
            <a:off x="6813933" y="7962089"/>
            <a:ext cx="4482501" cy="1416092"/>
            <a:chOff x="-2" y="-6"/>
            <a:chExt cx="4482500" cy="1416090"/>
          </a:xfrm>
        </p:grpSpPr>
        <p:sp>
          <p:nvSpPr>
            <p:cNvPr id="177" name="Shape 35"/>
            <p:cNvSpPr/>
            <p:nvPr/>
          </p:nvSpPr>
          <p:spPr>
            <a:xfrm rot="16057850">
              <a:off x="2397308" y="-701123"/>
              <a:ext cx="1300699" cy="281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" name="Shape 36"/>
            <p:cNvSpPr/>
            <p:nvPr/>
          </p:nvSpPr>
          <p:spPr>
            <a:xfrm rot="16057850">
              <a:off x="1063799" y="540432"/>
              <a:ext cx="216773" cy="469643"/>
            </a:xfrm>
            <a:prstGeom prst="ellipse">
              <a:avLst/>
            </a:pr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Shape 37"/>
            <p:cNvSpPr/>
            <p:nvPr/>
          </p:nvSpPr>
          <p:spPr>
            <a:xfrm rot="16057850">
              <a:off x="475465" y="641161"/>
              <a:ext cx="144525" cy="313105"/>
            </a:xfrm>
            <a:prstGeom prst="ellipse">
              <a:avLst/>
            </a:pr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Shape 38"/>
            <p:cNvSpPr/>
            <p:nvPr/>
          </p:nvSpPr>
          <p:spPr>
            <a:xfrm rot="16057850">
              <a:off x="43569" y="736264"/>
              <a:ext cx="72275" cy="156565"/>
            </a:xfrm>
            <a:prstGeom prst="ellipse">
              <a:avLst/>
            </a:pr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Shape 39"/>
            <p:cNvSpPr/>
            <p:nvPr/>
          </p:nvSpPr>
          <p:spPr>
            <a:xfrm rot="16057850">
              <a:off x="2393432" y="-499944"/>
              <a:ext cx="1193015" cy="239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88" name="Group 46"/>
          <p:cNvGrpSpPr/>
          <p:nvPr/>
        </p:nvGrpSpPr>
        <p:grpSpPr>
          <a:xfrm>
            <a:off x="9970608" y="5418724"/>
            <a:ext cx="2276206" cy="3601886"/>
            <a:chOff x="-8" y="-16"/>
            <a:chExt cx="2276204" cy="3601884"/>
          </a:xfrm>
        </p:grpSpPr>
        <p:sp>
          <p:nvSpPr>
            <p:cNvPr id="183" name="Shape 41"/>
            <p:cNvSpPr/>
            <p:nvPr/>
          </p:nvSpPr>
          <p:spPr>
            <a:xfrm rot="10800000">
              <a:off x="-9" y="-17"/>
              <a:ext cx="2276206" cy="238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Shape 42"/>
            <p:cNvSpPr/>
            <p:nvPr/>
          </p:nvSpPr>
          <p:spPr>
            <a:xfrm rot="10800000">
              <a:off x="1406311" y="2489204"/>
              <a:ext cx="379333" cy="39739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" name="Shape 43"/>
            <p:cNvSpPr/>
            <p:nvPr/>
          </p:nvSpPr>
          <p:spPr>
            <a:xfrm rot="10800000">
              <a:off x="1618723" y="3042320"/>
              <a:ext cx="252897" cy="26493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" name="Shape 44"/>
            <p:cNvSpPr/>
            <p:nvPr/>
          </p:nvSpPr>
          <p:spPr>
            <a:xfrm rot="10800000">
              <a:off x="1792466" y="3469388"/>
              <a:ext cx="126461" cy="13248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Shape 45"/>
            <p:cNvSpPr/>
            <p:nvPr/>
          </p:nvSpPr>
          <p:spPr>
            <a:xfrm rot="10800000">
              <a:off x="74606" y="226175"/>
              <a:ext cx="2087751" cy="202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94" name="Group 52"/>
          <p:cNvGrpSpPr/>
          <p:nvPr/>
        </p:nvGrpSpPr>
        <p:grpSpPr>
          <a:xfrm>
            <a:off x="8126793" y="3033990"/>
            <a:ext cx="4443980" cy="2095038"/>
            <a:chOff x="-89" y="-31"/>
            <a:chExt cx="4443979" cy="2095037"/>
          </a:xfrm>
        </p:grpSpPr>
        <p:sp>
          <p:nvSpPr>
            <p:cNvPr id="189" name="Shape 47"/>
            <p:cNvSpPr/>
            <p:nvPr/>
          </p:nvSpPr>
          <p:spPr>
            <a:xfrm>
              <a:off x="-90" y="-32"/>
              <a:ext cx="4443980" cy="184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0" name="Shape 48"/>
            <p:cNvSpPr/>
            <p:nvPr/>
          </p:nvSpPr>
          <p:spPr>
            <a:xfrm>
              <a:off x="1782334" y="1712778"/>
              <a:ext cx="740577" cy="30708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1" name="Shape 49"/>
            <p:cNvSpPr/>
            <p:nvPr/>
          </p:nvSpPr>
          <p:spPr>
            <a:xfrm>
              <a:off x="1896503" y="1890275"/>
              <a:ext cx="493727" cy="20473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" name="Shape 50"/>
            <p:cNvSpPr/>
            <p:nvPr/>
          </p:nvSpPr>
          <p:spPr>
            <a:xfrm>
              <a:off x="2018076" y="1965418"/>
              <a:ext cx="246877" cy="10237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3" name="Shape 51"/>
            <p:cNvSpPr/>
            <p:nvPr/>
          </p:nvSpPr>
          <p:spPr>
            <a:xfrm>
              <a:off x="222161" y="99813"/>
              <a:ext cx="4076062" cy="156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00" name="Group 58"/>
          <p:cNvGrpSpPr/>
          <p:nvPr/>
        </p:nvGrpSpPr>
        <p:grpSpPr>
          <a:xfrm>
            <a:off x="8126793" y="3033990"/>
            <a:ext cx="4443980" cy="2095038"/>
            <a:chOff x="-89" y="-31"/>
            <a:chExt cx="4443979" cy="2095037"/>
          </a:xfrm>
        </p:grpSpPr>
        <p:sp>
          <p:nvSpPr>
            <p:cNvPr id="195" name="Shape 53"/>
            <p:cNvSpPr/>
            <p:nvPr/>
          </p:nvSpPr>
          <p:spPr>
            <a:xfrm>
              <a:off x="-90" y="-32"/>
              <a:ext cx="4443980" cy="184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" name="Shape 54"/>
            <p:cNvSpPr/>
            <p:nvPr/>
          </p:nvSpPr>
          <p:spPr>
            <a:xfrm>
              <a:off x="1782334" y="1712778"/>
              <a:ext cx="740577" cy="30708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7" name="Shape 55"/>
            <p:cNvSpPr/>
            <p:nvPr/>
          </p:nvSpPr>
          <p:spPr>
            <a:xfrm>
              <a:off x="1896503" y="1890275"/>
              <a:ext cx="493727" cy="20473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8" name="Shape 56"/>
            <p:cNvSpPr/>
            <p:nvPr/>
          </p:nvSpPr>
          <p:spPr>
            <a:xfrm>
              <a:off x="2018076" y="1965418"/>
              <a:ext cx="246877" cy="10237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9" name="Shape 57"/>
            <p:cNvSpPr/>
            <p:nvPr/>
          </p:nvSpPr>
          <p:spPr>
            <a:xfrm>
              <a:off x="222161" y="99813"/>
              <a:ext cx="4076062" cy="156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01" name="Shape 59"/>
          <p:cNvSpPr txBox="1"/>
          <p:nvPr/>
        </p:nvSpPr>
        <p:spPr>
          <a:xfrm>
            <a:off x="11898489" y="8938541"/>
            <a:ext cx="396646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</a:t>
            </a:r>
          </a:p>
        </p:txBody>
      </p:sp>
      <p:sp>
        <p:nvSpPr>
          <p:cNvPr id="202" name="Shape 60"/>
          <p:cNvSpPr txBox="1"/>
          <p:nvPr/>
        </p:nvSpPr>
        <p:spPr>
          <a:xfrm>
            <a:off x="1928140" y="3050256"/>
            <a:ext cx="4451443" cy="524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never “really” learned it.</a:t>
            </a:r>
          </a:p>
        </p:txBody>
      </p:sp>
      <p:sp>
        <p:nvSpPr>
          <p:cNvPr id="203" name="Shape 61"/>
          <p:cNvSpPr txBox="1"/>
          <p:nvPr/>
        </p:nvSpPr>
        <p:spPr>
          <a:xfrm>
            <a:off x="4095608" y="5109350"/>
            <a:ext cx="4747660" cy="93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Do kids really have to learn</a:t>
            </a:r>
          </a:p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all these terms? </a:t>
            </a:r>
          </a:p>
        </p:txBody>
      </p:sp>
      <p:sp>
        <p:nvSpPr>
          <p:cNvPr id="204" name="Shape 62"/>
          <p:cNvSpPr txBox="1"/>
          <p:nvPr/>
        </p:nvSpPr>
        <p:spPr>
          <a:xfrm>
            <a:off x="8870808" y="3251199"/>
            <a:ext cx="3962667" cy="13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Shouldn’t they already</a:t>
            </a:r>
          </a:p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 have had this in the</a:t>
            </a:r>
          </a:p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  lower grades? </a:t>
            </a:r>
          </a:p>
        </p:txBody>
      </p:sp>
      <p:sp>
        <p:nvSpPr>
          <p:cNvPr id="205" name="Shape 63"/>
          <p:cNvSpPr txBox="1"/>
          <p:nvPr/>
        </p:nvSpPr>
        <p:spPr>
          <a:xfrm>
            <a:off x="4854221" y="6951697"/>
            <a:ext cx="4739847" cy="13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There’s no interesting</a:t>
            </a:r>
          </a:p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way to teach grammar.</a:t>
            </a:r>
          </a:p>
          <a:p>
            <a:pPr algn="l" defTabSz="130048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It’s just drill and workbook.</a:t>
            </a:r>
          </a:p>
        </p:txBody>
      </p:sp>
      <p:sp>
        <p:nvSpPr>
          <p:cNvPr id="206" name="Shape 64"/>
          <p:cNvSpPr txBox="1"/>
          <p:nvPr/>
        </p:nvSpPr>
        <p:spPr>
          <a:xfrm>
            <a:off x="541864" y="6935892"/>
            <a:ext cx="3632169" cy="118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I loved it! I thought</a:t>
            </a:r>
          </a:p>
          <a:p>
            <a:pPr algn="l" defTabSz="1300480"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diagramming sentences</a:t>
            </a:r>
          </a:p>
          <a:p>
            <a:pPr algn="l" defTabSz="1300480"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was fun!</a:t>
            </a:r>
          </a:p>
        </p:txBody>
      </p:sp>
      <p:sp>
        <p:nvSpPr>
          <p:cNvPr id="207" name="Shape 65"/>
          <p:cNvSpPr txBox="1"/>
          <p:nvPr/>
        </p:nvSpPr>
        <p:spPr>
          <a:xfrm>
            <a:off x="2201329" y="677330"/>
            <a:ext cx="623038" cy="1092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6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Rectangle"/>
          <p:cNvSpPr/>
          <p:nvPr/>
        </p:nvSpPr>
        <p:spPr>
          <a:xfrm>
            <a:off x="4479552" y="1485900"/>
            <a:ext cx="4426697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7" name="Rectangle"/>
          <p:cNvSpPr/>
          <p:nvPr/>
        </p:nvSpPr>
        <p:spPr>
          <a:xfrm>
            <a:off x="529851" y="6642100"/>
            <a:ext cx="4426698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8" name="Rectangle"/>
          <p:cNvSpPr/>
          <p:nvPr/>
        </p:nvSpPr>
        <p:spPr>
          <a:xfrm>
            <a:off x="7286252" y="3733800"/>
            <a:ext cx="4426697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69" name="Rectangle"/>
          <p:cNvSpPr/>
          <p:nvPr/>
        </p:nvSpPr>
        <p:spPr>
          <a:xfrm>
            <a:off x="7057652" y="6642100"/>
            <a:ext cx="4426697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0" name="Rectangle"/>
          <p:cNvSpPr/>
          <p:nvPr/>
        </p:nvSpPr>
        <p:spPr>
          <a:xfrm>
            <a:off x="733051" y="3822700"/>
            <a:ext cx="4426698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1" name="NOUN"/>
          <p:cNvSpPr txBox="1"/>
          <p:nvPr/>
        </p:nvSpPr>
        <p:spPr>
          <a:xfrm>
            <a:off x="1688794" y="3063191"/>
            <a:ext cx="1943711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NOUN</a:t>
            </a:r>
          </a:p>
        </p:txBody>
      </p:sp>
      <p:sp>
        <p:nvSpPr>
          <p:cNvPr id="572" name="NOUN"/>
          <p:cNvSpPr txBox="1"/>
          <p:nvPr/>
        </p:nvSpPr>
        <p:spPr>
          <a:xfrm>
            <a:off x="5486094" y="650191"/>
            <a:ext cx="1943711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NOUN</a:t>
            </a:r>
          </a:p>
        </p:txBody>
      </p:sp>
      <p:sp>
        <p:nvSpPr>
          <p:cNvPr id="573" name="NOUN"/>
          <p:cNvSpPr txBox="1"/>
          <p:nvPr/>
        </p:nvSpPr>
        <p:spPr>
          <a:xfrm>
            <a:off x="8388044" y="3018741"/>
            <a:ext cx="1943711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NOUN</a:t>
            </a:r>
          </a:p>
        </p:txBody>
      </p:sp>
      <p:sp>
        <p:nvSpPr>
          <p:cNvPr id="574" name="NOUN"/>
          <p:cNvSpPr txBox="1"/>
          <p:nvPr/>
        </p:nvSpPr>
        <p:spPr>
          <a:xfrm>
            <a:off x="1593544" y="5977841"/>
            <a:ext cx="1943711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NOUN</a:t>
            </a:r>
          </a:p>
        </p:txBody>
      </p:sp>
      <p:sp>
        <p:nvSpPr>
          <p:cNvPr id="575" name="NOUN"/>
          <p:cNvSpPr txBox="1"/>
          <p:nvPr/>
        </p:nvSpPr>
        <p:spPr>
          <a:xfrm>
            <a:off x="8299144" y="5761941"/>
            <a:ext cx="1943711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NOUN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Rectangle"/>
          <p:cNvSpPr/>
          <p:nvPr/>
        </p:nvSpPr>
        <p:spPr>
          <a:xfrm>
            <a:off x="2467074" y="2563514"/>
            <a:ext cx="3760590" cy="1172172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8" name="ADJECTIVE"/>
          <p:cNvSpPr txBox="1"/>
          <p:nvPr/>
        </p:nvSpPr>
        <p:spPr>
          <a:xfrm>
            <a:off x="2491485" y="2739341"/>
            <a:ext cx="350062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ADJECTIVE</a:t>
            </a:r>
          </a:p>
        </p:txBody>
      </p:sp>
      <p:sp>
        <p:nvSpPr>
          <p:cNvPr id="579" name="Rectangle"/>
          <p:cNvSpPr/>
          <p:nvPr/>
        </p:nvSpPr>
        <p:spPr>
          <a:xfrm>
            <a:off x="6416773" y="2563514"/>
            <a:ext cx="3760590" cy="11721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80" name="NOUN"/>
          <p:cNvSpPr txBox="1"/>
          <p:nvPr/>
        </p:nvSpPr>
        <p:spPr>
          <a:xfrm>
            <a:off x="7223613" y="2739341"/>
            <a:ext cx="1943710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NOUN</a:t>
            </a:r>
          </a:p>
        </p:txBody>
      </p:sp>
      <p:sp>
        <p:nvSpPr>
          <p:cNvPr id="581" name="Noun Phrase"/>
          <p:cNvSpPr txBox="1"/>
          <p:nvPr/>
        </p:nvSpPr>
        <p:spPr>
          <a:xfrm>
            <a:off x="4937759" y="946429"/>
            <a:ext cx="2926081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Noun Phrase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8" grpId="2"/>
      <p:bldP build="whole" bldLvl="1" animBg="1" rev="0" advAuto="0" spid="580" grpId="1"/>
      <p:bldP build="whole" bldLvl="1" animBg="1" rev="0" advAuto="0" spid="581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Make a sentence that looks like this:"/>
          <p:cNvSpPr txBox="1"/>
          <p:nvPr/>
        </p:nvSpPr>
        <p:spPr>
          <a:xfrm>
            <a:off x="2407258" y="273329"/>
            <a:ext cx="819028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Make a sentence that looks like this: </a:t>
            </a:r>
          </a:p>
        </p:txBody>
      </p:sp>
      <p:sp>
        <p:nvSpPr>
          <p:cNvPr id="584" name="Rectangle"/>
          <p:cNvSpPr/>
          <p:nvPr/>
        </p:nvSpPr>
        <p:spPr>
          <a:xfrm>
            <a:off x="419100" y="2971800"/>
            <a:ext cx="2630934" cy="1270000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85" name="Rectangle"/>
          <p:cNvSpPr/>
          <p:nvPr/>
        </p:nvSpPr>
        <p:spPr>
          <a:xfrm>
            <a:off x="3536950" y="2971800"/>
            <a:ext cx="2630934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86" name="Rectangle"/>
          <p:cNvSpPr/>
          <p:nvPr/>
        </p:nvSpPr>
        <p:spPr>
          <a:xfrm>
            <a:off x="6654800" y="2971800"/>
            <a:ext cx="2630934" cy="1270000"/>
          </a:xfrm>
          <a:prstGeom prst="rect">
            <a:avLst/>
          </a:prstGeom>
          <a:solidFill>
            <a:srgbClr val="FFF0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87" name="Rectangle"/>
          <p:cNvSpPr/>
          <p:nvPr/>
        </p:nvSpPr>
        <p:spPr>
          <a:xfrm>
            <a:off x="9906000" y="2971800"/>
            <a:ext cx="2630934" cy="1270000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ake your adjective and exchange it…"/>
          <p:cNvSpPr txBox="1"/>
          <p:nvPr/>
        </p:nvSpPr>
        <p:spPr>
          <a:xfrm>
            <a:off x="2546019" y="908331"/>
            <a:ext cx="791276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Take your adjective and exchange it</a:t>
            </a:r>
          </a:p>
          <a:p>
            <a:pPr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with someone else’s adjective.</a:t>
            </a:r>
          </a:p>
        </p:txBody>
      </p:sp>
      <p:sp>
        <p:nvSpPr>
          <p:cNvPr id="590" name="Rectangle"/>
          <p:cNvSpPr/>
          <p:nvPr/>
        </p:nvSpPr>
        <p:spPr>
          <a:xfrm>
            <a:off x="419100" y="2971800"/>
            <a:ext cx="2630934" cy="1270000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1" name="Rectangle"/>
          <p:cNvSpPr/>
          <p:nvPr/>
        </p:nvSpPr>
        <p:spPr>
          <a:xfrm>
            <a:off x="3028950" y="2971800"/>
            <a:ext cx="2630934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2" name="Rectangle"/>
          <p:cNvSpPr/>
          <p:nvPr/>
        </p:nvSpPr>
        <p:spPr>
          <a:xfrm>
            <a:off x="7277100" y="2971800"/>
            <a:ext cx="2630934" cy="1270000"/>
          </a:xfrm>
          <a:prstGeom prst="rect">
            <a:avLst/>
          </a:prstGeom>
          <a:solidFill>
            <a:srgbClr val="FFF0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3" name="Rectangle"/>
          <p:cNvSpPr/>
          <p:nvPr/>
        </p:nvSpPr>
        <p:spPr>
          <a:xfrm>
            <a:off x="9906000" y="2971800"/>
            <a:ext cx="2630934" cy="1270000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4" name="adjective"/>
          <p:cNvSpPr txBox="1"/>
          <p:nvPr/>
        </p:nvSpPr>
        <p:spPr>
          <a:xfrm>
            <a:off x="569341" y="3143529"/>
            <a:ext cx="2087119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adjective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ake your noun and exchange it…"/>
          <p:cNvSpPr txBox="1"/>
          <p:nvPr/>
        </p:nvSpPr>
        <p:spPr>
          <a:xfrm>
            <a:off x="2986075" y="908331"/>
            <a:ext cx="7032651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Take your noun and exchange it</a:t>
            </a:r>
          </a:p>
          <a:p>
            <a:pPr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with someone else’s noun.</a:t>
            </a:r>
          </a:p>
        </p:txBody>
      </p:sp>
      <p:sp>
        <p:nvSpPr>
          <p:cNvPr id="597" name="Rectangle"/>
          <p:cNvSpPr/>
          <p:nvPr/>
        </p:nvSpPr>
        <p:spPr>
          <a:xfrm>
            <a:off x="419100" y="2971800"/>
            <a:ext cx="2630934" cy="1270000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8" name="Rectangle"/>
          <p:cNvSpPr/>
          <p:nvPr/>
        </p:nvSpPr>
        <p:spPr>
          <a:xfrm>
            <a:off x="3028950" y="2971800"/>
            <a:ext cx="2630934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9" name="Rectangle"/>
          <p:cNvSpPr/>
          <p:nvPr/>
        </p:nvSpPr>
        <p:spPr>
          <a:xfrm>
            <a:off x="7277100" y="2971800"/>
            <a:ext cx="2630934" cy="1270000"/>
          </a:xfrm>
          <a:prstGeom prst="rect">
            <a:avLst/>
          </a:prstGeom>
          <a:solidFill>
            <a:srgbClr val="FFF0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0" name="Rectangle"/>
          <p:cNvSpPr/>
          <p:nvPr/>
        </p:nvSpPr>
        <p:spPr>
          <a:xfrm>
            <a:off x="9906000" y="2971800"/>
            <a:ext cx="2630934" cy="1270000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1" name="noun"/>
          <p:cNvSpPr txBox="1"/>
          <p:nvPr/>
        </p:nvSpPr>
        <p:spPr>
          <a:xfrm>
            <a:off x="3677361" y="3283229"/>
            <a:ext cx="1334111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noun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Take your verb and exchange it…"/>
          <p:cNvSpPr txBox="1"/>
          <p:nvPr/>
        </p:nvSpPr>
        <p:spPr>
          <a:xfrm>
            <a:off x="3053739" y="908331"/>
            <a:ext cx="6897321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Take your verb and exchange it</a:t>
            </a:r>
          </a:p>
          <a:p>
            <a:pPr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with someone else’s verb.</a:t>
            </a:r>
          </a:p>
        </p:txBody>
      </p:sp>
      <p:sp>
        <p:nvSpPr>
          <p:cNvPr id="604" name="Rectangle"/>
          <p:cNvSpPr/>
          <p:nvPr/>
        </p:nvSpPr>
        <p:spPr>
          <a:xfrm>
            <a:off x="419100" y="2971800"/>
            <a:ext cx="2630934" cy="1270000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5" name="Rectangle"/>
          <p:cNvSpPr/>
          <p:nvPr/>
        </p:nvSpPr>
        <p:spPr>
          <a:xfrm>
            <a:off x="3028950" y="2971800"/>
            <a:ext cx="2630934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6" name="Rectangle"/>
          <p:cNvSpPr/>
          <p:nvPr/>
        </p:nvSpPr>
        <p:spPr>
          <a:xfrm>
            <a:off x="7277100" y="2971800"/>
            <a:ext cx="2630934" cy="1270000"/>
          </a:xfrm>
          <a:prstGeom prst="rect">
            <a:avLst/>
          </a:prstGeom>
          <a:solidFill>
            <a:srgbClr val="FFF0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7" name="Rectangle"/>
          <p:cNvSpPr/>
          <p:nvPr/>
        </p:nvSpPr>
        <p:spPr>
          <a:xfrm>
            <a:off x="9906000" y="2971800"/>
            <a:ext cx="2630934" cy="1270000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8" name="verb"/>
          <p:cNvSpPr txBox="1"/>
          <p:nvPr/>
        </p:nvSpPr>
        <p:spPr>
          <a:xfrm>
            <a:off x="7897926" y="3283229"/>
            <a:ext cx="1198780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verb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Take your adverb and exchange it…"/>
          <p:cNvSpPr txBox="1"/>
          <p:nvPr/>
        </p:nvSpPr>
        <p:spPr>
          <a:xfrm>
            <a:off x="2782849" y="908331"/>
            <a:ext cx="743910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Take your adverb and exchange it</a:t>
            </a:r>
          </a:p>
          <a:p>
            <a:pPr>
              <a:defRPr b="1" sz="3600">
                <a:latin typeface="+mn-lt"/>
                <a:ea typeface="+mn-ea"/>
                <a:cs typeface="+mn-cs"/>
                <a:sym typeface="Helvetica Neue"/>
              </a:defRPr>
            </a:pPr>
            <a:r>
              <a:t>with someone else’s adverb.</a:t>
            </a:r>
          </a:p>
        </p:txBody>
      </p:sp>
      <p:sp>
        <p:nvSpPr>
          <p:cNvPr id="611" name="Rectangle"/>
          <p:cNvSpPr/>
          <p:nvPr/>
        </p:nvSpPr>
        <p:spPr>
          <a:xfrm>
            <a:off x="419100" y="2971800"/>
            <a:ext cx="2630934" cy="1270000"/>
          </a:xfrm>
          <a:prstGeom prst="rect">
            <a:avLst/>
          </a:prstGeom>
          <a:solidFill>
            <a:srgbClr val="EE230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2" name="Rectangle"/>
          <p:cNvSpPr/>
          <p:nvPr/>
        </p:nvSpPr>
        <p:spPr>
          <a:xfrm>
            <a:off x="3028950" y="2971800"/>
            <a:ext cx="2630934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3" name="Rectangle"/>
          <p:cNvSpPr/>
          <p:nvPr/>
        </p:nvSpPr>
        <p:spPr>
          <a:xfrm>
            <a:off x="7277100" y="2971800"/>
            <a:ext cx="2630934" cy="1270000"/>
          </a:xfrm>
          <a:prstGeom prst="rect">
            <a:avLst/>
          </a:prstGeom>
          <a:solidFill>
            <a:srgbClr val="FFF0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4" name="Rectangle"/>
          <p:cNvSpPr/>
          <p:nvPr/>
        </p:nvSpPr>
        <p:spPr>
          <a:xfrm>
            <a:off x="9906000" y="2971800"/>
            <a:ext cx="2630934" cy="1270000"/>
          </a:xfrm>
          <a:prstGeom prst="rect">
            <a:avLst/>
          </a:prstGeom>
          <a:solidFill>
            <a:srgbClr val="F7BA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5" name="adverb"/>
          <p:cNvSpPr txBox="1"/>
          <p:nvPr/>
        </p:nvSpPr>
        <p:spPr>
          <a:xfrm>
            <a:off x="10255936" y="3181629"/>
            <a:ext cx="1740561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adverb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20"/>
          <p:cNvSpPr txBox="1"/>
          <p:nvPr/>
        </p:nvSpPr>
        <p:spPr>
          <a:xfrm>
            <a:off x="3736621" y="3955626"/>
            <a:ext cx="7775359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house is on the corner of Elm and Main.</a:t>
            </a:r>
          </a:p>
        </p:txBody>
      </p:sp>
      <p:sp>
        <p:nvSpPr>
          <p:cNvPr id="618" name="Shape 21"/>
          <p:cNvSpPr txBox="1"/>
          <p:nvPr/>
        </p:nvSpPr>
        <p:spPr>
          <a:xfrm>
            <a:off x="3533421" y="268674"/>
            <a:ext cx="4996924" cy="47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THEIR Solution: The HIS Test</a:t>
            </a:r>
          </a:p>
        </p:txBody>
      </p:sp>
      <p:grpSp>
        <p:nvGrpSpPr>
          <p:cNvPr id="621" name="Group 24"/>
          <p:cNvGrpSpPr/>
          <p:nvPr/>
        </p:nvGrpSpPr>
        <p:grpSpPr>
          <a:xfrm>
            <a:off x="7220373" y="1088248"/>
            <a:ext cx="3257976" cy="2876410"/>
            <a:chOff x="0" y="0"/>
            <a:chExt cx="3257975" cy="2876408"/>
          </a:xfrm>
        </p:grpSpPr>
        <p:pic>
          <p:nvPicPr>
            <p:cNvPr id="619" name="ANd9GcRUOGgKkSuH-NVOLc-leLQk9MA3lPhiXGCf_VBQ3qoEWP8ENttYmQ.jpg" descr="ANd9GcRUOGgKkSuH-NVOLc-leLQk9MA3lPhiXGCf_VBQ3qoEWP8ENttYmQ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57976" cy="2876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0" name="Shape 23"/>
            <p:cNvSpPr txBox="1"/>
            <p:nvPr/>
          </p:nvSpPr>
          <p:spPr>
            <a:xfrm>
              <a:off x="1124373" y="715714"/>
              <a:ext cx="650846" cy="475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sp>
        <p:nvSpPr>
          <p:cNvPr id="622" name="Shape 25"/>
          <p:cNvSpPr txBox="1"/>
          <p:nvPr/>
        </p:nvSpPr>
        <p:spPr>
          <a:xfrm>
            <a:off x="255127" y="3955626"/>
            <a:ext cx="3334019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  <a:r>
              <a:rPr b="1">
                <a:solidFill>
                  <a:srgbClr val="0033CC"/>
                </a:solidFill>
              </a:rPr>
              <a:t>Their/there</a:t>
            </a:r>
          </a:p>
        </p:txBody>
      </p:sp>
      <p:sp>
        <p:nvSpPr>
          <p:cNvPr id="623" name="Shape 26"/>
          <p:cNvSpPr txBox="1"/>
          <p:nvPr/>
        </p:nvSpPr>
        <p:spPr>
          <a:xfrm>
            <a:off x="1587216" y="3955626"/>
            <a:ext cx="2158165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  <a:r>
              <a:rPr b="1">
                <a:solidFill>
                  <a:srgbClr val="0033CC"/>
                </a:solidFill>
              </a:rPr>
              <a:t>Their</a:t>
            </a:r>
          </a:p>
        </p:txBody>
      </p:sp>
      <p:grpSp>
        <p:nvGrpSpPr>
          <p:cNvPr id="626" name="Group 29"/>
          <p:cNvGrpSpPr/>
          <p:nvPr/>
        </p:nvGrpSpPr>
        <p:grpSpPr>
          <a:xfrm>
            <a:off x="562185" y="3544711"/>
            <a:ext cx="3257977" cy="2876410"/>
            <a:chOff x="0" y="0"/>
            <a:chExt cx="3257975" cy="2876408"/>
          </a:xfrm>
        </p:grpSpPr>
        <p:pic>
          <p:nvPicPr>
            <p:cNvPr id="624" name="ANd9GcRUOGgKkSuH-NVOLc-leLQk9MA3lPhiXGCf_VBQ3qoEWP8ENttYmQ.jpg" descr="ANd9GcRUOGgKkSuH-NVOLc-leLQk9MA3lPhiXGCf_VBQ3qoEWP8ENttYmQ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57976" cy="2876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5" name="Shape 28"/>
            <p:cNvSpPr txBox="1"/>
            <p:nvPr/>
          </p:nvSpPr>
          <p:spPr>
            <a:xfrm>
              <a:off x="1124373" y="715714"/>
              <a:ext cx="650846" cy="475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pic>
        <p:nvPicPr>
          <p:cNvPr id="6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1548" y="5453450"/>
            <a:ext cx="2311966" cy="1986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3" grpId="4"/>
      <p:bldP build="whole" bldLvl="1" animBg="1" rev="0" advAuto="0" spid="622" grpId="1"/>
      <p:bldP build="whole" bldLvl="1" animBg="1" rev="0" advAuto="0" spid="626" grpId="2"/>
      <p:bldP build="whole" bldLvl="1" animBg="1" rev="0" advAuto="0" spid="626" grpId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33"/>
          <p:cNvSpPr txBox="1"/>
          <p:nvPr/>
        </p:nvSpPr>
        <p:spPr>
          <a:xfrm>
            <a:off x="3736621" y="3955626"/>
            <a:ext cx="7727077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were no more cookies in the cookie jar. </a:t>
            </a:r>
          </a:p>
        </p:txBody>
      </p:sp>
      <p:sp>
        <p:nvSpPr>
          <p:cNvPr id="630" name="Shape 34"/>
          <p:cNvSpPr txBox="1"/>
          <p:nvPr/>
        </p:nvSpPr>
        <p:spPr>
          <a:xfrm>
            <a:off x="3533421" y="268674"/>
            <a:ext cx="4996924" cy="47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THEIR Solution: The HIS Test</a:t>
            </a:r>
          </a:p>
        </p:txBody>
      </p:sp>
      <p:grpSp>
        <p:nvGrpSpPr>
          <p:cNvPr id="633" name="Group 37"/>
          <p:cNvGrpSpPr/>
          <p:nvPr/>
        </p:nvGrpSpPr>
        <p:grpSpPr>
          <a:xfrm>
            <a:off x="7220373" y="1088248"/>
            <a:ext cx="3257976" cy="2876410"/>
            <a:chOff x="0" y="0"/>
            <a:chExt cx="3257975" cy="2876408"/>
          </a:xfrm>
        </p:grpSpPr>
        <p:pic>
          <p:nvPicPr>
            <p:cNvPr id="631" name="ANd9GcRUOGgKkSuH-NVOLc-leLQk9MA3lPhiXGCf_VBQ3qoEWP8ENttYmQ.jpg" descr="ANd9GcRUOGgKkSuH-NVOLc-leLQk9MA3lPhiXGCf_VBQ3qoEWP8ENttYmQ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57976" cy="28764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2" name="Shape 36"/>
            <p:cNvSpPr txBox="1"/>
            <p:nvPr/>
          </p:nvSpPr>
          <p:spPr>
            <a:xfrm>
              <a:off x="1124373" y="715714"/>
              <a:ext cx="650846" cy="475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sp>
        <p:nvSpPr>
          <p:cNvPr id="634" name="Shape 38"/>
          <p:cNvSpPr txBox="1"/>
          <p:nvPr/>
        </p:nvSpPr>
        <p:spPr>
          <a:xfrm>
            <a:off x="255127" y="3955626"/>
            <a:ext cx="3334019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  <a:r>
              <a:rPr b="1">
                <a:solidFill>
                  <a:srgbClr val="0033CC"/>
                </a:solidFill>
              </a:rPr>
              <a:t>Their/there</a:t>
            </a:r>
          </a:p>
        </p:txBody>
      </p:sp>
      <p:sp>
        <p:nvSpPr>
          <p:cNvPr id="635" name="Shape 39"/>
          <p:cNvSpPr txBox="1"/>
          <p:nvPr/>
        </p:nvSpPr>
        <p:spPr>
          <a:xfrm>
            <a:off x="1381759" y="3955626"/>
            <a:ext cx="2278343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  <a:r>
              <a:rPr b="1">
                <a:solidFill>
                  <a:srgbClr val="0033CC"/>
                </a:solidFill>
              </a:rPr>
              <a:t>There</a:t>
            </a:r>
          </a:p>
        </p:txBody>
      </p:sp>
      <p:grpSp>
        <p:nvGrpSpPr>
          <p:cNvPr id="638" name="Group 42"/>
          <p:cNvGrpSpPr/>
          <p:nvPr/>
        </p:nvGrpSpPr>
        <p:grpSpPr>
          <a:xfrm>
            <a:off x="460586" y="3443110"/>
            <a:ext cx="3257977" cy="2876411"/>
            <a:chOff x="0" y="0"/>
            <a:chExt cx="3257975" cy="2876410"/>
          </a:xfrm>
        </p:grpSpPr>
        <p:pic>
          <p:nvPicPr>
            <p:cNvPr id="636" name="ANd9GcRUOGgKkSuH-NVOLc-leLQk9MA3lPhiXGCf_VBQ3qoEWP8ENttYmQ.jpg" descr="ANd9GcRUOGgKkSuH-NVOLc-leLQk9MA3lPhiXGCf_VBQ3qoEWP8ENttYmQ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57976" cy="2876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7" name="Shape 41"/>
            <p:cNvSpPr txBox="1"/>
            <p:nvPr/>
          </p:nvSpPr>
          <p:spPr>
            <a:xfrm>
              <a:off x="1124373" y="715715"/>
              <a:ext cx="650846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sp>
        <p:nvSpPr>
          <p:cNvPr id="639" name="Shape 43"/>
          <p:cNvSpPr/>
          <p:nvPr/>
        </p:nvSpPr>
        <p:spPr>
          <a:xfrm flipV="1">
            <a:off x="869243" y="3443110"/>
            <a:ext cx="2458722" cy="2560322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65022" tIns="65022" rIns="65022" bIns="65022"/>
          <a:lstStyle/>
          <a:p>
            <a:pPr algn="l" defTabSz="1300480"/>
          </a:p>
        </p:txBody>
      </p:sp>
      <p:pic>
        <p:nvPicPr>
          <p:cNvPr id="6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9647" y="5177931"/>
            <a:ext cx="1228232" cy="2311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9" grpId="4"/>
      <p:bldP build="whole" bldLvl="1" animBg="1" rev="0" advAuto="0" spid="638" grpId="2"/>
      <p:bldP build="whole" bldLvl="1" animBg="1" rev="0" advAuto="0" spid="635" grpId="6"/>
      <p:bldP build="whole" bldLvl="1" animBg="1" rev="0" advAuto="0" spid="634" grpId="1"/>
      <p:bldP build="whole" bldLvl="1" animBg="1" rev="0" advAuto="0" spid="638" grpId="5"/>
      <p:bldP build="whole" bldLvl="1" animBg="1" rev="0" advAuto="0" spid="639" grpId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roup 48"/>
          <p:cNvGrpSpPr/>
          <p:nvPr/>
        </p:nvGrpSpPr>
        <p:grpSpPr>
          <a:xfrm>
            <a:off x="8448604" y="882790"/>
            <a:ext cx="2456463" cy="1916856"/>
            <a:chOff x="0" y="0"/>
            <a:chExt cx="2456462" cy="1916855"/>
          </a:xfrm>
        </p:grpSpPr>
        <p:pic>
          <p:nvPicPr>
            <p:cNvPr id="642" name="depositphotos_5234866-Post-It-Note.jpg" descr="depositphotos_5234866-Post-It-Not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2456463" cy="19168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3" name="Shape 47"/>
            <p:cNvSpPr txBox="1"/>
            <p:nvPr/>
          </p:nvSpPr>
          <p:spPr>
            <a:xfrm>
              <a:off x="584763" y="641209"/>
              <a:ext cx="1311791" cy="475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they are</a:t>
              </a:r>
            </a:p>
          </p:txBody>
        </p:sp>
      </p:grpSp>
      <p:sp>
        <p:nvSpPr>
          <p:cNvPr id="645" name="Shape 49"/>
          <p:cNvSpPr txBox="1"/>
          <p:nvPr/>
        </p:nvSpPr>
        <p:spPr>
          <a:xfrm>
            <a:off x="4323643" y="602825"/>
            <a:ext cx="3478431" cy="47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What about </a:t>
            </a:r>
            <a:r>
              <a:rPr i="1"/>
              <a:t>THEY’RE</a:t>
            </a:r>
            <a:r>
              <a:t>?</a:t>
            </a:r>
            <a:r>
              <a:rPr b="0"/>
              <a:t> </a:t>
            </a:r>
          </a:p>
        </p:txBody>
      </p:sp>
      <p:sp>
        <p:nvSpPr>
          <p:cNvPr id="646" name="Shape 50"/>
          <p:cNvSpPr txBox="1"/>
          <p:nvPr/>
        </p:nvSpPr>
        <p:spPr>
          <a:xfrm>
            <a:off x="3736621" y="3955626"/>
            <a:ext cx="4246954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parents of twins . </a:t>
            </a:r>
          </a:p>
        </p:txBody>
      </p:sp>
      <p:sp>
        <p:nvSpPr>
          <p:cNvPr id="647" name="Shape 51"/>
          <p:cNvSpPr txBox="1"/>
          <p:nvPr/>
        </p:nvSpPr>
        <p:spPr>
          <a:xfrm>
            <a:off x="973101" y="3955626"/>
            <a:ext cx="2968980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480">
              <a:defRPr sz="3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They’re/there </a:t>
            </a:r>
          </a:p>
        </p:txBody>
      </p:sp>
      <p:grpSp>
        <p:nvGrpSpPr>
          <p:cNvPr id="650" name="Group 54"/>
          <p:cNvGrpSpPr/>
          <p:nvPr/>
        </p:nvGrpSpPr>
        <p:grpSpPr>
          <a:xfrm>
            <a:off x="1176301" y="3341510"/>
            <a:ext cx="2456465" cy="1916857"/>
            <a:chOff x="0" y="0"/>
            <a:chExt cx="2456463" cy="1916855"/>
          </a:xfrm>
        </p:grpSpPr>
        <p:pic>
          <p:nvPicPr>
            <p:cNvPr id="648" name="depositphotos_5234866-Post-It-Note.jpg" descr="depositphotos_5234866-Post-It-Not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2456464" cy="19168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9" name="Shape 53"/>
            <p:cNvSpPr txBox="1"/>
            <p:nvPr/>
          </p:nvSpPr>
          <p:spPr>
            <a:xfrm>
              <a:off x="584764" y="641209"/>
              <a:ext cx="1311791" cy="475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they are</a:t>
              </a:r>
            </a:p>
          </p:txBody>
        </p:sp>
      </p:grpSp>
      <p:sp>
        <p:nvSpPr>
          <p:cNvPr id="651" name="Shape 55"/>
          <p:cNvSpPr txBox="1"/>
          <p:nvPr/>
        </p:nvSpPr>
        <p:spPr>
          <a:xfrm>
            <a:off x="869243" y="3955626"/>
            <a:ext cx="2968980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480">
              <a:defRPr sz="3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     They’re </a:t>
            </a:r>
          </a:p>
        </p:txBody>
      </p:sp>
      <p:pic>
        <p:nvPicPr>
          <p:cNvPr id="6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9702" y="5303943"/>
            <a:ext cx="1318543" cy="2311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25491" y="5045427"/>
            <a:ext cx="1697850" cy="2311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1" grpId="4"/>
      <p:bldP build="whole" bldLvl="1" animBg="1" rev="0" advAuto="0" spid="647" grpId="1"/>
      <p:bldP build="whole" bldLvl="1" animBg="1" rev="0" advAuto="0" spid="650" grpId="2"/>
      <p:bldP build="whole" bldLvl="1" animBg="1" rev="0" advAuto="0" spid="65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82"/>
          <p:cNvSpPr/>
          <p:nvPr/>
        </p:nvSpPr>
        <p:spPr>
          <a:xfrm flipH="1">
            <a:off x="6603998" y="-3"/>
            <a:ext cx="6777" cy="477520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0" name="Shape 83"/>
          <p:cNvSpPr/>
          <p:nvPr/>
        </p:nvSpPr>
        <p:spPr>
          <a:xfrm>
            <a:off x="-5" y="4768424"/>
            <a:ext cx="13004813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1" name="Shape 84"/>
          <p:cNvSpPr txBox="1"/>
          <p:nvPr/>
        </p:nvSpPr>
        <p:spPr>
          <a:xfrm>
            <a:off x="433489" y="1083732"/>
            <a:ext cx="6005700" cy="18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Cesar Chavez helped the farm workers. 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He advocated for them. He did not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encourage violence. He led a boycott instead of violence. The boycott was an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effective method of resistance. (30)</a:t>
            </a:r>
          </a:p>
        </p:txBody>
      </p:sp>
      <p:sp>
        <p:nvSpPr>
          <p:cNvPr id="212" name="Shape 85"/>
          <p:cNvSpPr txBox="1"/>
          <p:nvPr/>
        </p:nvSpPr>
        <p:spPr>
          <a:xfrm>
            <a:off x="3251199" y="433493"/>
            <a:ext cx="312111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</a:t>
            </a:r>
          </a:p>
        </p:txBody>
      </p:sp>
      <p:sp>
        <p:nvSpPr>
          <p:cNvPr id="213" name="Shape 86"/>
          <p:cNvSpPr txBox="1"/>
          <p:nvPr/>
        </p:nvSpPr>
        <p:spPr>
          <a:xfrm>
            <a:off x="9514275" y="702166"/>
            <a:ext cx="481477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II. </a:t>
            </a:r>
          </a:p>
        </p:txBody>
      </p:sp>
      <p:sp>
        <p:nvSpPr>
          <p:cNvPr id="214" name="Shape 87"/>
          <p:cNvSpPr txBox="1"/>
          <p:nvPr/>
        </p:nvSpPr>
        <p:spPr>
          <a:xfrm>
            <a:off x="2578380" y="4928727"/>
            <a:ext cx="481477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III.</a:t>
            </a:r>
          </a:p>
        </p:txBody>
      </p:sp>
      <p:sp>
        <p:nvSpPr>
          <p:cNvPr id="215" name="Shape 88"/>
          <p:cNvSpPr txBox="1"/>
          <p:nvPr/>
        </p:nvSpPr>
        <p:spPr>
          <a:xfrm>
            <a:off x="433485" y="5852159"/>
            <a:ext cx="5175517" cy="18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Cesar Chavez, advocate for farm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workers, helped them not by 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encouraging violence, but by leading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a boycott, which was an effective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method of resistance. (24) </a:t>
            </a:r>
          </a:p>
        </p:txBody>
      </p:sp>
      <p:sp>
        <p:nvSpPr>
          <p:cNvPr id="216" name="Shape 89"/>
          <p:cNvSpPr txBox="1"/>
          <p:nvPr/>
        </p:nvSpPr>
        <p:spPr>
          <a:xfrm>
            <a:off x="6719143" y="1300477"/>
            <a:ext cx="6005701" cy="18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Cesar Chavez helped the farm workers, and he advocated for them. He did not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encourage violence. He led a boycott instead of violence, and the boycott was an effective method of resistance. (32)</a:t>
            </a:r>
          </a:p>
        </p:txBody>
      </p:sp>
      <p:grpSp>
        <p:nvGrpSpPr>
          <p:cNvPr id="219" name="Group 92"/>
          <p:cNvGrpSpPr/>
          <p:nvPr/>
        </p:nvGrpSpPr>
        <p:grpSpPr>
          <a:xfrm>
            <a:off x="6827504" y="5490901"/>
            <a:ext cx="5590405" cy="3437891"/>
            <a:chOff x="0" y="0"/>
            <a:chExt cx="5590403" cy="3437889"/>
          </a:xfrm>
        </p:grpSpPr>
        <p:sp>
          <p:nvSpPr>
            <p:cNvPr id="217" name="Shape 90"/>
            <p:cNvSpPr txBox="1"/>
            <p:nvPr/>
          </p:nvSpPr>
          <p:spPr>
            <a:xfrm>
              <a:off x="-1" y="2962215"/>
              <a:ext cx="5276423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Grammatical choices elevate style. </a:t>
              </a:r>
            </a:p>
          </p:txBody>
        </p:sp>
        <p:sp>
          <p:nvSpPr>
            <p:cNvPr id="218" name="Shape 91"/>
            <p:cNvSpPr txBox="1"/>
            <p:nvPr/>
          </p:nvSpPr>
          <p:spPr>
            <a:xfrm>
              <a:off x="9032" y="-1"/>
              <a:ext cx="5581372" cy="1898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Appositive: </a:t>
              </a:r>
              <a:r>
                <a:rPr i="1">
                  <a:solidFill>
                    <a:srgbClr val="00CC00"/>
                  </a:solidFill>
                </a:rPr>
                <a:t>,advocate for farm workers,</a:t>
              </a:r>
              <a:r>
                <a:t> </a:t>
              </a:r>
            </a:p>
            <a:p>
              <a:pPr algn="l" defTabSz="1300480">
                <a:defRPr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Parallel structure </a:t>
              </a:r>
              <a:r>
                <a:rPr i="1">
                  <a:solidFill>
                    <a:srgbClr val="00CC00"/>
                  </a:solidFill>
                </a:rPr>
                <a:t>(encouraging…leading</a:t>
              </a:r>
              <a:endParaRPr i="1">
                <a:solidFill>
                  <a:srgbClr val="00CC00"/>
                </a:solidFill>
              </a:endParaRPr>
            </a:p>
            <a:p>
              <a:pPr algn="l" defTabSz="1300480">
                <a:defRPr i="1">
                  <a:solidFill>
                    <a:srgbClr val="00CC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         (not by….but by</a:t>
              </a:r>
            </a:p>
            <a:p>
              <a:pPr algn="l" defTabSz="1300480">
                <a:defRPr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Adjective clause: </a:t>
              </a:r>
              <a:r>
                <a:rPr i="1">
                  <a:solidFill>
                    <a:srgbClr val="00CC00"/>
                  </a:solidFill>
                </a:rPr>
                <a:t>, which was…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3"/>
      <p:bldP build="whole" bldLvl="1" animBg="1" rev="0" advAuto="0" spid="215" grpId="2"/>
      <p:bldP build="whole" bldLvl="1" animBg="1" rev="0" advAuto="0" spid="216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58"/>
          <p:cNvSpPr txBox="1"/>
          <p:nvPr/>
        </p:nvSpPr>
        <p:spPr>
          <a:xfrm>
            <a:off x="4863253" y="474133"/>
            <a:ext cx="1734376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it’s / its</a:t>
            </a:r>
            <a:r>
              <a:rPr b="0"/>
              <a:t> </a:t>
            </a:r>
          </a:p>
        </p:txBody>
      </p:sp>
      <p:sp>
        <p:nvSpPr>
          <p:cNvPr id="656" name="Shape 59"/>
          <p:cNvSpPr txBox="1"/>
          <p:nvPr/>
        </p:nvSpPr>
        <p:spPr>
          <a:xfrm>
            <a:off x="2406791" y="3851768"/>
            <a:ext cx="3327271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The cat chased </a:t>
            </a:r>
          </a:p>
        </p:txBody>
      </p:sp>
      <p:sp>
        <p:nvSpPr>
          <p:cNvPr id="657" name="Shape 60"/>
          <p:cNvSpPr txBox="1"/>
          <p:nvPr/>
        </p:nvSpPr>
        <p:spPr>
          <a:xfrm>
            <a:off x="5682826" y="3851768"/>
            <a:ext cx="1842349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480">
              <a:defRPr sz="3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its / it’s </a:t>
            </a:r>
          </a:p>
        </p:txBody>
      </p:sp>
      <p:sp>
        <p:nvSpPr>
          <p:cNvPr id="658" name="Shape 61"/>
          <p:cNvSpPr txBox="1"/>
          <p:nvPr/>
        </p:nvSpPr>
        <p:spPr>
          <a:xfrm>
            <a:off x="7321972" y="3851768"/>
            <a:ext cx="934661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tail. </a:t>
            </a:r>
          </a:p>
        </p:txBody>
      </p:sp>
      <p:sp>
        <p:nvSpPr>
          <p:cNvPr id="659" name="Shape 62"/>
          <p:cNvSpPr txBox="1"/>
          <p:nvPr/>
        </p:nvSpPr>
        <p:spPr>
          <a:xfrm>
            <a:off x="5682826" y="3955626"/>
            <a:ext cx="1639149" cy="611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l" defTabSz="1300480">
              <a:defRPr sz="3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  its  </a:t>
            </a:r>
          </a:p>
        </p:txBody>
      </p:sp>
      <p:grpSp>
        <p:nvGrpSpPr>
          <p:cNvPr id="662" name="Group 65"/>
          <p:cNvGrpSpPr/>
          <p:nvPr/>
        </p:nvGrpSpPr>
        <p:grpSpPr>
          <a:xfrm>
            <a:off x="4249137" y="984391"/>
            <a:ext cx="1433692" cy="1264356"/>
            <a:chOff x="0" y="0"/>
            <a:chExt cx="1433690" cy="1264355"/>
          </a:xfrm>
        </p:grpSpPr>
        <p:pic>
          <p:nvPicPr>
            <p:cNvPr id="660" name="ANd9GcTHbIQPpw0vCv39cn04D02cYxmTubIOLYqqkuT38NnAMfRgENOE.jpg" descr="ANd9GcTHbIQPpw0vCv39cn04D02cYxmTubIOLYqqkuT38NnAMfRgENO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33692" cy="126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1" name="Shape 64"/>
            <p:cNvSpPr txBox="1"/>
            <p:nvPr/>
          </p:nvSpPr>
          <p:spPr>
            <a:xfrm>
              <a:off x="307058" y="307057"/>
              <a:ext cx="667811" cy="475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it is</a:t>
              </a:r>
            </a:p>
          </p:txBody>
        </p:sp>
      </p:grpSp>
      <p:grpSp>
        <p:nvGrpSpPr>
          <p:cNvPr id="665" name="Group 68"/>
          <p:cNvGrpSpPr/>
          <p:nvPr/>
        </p:nvGrpSpPr>
        <p:grpSpPr>
          <a:xfrm>
            <a:off x="5784426" y="984391"/>
            <a:ext cx="1275648" cy="1110827"/>
            <a:chOff x="0" y="0"/>
            <a:chExt cx="1275646" cy="1110826"/>
          </a:xfrm>
        </p:grpSpPr>
        <p:pic>
          <p:nvPicPr>
            <p:cNvPr id="663" name="ANd9GcRGDq3-oC9jOZn-M62mBpvR3jVe1YHPObcNk5Z7ia13OglNnqoc.jpg" descr="ANd9GcRGDq3-oC9jOZn-M62mBpvR3jVe1YHPObcNk5Z7ia13OglNnqoc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75648" cy="1110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4" name="Shape 67"/>
            <p:cNvSpPr txBox="1"/>
            <p:nvPr/>
          </p:nvSpPr>
          <p:spPr>
            <a:xfrm>
              <a:off x="309315" y="307057"/>
              <a:ext cx="583128" cy="475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grpSp>
        <p:nvGrpSpPr>
          <p:cNvPr id="668" name="Group 71"/>
          <p:cNvGrpSpPr/>
          <p:nvPr/>
        </p:nvGrpSpPr>
        <p:grpSpPr>
          <a:xfrm>
            <a:off x="5989883" y="3544711"/>
            <a:ext cx="1275648" cy="1110827"/>
            <a:chOff x="0" y="0"/>
            <a:chExt cx="1275646" cy="1110826"/>
          </a:xfrm>
        </p:grpSpPr>
        <p:pic>
          <p:nvPicPr>
            <p:cNvPr id="666" name="ANd9GcRGDq3-oC9jOZn-M62mBpvR3jVe1YHPObcNk5Z7ia13OglNnqoc.jpg" descr="ANd9GcRGDq3-oC9jOZn-M62mBpvR3jVe1YHPObcNk5Z7ia13OglNnqoc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75648" cy="1110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7" name="Shape 70"/>
            <p:cNvSpPr txBox="1"/>
            <p:nvPr/>
          </p:nvSpPr>
          <p:spPr>
            <a:xfrm>
              <a:off x="309315" y="307057"/>
              <a:ext cx="583128" cy="475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his</a:t>
              </a:r>
            </a:p>
          </p:txBody>
        </p:sp>
      </p:grpSp>
      <p:grpSp>
        <p:nvGrpSpPr>
          <p:cNvPr id="671" name="Group 74"/>
          <p:cNvGrpSpPr/>
          <p:nvPr/>
        </p:nvGrpSpPr>
        <p:grpSpPr>
          <a:xfrm>
            <a:off x="5784426" y="3544711"/>
            <a:ext cx="1433692" cy="1264356"/>
            <a:chOff x="0" y="0"/>
            <a:chExt cx="1433690" cy="1264355"/>
          </a:xfrm>
        </p:grpSpPr>
        <p:pic>
          <p:nvPicPr>
            <p:cNvPr id="669" name="ANd9GcTHbIQPpw0vCv39cn04D02cYxmTubIOLYqqkuT38NnAMfRgENOE.jpg" descr="ANd9GcTHbIQPpw0vCv39cn04D02cYxmTubIOLYqqkuT38NnAMfRgENO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33692" cy="126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0" name="Shape 73"/>
            <p:cNvSpPr txBox="1"/>
            <p:nvPr/>
          </p:nvSpPr>
          <p:spPr>
            <a:xfrm>
              <a:off x="307058" y="307057"/>
              <a:ext cx="667811" cy="475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it is</a:t>
              </a:r>
            </a:p>
          </p:txBody>
        </p:sp>
      </p:grpSp>
      <p:sp>
        <p:nvSpPr>
          <p:cNvPr id="672" name="Shape 75"/>
          <p:cNvSpPr/>
          <p:nvPr/>
        </p:nvSpPr>
        <p:spPr>
          <a:xfrm flipV="1">
            <a:off x="5784426" y="3750168"/>
            <a:ext cx="1433691" cy="819576"/>
          </a:xfrm>
          <a:prstGeom prst="line">
            <a:avLst/>
          </a:prstGeom>
          <a:ln w="101600">
            <a:solidFill>
              <a:srgbClr val="000000"/>
            </a:solidFill>
          </a:ln>
        </p:spPr>
        <p:txBody>
          <a:bodyPr lIns="65022" tIns="65022" rIns="65022" bIns="65022"/>
          <a:lstStyle/>
          <a:p>
            <a:pPr algn="l" defTabSz="130048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88152" y="5233176"/>
            <a:ext cx="2113281" cy="2311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9" grpId="8"/>
      <p:bldP build="whole" bldLvl="1" animBg="1" rev="0" advAuto="0" spid="671" grpId="2"/>
      <p:bldP build="whole" bldLvl="1" animBg="1" rev="0" advAuto="0" spid="668" grpId="7"/>
      <p:bldP build="whole" bldLvl="1" animBg="1" rev="0" advAuto="0" spid="668" grpId="6"/>
      <p:bldP build="whole" bldLvl="1" animBg="1" rev="0" advAuto="0" spid="672" grpId="3"/>
      <p:bldP build="whole" bldLvl="1" animBg="1" rev="0" advAuto="0" spid="672" grpId="4"/>
      <p:bldP build="whole" bldLvl="1" animBg="1" rev="0" advAuto="0" spid="657" grpId="1"/>
      <p:bldP build="whole" bldLvl="1" animBg="1" rev="0" advAuto="0" spid="671" grpId="5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369"/>
          <p:cNvSpPr/>
          <p:nvPr/>
        </p:nvSpPr>
        <p:spPr>
          <a:xfrm>
            <a:off x="-9" y="1429941"/>
            <a:ext cx="13004816" cy="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76" name="Shape 370"/>
          <p:cNvSpPr/>
          <p:nvPr/>
        </p:nvSpPr>
        <p:spPr>
          <a:xfrm flipH="1">
            <a:off x="6394022" y="1532270"/>
            <a:ext cx="17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77" name="Shape 371"/>
          <p:cNvSpPr txBox="1"/>
          <p:nvPr/>
        </p:nvSpPr>
        <p:spPr>
          <a:xfrm>
            <a:off x="4334933" y="541866"/>
            <a:ext cx="3733818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678" name="Shape 372"/>
          <p:cNvSpPr/>
          <p:nvPr/>
        </p:nvSpPr>
        <p:spPr>
          <a:xfrm>
            <a:off x="-9" y="3034451"/>
            <a:ext cx="13004816" cy="1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79" name="Shape 373"/>
          <p:cNvSpPr/>
          <p:nvPr/>
        </p:nvSpPr>
        <p:spPr>
          <a:xfrm flipH="1">
            <a:off x="3034446" y="1532271"/>
            <a:ext cx="16" cy="822133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80" name="Shape 374"/>
          <p:cNvSpPr/>
          <p:nvPr/>
        </p:nvSpPr>
        <p:spPr>
          <a:xfrm flipH="1">
            <a:off x="9753593" y="1532272"/>
            <a:ext cx="16" cy="822132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81" name="Shape 376"/>
          <p:cNvSpPr txBox="1"/>
          <p:nvPr/>
        </p:nvSpPr>
        <p:spPr>
          <a:xfrm>
            <a:off x="85792" y="2002645"/>
            <a:ext cx="1904870" cy="83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Coordinating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Conjunctions</a:t>
            </a:r>
          </a:p>
        </p:txBody>
      </p:sp>
      <p:sp>
        <p:nvSpPr>
          <p:cNvPr id="682" name="Shape 377"/>
          <p:cNvSpPr txBox="1"/>
          <p:nvPr/>
        </p:nvSpPr>
        <p:spPr>
          <a:xfrm>
            <a:off x="85783" y="3411497"/>
            <a:ext cx="1006544" cy="154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And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But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Or/nor</a:t>
            </a:r>
          </a:p>
        </p:txBody>
      </p:sp>
      <p:sp>
        <p:nvSpPr>
          <p:cNvPr id="683" name="Shape 378"/>
          <p:cNvSpPr/>
          <p:nvPr/>
        </p:nvSpPr>
        <p:spPr>
          <a:xfrm>
            <a:off x="-9" y="5846136"/>
            <a:ext cx="13004816" cy="1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84" name="Shape 379"/>
          <p:cNvSpPr txBox="1"/>
          <p:nvPr/>
        </p:nvSpPr>
        <p:spPr>
          <a:xfrm>
            <a:off x="108547" y="5888001"/>
            <a:ext cx="2862390" cy="3589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Can join two independent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clauses to make a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compound sentence.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Warning:</a:t>
            </a:r>
            <a:r>
              <a:rPr b="0"/>
              <a:t> </a:t>
            </a:r>
            <a:r>
              <a:rPr b="0" i="1"/>
              <a:t>You </a:t>
            </a:r>
            <a:r>
              <a:t>must</a:t>
            </a:r>
            <a:r>
              <a:rPr b="0"/>
              <a:t> use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a comma</a:t>
            </a:r>
            <a:r>
              <a:rPr i="1"/>
              <a:t> </a:t>
            </a:r>
            <a:r>
              <a:t>with these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when they join </a:t>
            </a:r>
            <a:endParaRPr i="1"/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independent clauses.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You may use a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semicolon instead of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a coordinating conjunction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to join two independent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clauses.</a:t>
            </a:r>
          </a:p>
        </p:txBody>
      </p:sp>
      <p:pic>
        <p:nvPicPr>
          <p:cNvPr id="685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851" y="4334933"/>
            <a:ext cx="1503685" cy="15036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0" name="Group 385"/>
          <p:cNvGrpSpPr/>
          <p:nvPr/>
        </p:nvGrpSpPr>
        <p:grpSpPr>
          <a:xfrm>
            <a:off x="3048416" y="2117794"/>
            <a:ext cx="2741312" cy="7510568"/>
            <a:chOff x="0" y="-1"/>
            <a:chExt cx="2741311" cy="7510566"/>
          </a:xfrm>
        </p:grpSpPr>
        <p:sp>
          <p:nvSpPr>
            <p:cNvPr id="686" name="Shape 381"/>
            <p:cNvSpPr txBox="1"/>
            <p:nvPr/>
          </p:nvSpPr>
          <p:spPr>
            <a:xfrm>
              <a:off x="107928" y="-2"/>
              <a:ext cx="2633383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Relative Pronouns</a:t>
              </a:r>
            </a:p>
          </p:txBody>
        </p:sp>
        <p:sp>
          <p:nvSpPr>
            <p:cNvPr id="687" name="Shape 382"/>
            <p:cNvSpPr txBox="1"/>
            <p:nvPr/>
          </p:nvSpPr>
          <p:spPr>
            <a:xfrm>
              <a:off x="175386" y="1026169"/>
              <a:ext cx="919005" cy="2432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Which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Who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That </a:t>
              </a:r>
            </a:p>
          </p:txBody>
        </p:sp>
        <p:sp>
          <p:nvSpPr>
            <p:cNvPr id="688" name="Shape 383"/>
            <p:cNvSpPr txBox="1"/>
            <p:nvPr/>
          </p:nvSpPr>
          <p:spPr>
            <a:xfrm>
              <a:off x="-1" y="3729570"/>
              <a:ext cx="2378836" cy="3780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Can attach to an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 to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create a complex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sentence.</a:t>
              </a:r>
            </a:p>
            <a:p>
              <a:pPr algn="l" defTabSz="1300480">
                <a:defRPr b="1" sz="1900">
                  <a:latin typeface="Arial"/>
                  <a:ea typeface="Arial"/>
                  <a:cs typeface="Arial"/>
                  <a:sym typeface="Arial"/>
                </a:defRPr>
              </a:pPr>
              <a:r>
                <a:t>Warning</a:t>
              </a:r>
              <a:r>
                <a:rPr sz="2400"/>
                <a:t>:</a:t>
              </a:r>
              <a:r>
                <a:rPr b="0" sz="2400"/>
                <a:t> </a:t>
              </a:r>
              <a:r>
                <a:rPr b="0" sz="1600"/>
                <a:t>Many</a:t>
              </a:r>
              <a:endParaRPr sz="1600"/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 fragments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begin with these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words.  Usually, you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must hitch these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words and the clauses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that they introduce to 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your previous sentence.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Note: No comma is to be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used with </a:t>
              </a:r>
              <a:r>
                <a:rPr i="1"/>
                <a:t>that.</a:t>
              </a:r>
            </a:p>
          </p:txBody>
        </p:sp>
        <p:pic>
          <p:nvPicPr>
            <p:cNvPr id="689" name="image5.png" descr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39379" y="2007166"/>
              <a:ext cx="1192136" cy="1113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95" name="Group 390"/>
          <p:cNvGrpSpPr/>
          <p:nvPr/>
        </p:nvGrpSpPr>
        <p:grpSpPr>
          <a:xfrm>
            <a:off x="6479789" y="2219360"/>
            <a:ext cx="3146235" cy="7052601"/>
            <a:chOff x="0" y="0"/>
            <a:chExt cx="3146233" cy="7052600"/>
          </a:xfrm>
        </p:grpSpPr>
        <p:sp>
          <p:nvSpPr>
            <p:cNvPr id="691" name="Shape 386"/>
            <p:cNvSpPr txBox="1"/>
            <p:nvPr/>
          </p:nvSpPr>
          <p:spPr>
            <a:xfrm>
              <a:off x="-1" y="-1"/>
              <a:ext cx="2921366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Conjunctive Adverbs</a:t>
              </a:r>
            </a:p>
          </p:txBody>
        </p:sp>
        <p:sp>
          <p:nvSpPr>
            <p:cNvPr id="692" name="Shape 387"/>
            <p:cNvSpPr txBox="1"/>
            <p:nvPr/>
          </p:nvSpPr>
          <p:spPr>
            <a:xfrm>
              <a:off x="216757" y="758624"/>
              <a:ext cx="1819591" cy="1542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However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Moreover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Therefore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Furthermore</a:t>
              </a:r>
            </a:p>
          </p:txBody>
        </p:sp>
        <p:sp>
          <p:nvSpPr>
            <p:cNvPr id="693" name="Shape 388"/>
            <p:cNvSpPr txBox="1"/>
            <p:nvPr/>
          </p:nvSpPr>
          <p:spPr>
            <a:xfrm>
              <a:off x="216758" y="3935329"/>
              <a:ext cx="2929475" cy="3117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move within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own clause;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Requires commas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on both sides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b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Warning:</a:t>
              </a:r>
              <a:r>
                <a:rPr b="0"/>
                <a:t> If you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wish to use these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to join clauses, you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must use a semicolon</a:t>
              </a:r>
              <a:r>
                <a:rPr sz="2400"/>
                <a:t>.</a:t>
              </a:r>
            </a:p>
          </p:txBody>
        </p:sp>
        <p:pic>
          <p:nvPicPr>
            <p:cNvPr id="694" name="image6.png" descr="image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39820" y="2549043"/>
              <a:ext cx="1408887" cy="1095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0" name="Group 395"/>
          <p:cNvGrpSpPr/>
          <p:nvPr/>
        </p:nvGrpSpPr>
        <p:grpSpPr>
          <a:xfrm>
            <a:off x="9673723" y="2010465"/>
            <a:ext cx="3386714" cy="7574976"/>
            <a:chOff x="0" y="0"/>
            <a:chExt cx="3386713" cy="7574974"/>
          </a:xfrm>
        </p:grpSpPr>
        <p:pic>
          <p:nvPicPr>
            <p:cNvPr id="696" name="image7.png" descr="image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63538" y="1244045"/>
              <a:ext cx="623175" cy="1828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7" name="Shape 392"/>
            <p:cNvSpPr txBox="1"/>
            <p:nvPr/>
          </p:nvSpPr>
          <p:spPr>
            <a:xfrm>
              <a:off x="216750" y="-1"/>
              <a:ext cx="2023783" cy="831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Subordinating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Conjunctions</a:t>
              </a:r>
            </a:p>
          </p:txBody>
        </p:sp>
        <p:sp>
          <p:nvSpPr>
            <p:cNvPr id="698" name="Shape 393"/>
            <p:cNvSpPr txBox="1"/>
            <p:nvPr/>
          </p:nvSpPr>
          <p:spPr>
            <a:xfrm>
              <a:off x="216748" y="975370"/>
              <a:ext cx="2616566" cy="260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As, although, after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While, when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Until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Because, before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If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AAAWWUBBI</a:t>
              </a:r>
            </a:p>
          </p:txBody>
        </p:sp>
        <p:sp>
          <p:nvSpPr>
            <p:cNvPr id="699" name="Shape 394"/>
            <p:cNvSpPr txBox="1"/>
            <p:nvPr/>
          </p:nvSpPr>
          <p:spPr>
            <a:xfrm>
              <a:off x="-1" y="4152072"/>
              <a:ext cx="3201681" cy="3422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hitch up to an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clause,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creating a subordinate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(dependent) clause,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forming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complex sentence.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appear after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main clause (no comma)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or before main clause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(needs a comma)</a:t>
              </a:r>
            </a:p>
          </p:txBody>
        </p:sp>
      </p:grpSp>
      <p:pic>
        <p:nvPicPr>
          <p:cNvPr id="70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96661" y="71005"/>
            <a:ext cx="3975101" cy="204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5" grpId="2"/>
      <p:bldP build="whole" bldLvl="1" animBg="1" rev="0" advAuto="0" spid="700" grpId="3"/>
      <p:bldP build="whole" bldLvl="1" animBg="1" rev="0" advAuto="0" spid="690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369"/>
          <p:cNvSpPr/>
          <p:nvPr/>
        </p:nvSpPr>
        <p:spPr>
          <a:xfrm>
            <a:off x="-7" y="14299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4" name="Shape 371"/>
          <p:cNvSpPr txBox="1"/>
          <p:nvPr/>
        </p:nvSpPr>
        <p:spPr>
          <a:xfrm>
            <a:off x="4334933" y="541866"/>
            <a:ext cx="3733818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705" name="Shape 372"/>
          <p:cNvSpPr/>
          <p:nvPr/>
        </p:nvSpPr>
        <p:spPr>
          <a:xfrm>
            <a:off x="-8" y="3034446"/>
            <a:ext cx="2925906" cy="1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6" name="Shape 373"/>
          <p:cNvSpPr/>
          <p:nvPr/>
        </p:nvSpPr>
        <p:spPr>
          <a:xfrm flipH="1">
            <a:off x="3034449" y="1532271"/>
            <a:ext cx="12" cy="822133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07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4744" y="325119"/>
            <a:ext cx="4226567" cy="1155985"/>
          </a:xfrm>
          <a:prstGeom prst="rect">
            <a:avLst/>
          </a:prstGeom>
          <a:ln w="12700">
            <a:miter lim="400000"/>
          </a:ln>
        </p:spPr>
      </p:pic>
      <p:sp>
        <p:nvSpPr>
          <p:cNvPr id="708" name="Shape 376"/>
          <p:cNvSpPr txBox="1"/>
          <p:nvPr/>
        </p:nvSpPr>
        <p:spPr>
          <a:xfrm>
            <a:off x="85792" y="2002645"/>
            <a:ext cx="1904870" cy="83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Coordinating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Conjunctions</a:t>
            </a:r>
          </a:p>
        </p:txBody>
      </p:sp>
      <p:sp>
        <p:nvSpPr>
          <p:cNvPr id="709" name="Shape 377"/>
          <p:cNvSpPr txBox="1"/>
          <p:nvPr/>
        </p:nvSpPr>
        <p:spPr>
          <a:xfrm>
            <a:off x="85781" y="3411497"/>
            <a:ext cx="1006543" cy="154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And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But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Or/nor</a:t>
            </a:r>
          </a:p>
        </p:txBody>
      </p:sp>
      <p:sp>
        <p:nvSpPr>
          <p:cNvPr id="710" name="Shape 378"/>
          <p:cNvSpPr/>
          <p:nvPr/>
        </p:nvSpPr>
        <p:spPr>
          <a:xfrm>
            <a:off x="-8" y="5846135"/>
            <a:ext cx="2925906" cy="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11" name="Shape 379"/>
          <p:cNvSpPr txBox="1"/>
          <p:nvPr/>
        </p:nvSpPr>
        <p:spPr>
          <a:xfrm>
            <a:off x="108547" y="5888001"/>
            <a:ext cx="2862390" cy="3589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Can join two independent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clauses to make a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compound sentence.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Warning:</a:t>
            </a:r>
            <a:r>
              <a:rPr b="0"/>
              <a:t> </a:t>
            </a:r>
            <a:r>
              <a:rPr b="0" i="1"/>
              <a:t>You </a:t>
            </a:r>
            <a:r>
              <a:t>must</a:t>
            </a:r>
            <a:r>
              <a:rPr b="0"/>
              <a:t> use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a comma</a:t>
            </a:r>
            <a:r>
              <a:rPr i="1"/>
              <a:t> </a:t>
            </a:r>
            <a:r>
              <a:t>with these</a:t>
            </a:r>
          </a:p>
          <a:p>
            <a:pPr algn="l" defTabSz="130048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 when they join </a:t>
            </a:r>
            <a:endParaRPr i="1"/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independent clauses.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You may use a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semicolon instead of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a coordinating conjunction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to join two independent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clauses.</a:t>
            </a:r>
          </a:p>
        </p:txBody>
      </p:sp>
      <p:pic>
        <p:nvPicPr>
          <p:cNvPr id="712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8851" y="4334933"/>
            <a:ext cx="1503685" cy="1503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0683" y="2240905"/>
            <a:ext cx="2844809" cy="2857503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Use the phrase “star-crossed lovers”"/>
          <p:cNvSpPr txBox="1"/>
          <p:nvPr/>
        </p:nvSpPr>
        <p:spPr>
          <a:xfrm>
            <a:off x="5619748" y="5412402"/>
            <a:ext cx="529285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Use the phrase “star-crossed lovers”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369"/>
          <p:cNvSpPr/>
          <p:nvPr/>
        </p:nvSpPr>
        <p:spPr>
          <a:xfrm>
            <a:off x="-7" y="14299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17" name="Shape 370"/>
          <p:cNvSpPr/>
          <p:nvPr/>
        </p:nvSpPr>
        <p:spPr>
          <a:xfrm flipH="1">
            <a:off x="6394022" y="1532270"/>
            <a:ext cx="12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18" name="Shape 371"/>
          <p:cNvSpPr txBox="1"/>
          <p:nvPr/>
        </p:nvSpPr>
        <p:spPr>
          <a:xfrm>
            <a:off x="4334933" y="541866"/>
            <a:ext cx="3733818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719" name="Shape 372"/>
          <p:cNvSpPr/>
          <p:nvPr/>
        </p:nvSpPr>
        <p:spPr>
          <a:xfrm>
            <a:off x="2996431" y="2970945"/>
            <a:ext cx="3476125" cy="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20" name="Shape 373"/>
          <p:cNvSpPr/>
          <p:nvPr/>
        </p:nvSpPr>
        <p:spPr>
          <a:xfrm flipH="1">
            <a:off x="3034449" y="1532271"/>
            <a:ext cx="12" cy="822133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21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4744" y="325119"/>
            <a:ext cx="4226567" cy="1155985"/>
          </a:xfrm>
          <a:prstGeom prst="rect">
            <a:avLst/>
          </a:prstGeom>
          <a:ln w="12700">
            <a:miter lim="400000"/>
          </a:ln>
        </p:spPr>
      </p:pic>
      <p:sp>
        <p:nvSpPr>
          <p:cNvPr id="722" name="Shape 378"/>
          <p:cNvSpPr/>
          <p:nvPr/>
        </p:nvSpPr>
        <p:spPr>
          <a:xfrm>
            <a:off x="3071539" y="5873074"/>
            <a:ext cx="3325908" cy="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727" name="Group 385"/>
          <p:cNvGrpSpPr/>
          <p:nvPr/>
        </p:nvGrpSpPr>
        <p:grpSpPr>
          <a:xfrm>
            <a:off x="3048409" y="2117790"/>
            <a:ext cx="2741313" cy="7510565"/>
            <a:chOff x="-1" y="0"/>
            <a:chExt cx="2741311" cy="7510563"/>
          </a:xfrm>
        </p:grpSpPr>
        <p:sp>
          <p:nvSpPr>
            <p:cNvPr id="723" name="Shape 381"/>
            <p:cNvSpPr txBox="1"/>
            <p:nvPr/>
          </p:nvSpPr>
          <p:spPr>
            <a:xfrm>
              <a:off x="107927" y="-1"/>
              <a:ext cx="2633384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Relative Pronouns</a:t>
              </a:r>
            </a:p>
          </p:txBody>
        </p:sp>
        <p:sp>
          <p:nvSpPr>
            <p:cNvPr id="724" name="Shape 382"/>
            <p:cNvSpPr txBox="1"/>
            <p:nvPr/>
          </p:nvSpPr>
          <p:spPr>
            <a:xfrm>
              <a:off x="175387" y="1026168"/>
              <a:ext cx="919006" cy="2432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Which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Who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That </a:t>
              </a:r>
            </a:p>
          </p:txBody>
        </p:sp>
        <p:sp>
          <p:nvSpPr>
            <p:cNvPr id="725" name="Shape 383"/>
            <p:cNvSpPr txBox="1"/>
            <p:nvPr/>
          </p:nvSpPr>
          <p:spPr>
            <a:xfrm>
              <a:off x="-2" y="3729568"/>
              <a:ext cx="2378836" cy="378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Can attach to an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 to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create a complex</a:t>
              </a:r>
            </a:p>
            <a:p>
              <a:pPr algn="l" defTabSz="1300480">
                <a:defRPr i="1" sz="17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sentence.</a:t>
              </a:r>
            </a:p>
            <a:p>
              <a:pPr algn="l" defTabSz="1300480">
                <a:defRPr b="1" sz="1900">
                  <a:latin typeface="Arial"/>
                  <a:ea typeface="Arial"/>
                  <a:cs typeface="Arial"/>
                  <a:sym typeface="Arial"/>
                </a:defRPr>
              </a:pPr>
              <a:r>
                <a:t>Warning</a:t>
              </a:r>
              <a:r>
                <a:rPr sz="2400"/>
                <a:t>:</a:t>
              </a:r>
              <a:r>
                <a:rPr b="0" sz="2400"/>
                <a:t> </a:t>
              </a:r>
              <a:r>
                <a:rPr b="0" sz="1600"/>
                <a:t>Many</a:t>
              </a:r>
              <a:endParaRPr sz="1600"/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sentence fragments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begin with these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words.  Usually, you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must hitch these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words and the clauses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that they introduce to 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your previous sentence.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Note: No comma is to be</a:t>
              </a:r>
            </a:p>
            <a:p>
              <a:pPr algn="l" defTabSz="1300480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t>used with </a:t>
              </a:r>
              <a:r>
                <a:rPr i="1"/>
                <a:t>that.</a:t>
              </a:r>
            </a:p>
          </p:txBody>
        </p:sp>
        <p:pic>
          <p:nvPicPr>
            <p:cNvPr id="726" name="image5.png" descr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39383" y="2007165"/>
              <a:ext cx="1192143" cy="1113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28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3442" y="1842342"/>
            <a:ext cx="2857509" cy="2857502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Use the phrase “Ides of March”"/>
          <p:cNvSpPr txBox="1"/>
          <p:nvPr/>
        </p:nvSpPr>
        <p:spPr>
          <a:xfrm>
            <a:off x="7600949" y="5412402"/>
            <a:ext cx="452993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Use the phrase “Ides of March”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7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369"/>
          <p:cNvSpPr/>
          <p:nvPr/>
        </p:nvSpPr>
        <p:spPr>
          <a:xfrm>
            <a:off x="-7" y="14299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32" name="Shape 370"/>
          <p:cNvSpPr/>
          <p:nvPr/>
        </p:nvSpPr>
        <p:spPr>
          <a:xfrm flipH="1">
            <a:off x="6394022" y="1532270"/>
            <a:ext cx="12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33" name="Shape 371"/>
          <p:cNvSpPr txBox="1"/>
          <p:nvPr/>
        </p:nvSpPr>
        <p:spPr>
          <a:xfrm>
            <a:off x="4334933" y="541866"/>
            <a:ext cx="3733818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734" name="Shape 372"/>
          <p:cNvSpPr/>
          <p:nvPr/>
        </p:nvSpPr>
        <p:spPr>
          <a:xfrm>
            <a:off x="6502391" y="3034445"/>
            <a:ext cx="3174602" cy="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35" name="Shape 374"/>
          <p:cNvSpPr/>
          <p:nvPr/>
        </p:nvSpPr>
        <p:spPr>
          <a:xfrm flipH="1">
            <a:off x="9753596" y="1532272"/>
            <a:ext cx="11" cy="822132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36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4744" y="325119"/>
            <a:ext cx="4226567" cy="1155985"/>
          </a:xfrm>
          <a:prstGeom prst="rect">
            <a:avLst/>
          </a:prstGeom>
          <a:ln w="12700">
            <a:miter lim="400000"/>
          </a:ln>
        </p:spPr>
      </p:pic>
      <p:sp>
        <p:nvSpPr>
          <p:cNvPr id="737" name="Shape 378"/>
          <p:cNvSpPr/>
          <p:nvPr/>
        </p:nvSpPr>
        <p:spPr>
          <a:xfrm>
            <a:off x="6379212" y="5947733"/>
            <a:ext cx="3347397" cy="1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742" name="Group 390"/>
          <p:cNvGrpSpPr/>
          <p:nvPr/>
        </p:nvGrpSpPr>
        <p:grpSpPr>
          <a:xfrm>
            <a:off x="6479780" y="2219353"/>
            <a:ext cx="3146238" cy="7052605"/>
            <a:chOff x="-1" y="0"/>
            <a:chExt cx="3146236" cy="7052603"/>
          </a:xfrm>
        </p:grpSpPr>
        <p:sp>
          <p:nvSpPr>
            <p:cNvPr id="738" name="Shape 386"/>
            <p:cNvSpPr txBox="1"/>
            <p:nvPr/>
          </p:nvSpPr>
          <p:spPr>
            <a:xfrm>
              <a:off x="-2" y="-1"/>
              <a:ext cx="2921367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Conjunctive Adverbs</a:t>
              </a:r>
            </a:p>
          </p:txBody>
        </p:sp>
        <p:sp>
          <p:nvSpPr>
            <p:cNvPr id="739" name="Shape 387"/>
            <p:cNvSpPr txBox="1"/>
            <p:nvPr/>
          </p:nvSpPr>
          <p:spPr>
            <a:xfrm>
              <a:off x="216760" y="758624"/>
              <a:ext cx="1819591" cy="1542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However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Moreover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Therefore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Furthermore</a:t>
              </a:r>
            </a:p>
          </p:txBody>
        </p:sp>
        <p:sp>
          <p:nvSpPr>
            <p:cNvPr id="740" name="Shape 388"/>
            <p:cNvSpPr txBox="1"/>
            <p:nvPr/>
          </p:nvSpPr>
          <p:spPr>
            <a:xfrm>
              <a:off x="216761" y="3935331"/>
              <a:ext cx="2929475" cy="3117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move within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own clause;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Requires commas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on both sides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b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Warning:</a:t>
              </a:r>
              <a:r>
                <a:rPr b="0"/>
                <a:t> If you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wish to use these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to join clauses, you</a:t>
              </a:r>
            </a:p>
            <a:p>
              <a:pPr algn="l" defTabSz="1300480"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must use a semicolon</a:t>
              </a:r>
              <a:r>
                <a:rPr sz="2400"/>
                <a:t>.</a:t>
              </a:r>
            </a:p>
          </p:txBody>
        </p:sp>
        <p:pic>
          <p:nvPicPr>
            <p:cNvPr id="741" name="image6.png" descr="image6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39826" y="2549043"/>
              <a:ext cx="1408894" cy="1095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3" name="Use the phrase “the Weird Sisters”"/>
          <p:cNvSpPr txBox="1"/>
          <p:nvPr/>
        </p:nvSpPr>
        <p:spPr>
          <a:xfrm>
            <a:off x="1111241" y="5717204"/>
            <a:ext cx="499262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Use the phrase “the Weird Sisters”</a:t>
            </a:r>
          </a:p>
        </p:txBody>
      </p:sp>
      <p:pic>
        <p:nvPicPr>
          <p:cNvPr id="744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5657" y="2147996"/>
            <a:ext cx="2857502" cy="2857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2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369"/>
          <p:cNvSpPr/>
          <p:nvPr/>
        </p:nvSpPr>
        <p:spPr>
          <a:xfrm>
            <a:off x="-7" y="14299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7" name="Shape 371"/>
          <p:cNvSpPr txBox="1"/>
          <p:nvPr/>
        </p:nvSpPr>
        <p:spPr>
          <a:xfrm>
            <a:off x="3369733" y="373740"/>
            <a:ext cx="3733818" cy="4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Common Hitching Devices</a:t>
            </a:r>
          </a:p>
        </p:txBody>
      </p:sp>
      <p:sp>
        <p:nvSpPr>
          <p:cNvPr id="748" name="Shape 372"/>
          <p:cNvSpPr/>
          <p:nvPr/>
        </p:nvSpPr>
        <p:spPr>
          <a:xfrm>
            <a:off x="9791689" y="3059845"/>
            <a:ext cx="3733818" cy="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9" name="Shape 374"/>
          <p:cNvSpPr/>
          <p:nvPr/>
        </p:nvSpPr>
        <p:spPr>
          <a:xfrm flipH="1">
            <a:off x="9753596" y="1532272"/>
            <a:ext cx="11" cy="822132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50" name="image27.jpeg" descr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4744" y="325119"/>
            <a:ext cx="4226567" cy="1155985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Shape 378"/>
          <p:cNvSpPr/>
          <p:nvPr/>
        </p:nvSpPr>
        <p:spPr>
          <a:xfrm>
            <a:off x="9784559" y="5797956"/>
            <a:ext cx="4071154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756" name="Group 395"/>
          <p:cNvGrpSpPr/>
          <p:nvPr/>
        </p:nvGrpSpPr>
        <p:grpSpPr>
          <a:xfrm>
            <a:off x="9673712" y="2010460"/>
            <a:ext cx="3386727" cy="7574975"/>
            <a:chOff x="0" y="0"/>
            <a:chExt cx="3386726" cy="7574974"/>
          </a:xfrm>
        </p:grpSpPr>
        <p:pic>
          <p:nvPicPr>
            <p:cNvPr id="752" name="image7.png" descr="image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63547" y="1244045"/>
              <a:ext cx="623179" cy="1828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3" name="Shape 392"/>
            <p:cNvSpPr txBox="1"/>
            <p:nvPr/>
          </p:nvSpPr>
          <p:spPr>
            <a:xfrm>
              <a:off x="216753" y="-1"/>
              <a:ext cx="2023783" cy="831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Subordinating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Conjunctions</a:t>
              </a:r>
            </a:p>
          </p:txBody>
        </p:sp>
        <p:sp>
          <p:nvSpPr>
            <p:cNvPr id="754" name="Shape 393"/>
            <p:cNvSpPr txBox="1"/>
            <p:nvPr/>
          </p:nvSpPr>
          <p:spPr>
            <a:xfrm>
              <a:off x="216752" y="975370"/>
              <a:ext cx="2616566" cy="260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As, although, after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While, when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Until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Because, before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If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AAAWWUBBI</a:t>
              </a:r>
            </a:p>
          </p:txBody>
        </p:sp>
        <p:sp>
          <p:nvSpPr>
            <p:cNvPr id="755" name="Shape 394"/>
            <p:cNvSpPr txBox="1"/>
            <p:nvPr/>
          </p:nvSpPr>
          <p:spPr>
            <a:xfrm>
              <a:off x="-1" y="4152072"/>
              <a:ext cx="3201682" cy="3422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1" tIns="65021" rIns="65021" bIns="65021" numCol="1" anchor="t">
              <a:spAutoFit/>
            </a:bodyPr>
            <a:lstStyle/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hitch up to an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independent clause,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creating a subordinate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(dependent) clause,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forming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complex sentence.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Can appear after 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main clause (no comma)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or before main clause</a:t>
              </a:r>
            </a:p>
            <a:p>
              <a:pPr algn="l" defTabSz="1300480">
                <a:defRPr i="1" sz="2200">
                  <a:latin typeface="Arial"/>
                  <a:ea typeface="Arial"/>
                  <a:cs typeface="Arial"/>
                  <a:sym typeface="Arial"/>
                </a:defRPr>
              </a:pPr>
              <a:r>
                <a:t>(needs a comma)</a:t>
              </a:r>
            </a:p>
          </p:txBody>
        </p:sp>
      </p:grpSp>
      <p:pic>
        <p:nvPicPr>
          <p:cNvPr id="757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6524" y="2643633"/>
            <a:ext cx="3289302" cy="2463801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Use the phrase “Prince of Denmark”"/>
          <p:cNvSpPr txBox="1"/>
          <p:nvPr/>
        </p:nvSpPr>
        <p:spPr>
          <a:xfrm>
            <a:off x="1860549" y="5903567"/>
            <a:ext cx="521269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Use the phrase “Prince of Denmark”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6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369"/>
          <p:cNvSpPr/>
          <p:nvPr/>
        </p:nvSpPr>
        <p:spPr>
          <a:xfrm>
            <a:off x="-7" y="14299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61" name="Shape 370"/>
          <p:cNvSpPr/>
          <p:nvPr/>
        </p:nvSpPr>
        <p:spPr>
          <a:xfrm flipH="1">
            <a:off x="8705419" y="1481470"/>
            <a:ext cx="16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62" name="Shape 372"/>
          <p:cNvSpPr/>
          <p:nvPr/>
        </p:nvSpPr>
        <p:spPr>
          <a:xfrm>
            <a:off x="-7" y="22778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765" name="Group"/>
          <p:cNvGrpSpPr/>
          <p:nvPr/>
        </p:nvGrpSpPr>
        <p:grpSpPr>
          <a:xfrm>
            <a:off x="24419" y="1467669"/>
            <a:ext cx="3383329" cy="3042681"/>
            <a:chOff x="-1" y="0"/>
            <a:chExt cx="3383327" cy="3042680"/>
          </a:xfrm>
        </p:grpSpPr>
        <p:sp>
          <p:nvSpPr>
            <p:cNvPr id="763" name="Shape 376"/>
            <p:cNvSpPr txBox="1"/>
            <p:nvPr/>
          </p:nvSpPr>
          <p:spPr>
            <a:xfrm>
              <a:off x="328060" y="0"/>
              <a:ext cx="1701422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Appositives</a:t>
              </a:r>
            </a:p>
          </p:txBody>
        </p:sp>
        <p:sp>
          <p:nvSpPr>
            <p:cNvPr id="764" name="Shape 377"/>
            <p:cNvSpPr txBox="1"/>
            <p:nvPr/>
          </p:nvSpPr>
          <p:spPr>
            <a:xfrm>
              <a:off x="-2" y="786515"/>
              <a:ext cx="3383329" cy="2256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Steve Jobs, a passionate golfer,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A passionate golfer, Steve Jobs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</p:txBody>
        </p:sp>
      </p:grpSp>
      <p:sp>
        <p:nvSpPr>
          <p:cNvPr id="766" name="Shape 370"/>
          <p:cNvSpPr/>
          <p:nvPr/>
        </p:nvSpPr>
        <p:spPr>
          <a:xfrm flipH="1">
            <a:off x="3473020" y="1481470"/>
            <a:ext cx="16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6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242" y="6226"/>
            <a:ext cx="2848097" cy="19371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70" name="Group"/>
          <p:cNvGrpSpPr/>
          <p:nvPr/>
        </p:nvGrpSpPr>
        <p:grpSpPr>
          <a:xfrm>
            <a:off x="3525442" y="1842335"/>
            <a:ext cx="4832170" cy="2255267"/>
            <a:chOff x="0" y="0"/>
            <a:chExt cx="4832169" cy="2255265"/>
          </a:xfrm>
        </p:grpSpPr>
        <p:sp>
          <p:nvSpPr>
            <p:cNvPr id="768" name="Shape 376"/>
            <p:cNvSpPr txBox="1"/>
            <p:nvPr/>
          </p:nvSpPr>
          <p:spPr>
            <a:xfrm>
              <a:off x="865648" y="-1"/>
              <a:ext cx="3327816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Inverted Adjective Pairs</a:t>
              </a:r>
            </a:p>
          </p:txBody>
        </p:sp>
        <p:sp>
          <p:nvSpPr>
            <p:cNvPr id="769" name="Shape 377"/>
            <p:cNvSpPr txBox="1"/>
            <p:nvPr/>
          </p:nvSpPr>
          <p:spPr>
            <a:xfrm>
              <a:off x="0" y="532500"/>
              <a:ext cx="4832170" cy="1722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The dancer, graceful and confident, captivated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Graceful and confident, the dancer captivated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</p:txBody>
        </p:sp>
      </p:grpSp>
      <p:grpSp>
        <p:nvGrpSpPr>
          <p:cNvPr id="773" name="Group"/>
          <p:cNvGrpSpPr/>
          <p:nvPr/>
        </p:nvGrpSpPr>
        <p:grpSpPr>
          <a:xfrm>
            <a:off x="8734485" y="1467666"/>
            <a:ext cx="3146643" cy="2902787"/>
            <a:chOff x="0" y="0"/>
            <a:chExt cx="3146642" cy="2902786"/>
          </a:xfrm>
        </p:grpSpPr>
        <p:sp>
          <p:nvSpPr>
            <p:cNvPr id="771" name="Group 385"/>
            <p:cNvSpPr txBox="1"/>
            <p:nvPr/>
          </p:nvSpPr>
          <p:spPr>
            <a:xfrm>
              <a:off x="479772" y="0"/>
              <a:ext cx="2666870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Participial Phrases</a:t>
              </a:r>
            </a:p>
          </p:txBody>
        </p:sp>
        <p:sp>
          <p:nvSpPr>
            <p:cNvPr id="772" name="Shape 377"/>
            <p:cNvSpPr txBox="1"/>
            <p:nvPr/>
          </p:nvSpPr>
          <p:spPr>
            <a:xfrm>
              <a:off x="-1" y="886259"/>
              <a:ext cx="3107612" cy="20165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Racing down the stairs, I collided with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principal.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bicycle, broken years ago, rusted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in the garage.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My Dad is the man wearing the 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Hawaiian shirt.</a:t>
              </a:r>
            </a:p>
          </p:txBody>
        </p:sp>
      </p:grpSp>
      <p:sp>
        <p:nvSpPr>
          <p:cNvPr id="774" name="Shape 377"/>
          <p:cNvSpPr txBox="1"/>
          <p:nvPr/>
        </p:nvSpPr>
        <p:spPr>
          <a:xfrm>
            <a:off x="33303" y="4597401"/>
            <a:ext cx="3294590" cy="172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An appositive is a noun or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noun phrase that gives another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name to the noun to which it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refers.</a:t>
            </a:r>
          </a:p>
        </p:txBody>
      </p:sp>
      <p:sp>
        <p:nvSpPr>
          <p:cNvPr id="775" name="Shape 377"/>
          <p:cNvSpPr txBox="1"/>
          <p:nvPr/>
        </p:nvSpPr>
        <p:spPr>
          <a:xfrm>
            <a:off x="43851" y="6472197"/>
            <a:ext cx="3344485" cy="145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Usually, appositives are set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off by commas on both sides.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The commas are not necessary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if the appositive is very short.</a:t>
            </a:r>
          </a:p>
        </p:txBody>
      </p:sp>
      <p:sp>
        <p:nvSpPr>
          <p:cNvPr id="776" name="Shape 377"/>
          <p:cNvSpPr txBox="1"/>
          <p:nvPr/>
        </p:nvSpPr>
        <p:spPr>
          <a:xfrm>
            <a:off x="3554638" y="4197351"/>
            <a:ext cx="5136784" cy="2789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Adjectives usually go before the noun that they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modify, or after a form of the verb “to be.’ (The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graceful, confident dancer…; The dancer was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graceful and confident.)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But when adjectives are inverted, they are placed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by themselves in the sentence so as to attract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special attention. </a:t>
            </a:r>
          </a:p>
        </p:txBody>
      </p:sp>
      <p:sp>
        <p:nvSpPr>
          <p:cNvPr id="777" name="Shape 377"/>
          <p:cNvSpPr txBox="1"/>
          <p:nvPr/>
        </p:nvSpPr>
        <p:spPr>
          <a:xfrm>
            <a:off x="3481576" y="7196097"/>
            <a:ext cx="4983417" cy="65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Adjective pair inversions are set off by commas.</a:t>
            </a:r>
          </a:p>
        </p:txBody>
      </p:sp>
      <p:sp>
        <p:nvSpPr>
          <p:cNvPr id="778" name="Shape 377"/>
          <p:cNvSpPr txBox="1"/>
          <p:nvPr/>
        </p:nvSpPr>
        <p:spPr>
          <a:xfrm>
            <a:off x="43855" y="8173997"/>
            <a:ext cx="3306422" cy="145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Appositives allow you to pack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more information efficiently into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 single sentence.</a:t>
            </a:r>
          </a:p>
        </p:txBody>
      </p:sp>
      <p:sp>
        <p:nvSpPr>
          <p:cNvPr id="779" name="Shape 377"/>
          <p:cNvSpPr txBox="1"/>
          <p:nvPr/>
        </p:nvSpPr>
        <p:spPr>
          <a:xfrm>
            <a:off x="3554640" y="8173997"/>
            <a:ext cx="4565061" cy="118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Inverted adjective pairs get extra special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attention and add artistic flair to a sentence.</a:t>
            </a:r>
          </a:p>
        </p:txBody>
      </p:sp>
      <p:sp>
        <p:nvSpPr>
          <p:cNvPr id="780" name="Shape 377"/>
          <p:cNvSpPr txBox="1"/>
          <p:nvPr/>
        </p:nvSpPr>
        <p:spPr>
          <a:xfrm>
            <a:off x="8724806" y="4440201"/>
            <a:ext cx="4148280" cy="228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A participle is an adjective that is derived from a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Present participles end in -ing. Past participles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take the form of the verb that you would use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with the helping verbs ‘have’ (I have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broken my promise. I have seen a ghost. I have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walked my dog.) 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A participial phrase, then, is simply a participle with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one or more words following it that go together.</a:t>
            </a:r>
          </a:p>
        </p:txBody>
      </p:sp>
      <p:sp>
        <p:nvSpPr>
          <p:cNvPr id="781" name="Shape 377"/>
          <p:cNvSpPr txBox="1"/>
          <p:nvPr/>
        </p:nvSpPr>
        <p:spPr>
          <a:xfrm>
            <a:off x="8743532" y="8529597"/>
            <a:ext cx="3738618" cy="118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Participial phrases give action and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visuals concisely within a sentence.</a:t>
            </a:r>
          </a:p>
        </p:txBody>
      </p:sp>
      <p:sp>
        <p:nvSpPr>
          <p:cNvPr id="782" name="Shape 377"/>
          <p:cNvSpPr txBox="1"/>
          <p:nvPr/>
        </p:nvSpPr>
        <p:spPr>
          <a:xfrm>
            <a:off x="8724806" y="6719971"/>
            <a:ext cx="4234228" cy="181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marL="277810" indent="-277810" algn="l" defTabSz="1300480">
              <a:buSzPct val="100000"/>
              <a:buAutoNum type="arabicPeriod" startAt="1"/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If the participle is separated from the word that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it modifies, set the participial phrase off by commas.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2.  If the participle is right next to the word that it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modifies, use NO comma IF the participle defines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the noun that it modifies. USE a comma IF the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participle MERELY COMMENTS upon the noun that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it modifies.</a:t>
            </a:r>
          </a:p>
        </p:txBody>
      </p:sp>
      <p:pic>
        <p:nvPicPr>
          <p:cNvPr id="783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348" y="-50704"/>
            <a:ext cx="2073027" cy="1660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6" grpId="6"/>
      <p:bldP build="whole" bldLvl="1" animBg="1" rev="0" advAuto="0" spid="778" grpId="4"/>
      <p:bldP build="whole" bldLvl="1" animBg="1" rev="0" advAuto="0" spid="780" grpId="10"/>
      <p:bldP build="whole" bldLvl="1" animBg="1" rev="0" advAuto="0" spid="779" grpId="8"/>
      <p:bldP build="whole" bldLvl="1" animBg="1" rev="0" advAuto="0" spid="777" grpId="7"/>
      <p:bldP build="whole" bldLvl="1" animBg="1" rev="0" advAuto="0" spid="770" grpId="5"/>
      <p:bldP build="whole" bldLvl="1" animBg="1" rev="0" advAuto="0" spid="773" grpId="9"/>
      <p:bldP build="whole" bldLvl="1" animBg="1" rev="0" advAuto="0" spid="775" grpId="3"/>
      <p:bldP build="whole" bldLvl="1" animBg="1" rev="0" advAuto="0" spid="782" grpId="11"/>
      <p:bldP build="whole" bldLvl="1" animBg="1" rev="0" advAuto="0" spid="765" grpId="1"/>
      <p:bldP build="whole" bldLvl="1" animBg="1" rev="0" advAuto="0" spid="781" grpId="12"/>
      <p:bldP build="whole" bldLvl="1" animBg="1" rev="0" advAuto="0" spid="774" grpId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369"/>
          <p:cNvSpPr/>
          <p:nvPr/>
        </p:nvSpPr>
        <p:spPr>
          <a:xfrm>
            <a:off x="-7" y="14299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86" name="Shape 372"/>
          <p:cNvSpPr/>
          <p:nvPr/>
        </p:nvSpPr>
        <p:spPr>
          <a:xfrm>
            <a:off x="-7" y="22778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789" name="Group"/>
          <p:cNvGrpSpPr/>
          <p:nvPr/>
        </p:nvGrpSpPr>
        <p:grpSpPr>
          <a:xfrm>
            <a:off x="24419" y="1467669"/>
            <a:ext cx="3383329" cy="3042681"/>
            <a:chOff x="-1" y="0"/>
            <a:chExt cx="3383327" cy="3042680"/>
          </a:xfrm>
        </p:grpSpPr>
        <p:sp>
          <p:nvSpPr>
            <p:cNvPr id="787" name="Shape 376"/>
            <p:cNvSpPr txBox="1"/>
            <p:nvPr/>
          </p:nvSpPr>
          <p:spPr>
            <a:xfrm>
              <a:off x="328060" y="0"/>
              <a:ext cx="1701422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Appositives</a:t>
              </a:r>
            </a:p>
          </p:txBody>
        </p:sp>
        <p:sp>
          <p:nvSpPr>
            <p:cNvPr id="788" name="Shape 377"/>
            <p:cNvSpPr txBox="1"/>
            <p:nvPr/>
          </p:nvSpPr>
          <p:spPr>
            <a:xfrm>
              <a:off x="-2" y="786515"/>
              <a:ext cx="3383329" cy="2256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Steve Jobs, a passionate golfer,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A passionate golfer, Steve Jobs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had a putting green installed in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his office.</a:t>
              </a:r>
            </a:p>
          </p:txBody>
        </p:sp>
      </p:grpSp>
      <p:sp>
        <p:nvSpPr>
          <p:cNvPr id="790" name="Shape 370"/>
          <p:cNvSpPr/>
          <p:nvPr/>
        </p:nvSpPr>
        <p:spPr>
          <a:xfrm flipH="1">
            <a:off x="3473022" y="1481470"/>
            <a:ext cx="12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91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242" y="6226"/>
            <a:ext cx="2848097" cy="1937131"/>
          </a:xfrm>
          <a:prstGeom prst="rect">
            <a:avLst/>
          </a:prstGeom>
          <a:ln w="12700">
            <a:miter lim="400000"/>
          </a:ln>
        </p:spPr>
      </p:pic>
      <p:sp>
        <p:nvSpPr>
          <p:cNvPr id="792" name="Shape 377"/>
          <p:cNvSpPr txBox="1"/>
          <p:nvPr/>
        </p:nvSpPr>
        <p:spPr>
          <a:xfrm>
            <a:off x="33303" y="4597401"/>
            <a:ext cx="3294590" cy="172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An appositive is a noun or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noun phrase that gives another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name to the noun to which it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refers.</a:t>
            </a:r>
          </a:p>
        </p:txBody>
      </p:sp>
      <p:sp>
        <p:nvSpPr>
          <p:cNvPr id="793" name="Shape 377"/>
          <p:cNvSpPr txBox="1"/>
          <p:nvPr/>
        </p:nvSpPr>
        <p:spPr>
          <a:xfrm>
            <a:off x="43851" y="6472197"/>
            <a:ext cx="3344485" cy="145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Usually, appositives are set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off by commas on both sides.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The commas are not necessary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if the appositive is very short.</a:t>
            </a:r>
          </a:p>
        </p:txBody>
      </p:sp>
      <p:sp>
        <p:nvSpPr>
          <p:cNvPr id="794" name="Shape 377"/>
          <p:cNvSpPr txBox="1"/>
          <p:nvPr/>
        </p:nvSpPr>
        <p:spPr>
          <a:xfrm>
            <a:off x="43855" y="8173997"/>
            <a:ext cx="3306422" cy="145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Appositives allow you to pack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more information efficiently into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 single sentence.</a:t>
            </a:r>
          </a:p>
        </p:txBody>
      </p:sp>
      <p:pic>
        <p:nvPicPr>
          <p:cNvPr id="795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348" y="-50704"/>
            <a:ext cx="2073027" cy="1660070"/>
          </a:xfrm>
          <a:prstGeom prst="rect">
            <a:avLst/>
          </a:prstGeom>
          <a:ln w="12700">
            <a:miter lim="400000"/>
          </a:ln>
        </p:spPr>
      </p:pic>
      <p:sp>
        <p:nvSpPr>
          <p:cNvPr id="796" name="Identify a character by using an appositive."/>
          <p:cNvSpPr txBox="1"/>
          <p:nvPr/>
        </p:nvSpPr>
        <p:spPr>
          <a:xfrm>
            <a:off x="5327646" y="2758486"/>
            <a:ext cx="616793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Identify a character by using an appositive.</a:t>
            </a:r>
          </a:p>
        </p:txBody>
      </p:sp>
      <p:sp>
        <p:nvSpPr>
          <p:cNvPr id="797" name="Atticus Finch, a soft-spoken country lawyer,…"/>
          <p:cNvSpPr txBox="1"/>
          <p:nvPr/>
        </p:nvSpPr>
        <p:spPr>
          <a:xfrm>
            <a:off x="5099046" y="4356827"/>
            <a:ext cx="6224322" cy="8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Atticus Finch,</a:t>
            </a:r>
            <a:r>
              <a:rPr>
                <a:solidFill>
                  <a:srgbClr val="909090"/>
                </a:solidFill>
              </a:rPr>
              <a:t> </a:t>
            </a:r>
            <a:r>
              <a:rPr i="1">
                <a:solidFill>
                  <a:srgbClr val="909090"/>
                </a:solidFill>
                <a:latin typeface="+mn-lt"/>
                <a:ea typeface="+mn-ea"/>
                <a:cs typeface="+mn-cs"/>
                <a:sym typeface="Helvetica Neue"/>
              </a:rPr>
              <a:t>a soft-spoken country lawyer</a:t>
            </a:r>
            <a:r>
              <a:t>, </a:t>
            </a:r>
          </a:p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was modeled after Harper Lee’s own father.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7" grpId="5"/>
      <p:bldP build="whole" bldLvl="1" animBg="1" rev="0" advAuto="0" spid="789" grpId="1"/>
      <p:bldP build="whole" bldLvl="1" animBg="1" rev="0" advAuto="0" spid="793" grpId="3"/>
      <p:bldP build="whole" bldLvl="1" animBg="1" rev="0" advAuto="0" spid="794" grpId="4"/>
      <p:bldP build="whole" bldLvl="1" animBg="1" rev="0" advAuto="0" spid="792" grpId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369"/>
          <p:cNvSpPr/>
          <p:nvPr/>
        </p:nvSpPr>
        <p:spPr>
          <a:xfrm>
            <a:off x="-7" y="14299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0" name="Shape 370"/>
          <p:cNvSpPr/>
          <p:nvPr/>
        </p:nvSpPr>
        <p:spPr>
          <a:xfrm flipH="1">
            <a:off x="8705422" y="1481470"/>
            <a:ext cx="12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1" name="Shape 372"/>
          <p:cNvSpPr/>
          <p:nvPr/>
        </p:nvSpPr>
        <p:spPr>
          <a:xfrm>
            <a:off x="-7" y="22778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2" name="Shape 370"/>
          <p:cNvSpPr/>
          <p:nvPr/>
        </p:nvSpPr>
        <p:spPr>
          <a:xfrm flipH="1">
            <a:off x="3473022" y="1481470"/>
            <a:ext cx="12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0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242" y="6226"/>
            <a:ext cx="2848097" cy="19371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6" name="Group"/>
          <p:cNvGrpSpPr/>
          <p:nvPr/>
        </p:nvGrpSpPr>
        <p:grpSpPr>
          <a:xfrm>
            <a:off x="3525442" y="1842335"/>
            <a:ext cx="4832170" cy="2255267"/>
            <a:chOff x="0" y="0"/>
            <a:chExt cx="4832169" cy="2255265"/>
          </a:xfrm>
        </p:grpSpPr>
        <p:sp>
          <p:nvSpPr>
            <p:cNvPr id="804" name="Shape 376"/>
            <p:cNvSpPr txBox="1"/>
            <p:nvPr/>
          </p:nvSpPr>
          <p:spPr>
            <a:xfrm>
              <a:off x="865648" y="-1"/>
              <a:ext cx="3327816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Inverted Adjective Pairs</a:t>
              </a:r>
            </a:p>
          </p:txBody>
        </p:sp>
        <p:sp>
          <p:nvSpPr>
            <p:cNvPr id="805" name="Shape 377"/>
            <p:cNvSpPr txBox="1"/>
            <p:nvPr/>
          </p:nvSpPr>
          <p:spPr>
            <a:xfrm>
              <a:off x="0" y="532500"/>
              <a:ext cx="4832170" cy="1722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The dancer, graceful and confident, captivated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Graceful and confident, the dancer captivated</a:t>
              </a:r>
            </a:p>
            <a:p>
              <a:pPr algn="l" defTabSz="1300480">
                <a:defRPr i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her audience.</a:t>
              </a:r>
            </a:p>
          </p:txBody>
        </p:sp>
      </p:grpSp>
      <p:sp>
        <p:nvSpPr>
          <p:cNvPr id="807" name="Shape 377"/>
          <p:cNvSpPr txBox="1"/>
          <p:nvPr/>
        </p:nvSpPr>
        <p:spPr>
          <a:xfrm>
            <a:off x="3554638" y="4197351"/>
            <a:ext cx="5136784" cy="2789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Adjectives usually go before the noun that they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modify, or after a form of the verb “to be.’ (The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graceful, confident dancer…; The dancer was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graceful and confident.)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But when adjectives are inverted, they are placed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 by themselves in the sentence so as to attract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special attention. </a:t>
            </a:r>
          </a:p>
        </p:txBody>
      </p:sp>
      <p:sp>
        <p:nvSpPr>
          <p:cNvPr id="808" name="Shape 377"/>
          <p:cNvSpPr txBox="1"/>
          <p:nvPr/>
        </p:nvSpPr>
        <p:spPr>
          <a:xfrm>
            <a:off x="3481576" y="7196097"/>
            <a:ext cx="4983417" cy="65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Adjective pair inversions are set off by commas.</a:t>
            </a:r>
          </a:p>
        </p:txBody>
      </p:sp>
      <p:sp>
        <p:nvSpPr>
          <p:cNvPr id="809" name="Shape 377"/>
          <p:cNvSpPr txBox="1"/>
          <p:nvPr/>
        </p:nvSpPr>
        <p:spPr>
          <a:xfrm>
            <a:off x="3554640" y="8173997"/>
            <a:ext cx="4565061" cy="118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Inverted adjective pairs get extra special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attention and add artistic flair to a sentence.</a:t>
            </a:r>
          </a:p>
        </p:txBody>
      </p:sp>
      <p:pic>
        <p:nvPicPr>
          <p:cNvPr id="810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348" y="-50704"/>
            <a:ext cx="2073027" cy="1660070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Use an inverted…"/>
          <p:cNvSpPr txBox="1"/>
          <p:nvPr/>
        </p:nvSpPr>
        <p:spPr>
          <a:xfrm>
            <a:off x="8989728" y="2527213"/>
            <a:ext cx="3068117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Use an inverted</a:t>
            </a:r>
          </a:p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adjective pair to</a:t>
            </a:r>
          </a:p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describe a character.</a:t>
            </a:r>
          </a:p>
        </p:txBody>
      </p:sp>
      <p:sp>
        <p:nvSpPr>
          <p:cNvPr id="812" name="Rebecca Nurse, faithful…"/>
          <p:cNvSpPr txBox="1"/>
          <p:nvPr/>
        </p:nvSpPr>
        <p:spPr>
          <a:xfrm>
            <a:off x="8989727" y="4422109"/>
            <a:ext cx="3722523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Rebecca Nurse, </a:t>
            </a:r>
            <a:r>
              <a:rPr>
                <a:solidFill>
                  <a:srgbClr val="AFAFAF"/>
                </a:solidFill>
              </a:rPr>
              <a:t>pious</a:t>
            </a:r>
            <a:endParaRPr>
              <a:solidFill>
                <a:srgbClr val="AFAFAF"/>
              </a:solidFill>
            </a:endParaRPr>
          </a:p>
          <a:p>
            <a:pPr algn="l">
              <a:defRPr>
                <a:solidFill>
                  <a:srgbClr val="97979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and motherly</a:t>
            </a:r>
            <a:r>
              <a:rPr>
                <a:solidFill>
                  <a:srgbClr val="000000"/>
                </a:solidFill>
              </a:rPr>
              <a:t>, is executed</a:t>
            </a:r>
          </a:p>
          <a:p>
            <a:pPr algn="l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as a witch.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2" grpId="5"/>
      <p:bldP build="whole" bldLvl="1" animBg="1" rev="0" advAuto="0" spid="808" grpId="3"/>
      <p:bldP build="whole" bldLvl="1" animBg="1" rev="0" advAuto="0" spid="807" grpId="2"/>
      <p:bldP build="whole" bldLvl="1" animBg="1" rev="0" advAuto="0" spid="806" grpId="1"/>
      <p:bldP build="whole" bldLvl="1" animBg="1" rev="0" advAuto="0" spid="809" grpId="4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369"/>
          <p:cNvSpPr/>
          <p:nvPr/>
        </p:nvSpPr>
        <p:spPr>
          <a:xfrm>
            <a:off x="-7" y="14299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15" name="Shape 370"/>
          <p:cNvSpPr/>
          <p:nvPr/>
        </p:nvSpPr>
        <p:spPr>
          <a:xfrm flipH="1">
            <a:off x="8705422" y="1481470"/>
            <a:ext cx="12" cy="82213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16" name="Shape 372"/>
          <p:cNvSpPr/>
          <p:nvPr/>
        </p:nvSpPr>
        <p:spPr>
          <a:xfrm>
            <a:off x="-7" y="22778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1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242" y="6226"/>
            <a:ext cx="2848097" cy="19371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0" name="Group"/>
          <p:cNvGrpSpPr/>
          <p:nvPr/>
        </p:nvGrpSpPr>
        <p:grpSpPr>
          <a:xfrm>
            <a:off x="8734485" y="1467666"/>
            <a:ext cx="3146643" cy="2902787"/>
            <a:chOff x="0" y="0"/>
            <a:chExt cx="3146642" cy="2902786"/>
          </a:xfrm>
        </p:grpSpPr>
        <p:sp>
          <p:nvSpPr>
            <p:cNvPr id="818" name="Group 385"/>
            <p:cNvSpPr txBox="1"/>
            <p:nvPr/>
          </p:nvSpPr>
          <p:spPr>
            <a:xfrm>
              <a:off x="479772" y="0"/>
              <a:ext cx="2666870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Participial Phrases</a:t>
              </a:r>
            </a:p>
          </p:txBody>
        </p:sp>
        <p:sp>
          <p:nvSpPr>
            <p:cNvPr id="819" name="Shape 377"/>
            <p:cNvSpPr txBox="1"/>
            <p:nvPr/>
          </p:nvSpPr>
          <p:spPr>
            <a:xfrm>
              <a:off x="-1" y="886259"/>
              <a:ext cx="3107612" cy="20165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Racing down the stairs, I collided with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principal.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bicycle, broken years ago, rusted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in the garage.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My Dad is the man wearing the 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Hawaiian shirt.</a:t>
              </a:r>
            </a:p>
          </p:txBody>
        </p:sp>
      </p:grpSp>
      <p:sp>
        <p:nvSpPr>
          <p:cNvPr id="821" name="Shape 377"/>
          <p:cNvSpPr txBox="1"/>
          <p:nvPr/>
        </p:nvSpPr>
        <p:spPr>
          <a:xfrm>
            <a:off x="8724806" y="4440201"/>
            <a:ext cx="4148280" cy="228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A participle is an adjective that is derived from a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Present participles end in -ing. Past participles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take the form of the verb that you would use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with the helping verbs ‘have’ (I have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broken my promise. I have seen a ghost. I have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walked my dog.) 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A participial phrase, then, is simply a participle with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one or more words following it that go together.</a:t>
            </a:r>
          </a:p>
        </p:txBody>
      </p:sp>
      <p:sp>
        <p:nvSpPr>
          <p:cNvPr id="822" name="Shape 377"/>
          <p:cNvSpPr txBox="1"/>
          <p:nvPr/>
        </p:nvSpPr>
        <p:spPr>
          <a:xfrm>
            <a:off x="8743532" y="8529597"/>
            <a:ext cx="3738618" cy="118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Participial phrases give action and</a:t>
            </a:r>
          </a:p>
          <a:p>
            <a:pPr algn="l" defTabSz="1300480">
              <a:defRPr i="1" sz="1800">
                <a:latin typeface="Arial"/>
                <a:ea typeface="Arial"/>
                <a:cs typeface="Arial"/>
                <a:sym typeface="Arial"/>
              </a:defRPr>
            </a:pPr>
            <a:r>
              <a:t>visuals concisely within a sentence.</a:t>
            </a:r>
          </a:p>
        </p:txBody>
      </p:sp>
      <p:sp>
        <p:nvSpPr>
          <p:cNvPr id="823" name="Shape 377"/>
          <p:cNvSpPr txBox="1"/>
          <p:nvPr/>
        </p:nvSpPr>
        <p:spPr>
          <a:xfrm>
            <a:off x="8724806" y="6719971"/>
            <a:ext cx="4234228" cy="181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marL="277810" indent="-277810" algn="l" defTabSz="1300480">
              <a:buSzPct val="100000"/>
              <a:buAutoNum type="arabicPeriod" startAt="1"/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If the participle is separated from the word that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it modifies, set the participial phrase off by commas.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2.  If the participle is right next to the word that it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modifies, use NO comma IF the participle defines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the noun that it modifies. USE a comma IF the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participle MERELY COMMENTS upon the noun that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it modifies.</a:t>
            </a:r>
          </a:p>
        </p:txBody>
      </p:sp>
      <p:pic>
        <p:nvPicPr>
          <p:cNvPr id="824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348" y="-50704"/>
            <a:ext cx="2073027" cy="1660070"/>
          </a:xfrm>
          <a:prstGeom prst="rect">
            <a:avLst/>
          </a:prstGeom>
          <a:ln w="12700">
            <a:miter lim="400000"/>
          </a:ln>
        </p:spPr>
      </p:pic>
      <p:sp>
        <p:nvSpPr>
          <p:cNvPr id="825" name="Although Gatsby filled his grand house with hundreds of…"/>
          <p:cNvSpPr txBox="1"/>
          <p:nvPr/>
        </p:nvSpPr>
        <p:spPr>
          <a:xfrm>
            <a:off x="218587" y="3439767"/>
            <a:ext cx="7648665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6060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</a:t>
            </a:r>
            <a:r>
              <a:rPr>
                <a:solidFill>
                  <a:srgbClr val="999999"/>
                </a:solidFill>
              </a:rPr>
              <a:t>raging</a:t>
            </a:r>
            <a:r>
              <a:t> storms of February had pitched their white tents across the landscape of Starkfield, Massachusetts. </a:t>
            </a:r>
          </a:p>
        </p:txBody>
      </p:sp>
      <p:sp>
        <p:nvSpPr>
          <p:cNvPr id="826" name="Although Gatsby filled his grand house with hundreds of…"/>
          <p:cNvSpPr txBox="1"/>
          <p:nvPr/>
        </p:nvSpPr>
        <p:spPr>
          <a:xfrm>
            <a:off x="218587" y="5427317"/>
            <a:ext cx="7648665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B0B0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Shadows</a:t>
            </a:r>
            <a:r>
              <a:rPr>
                <a:solidFill>
                  <a:srgbClr val="999999"/>
                </a:solidFill>
              </a:rPr>
              <a:t> </a:t>
            </a:r>
            <a:r>
              <a:rPr>
                <a:solidFill>
                  <a:srgbClr val="090909"/>
                </a:solidFill>
              </a:rPr>
              <a:t>in the </a:t>
            </a:r>
            <a:r>
              <a:rPr>
                <a:solidFill>
                  <a:srgbClr val="999999"/>
                </a:solidFill>
              </a:rPr>
              <a:t>darkened</a:t>
            </a:r>
            <a:r>
              <a:rPr>
                <a:solidFill>
                  <a:srgbClr val="080808"/>
                </a:solidFill>
              </a:rPr>
              <a:t> kitchen accented the </a:t>
            </a:r>
            <a:endParaRPr>
              <a:solidFill>
                <a:srgbClr val="080808"/>
              </a:solidFill>
            </a:endParaRPr>
          </a:p>
          <a:p>
            <a:pPr algn="l">
              <a:defRPr>
                <a:solidFill>
                  <a:srgbClr val="93939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puckered</a:t>
            </a:r>
            <a:r>
              <a:rPr>
                <a:solidFill>
                  <a:srgbClr val="080808"/>
                </a:solidFill>
              </a:rPr>
              <a:t> hollows of her </a:t>
            </a:r>
            <a:r>
              <a:rPr>
                <a:solidFill>
                  <a:srgbClr val="878787"/>
                </a:solidFill>
              </a:rPr>
              <a:t>sunken </a:t>
            </a:r>
            <a:r>
              <a:rPr>
                <a:solidFill>
                  <a:srgbClr val="080808"/>
                </a:solidFill>
              </a:rPr>
              <a:t>cheeks.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6" grpId="6"/>
      <p:bldP build="whole" bldLvl="1" animBg="1" rev="0" advAuto="0" spid="820" grpId="1"/>
      <p:bldP build="whole" bldLvl="1" animBg="1" rev="0" advAuto="0" spid="823" grpId="3"/>
      <p:bldP build="whole" bldLvl="1" animBg="1" rev="0" advAuto="0" spid="825" grpId="5"/>
      <p:bldP build="whole" bldLvl="1" animBg="1" rev="0" advAuto="0" spid="821" grpId="2"/>
      <p:bldP build="whole" bldLvl="1" animBg="1" rev="0" advAuto="0" spid="822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228" y="1377404"/>
            <a:ext cx="3403602" cy="2387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2. Enriching the conversation"/>
          <p:cNvSpPr txBox="1"/>
          <p:nvPr/>
        </p:nvSpPr>
        <p:spPr>
          <a:xfrm>
            <a:off x="736598" y="404464"/>
            <a:ext cx="434797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2. Enriching the conversation</a:t>
            </a:r>
          </a:p>
        </p:txBody>
      </p:sp>
      <p:pic>
        <p:nvPicPr>
          <p:cNvPr id="223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1950" y="2334616"/>
            <a:ext cx="6553514" cy="449798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his verb needs…"/>
          <p:cNvSpPr txBox="1"/>
          <p:nvPr/>
        </p:nvSpPr>
        <p:spPr>
          <a:xfrm>
            <a:off x="761136" y="1585563"/>
            <a:ext cx="2694128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285FC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verb needs</a:t>
            </a:r>
          </a:p>
          <a:p>
            <a:pPr>
              <a:defRPr b="1">
                <a:solidFill>
                  <a:srgbClr val="285FC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to be</a:t>
            </a:r>
          </a:p>
          <a:p>
            <a:pPr>
              <a:defRPr b="1">
                <a:solidFill>
                  <a:srgbClr val="285FC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in the past tense.</a:t>
            </a:r>
          </a:p>
        </p:txBody>
      </p:sp>
      <p:sp>
        <p:nvSpPr>
          <p:cNvPr id="225" name="“You need subject-…"/>
          <p:cNvSpPr txBox="1"/>
          <p:nvPr/>
        </p:nvSpPr>
        <p:spPr>
          <a:xfrm>
            <a:off x="9332156" y="5001867"/>
            <a:ext cx="2874874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DF36B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“You need subject-</a:t>
            </a:r>
          </a:p>
          <a:p>
            <a:pPr>
              <a:defRPr b="1">
                <a:solidFill>
                  <a:srgbClr val="DF36B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verb agreement</a:t>
            </a:r>
          </a:p>
          <a:p>
            <a:pPr>
              <a:defRPr b="1">
                <a:solidFill>
                  <a:srgbClr val="DF36B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here.”</a:t>
            </a:r>
          </a:p>
        </p:txBody>
      </p:sp>
      <p:pic>
        <p:nvPicPr>
          <p:cNvPr id="226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1900" y="6702028"/>
            <a:ext cx="3276602" cy="2489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jpeg" descr="pasted-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88784" y="6303317"/>
            <a:ext cx="2857513" cy="2857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asted-image.jpeg" descr="pasted-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16605" y="6644878"/>
            <a:ext cx="3124201" cy="2603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39494" y="-47825"/>
            <a:ext cx="2857513" cy="285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asted-image.png" descr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69187" y="283566"/>
            <a:ext cx="2857513" cy="285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png" descr="pasted-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354887" y="3562350"/>
            <a:ext cx="3086113" cy="2628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Use strong…"/>
          <p:cNvSpPr txBox="1"/>
          <p:nvPr/>
        </p:nvSpPr>
        <p:spPr>
          <a:xfrm>
            <a:off x="9123274" y="7279536"/>
            <a:ext cx="1988516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236B08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Use strong</a:t>
            </a:r>
          </a:p>
          <a:p>
            <a:pPr>
              <a:defRPr b="1">
                <a:solidFill>
                  <a:srgbClr val="236B08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action verbs.</a:t>
            </a:r>
          </a:p>
        </p:txBody>
      </p:sp>
      <p:sp>
        <p:nvSpPr>
          <p:cNvPr id="233" name="You’re starting too…"/>
          <p:cNvSpPr txBox="1"/>
          <p:nvPr/>
        </p:nvSpPr>
        <p:spPr>
          <a:xfrm>
            <a:off x="836117" y="6957669"/>
            <a:ext cx="2790140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You’re starting too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many sentences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with pronouns.</a:t>
            </a:r>
          </a:p>
        </p:txBody>
      </p:sp>
      <p:sp>
        <p:nvSpPr>
          <p:cNvPr id="234" name="Use some…"/>
          <p:cNvSpPr txBox="1"/>
          <p:nvPr/>
        </p:nvSpPr>
        <p:spPr>
          <a:xfrm>
            <a:off x="9420297" y="1023397"/>
            <a:ext cx="3257399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Use some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prepositional phrases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for detail.</a:t>
            </a:r>
          </a:p>
        </p:txBody>
      </p:sp>
      <p:sp>
        <p:nvSpPr>
          <p:cNvPr id="235" name="Use more…"/>
          <p:cNvSpPr txBox="1"/>
          <p:nvPr/>
        </p:nvSpPr>
        <p:spPr>
          <a:xfrm>
            <a:off x="5757719" y="340966"/>
            <a:ext cx="2225955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Use more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proper nouns, 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to be specific.</a:t>
            </a:r>
          </a:p>
        </p:txBody>
      </p:sp>
      <p:sp>
        <p:nvSpPr>
          <p:cNvPr id="236" name="We need an adverb,…"/>
          <p:cNvSpPr txBox="1"/>
          <p:nvPr/>
        </p:nvSpPr>
        <p:spPr>
          <a:xfrm>
            <a:off x="9563706" y="3853634"/>
            <a:ext cx="2970582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We need an adverb,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not an adjective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right here.</a:t>
            </a:r>
          </a:p>
        </p:txBody>
      </p:sp>
      <p:sp>
        <p:nvSpPr>
          <p:cNvPr id="237" name="Let’s talk about…"/>
          <p:cNvSpPr txBox="1"/>
          <p:nvPr/>
        </p:nvSpPr>
        <p:spPr>
          <a:xfrm>
            <a:off x="5330442" y="3853634"/>
            <a:ext cx="2343913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Let’s talk about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what you are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writing.</a:t>
            </a:r>
          </a:p>
        </p:txBody>
      </p:sp>
      <p:sp>
        <p:nvSpPr>
          <p:cNvPr id="238" name="This is an irregular…"/>
          <p:cNvSpPr txBox="1"/>
          <p:nvPr/>
        </p:nvSpPr>
        <p:spPr>
          <a:xfrm>
            <a:off x="4738673" y="7133238"/>
            <a:ext cx="2884933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This is an irregular 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verb. It goes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like this: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5"/>
      <p:bldP build="whole" bldLvl="1" animBg="1" rev="0" advAuto="0" spid="224" grpId="1"/>
      <p:bldP build="whole" bldLvl="1" animBg="1" rev="0" advAuto="0" spid="236" grpId="4"/>
      <p:bldP build="whole" bldLvl="1" animBg="1" rev="0" advAuto="0" spid="235" grpId="2"/>
      <p:bldP build="whole" bldLvl="1" animBg="1" rev="0" advAuto="0" spid="233" grpId="7"/>
      <p:bldP build="whole" bldLvl="1" animBg="1" rev="0" advAuto="0" spid="234" grpId="3"/>
      <p:bldP build="whole" bldLvl="1" animBg="1" rev="0" advAuto="0" spid="238" grpId="6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548" y="-282954"/>
            <a:ext cx="2073027" cy="1660071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Shape 369"/>
          <p:cNvSpPr/>
          <p:nvPr/>
        </p:nvSpPr>
        <p:spPr>
          <a:xfrm>
            <a:off x="-8" y="1611359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30" name="Shape 370"/>
          <p:cNvSpPr/>
          <p:nvPr/>
        </p:nvSpPr>
        <p:spPr>
          <a:xfrm flipH="1">
            <a:off x="8705422" y="1683272"/>
            <a:ext cx="3" cy="80195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31" name="Shape 372"/>
          <p:cNvSpPr/>
          <p:nvPr/>
        </p:nvSpPr>
        <p:spPr>
          <a:xfrm>
            <a:off x="-7" y="22778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834" name="Group"/>
          <p:cNvGrpSpPr/>
          <p:nvPr/>
        </p:nvGrpSpPr>
        <p:grpSpPr>
          <a:xfrm>
            <a:off x="128383" y="1664555"/>
            <a:ext cx="3497543" cy="2993541"/>
            <a:chOff x="0" y="0"/>
            <a:chExt cx="3497542" cy="2993540"/>
          </a:xfrm>
        </p:grpSpPr>
        <p:sp>
          <p:nvSpPr>
            <p:cNvPr id="832" name="Shape 376"/>
            <p:cNvSpPr txBox="1"/>
            <p:nvPr/>
          </p:nvSpPr>
          <p:spPr>
            <a:xfrm>
              <a:off x="0" y="0"/>
              <a:ext cx="3463249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Correlative Conjunctions</a:t>
              </a:r>
            </a:p>
          </p:txBody>
        </p:sp>
        <p:sp>
          <p:nvSpPr>
            <p:cNvPr id="833" name="Shape 377"/>
            <p:cNvSpPr txBox="1"/>
            <p:nvPr/>
          </p:nvSpPr>
          <p:spPr>
            <a:xfrm>
              <a:off x="8200" y="773813"/>
              <a:ext cx="3489343" cy="2219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Alice was </a:t>
              </a:r>
              <a:r>
                <a:rPr i="1"/>
                <a:t>either</a:t>
              </a:r>
              <a:r>
                <a:t> in school </a:t>
              </a:r>
              <a:r>
                <a:rPr i="1"/>
                <a:t>or</a:t>
              </a:r>
              <a:r>
                <a:t> at home.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Alice was </a:t>
              </a:r>
              <a:r>
                <a:rPr i="1"/>
                <a:t>neither i</a:t>
              </a:r>
              <a:r>
                <a:t>n school </a:t>
              </a:r>
              <a:r>
                <a:rPr i="1"/>
                <a:t>nor</a:t>
              </a:r>
              <a:r>
                <a:t> was she 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at home.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Alice </a:t>
              </a:r>
              <a:r>
                <a:rPr i="1"/>
                <a:t>not only </a:t>
              </a:r>
              <a:r>
                <a:t>swims competitively, but she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</a:t>
              </a:r>
              <a:r>
                <a:rPr i="1"/>
                <a:t> also </a:t>
              </a:r>
              <a:r>
                <a:t>won the spelling bee.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Not only</a:t>
              </a:r>
              <a:r>
                <a:rPr i="0"/>
                <a:t> did Alice enter the race, but she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</a:t>
              </a:r>
              <a:r>
                <a:rPr i="1"/>
                <a:t>also </a:t>
              </a:r>
              <a:r>
                <a:t>managed to come in third.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Alice is respected as </a:t>
              </a:r>
              <a:r>
                <a:rPr i="1"/>
                <a:t>both </a:t>
              </a:r>
              <a:r>
                <a:t>a scholar </a:t>
              </a:r>
              <a:r>
                <a:rPr i="1"/>
                <a:t>and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a peer leader.</a:t>
              </a:r>
            </a:p>
          </p:txBody>
        </p:sp>
      </p:grpSp>
      <p:sp>
        <p:nvSpPr>
          <p:cNvPr id="835" name="Shape 370"/>
          <p:cNvSpPr/>
          <p:nvPr/>
        </p:nvSpPr>
        <p:spPr>
          <a:xfrm flipH="1">
            <a:off x="4046435" y="1683272"/>
            <a:ext cx="3" cy="80195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838" name="Group"/>
          <p:cNvGrpSpPr/>
          <p:nvPr/>
        </p:nvGrpSpPr>
        <p:grpSpPr>
          <a:xfrm>
            <a:off x="4157677" y="2775464"/>
            <a:ext cx="4501362" cy="2891926"/>
            <a:chOff x="0" y="-1"/>
            <a:chExt cx="4501361" cy="2891925"/>
          </a:xfrm>
        </p:grpSpPr>
        <p:sp>
          <p:nvSpPr>
            <p:cNvPr id="836" name="Shape 376"/>
            <p:cNvSpPr txBox="1"/>
            <p:nvPr/>
          </p:nvSpPr>
          <p:spPr>
            <a:xfrm>
              <a:off x="776746" y="-2"/>
              <a:ext cx="2480537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Parallel Structure</a:t>
              </a:r>
            </a:p>
          </p:txBody>
        </p:sp>
        <p:sp>
          <p:nvSpPr>
            <p:cNvPr id="837" name="Shape 377"/>
            <p:cNvSpPr txBox="1"/>
            <p:nvPr/>
          </p:nvSpPr>
          <p:spPr>
            <a:xfrm>
              <a:off x="0" y="545197"/>
              <a:ext cx="4501362" cy="2346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it looks like:</a:t>
              </a:r>
            </a:p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We cannot </a:t>
              </a:r>
              <a:r>
                <a:rPr i="1"/>
                <a:t>dedicate, we cannot</a:t>
              </a:r>
              <a:endParaRPr i="1"/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consecrate, we cannot hallow </a:t>
              </a:r>
              <a:r>
                <a:rPr i="0"/>
                <a:t>this ground</a:t>
              </a:r>
              <a:r>
                <a:rPr i="0" sz="1800"/>
                <a:t>.</a:t>
              </a:r>
              <a:endParaRPr b="1" sz="1800"/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president hopes that </a:t>
              </a:r>
              <a:r>
                <a:rPr i="1"/>
                <a:t>the war will end, the economy</a:t>
              </a:r>
              <a:endParaRPr i="1"/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will improve, and she will be re-elected.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Rebecca is </a:t>
              </a:r>
              <a:r>
                <a:rPr i="1"/>
                <a:t>upbeat, energetic, and friendly</a:t>
              </a:r>
              <a:r>
                <a:t>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After the shouting, after the finger-pointing, after the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extended silence, </a:t>
              </a:r>
              <a:r>
                <a:rPr i="0"/>
                <a:t>Lawrence and Jennifer signed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an agreement.</a:t>
              </a:r>
            </a:p>
          </p:txBody>
        </p:sp>
      </p:grpSp>
      <p:grpSp>
        <p:nvGrpSpPr>
          <p:cNvPr id="841" name="Group"/>
          <p:cNvGrpSpPr/>
          <p:nvPr/>
        </p:nvGrpSpPr>
        <p:grpSpPr>
          <a:xfrm>
            <a:off x="8734486" y="1467670"/>
            <a:ext cx="3548899" cy="3169486"/>
            <a:chOff x="0" y="0"/>
            <a:chExt cx="3548898" cy="3169484"/>
          </a:xfrm>
        </p:grpSpPr>
        <p:sp>
          <p:nvSpPr>
            <p:cNvPr id="839" name="Group 385"/>
            <p:cNvSpPr txBox="1"/>
            <p:nvPr/>
          </p:nvSpPr>
          <p:spPr>
            <a:xfrm>
              <a:off x="479772" y="-1"/>
              <a:ext cx="2277833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Noun Absolutes</a:t>
              </a:r>
            </a:p>
          </p:txBody>
        </p:sp>
        <p:sp>
          <p:nvSpPr>
            <p:cNvPr id="840" name="Shape 377"/>
            <p:cNvSpPr txBox="1"/>
            <p:nvPr/>
          </p:nvSpPr>
          <p:spPr>
            <a:xfrm>
              <a:off x="-1" y="886257"/>
              <a:ext cx="3548900" cy="22832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</a:t>
              </a:r>
            </a:p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400" u="sng">
                  <a:latin typeface="Arial"/>
                  <a:ea typeface="Arial"/>
                  <a:cs typeface="Arial"/>
                  <a:sym typeface="Arial"/>
                </a:defRPr>
              </a:pPr>
              <a:r>
                <a:t>Their sails trimmed</a:t>
              </a:r>
              <a:r>
                <a:rPr u="none"/>
                <a:t>, the boats headed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into the wind.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The rattlesnake, </a:t>
              </a:r>
              <a:r>
                <a:rPr u="sng"/>
                <a:t>fangs extended</a:t>
              </a:r>
              <a:r>
                <a:t>, awaited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its prey.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Robert eyes the Mustang, </a:t>
              </a:r>
              <a:r>
                <a:rPr u="sng"/>
                <a:t>his eyes </a:t>
              </a:r>
              <a:endParaRPr u="sng"/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 </a:t>
              </a:r>
              <a:r>
                <a:rPr u="sng"/>
                <a:t>aglow</a:t>
              </a:r>
              <a:r>
                <a:t>.</a:t>
              </a:r>
              <a:r>
                <a:rPr u="sng"/>
                <a:t> </a:t>
              </a:r>
              <a:endParaRPr u="sng"/>
            </a:p>
            <a:p>
              <a:pPr algn="l" defTabSz="1300480">
                <a:defRPr sz="1400" u="sng">
                  <a:latin typeface="Arial"/>
                  <a:ea typeface="Arial"/>
                  <a:cs typeface="Arial"/>
                  <a:sym typeface="Arial"/>
                </a:defRPr>
              </a:pPr>
              <a:r>
                <a:t>The water looking a bit murky, </a:t>
              </a:r>
              <a:r>
                <a:rPr u="none"/>
                <a:t>we hesitated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to wade in.</a:t>
              </a:r>
            </a:p>
          </p:txBody>
        </p:sp>
      </p:grpSp>
      <p:sp>
        <p:nvSpPr>
          <p:cNvPr id="842" name="Shape 377"/>
          <p:cNvSpPr txBox="1"/>
          <p:nvPr/>
        </p:nvSpPr>
        <p:spPr>
          <a:xfrm>
            <a:off x="110465" y="4704939"/>
            <a:ext cx="3196773" cy="1673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Correlative conjunctions (aka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coordinating correlative conjunctions)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are conjunctions that are used in pairs.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The are </a:t>
            </a:r>
            <a:r>
              <a:rPr i="1"/>
              <a:t>either/or; neither/nor; not only/</a:t>
            </a:r>
            <a:endParaRPr i="1"/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but also; both/and</a:t>
            </a:r>
          </a:p>
        </p:txBody>
      </p:sp>
      <p:sp>
        <p:nvSpPr>
          <p:cNvPr id="843" name="Shape 377"/>
          <p:cNvSpPr txBox="1"/>
          <p:nvPr/>
        </p:nvSpPr>
        <p:spPr>
          <a:xfrm>
            <a:off x="43852" y="6472197"/>
            <a:ext cx="3621826" cy="100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Unless the elements being joined consist of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one or two words, the elements being joined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should be separated by commas.</a:t>
            </a:r>
          </a:p>
        </p:txBody>
      </p:sp>
      <p:sp>
        <p:nvSpPr>
          <p:cNvPr id="844" name="Shape 377"/>
          <p:cNvSpPr txBox="1"/>
          <p:nvPr/>
        </p:nvSpPr>
        <p:spPr>
          <a:xfrm>
            <a:off x="4209391" y="5640013"/>
            <a:ext cx="4145155" cy="120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 it: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Parallel structure is the style of putting all elements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of a series in the same grammatical form. Usually,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there are three elements.</a:t>
            </a:r>
          </a:p>
        </p:txBody>
      </p:sp>
      <p:sp>
        <p:nvSpPr>
          <p:cNvPr id="845" name="Shape 377"/>
          <p:cNvSpPr txBox="1"/>
          <p:nvPr/>
        </p:nvSpPr>
        <p:spPr>
          <a:xfrm>
            <a:off x="4134134" y="7268953"/>
            <a:ext cx="4385686" cy="100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parallel elements are punctuated: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Elements in a series are separated by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commas. Most teachers prefer that writers use a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comma before the last element.</a:t>
            </a:r>
          </a:p>
        </p:txBody>
      </p:sp>
      <p:sp>
        <p:nvSpPr>
          <p:cNvPr id="846" name="Shape 377"/>
          <p:cNvSpPr txBox="1"/>
          <p:nvPr/>
        </p:nvSpPr>
        <p:spPr>
          <a:xfrm>
            <a:off x="-19642" y="7691397"/>
            <a:ext cx="3196339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Correlative conjunctions allow the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writer to show relationships clearly and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efficiently.</a:t>
            </a:r>
          </a:p>
        </p:txBody>
      </p:sp>
      <p:sp>
        <p:nvSpPr>
          <p:cNvPr id="847" name="Shape 377"/>
          <p:cNvSpPr txBox="1"/>
          <p:nvPr/>
        </p:nvSpPr>
        <p:spPr>
          <a:xfrm>
            <a:off x="4169802" y="8427997"/>
            <a:ext cx="4224331" cy="1064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parallel structure: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Parallel structure tightens, clarifies, and strengthens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your writing.</a:t>
            </a:r>
          </a:p>
        </p:txBody>
      </p:sp>
      <p:sp>
        <p:nvSpPr>
          <p:cNvPr id="848" name="Shape 377"/>
          <p:cNvSpPr txBox="1"/>
          <p:nvPr/>
        </p:nvSpPr>
        <p:spPr>
          <a:xfrm>
            <a:off x="8781580" y="4643644"/>
            <a:ext cx="3799973" cy="2486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 noun absolute is a phrase that comes close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to being a clause. In a noun absolute, the form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of the linking verb has been omitted.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You</a:t>
            </a:r>
            <a:r>
              <a:rPr i="1"/>
              <a:t> could </a:t>
            </a:r>
            <a:r>
              <a:t>say: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 Their sails were trimmed.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 Its fangs were extended.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 His eyes are aglow.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 The water looked murky.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  </a:t>
            </a:r>
          </a:p>
        </p:txBody>
      </p:sp>
      <p:sp>
        <p:nvSpPr>
          <p:cNvPr id="849" name="Shape 377"/>
          <p:cNvSpPr txBox="1"/>
          <p:nvPr/>
        </p:nvSpPr>
        <p:spPr>
          <a:xfrm>
            <a:off x="8781580" y="8326397"/>
            <a:ext cx="3770021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The noun absolute is a sophisticated structure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that allows for a special close-up of a visual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detail. </a:t>
            </a:r>
          </a:p>
        </p:txBody>
      </p:sp>
      <p:sp>
        <p:nvSpPr>
          <p:cNvPr id="850" name="Shape 377"/>
          <p:cNvSpPr txBox="1"/>
          <p:nvPr/>
        </p:nvSpPr>
        <p:spPr>
          <a:xfrm>
            <a:off x="8724806" y="7029263"/>
            <a:ext cx="4065978" cy="100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The noun absolute is separated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from the rest of the sentence with a comma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(or, if in the middle of the sentence, two commas.)</a:t>
            </a:r>
          </a:p>
        </p:txBody>
      </p:sp>
      <p:pic>
        <p:nvPicPr>
          <p:cNvPr id="851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6227" y="50846"/>
            <a:ext cx="2870209" cy="2832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5" grpId="7"/>
      <p:bldP build="whole" bldLvl="1" animBg="1" rev="0" advAuto="0" spid="844" grpId="6"/>
      <p:bldP build="whole" bldLvl="1" animBg="1" rev="0" advAuto="0" spid="847" grpId="8"/>
      <p:bldP build="whole" bldLvl="1" animBg="1" rev="0" advAuto="0" spid="834" grpId="1"/>
      <p:bldP build="whole" bldLvl="1" animBg="1" rev="0" advAuto="0" spid="846" grpId="4"/>
      <p:bldP build="whole" bldLvl="1" animBg="1" rev="0" advAuto="0" spid="842" grpId="2"/>
      <p:bldP build="whole" bldLvl="1" animBg="1" rev="0" advAuto="0" spid="850" grpId="11"/>
      <p:bldP build="whole" bldLvl="1" animBg="1" rev="0" advAuto="0" spid="841" grpId="9"/>
      <p:bldP build="whole" bldLvl="1" animBg="1" rev="0" advAuto="0" spid="848" grpId="10"/>
      <p:bldP build="whole" bldLvl="1" animBg="1" rev="0" advAuto="0" spid="849" grpId="12"/>
      <p:bldP build="whole" bldLvl="1" animBg="1" rev="0" advAuto="0" spid="838" grpId="5"/>
      <p:bldP build="whole" bldLvl="1" animBg="1" rev="0" advAuto="0" spid="843" grpId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55648" y="-232154"/>
            <a:ext cx="2073027" cy="1660071"/>
          </a:xfrm>
          <a:prstGeom prst="rect">
            <a:avLst/>
          </a:prstGeom>
          <a:ln w="12700">
            <a:miter lim="400000"/>
          </a:ln>
        </p:spPr>
      </p:pic>
      <p:sp>
        <p:nvSpPr>
          <p:cNvPr id="854" name="Shape 369"/>
          <p:cNvSpPr/>
          <p:nvPr/>
        </p:nvSpPr>
        <p:spPr>
          <a:xfrm>
            <a:off x="-8" y="1611359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55" name="Shape 370"/>
          <p:cNvSpPr/>
          <p:nvPr/>
        </p:nvSpPr>
        <p:spPr>
          <a:xfrm flipH="1">
            <a:off x="8705422" y="1683272"/>
            <a:ext cx="3" cy="80195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56" name="Shape 372"/>
          <p:cNvSpPr/>
          <p:nvPr/>
        </p:nvSpPr>
        <p:spPr>
          <a:xfrm>
            <a:off x="-7" y="2277841"/>
            <a:ext cx="13004816" cy="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859" name="Group"/>
          <p:cNvGrpSpPr/>
          <p:nvPr/>
        </p:nvGrpSpPr>
        <p:grpSpPr>
          <a:xfrm>
            <a:off x="136579" y="1664555"/>
            <a:ext cx="3870080" cy="2993541"/>
            <a:chOff x="0" y="0"/>
            <a:chExt cx="3870078" cy="2993540"/>
          </a:xfrm>
        </p:grpSpPr>
        <p:sp>
          <p:nvSpPr>
            <p:cNvPr id="857" name="Shape 376"/>
            <p:cNvSpPr txBox="1"/>
            <p:nvPr/>
          </p:nvSpPr>
          <p:spPr>
            <a:xfrm>
              <a:off x="169597" y="0"/>
              <a:ext cx="3700481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Whole Sentence Modifiers</a:t>
              </a:r>
            </a:p>
          </p:txBody>
        </p:sp>
        <p:sp>
          <p:nvSpPr>
            <p:cNvPr id="858" name="Shape 377"/>
            <p:cNvSpPr txBox="1"/>
            <p:nvPr/>
          </p:nvSpPr>
          <p:spPr>
            <a:xfrm>
              <a:off x="-1" y="773813"/>
              <a:ext cx="3743542" cy="2219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 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Unfortunately</a:t>
              </a:r>
              <a:r>
                <a:rPr i="0"/>
                <a:t>, we must cancel the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production due to lack of ticket sales.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We must, </a:t>
              </a:r>
              <a:r>
                <a:rPr i="1"/>
                <a:t>unfortunately,</a:t>
              </a:r>
              <a:r>
                <a:t> cancel the production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due to lack of ticket sales.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We must cancel the production due to lack of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 ticket sales,</a:t>
              </a:r>
              <a:r>
                <a:rPr i="1"/>
                <a:t> unfortunately</a:t>
              </a:r>
              <a:r>
                <a:t>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Others: </a:t>
              </a:r>
              <a:r>
                <a:rPr i="1"/>
                <a:t>fortunately; luckily; clearly; obviously;</a:t>
              </a:r>
              <a:endParaRPr i="1"/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naturally, ironically, oddly enough,…</a:t>
              </a:r>
            </a:p>
          </p:txBody>
        </p:sp>
      </p:grpSp>
      <p:sp>
        <p:nvSpPr>
          <p:cNvPr id="860" name="Shape 370"/>
          <p:cNvSpPr/>
          <p:nvPr/>
        </p:nvSpPr>
        <p:spPr>
          <a:xfrm flipH="1">
            <a:off x="4046435" y="1683272"/>
            <a:ext cx="3" cy="8019531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863" name="Group"/>
          <p:cNvGrpSpPr/>
          <p:nvPr/>
        </p:nvGrpSpPr>
        <p:grpSpPr>
          <a:xfrm>
            <a:off x="4227008" y="1794790"/>
            <a:ext cx="3878455" cy="2028328"/>
            <a:chOff x="0" y="-1"/>
            <a:chExt cx="3878453" cy="2028327"/>
          </a:xfrm>
        </p:grpSpPr>
        <p:sp>
          <p:nvSpPr>
            <p:cNvPr id="861" name="Shape 376"/>
            <p:cNvSpPr txBox="1"/>
            <p:nvPr/>
          </p:nvSpPr>
          <p:spPr>
            <a:xfrm>
              <a:off x="776751" y="-2"/>
              <a:ext cx="1311790" cy="475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Gerunds</a:t>
              </a:r>
            </a:p>
          </p:txBody>
        </p:sp>
        <p:sp>
          <p:nvSpPr>
            <p:cNvPr id="862" name="Shape 377"/>
            <p:cNvSpPr txBox="1"/>
            <p:nvPr/>
          </p:nvSpPr>
          <p:spPr>
            <a:xfrm>
              <a:off x="-1" y="557899"/>
              <a:ext cx="3878454" cy="1470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</a:t>
              </a:r>
            </a:p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I love </a:t>
              </a:r>
              <a:r>
                <a:rPr i="1"/>
                <a:t>reading</a:t>
              </a:r>
              <a:r>
                <a:t> on long flights.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James denies </a:t>
              </a:r>
              <a:r>
                <a:rPr i="1"/>
                <a:t>falling </a:t>
              </a:r>
              <a:r>
                <a:t>asleep in the back seat.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She believes in </a:t>
              </a:r>
              <a:r>
                <a:rPr i="1"/>
                <a:t>telling</a:t>
              </a:r>
              <a:r>
                <a:t> the truth.</a:t>
              </a:r>
            </a:p>
            <a:p>
              <a:pPr algn="l" defTabSz="1300480">
                <a:defRPr i="1"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Becoming </a:t>
              </a:r>
              <a:r>
                <a:rPr i="0"/>
                <a:t>an opera singer is my lifelong desire.</a:t>
              </a:r>
            </a:p>
          </p:txBody>
        </p:sp>
      </p:grpSp>
      <p:grpSp>
        <p:nvGrpSpPr>
          <p:cNvPr id="866" name="Group"/>
          <p:cNvGrpSpPr/>
          <p:nvPr/>
        </p:nvGrpSpPr>
        <p:grpSpPr>
          <a:xfrm>
            <a:off x="8920257" y="1664553"/>
            <a:ext cx="3542649" cy="2420185"/>
            <a:chOff x="-1" y="0"/>
            <a:chExt cx="3542648" cy="2420184"/>
          </a:xfrm>
        </p:grpSpPr>
        <p:sp>
          <p:nvSpPr>
            <p:cNvPr id="864" name="Group 385"/>
            <p:cNvSpPr txBox="1"/>
            <p:nvPr/>
          </p:nvSpPr>
          <p:spPr>
            <a:xfrm>
              <a:off x="301974" y="0"/>
              <a:ext cx="1413290" cy="47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Infinitives</a:t>
              </a:r>
            </a:p>
          </p:txBody>
        </p:sp>
        <p:sp>
          <p:nvSpPr>
            <p:cNvPr id="865" name="Shape 377"/>
            <p:cNvSpPr txBox="1"/>
            <p:nvPr/>
          </p:nvSpPr>
          <p:spPr>
            <a:xfrm>
              <a:off x="-2" y="746557"/>
              <a:ext cx="3542650" cy="1673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What they look like: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I love </a:t>
              </a:r>
              <a:r>
                <a:rPr i="1"/>
                <a:t>to read</a:t>
              </a:r>
              <a:r>
                <a:t> on long flights</a:t>
              </a:r>
              <a:r>
                <a:rPr b="1" sz="1800"/>
                <a:t>.</a:t>
              </a:r>
              <a:endParaRPr b="1" sz="1800"/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James tends </a:t>
              </a:r>
              <a:r>
                <a:rPr i="1"/>
                <a:t>to fall </a:t>
              </a:r>
              <a:r>
                <a:t>asleep in the back seat.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She was just about </a:t>
              </a:r>
              <a:r>
                <a:rPr i="1"/>
                <a:t>to tell t</a:t>
              </a:r>
              <a:r>
                <a:t>he truth when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she was interrupted by the fire drill.</a:t>
              </a:r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My lifelong desire has been</a:t>
              </a:r>
              <a:r>
                <a:rPr i="1"/>
                <a:t> to become</a:t>
              </a:r>
              <a:endParaRPr i="1"/>
            </a:p>
            <a:p>
              <a:pPr algn="l" defTabSz="1300480">
                <a:defRPr sz="1400">
                  <a:latin typeface="Arial"/>
                  <a:ea typeface="Arial"/>
                  <a:cs typeface="Arial"/>
                  <a:sym typeface="Arial"/>
                </a:defRPr>
              </a:pPr>
              <a:r>
                <a:t>    an opera singer.</a:t>
              </a:r>
            </a:p>
          </p:txBody>
        </p:sp>
      </p:grpSp>
      <p:sp>
        <p:nvSpPr>
          <p:cNvPr id="867" name="Shape 377"/>
          <p:cNvSpPr txBox="1"/>
          <p:nvPr/>
        </p:nvSpPr>
        <p:spPr>
          <a:xfrm>
            <a:off x="277128" y="5059424"/>
            <a:ext cx="3140553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Whole sentence modifiers are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adverbs. They may be single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words or phrases.</a:t>
            </a:r>
          </a:p>
        </p:txBody>
      </p:sp>
      <p:sp>
        <p:nvSpPr>
          <p:cNvPr id="868" name="Shape 377"/>
          <p:cNvSpPr txBox="1"/>
          <p:nvPr/>
        </p:nvSpPr>
        <p:spPr>
          <a:xfrm>
            <a:off x="347117" y="6759585"/>
            <a:ext cx="3000580" cy="100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A comma (or commas) is/are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placed after (or around) a whole</a:t>
            </a:r>
          </a:p>
          <a:p>
            <a:pPr algn="l" defTabSz="1300480"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sentence modifier.</a:t>
            </a:r>
          </a:p>
        </p:txBody>
      </p:sp>
      <p:sp>
        <p:nvSpPr>
          <p:cNvPr id="869" name="Shape 377"/>
          <p:cNvSpPr txBox="1"/>
          <p:nvPr/>
        </p:nvSpPr>
        <p:spPr>
          <a:xfrm>
            <a:off x="4209391" y="5640013"/>
            <a:ext cx="4036895" cy="120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 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Gerunds are words that are functioning as nouns,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but are derived from verbs. All gerunds end in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-ing.</a:t>
            </a:r>
          </a:p>
        </p:txBody>
      </p:sp>
      <p:sp>
        <p:nvSpPr>
          <p:cNvPr id="870" name="Shape 377"/>
          <p:cNvSpPr txBox="1"/>
          <p:nvPr/>
        </p:nvSpPr>
        <p:spPr>
          <a:xfrm>
            <a:off x="4134134" y="7268953"/>
            <a:ext cx="3000579" cy="594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No special punctuation is required.</a:t>
            </a:r>
          </a:p>
        </p:txBody>
      </p:sp>
      <p:sp>
        <p:nvSpPr>
          <p:cNvPr id="871" name="Shape 377"/>
          <p:cNvSpPr txBox="1"/>
          <p:nvPr/>
        </p:nvSpPr>
        <p:spPr>
          <a:xfrm>
            <a:off x="252444" y="7989847"/>
            <a:ext cx="3621218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Whole sentence modifiers allow the writer to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express a feeling or attitude about the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information in the sentence.</a:t>
            </a:r>
          </a:p>
        </p:txBody>
      </p:sp>
      <p:sp>
        <p:nvSpPr>
          <p:cNvPr id="872" name="Shape 377"/>
          <p:cNvSpPr txBox="1"/>
          <p:nvPr/>
        </p:nvSpPr>
        <p:spPr>
          <a:xfrm>
            <a:off x="4169802" y="8427997"/>
            <a:ext cx="3687161" cy="79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 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Gerunds allow the writer to give a noun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“verb DNA,” and, therefore, extra strength.</a:t>
            </a:r>
          </a:p>
        </p:txBody>
      </p:sp>
      <p:sp>
        <p:nvSpPr>
          <p:cNvPr id="873" name="Shape 377"/>
          <p:cNvSpPr txBox="1"/>
          <p:nvPr/>
        </p:nvSpPr>
        <p:spPr>
          <a:xfrm>
            <a:off x="8743480" y="5304044"/>
            <a:ext cx="3196685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grammar books define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Infinitives consist of </a:t>
            </a:r>
            <a:r>
              <a:rPr i="1"/>
              <a:t>to +</a:t>
            </a:r>
            <a:r>
              <a:t> the base form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of the verb. An infinitive is usually used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as a noun.</a:t>
            </a:r>
          </a:p>
        </p:txBody>
      </p:sp>
      <p:sp>
        <p:nvSpPr>
          <p:cNvPr id="874" name="Shape 377"/>
          <p:cNvSpPr txBox="1"/>
          <p:nvPr/>
        </p:nvSpPr>
        <p:spPr>
          <a:xfrm>
            <a:off x="8745187" y="8275597"/>
            <a:ext cx="2937848" cy="126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Why excellent writers use</a:t>
            </a:r>
          </a:p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them: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Infinitives allow the writer to give a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noun “verb DNA,” and, therefore,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extra strength.</a:t>
            </a:r>
          </a:p>
        </p:txBody>
      </p:sp>
      <p:sp>
        <p:nvSpPr>
          <p:cNvPr id="875" name="Shape 377"/>
          <p:cNvSpPr txBox="1"/>
          <p:nvPr/>
        </p:nvSpPr>
        <p:spPr>
          <a:xfrm>
            <a:off x="8699406" y="7268953"/>
            <a:ext cx="3000580" cy="594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130048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How they are punctuated: </a:t>
            </a:r>
          </a:p>
          <a:p>
            <a:pPr algn="l" defTabSz="130048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No special punctuation is required.</a:t>
            </a:r>
          </a:p>
        </p:txBody>
      </p:sp>
      <p:pic>
        <p:nvPicPr>
          <p:cNvPr id="876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3500" y="61959"/>
            <a:ext cx="5257800" cy="154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7" grpId="2"/>
      <p:bldP build="whole" bldLvl="1" animBg="1" rev="0" advAuto="0" spid="873" grpId="10"/>
      <p:bldP build="whole" bldLvl="1" animBg="1" rev="0" advAuto="0" spid="874" grpId="12"/>
      <p:bldP build="whole" bldLvl="1" animBg="1" rev="0" advAuto="0" spid="869" grpId="6"/>
      <p:bldP build="whole" bldLvl="1" animBg="1" rev="0" advAuto="0" spid="859" grpId="1"/>
      <p:bldP build="whole" bldLvl="1" animBg="1" rev="0" advAuto="0" spid="871" grpId="4"/>
      <p:bldP build="whole" bldLvl="1" animBg="1" rev="0" advAuto="0" spid="868" grpId="3"/>
      <p:bldP build="whole" bldLvl="1" animBg="1" rev="0" advAuto="0" spid="863" grpId="5"/>
      <p:bldP build="whole" bldLvl="1" animBg="1" rev="0" advAuto="0" spid="875" grpId="11"/>
      <p:bldP build="whole" bldLvl="1" animBg="1" rev="0" advAuto="0" spid="872" grpId="8"/>
      <p:bldP build="whole" bldLvl="1" animBg="1" rev="0" advAuto="0" spid="870" grpId="7"/>
      <p:bldP build="whole" bldLvl="1" animBg="1" rev="0" advAuto="0" spid="866" grpId="9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"/>
          <p:cNvSpPr/>
          <p:nvPr/>
        </p:nvSpPr>
        <p:spPr>
          <a:xfrm rot="6680747">
            <a:off x="2991390" y="1059493"/>
            <a:ext cx="7492762" cy="9685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6" h="20508" fill="norm" stroke="1" extrusionOk="0">
                <a:moveTo>
                  <a:pt x="20346" y="17289"/>
                </a:moveTo>
                <a:lnTo>
                  <a:pt x="20346" y="17289"/>
                </a:lnTo>
                <a:cubicBezTo>
                  <a:pt x="15884" y="21409"/>
                  <a:pt x="8430" y="21600"/>
                  <a:pt x="3697" y="17715"/>
                </a:cubicBezTo>
                <a:cubicBezTo>
                  <a:pt x="-1035" y="13829"/>
                  <a:pt x="-1254" y="7340"/>
                  <a:pt x="3208" y="3219"/>
                </a:cubicBezTo>
                <a:cubicBezTo>
                  <a:pt x="5434" y="1165"/>
                  <a:pt x="8534" y="0"/>
                  <a:pt x="11777" y="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defTabSz="1300162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9" name="Line"/>
          <p:cNvSpPr/>
          <p:nvPr/>
        </p:nvSpPr>
        <p:spPr>
          <a:xfrm flipV="1">
            <a:off x="6068906" y="5310293"/>
            <a:ext cx="2492588" cy="2709334"/>
          </a:xfrm>
          <a:prstGeom prst="line">
            <a:avLst/>
          </a:prstGeom>
          <a:ln w="12700">
            <a:solidFill>
              <a:srgbClr val="B6DCDF"/>
            </a:solidFill>
          </a:ln>
        </p:spPr>
        <p:txBody>
          <a:bodyPr lIns="65023" tIns="65023" rIns="65023" bIns="65023"/>
          <a:lstStyle/>
          <a:p>
            <a:pPr algn="l" defTabSz="650240">
              <a:defRPr sz="1600"/>
            </a:pPr>
          </a:p>
        </p:txBody>
      </p:sp>
      <p:sp>
        <p:nvSpPr>
          <p:cNvPr id="880" name="Informal"/>
          <p:cNvSpPr txBox="1"/>
          <p:nvPr/>
        </p:nvSpPr>
        <p:spPr>
          <a:xfrm>
            <a:off x="1192106" y="1083733"/>
            <a:ext cx="2161305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/>
            </a:pPr>
            <a:r>
              <a:rPr sz="4400"/>
              <a:t>Informal</a:t>
            </a:r>
          </a:p>
        </p:txBody>
      </p:sp>
      <p:sp>
        <p:nvSpPr>
          <p:cNvPr id="881" name="Formal"/>
          <p:cNvSpPr txBox="1"/>
          <p:nvPr/>
        </p:nvSpPr>
        <p:spPr>
          <a:xfrm>
            <a:off x="8778240" y="975359"/>
            <a:ext cx="1881359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/>
            </a:pPr>
            <a:r>
              <a:rPr sz="4400"/>
              <a:t>Formal</a:t>
            </a:r>
          </a:p>
        </p:txBody>
      </p:sp>
      <p:sp>
        <p:nvSpPr>
          <p:cNvPr id="882" name="Line"/>
          <p:cNvSpPr/>
          <p:nvPr/>
        </p:nvSpPr>
        <p:spPr>
          <a:xfrm flipH="1" flipV="1">
            <a:off x="5635413" y="4226560"/>
            <a:ext cx="108374" cy="3684694"/>
          </a:xfrm>
          <a:prstGeom prst="line">
            <a:avLst/>
          </a:prstGeom>
          <a:ln w="12700">
            <a:solidFill>
              <a:srgbClr val="B6DCDF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sz="1600"/>
            </a:pPr>
          </a:p>
        </p:txBody>
      </p:sp>
      <p:sp>
        <p:nvSpPr>
          <p:cNvPr id="883" name="Arrow"/>
          <p:cNvSpPr/>
          <p:nvPr/>
        </p:nvSpPr>
        <p:spPr>
          <a:xfrm rot="16200000">
            <a:off x="3034453" y="4551679"/>
            <a:ext cx="5960534" cy="975362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1E4649"/>
          </a:solidFill>
          <a:ln w="25400">
            <a:solidFill>
              <a:srgbClr val="89A4A7"/>
            </a:solidFill>
          </a:ln>
        </p:spPr>
        <p:txBody>
          <a:bodyPr lIns="65023" tIns="65023" rIns="65023" bIns="65023" anchor="ctr"/>
          <a:lstStyle/>
          <a:p>
            <a:pPr defTabSz="130048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48" h="19684" fill="norm" stroke="1" extrusionOk="0">
                <a:moveTo>
                  <a:pt x="1114" y="19578"/>
                </a:moveTo>
                <a:lnTo>
                  <a:pt x="1114" y="19578"/>
                </a:lnTo>
                <a:cubicBezTo>
                  <a:pt x="-1407" y="12437"/>
                  <a:pt x="494" y="4178"/>
                  <a:pt x="5359" y="1131"/>
                </a:cubicBezTo>
                <a:cubicBezTo>
                  <a:pt x="10225" y="-1916"/>
                  <a:pt x="16213" y="1403"/>
                  <a:pt x="18735" y="8544"/>
                </a:cubicBezTo>
                <a:cubicBezTo>
                  <a:pt x="19992" y="12105"/>
                  <a:pt x="20193" y="16135"/>
                  <a:pt x="19290" y="19684"/>
                </a:cubicBezTo>
                <a:close/>
              </a:path>
            </a:pathLst>
          </a:custGeom>
        </p:spPr>
      </p:pic>
      <p:sp>
        <p:nvSpPr>
          <p:cNvPr id="886" name="Informal and Formal English"/>
          <p:cNvSpPr txBox="1"/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Informal and Formal English</a:t>
            </a:r>
          </a:p>
        </p:txBody>
      </p:sp>
      <p:pic>
        <p:nvPicPr>
          <p:cNvPr id="88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6319" y="1950719"/>
            <a:ext cx="1476588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2693" y="1842346"/>
            <a:ext cx="623148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9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20106" y="3034453"/>
            <a:ext cx="1368215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0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3493" y="3467946"/>
            <a:ext cx="1733974" cy="1490135"/>
          </a:xfrm>
          <a:prstGeom prst="rect">
            <a:avLst/>
          </a:prstGeom>
          <a:ln w="12700">
            <a:miter lim="400000"/>
          </a:ln>
        </p:spPr>
      </p:pic>
      <p:sp>
        <p:nvSpPr>
          <p:cNvPr id="891" name="Line"/>
          <p:cNvSpPr/>
          <p:nvPr/>
        </p:nvSpPr>
        <p:spPr>
          <a:xfrm flipV="1">
            <a:off x="6287459" y="5527040"/>
            <a:ext cx="1" cy="3793067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sz="1600"/>
            </a:pPr>
          </a:p>
        </p:txBody>
      </p:sp>
      <p:sp>
        <p:nvSpPr>
          <p:cNvPr id="892" name="Line"/>
          <p:cNvSpPr/>
          <p:nvPr/>
        </p:nvSpPr>
        <p:spPr>
          <a:xfrm flipV="1">
            <a:off x="6394026" y="6610773"/>
            <a:ext cx="2926081" cy="2709334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sz="1600"/>
            </a:pPr>
          </a:p>
        </p:txBody>
      </p:sp>
      <p:sp>
        <p:nvSpPr>
          <p:cNvPr id="893" name="Line"/>
          <p:cNvSpPr/>
          <p:nvPr/>
        </p:nvSpPr>
        <p:spPr>
          <a:xfrm flipH="1" flipV="1">
            <a:off x="3142826" y="6394026"/>
            <a:ext cx="3034454" cy="2926081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sz="1600"/>
            </a:pPr>
          </a:p>
        </p:txBody>
      </p:sp>
      <p:sp>
        <p:nvSpPr>
          <p:cNvPr id="894" name="Set your dial to the level of…"/>
          <p:cNvSpPr txBox="1"/>
          <p:nvPr/>
        </p:nvSpPr>
        <p:spPr>
          <a:xfrm>
            <a:off x="-1" y="8060266"/>
            <a:ext cx="4362027" cy="118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Set your dial to the level of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formality that is appropriate</a:t>
            </a: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for your audience and purpose.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Informal and Formal"/>
          <p:cNvSpPr txBox="1"/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Informal and Formal</a:t>
            </a:r>
          </a:p>
        </p:txBody>
      </p:sp>
      <p:pic>
        <p:nvPicPr>
          <p:cNvPr id="8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199" y="1517226"/>
            <a:ext cx="1476588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29440" y="1517226"/>
            <a:ext cx="623147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20106" y="3034453"/>
            <a:ext cx="1368215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0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3493" y="3467946"/>
            <a:ext cx="1733974" cy="1490135"/>
          </a:xfrm>
          <a:prstGeom prst="rect">
            <a:avLst/>
          </a:prstGeom>
          <a:ln w="12700">
            <a:miter lim="400000"/>
          </a:ln>
        </p:spPr>
      </p:pic>
      <p:sp>
        <p:nvSpPr>
          <p:cNvPr id="901" name="Line"/>
          <p:cNvSpPr/>
          <p:nvPr/>
        </p:nvSpPr>
        <p:spPr>
          <a:xfrm flipH="1">
            <a:off x="5960534" y="2817706"/>
            <a:ext cx="108372" cy="6610775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650240">
              <a:defRPr sz="1600"/>
            </a:pPr>
          </a:p>
        </p:txBody>
      </p:sp>
      <p:sp>
        <p:nvSpPr>
          <p:cNvPr id="902" name="backpack…"/>
          <p:cNvSpPr txBox="1"/>
          <p:nvPr/>
        </p:nvSpPr>
        <p:spPr>
          <a:xfrm>
            <a:off x="2275839" y="3684693"/>
            <a:ext cx="3308931" cy="6554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backpack</a:t>
            </a: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flip-flops</a:t>
            </a: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McDonald’s</a:t>
            </a: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frisbee on the</a:t>
            </a: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  lawn</a:t>
            </a: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snack </a:t>
            </a: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zapping/nuking</a:t>
            </a: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endParaRPr b="1" sz="3400"/>
          </a:p>
        </p:txBody>
      </p:sp>
      <p:sp>
        <p:nvSpPr>
          <p:cNvPr id="903" name="briefcase…"/>
          <p:cNvSpPr txBox="1"/>
          <p:nvPr/>
        </p:nvSpPr>
        <p:spPr>
          <a:xfrm>
            <a:off x="6588195" y="3524391"/>
            <a:ext cx="4244849" cy="556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briefcase</a:t>
            </a: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dress shoes</a:t>
            </a: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sit-down restaurant</a:t>
            </a: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football on the team</a:t>
            </a: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endParaRPr b="1" sz="3400"/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sz="3400"/>
              <a:t>lunch</a:t>
            </a:r>
            <a:endParaRPr b="1" sz="3400"/>
          </a:p>
        </p:txBody>
      </p:sp>
      <p:sp>
        <p:nvSpPr>
          <p:cNvPr id="904" name="Handout: Page 11"/>
          <p:cNvSpPr txBox="1"/>
          <p:nvPr/>
        </p:nvSpPr>
        <p:spPr>
          <a:xfrm>
            <a:off x="736035" y="51928"/>
            <a:ext cx="2577428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Handout: Page 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4609" y="1685043"/>
            <a:ext cx="10843363" cy="6072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creenshot 2018-01-27 09.18.09.png" descr="Screenshot 2018-01-27 09.18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4731" y="-38100"/>
            <a:ext cx="12852404" cy="96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can.jpg" descr="Sc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28" y="373774"/>
            <a:ext cx="6242330" cy="8132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Scan.jpg" descr="Sca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3207" y="3059114"/>
            <a:ext cx="5889782" cy="7673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RAMMAR IN THE HEART OF THE WRITING PROCESS:"/>
          <p:cNvSpPr txBox="1"/>
          <p:nvPr/>
        </p:nvSpPr>
        <p:spPr>
          <a:xfrm>
            <a:off x="1167270" y="433493"/>
            <a:ext cx="10296375" cy="63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3400">
                <a:latin typeface="Calibri"/>
                <a:ea typeface="Calibri"/>
                <a:cs typeface="Calibri"/>
                <a:sym typeface="Calibri"/>
              </a:rPr>
              <a:t>GRAMMAR IN THE HEART OF THE WRITING PROCESS: </a:t>
            </a:r>
          </a:p>
        </p:txBody>
      </p:sp>
      <p:sp>
        <p:nvSpPr>
          <p:cNvPr id="246" name="Line"/>
          <p:cNvSpPr/>
          <p:nvPr/>
        </p:nvSpPr>
        <p:spPr>
          <a:xfrm>
            <a:off x="758613" y="4985173"/>
            <a:ext cx="11487574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650240">
              <a:defRPr sz="1600"/>
            </a:pPr>
          </a:p>
        </p:txBody>
      </p:sp>
      <p:sp>
        <p:nvSpPr>
          <p:cNvPr id="247" name="Pre-writing…"/>
          <p:cNvSpPr txBox="1"/>
          <p:nvPr/>
        </p:nvSpPr>
        <p:spPr>
          <a:xfrm>
            <a:off x="410915" y="5470595"/>
            <a:ext cx="2090165" cy="1552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experience: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(non-sentence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form)</a:t>
            </a:r>
          </a:p>
        </p:txBody>
      </p:sp>
      <p:sp>
        <p:nvSpPr>
          <p:cNvPr id="248" name="Drafting"/>
          <p:cNvSpPr txBox="1"/>
          <p:nvPr/>
        </p:nvSpPr>
        <p:spPr>
          <a:xfrm>
            <a:off x="3120248" y="5578968"/>
            <a:ext cx="1248245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Drafting</a:t>
            </a:r>
          </a:p>
        </p:txBody>
      </p:sp>
      <p:sp>
        <p:nvSpPr>
          <p:cNvPr id="249" name="Revising"/>
          <p:cNvSpPr txBox="1"/>
          <p:nvPr/>
        </p:nvSpPr>
        <p:spPr>
          <a:xfrm>
            <a:off x="5504462" y="5578968"/>
            <a:ext cx="1240058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Revising</a:t>
            </a:r>
          </a:p>
        </p:txBody>
      </p:sp>
      <p:sp>
        <p:nvSpPr>
          <p:cNvPr id="250" name="Editing"/>
          <p:cNvSpPr txBox="1"/>
          <p:nvPr/>
        </p:nvSpPr>
        <p:spPr>
          <a:xfrm>
            <a:off x="8236373" y="5635413"/>
            <a:ext cx="1090040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Editing</a:t>
            </a:r>
          </a:p>
        </p:txBody>
      </p:sp>
      <p:sp>
        <p:nvSpPr>
          <p:cNvPr id="251" name="Publication"/>
          <p:cNvSpPr txBox="1"/>
          <p:nvPr/>
        </p:nvSpPr>
        <p:spPr>
          <a:xfrm>
            <a:off x="10381262" y="5578968"/>
            <a:ext cx="1674786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Publication</a:t>
            </a:r>
          </a:p>
        </p:txBody>
      </p:sp>
      <p:sp>
        <p:nvSpPr>
          <p:cNvPr id="252" name="Sharpen your nouns…"/>
          <p:cNvSpPr txBox="1"/>
          <p:nvPr/>
        </p:nvSpPr>
        <p:spPr>
          <a:xfrm>
            <a:off x="5201920" y="1192106"/>
            <a:ext cx="6539977" cy="4041649"/>
          </a:xfrm>
          <a:prstGeom prst="rect">
            <a:avLst/>
          </a:prstGeom>
          <a:solidFill>
            <a:srgbClr val="BBE0E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Sharpen your nouns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Minimize your modifiers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Replace BE verbs and weak verbs with strong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   action verbs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Achieve parallel structure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Combine sentences: create complex sentences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                                 use appositives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                                 use absolutes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Expand and shrink noun phrases. Turn clauses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into modifying phrases.  Decide where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 to place modifiers for desired effect.</a:t>
            </a:r>
          </a:p>
        </p:txBody>
      </p:sp>
      <p:grpSp>
        <p:nvGrpSpPr>
          <p:cNvPr id="255" name="Group"/>
          <p:cNvGrpSpPr/>
          <p:nvPr/>
        </p:nvGrpSpPr>
        <p:grpSpPr>
          <a:xfrm>
            <a:off x="3684693" y="1842346"/>
            <a:ext cx="2709334" cy="4876801"/>
            <a:chOff x="0" y="0"/>
            <a:chExt cx="2709333" cy="4876799"/>
          </a:xfrm>
        </p:grpSpPr>
        <p:sp>
          <p:nvSpPr>
            <p:cNvPr id="253" name="Point of…"/>
            <p:cNvSpPr/>
            <p:nvPr/>
          </p:nvSpPr>
          <p:spPr>
            <a:xfrm>
              <a:off x="0" y="4876800"/>
              <a:ext cx="2709334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spcBef>
                  <a:spcPts val="1500"/>
                </a:spcBef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Point of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algn="l" defTabSz="1300480">
                <a:spcBef>
                  <a:spcPts val="1500"/>
                </a:spcBef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intervention for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algn="l" defTabSz="1300480">
                <a:spcBef>
                  <a:spcPts val="1500"/>
                </a:spcBef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substantial language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algn="l" defTabSz="1300480">
                <a:spcBef>
                  <a:spcPts val="1500"/>
                </a:spcBef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improvement</a:t>
              </a:r>
            </a:p>
          </p:txBody>
        </p:sp>
        <p:sp>
          <p:nvSpPr>
            <p:cNvPr id="254" name="Line"/>
            <p:cNvSpPr/>
            <p:nvPr/>
          </p:nvSpPr>
          <p:spPr>
            <a:xfrm flipH="1">
              <a:off x="1192106" y="0"/>
              <a:ext cx="1" cy="4443307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sz="1600"/>
              </a:pPr>
            </a:p>
          </p:txBody>
        </p:sp>
      </p:grpSp>
      <p:grpSp>
        <p:nvGrpSpPr>
          <p:cNvPr id="258" name="Group"/>
          <p:cNvGrpSpPr/>
          <p:nvPr/>
        </p:nvGrpSpPr>
        <p:grpSpPr>
          <a:xfrm>
            <a:off x="7152640" y="6177279"/>
            <a:ext cx="1300481" cy="2678855"/>
            <a:chOff x="0" y="0"/>
            <a:chExt cx="1300480" cy="2678853"/>
          </a:xfrm>
        </p:grpSpPr>
        <p:sp>
          <p:nvSpPr>
            <p:cNvPr id="256" name="Point of…"/>
            <p:cNvSpPr/>
            <p:nvPr/>
          </p:nvSpPr>
          <p:spPr>
            <a:xfrm>
              <a:off x="0" y="1408853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Point of 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intervention 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for surface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b="1">
                  <a:latin typeface="Calibri"/>
                  <a:ea typeface="Calibri"/>
                  <a:cs typeface="Calibri"/>
                  <a:sym typeface="Calibri"/>
                </a:rPr>
                <a:t>error correction</a:t>
              </a:r>
            </a:p>
          </p:txBody>
        </p:sp>
        <p:sp>
          <p:nvSpPr>
            <p:cNvPr id="257" name="Line"/>
            <p:cNvSpPr/>
            <p:nvPr/>
          </p:nvSpPr>
          <p:spPr>
            <a:xfrm flipV="1">
              <a:off x="541866" y="-1"/>
              <a:ext cx="758615" cy="1517228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sz="16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1"/>
      <p:bldP build="whole" bldLvl="1" animBg="1" rev="0" advAuto="0" spid="252" grpId="2"/>
      <p:bldP build="whole" bldLvl="1" animBg="1" rev="0" advAuto="0" spid="258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