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32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532241774_2880x1920.jpg"/>
          <p:cNvSpPr/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32241774_2880x1920.jpg"/>
          <p:cNvSpPr/>
          <p:nvPr>
            <p:ph type="pic" idx="21"/>
          </p:nvPr>
        </p:nvSpPr>
        <p:spPr>
          <a:xfrm>
            <a:off x="3125968" y="-393700"/>
            <a:ext cx="18135601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532204087_1355x1355.jpg"/>
          <p:cNvSpPr/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532205080_1647x1098.jpg"/>
          <p:cNvSpPr/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532205080_1647x1098.jpg"/>
          <p:cNvSpPr/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532204087_1355x1355.jpg"/>
          <p:cNvSpPr/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532241774_2880x1920.jpg"/>
          <p:cNvSpPr/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61237" y="382854"/>
            <a:ext cx="9243268" cy="120115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54247" y="7941839"/>
            <a:ext cx="6840147" cy="2339584"/>
          </a:xfrm>
          <a:prstGeom prst="rect">
            <a:avLst/>
          </a:prstGeom>
          <a:ln w="12700">
            <a:miter lim="400000"/>
          </a:ln>
        </p:spPr>
      </p:pic>
      <p:sp>
        <p:nvSpPr>
          <p:cNvPr id="185" name="Cities and Civics"/>
          <p:cNvSpPr txBox="1"/>
          <p:nvPr/>
        </p:nvSpPr>
        <p:spPr>
          <a:xfrm>
            <a:off x="11232630" y="597634"/>
            <a:ext cx="3383201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defTabSz="821529">
              <a:defRPr sz="3200"/>
            </a:lvl1pPr>
          </a:lstStyle>
          <a:p>
            <a:pPr/>
            <a:r>
              <a:t>Cities and Civics</a:t>
            </a:r>
          </a:p>
        </p:txBody>
      </p:sp>
      <p:sp>
        <p:nvSpPr>
          <p:cNvPr id="186" name="Roots: equi-; egal-"/>
          <p:cNvSpPr txBox="1"/>
          <p:nvPr/>
        </p:nvSpPr>
        <p:spPr>
          <a:xfrm>
            <a:off x="11674078" y="1812071"/>
            <a:ext cx="3744897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Roots: </a:t>
            </a:r>
            <a:r>
              <a:rPr i="1"/>
              <a:t>equi-; egal-</a:t>
            </a:r>
          </a:p>
        </p:txBody>
      </p:sp>
      <p:sp>
        <p:nvSpPr>
          <p:cNvPr id="187" name="adequate, inadequate…"/>
          <p:cNvSpPr txBox="1"/>
          <p:nvPr/>
        </p:nvSpPr>
        <p:spPr>
          <a:xfrm>
            <a:off x="12406310" y="4141528"/>
            <a:ext cx="5149010" cy="40934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adequate, inadequate</a:t>
            </a:r>
          </a:p>
          <a:p>
            <a:pPr algn="l" defTabSz="821529">
              <a:defRPr sz="3200"/>
            </a:pPr>
            <a:r>
              <a:t>Ecuador</a:t>
            </a:r>
          </a:p>
          <a:p>
            <a:pPr algn="l" defTabSz="821529">
              <a:defRPr sz="3200"/>
            </a:pPr>
            <a:r>
              <a:t>egalitarian, egalitarianism</a:t>
            </a:r>
          </a:p>
          <a:p>
            <a:pPr algn="l" defTabSz="821529">
              <a:defRPr sz="3200"/>
            </a:pPr>
            <a:r>
              <a:t>equity, equitable</a:t>
            </a:r>
          </a:p>
          <a:p>
            <a:pPr algn="l" defTabSz="821529">
              <a:defRPr sz="3200"/>
            </a:pPr>
            <a:r>
              <a:t>equal</a:t>
            </a:r>
          </a:p>
          <a:p>
            <a:pPr algn="l" defTabSz="821529">
              <a:defRPr sz="3200"/>
            </a:pPr>
            <a:r>
              <a:t>equator</a:t>
            </a:r>
          </a:p>
          <a:p>
            <a:pPr algn="l" defTabSz="821529">
              <a:defRPr sz="3200"/>
            </a:pPr>
            <a:r>
              <a:t>equatorial</a:t>
            </a:r>
          </a:p>
          <a:p>
            <a:pPr algn="l" defTabSz="821529">
              <a:defRPr sz="3200"/>
            </a:pPr>
            <a:r>
              <a:t>equidistant</a:t>
            </a:r>
          </a:p>
        </p:txBody>
      </p:sp>
      <p:sp>
        <p:nvSpPr>
          <p:cNvPr id="188" name="Means: equal, fair"/>
          <p:cNvSpPr txBox="1"/>
          <p:nvPr/>
        </p:nvSpPr>
        <p:spPr>
          <a:xfrm>
            <a:off x="4887514" y="1365586"/>
            <a:ext cx="3594123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algn="l" defTabSz="821529">
              <a:defRPr sz="3200">
                <a:solidFill>
                  <a:srgbClr val="2B34E7"/>
                </a:solidFill>
              </a:defRPr>
            </a:lvl1pPr>
          </a:lstStyle>
          <a:p>
            <a:pPr/>
            <a:r>
              <a:t>Means: equal, fair</a:t>
            </a:r>
          </a:p>
        </p:txBody>
      </p:sp>
      <p:sp>
        <p:nvSpPr>
          <p:cNvPr id="189" name="adequate, inadequate…"/>
          <p:cNvSpPr txBox="1"/>
          <p:nvPr/>
        </p:nvSpPr>
        <p:spPr>
          <a:xfrm>
            <a:off x="18359341" y="4337208"/>
            <a:ext cx="2496030" cy="31028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equilateral</a:t>
            </a:r>
          </a:p>
          <a:p>
            <a:pPr algn="l" defTabSz="821529">
              <a:defRPr sz="3200"/>
            </a:pPr>
            <a:r>
              <a:t>equilibrium</a:t>
            </a:r>
          </a:p>
          <a:p>
            <a:pPr algn="l" defTabSz="821529">
              <a:defRPr sz="3200"/>
            </a:pPr>
            <a:r>
              <a:t>equinox</a:t>
            </a:r>
          </a:p>
          <a:p>
            <a:pPr algn="l" defTabSz="821529">
              <a:defRPr sz="3200"/>
            </a:pPr>
            <a:r>
              <a:t>equivocal</a:t>
            </a:r>
          </a:p>
          <a:p>
            <a:pPr algn="l" defTabSz="821529">
              <a:defRPr sz="3200"/>
            </a:pPr>
            <a:r>
              <a:t>equivocate</a:t>
            </a:r>
          </a:p>
          <a:p>
            <a:pPr algn="l" defTabSz="821529">
              <a:defRPr sz="3200"/>
            </a:pPr>
            <a:r>
              <a:t>unequivocal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9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54247" y="10977933"/>
            <a:ext cx="6840147" cy="2339583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Cities and Civics"/>
          <p:cNvSpPr txBox="1"/>
          <p:nvPr/>
        </p:nvSpPr>
        <p:spPr>
          <a:xfrm>
            <a:off x="11982724" y="383321"/>
            <a:ext cx="3383202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defTabSz="821529">
              <a:defRPr sz="3200"/>
            </a:lvl1pPr>
          </a:lstStyle>
          <a:p>
            <a:pPr/>
            <a:r>
              <a:t>Cities and Civics</a:t>
            </a:r>
          </a:p>
        </p:txBody>
      </p:sp>
      <p:sp>
        <p:nvSpPr>
          <p:cNvPr id="193" name="Roots: greg-; integr-"/>
          <p:cNvSpPr txBox="1"/>
          <p:nvPr/>
        </p:nvSpPr>
        <p:spPr>
          <a:xfrm>
            <a:off x="12406310" y="1526321"/>
            <a:ext cx="4091557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Roots: </a:t>
            </a:r>
            <a:r>
              <a:rPr i="1"/>
              <a:t>greg-; integr-</a:t>
            </a:r>
          </a:p>
        </p:txBody>
      </p:sp>
      <p:sp>
        <p:nvSpPr>
          <p:cNvPr id="194" name="aggregate…"/>
          <p:cNvSpPr txBox="1"/>
          <p:nvPr/>
        </p:nvSpPr>
        <p:spPr>
          <a:xfrm>
            <a:off x="5549451" y="4772669"/>
            <a:ext cx="4986856" cy="2607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integral</a:t>
            </a:r>
          </a:p>
          <a:p>
            <a:pPr algn="l" defTabSz="821529">
              <a:defRPr sz="3200"/>
            </a:pPr>
            <a:r>
              <a:t>integrate, integration</a:t>
            </a:r>
          </a:p>
          <a:p>
            <a:pPr algn="l" defTabSz="821529">
              <a:defRPr sz="3200"/>
            </a:pPr>
            <a:r>
              <a:t>integrity</a:t>
            </a:r>
          </a:p>
          <a:p>
            <a:pPr algn="l" defTabSz="821529">
              <a:defRPr sz="3200"/>
            </a:pPr>
            <a:r>
              <a:t>reintegrate, reintegration</a:t>
            </a:r>
          </a:p>
          <a:p>
            <a:pPr algn="l" defTabSz="821529">
              <a:defRPr sz="3200"/>
            </a:pPr>
            <a:r>
              <a:t>segregate, segregation</a:t>
            </a:r>
          </a:p>
        </p:txBody>
      </p:sp>
      <p:sp>
        <p:nvSpPr>
          <p:cNvPr id="195" name="Means: flock; wholeness"/>
          <p:cNvSpPr txBox="1"/>
          <p:nvPr/>
        </p:nvSpPr>
        <p:spPr>
          <a:xfrm>
            <a:off x="5137546" y="1722775"/>
            <a:ext cx="4925896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algn="l" defTabSz="821529">
              <a:defRPr sz="3200">
                <a:solidFill>
                  <a:srgbClr val="2B34E7"/>
                </a:solidFill>
              </a:defRPr>
            </a:lvl1pPr>
          </a:lstStyle>
          <a:p>
            <a:pPr/>
            <a:r>
              <a:t>Means: flock; wholeness</a:t>
            </a:r>
          </a:p>
        </p:txBody>
      </p:sp>
      <p:sp>
        <p:nvSpPr>
          <p:cNvPr id="196" name="aggregate…"/>
          <p:cNvSpPr txBox="1"/>
          <p:nvPr/>
        </p:nvSpPr>
        <p:spPr>
          <a:xfrm>
            <a:off x="13515593" y="5227311"/>
            <a:ext cx="4986856" cy="2112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integrate, integration</a:t>
            </a:r>
          </a:p>
          <a:p>
            <a:pPr algn="l" defTabSz="821529">
              <a:defRPr sz="3200"/>
            </a:pPr>
            <a:r>
              <a:t>integrity</a:t>
            </a:r>
          </a:p>
          <a:p>
            <a:pPr algn="l" defTabSz="821529">
              <a:defRPr sz="3200"/>
            </a:pPr>
            <a:r>
              <a:t>reintegrate, reintegration</a:t>
            </a:r>
          </a:p>
          <a:p>
            <a:pPr algn="l" defTabSz="821529">
              <a:defRPr sz="3200"/>
            </a:pPr>
            <a:r>
              <a:t>segregate, segregation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Cultures and Beliefs"/>
          <p:cNvSpPr txBox="1"/>
          <p:nvPr/>
        </p:nvSpPr>
        <p:spPr>
          <a:xfrm>
            <a:off x="10165317" y="686930"/>
            <a:ext cx="4053356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defTabSz="821529">
              <a:defRPr sz="3200"/>
            </a:lvl1pPr>
          </a:lstStyle>
          <a:p>
            <a:pPr/>
            <a:r>
              <a:t>Cultures and Beliefs</a:t>
            </a:r>
          </a:p>
        </p:txBody>
      </p:sp>
      <p:pic>
        <p:nvPicPr>
          <p:cNvPr id="199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88783" y="1110557"/>
            <a:ext cx="4625586" cy="3464725"/>
          </a:xfrm>
          <a:prstGeom prst="rect">
            <a:avLst/>
          </a:prstGeom>
          <a:ln w="12700">
            <a:miter lim="400000"/>
          </a:ln>
        </p:spPr>
      </p:pic>
      <p:sp>
        <p:nvSpPr>
          <p:cNvPr id="200" name="Roots: the(o)-; de(i)-; divin-"/>
          <p:cNvSpPr txBox="1"/>
          <p:nvPr/>
        </p:nvSpPr>
        <p:spPr>
          <a:xfrm>
            <a:off x="10120310" y="2097821"/>
            <a:ext cx="5340018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Roots: </a:t>
            </a:r>
            <a:r>
              <a:rPr i="1"/>
              <a:t>the(o)-; de(i)-; divin-</a:t>
            </a:r>
          </a:p>
        </p:txBody>
      </p:sp>
      <p:sp>
        <p:nvSpPr>
          <p:cNvPr id="201" name="apotheosis…"/>
          <p:cNvSpPr txBox="1"/>
          <p:nvPr/>
        </p:nvSpPr>
        <p:spPr>
          <a:xfrm>
            <a:off x="10370342" y="5636951"/>
            <a:ext cx="4623535" cy="31028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polytheism polytheistic</a:t>
            </a:r>
          </a:p>
          <a:p>
            <a:pPr algn="l" defTabSz="821529">
              <a:defRPr sz="3200"/>
            </a:pPr>
            <a:r>
              <a:t>theism</a:t>
            </a:r>
          </a:p>
          <a:p>
            <a:pPr algn="l" defTabSz="821529">
              <a:defRPr sz="3200"/>
            </a:pPr>
            <a:r>
              <a:t>theocracy, theocratic</a:t>
            </a:r>
          </a:p>
          <a:p>
            <a:pPr algn="l" defTabSz="821529">
              <a:defRPr sz="3200"/>
            </a:pPr>
            <a:r>
              <a:t>theologian</a:t>
            </a:r>
          </a:p>
          <a:p>
            <a:pPr algn="l" defTabSz="821529">
              <a:defRPr sz="3200"/>
            </a:pPr>
            <a:r>
              <a:t>theological</a:t>
            </a:r>
          </a:p>
          <a:p>
            <a:pPr algn="l" defTabSz="821529">
              <a:defRPr sz="3200"/>
            </a:pPr>
            <a:r>
              <a:t>theology</a:t>
            </a:r>
          </a:p>
        </p:txBody>
      </p:sp>
      <p:sp>
        <p:nvSpPr>
          <p:cNvPr id="202" name="Means: god"/>
          <p:cNvSpPr txBox="1"/>
          <p:nvPr/>
        </p:nvSpPr>
        <p:spPr>
          <a:xfrm>
            <a:off x="16496106" y="686930"/>
            <a:ext cx="2420846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algn="l" defTabSz="821529">
              <a:defRPr sz="3200">
                <a:solidFill>
                  <a:srgbClr val="2B34E7"/>
                </a:solidFill>
              </a:defRPr>
            </a:lvl1pPr>
          </a:lstStyle>
          <a:p>
            <a:pPr/>
            <a:r>
              <a:t>Means: god</a:t>
            </a:r>
          </a:p>
        </p:txBody>
      </p:sp>
      <p:sp>
        <p:nvSpPr>
          <p:cNvPr id="203" name="apotheosis…"/>
          <p:cNvSpPr txBox="1"/>
          <p:nvPr/>
        </p:nvSpPr>
        <p:spPr>
          <a:xfrm>
            <a:off x="1418335" y="6428527"/>
            <a:ext cx="7738590" cy="40934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apotheosis</a:t>
            </a:r>
          </a:p>
          <a:p>
            <a:pPr algn="l" defTabSz="821529">
              <a:defRPr sz="3200"/>
            </a:pPr>
            <a:r>
              <a:t>atheism, atheistic</a:t>
            </a:r>
          </a:p>
          <a:p>
            <a:pPr algn="l" defTabSz="821529">
              <a:defRPr sz="3200"/>
            </a:pPr>
            <a:r>
              <a:t>deify</a:t>
            </a:r>
          </a:p>
          <a:p>
            <a:pPr algn="l" defTabSz="821529">
              <a:defRPr sz="3200"/>
            </a:pPr>
            <a:r>
              <a:t>deism</a:t>
            </a:r>
          </a:p>
          <a:p>
            <a:pPr algn="l" defTabSz="821529">
              <a:defRPr sz="3200"/>
            </a:pPr>
            <a:r>
              <a:t>deity</a:t>
            </a:r>
          </a:p>
          <a:p>
            <a:pPr algn="l" defTabSz="821529">
              <a:defRPr sz="3200"/>
            </a:pPr>
            <a:r>
              <a:t>divine, divinity</a:t>
            </a:r>
          </a:p>
          <a:p>
            <a:pPr algn="l" defTabSz="821529">
              <a:defRPr sz="3200"/>
            </a:pPr>
            <a:r>
              <a:t>monotheism, monotheist, monotheistic</a:t>
            </a:r>
          </a:p>
          <a:p>
            <a:pPr algn="l" defTabSz="821529">
              <a:defRPr sz="3200"/>
            </a:pPr>
            <a:r>
              <a:t>pantheon, Pantheon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ltures and Beliefs"/>
          <p:cNvSpPr txBox="1"/>
          <p:nvPr/>
        </p:nvSpPr>
        <p:spPr>
          <a:xfrm>
            <a:off x="10165317" y="436899"/>
            <a:ext cx="4053356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defTabSz="821529">
              <a:defRPr sz="3200"/>
            </a:lvl1pPr>
          </a:lstStyle>
          <a:p>
            <a:pPr/>
            <a:r>
              <a:t>Cultures and Beliefs</a:t>
            </a:r>
          </a:p>
        </p:txBody>
      </p:sp>
      <p:pic>
        <p:nvPicPr>
          <p:cNvPr id="206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81564" y="2235698"/>
            <a:ext cx="4625584" cy="3464722"/>
          </a:xfrm>
          <a:prstGeom prst="rect">
            <a:avLst/>
          </a:prstGeom>
          <a:ln w="12700">
            <a:miter lim="400000"/>
          </a:ln>
        </p:spPr>
      </p:pic>
      <p:sp>
        <p:nvSpPr>
          <p:cNvPr id="207" name="Roots: vert-; vers-"/>
          <p:cNvSpPr txBox="1"/>
          <p:nvPr/>
        </p:nvSpPr>
        <p:spPr>
          <a:xfrm>
            <a:off x="10138171" y="1044116"/>
            <a:ext cx="3655489" cy="626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Roots: </a:t>
            </a:r>
            <a:r>
              <a:rPr i="1"/>
              <a:t>vert-; vers-</a:t>
            </a:r>
          </a:p>
        </p:txBody>
      </p:sp>
      <p:sp>
        <p:nvSpPr>
          <p:cNvPr id="208" name="adverse, adversity…"/>
          <p:cNvSpPr txBox="1"/>
          <p:nvPr/>
        </p:nvSpPr>
        <p:spPr>
          <a:xfrm>
            <a:off x="7387828" y="4257321"/>
            <a:ext cx="5176645" cy="7065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adverse, adversity</a:t>
            </a:r>
          </a:p>
          <a:p>
            <a:pPr algn="l" defTabSz="821529">
              <a:defRPr sz="3200"/>
            </a:pPr>
            <a:r>
              <a:t>advertise, advertisement</a:t>
            </a:r>
          </a:p>
          <a:p>
            <a:pPr algn="l" defTabSz="821529">
              <a:defRPr sz="3200"/>
            </a:pPr>
            <a:r>
              <a:t>anniversary</a:t>
            </a:r>
          </a:p>
          <a:p>
            <a:pPr algn="l" defTabSz="821529">
              <a:defRPr sz="3200"/>
            </a:pPr>
            <a:r>
              <a:t>averse, aversion</a:t>
            </a:r>
          </a:p>
          <a:p>
            <a:pPr algn="l" defTabSz="821529">
              <a:defRPr sz="3200"/>
            </a:pPr>
            <a:r>
              <a:t>controversy, controversial</a:t>
            </a:r>
          </a:p>
          <a:p>
            <a:pPr algn="l" defTabSz="821529">
              <a:defRPr sz="3200"/>
            </a:pPr>
            <a:r>
              <a:t>convert, conversion</a:t>
            </a:r>
          </a:p>
          <a:p>
            <a:pPr algn="l" defTabSz="821529">
              <a:defRPr sz="3200"/>
            </a:pPr>
            <a:r>
              <a:t>convertible</a:t>
            </a:r>
          </a:p>
          <a:p>
            <a:pPr algn="l" defTabSz="821529">
              <a:defRPr sz="3200"/>
            </a:pPr>
            <a:r>
              <a:t>diverse, diversion</a:t>
            </a:r>
          </a:p>
          <a:p>
            <a:pPr algn="l" defTabSz="821529">
              <a:defRPr sz="3200"/>
            </a:pPr>
            <a:r>
              <a:t>divert</a:t>
            </a:r>
          </a:p>
          <a:p>
            <a:pPr algn="l" defTabSz="821529">
              <a:defRPr sz="3200"/>
            </a:pPr>
            <a:r>
              <a:t>extrovert</a:t>
            </a:r>
          </a:p>
          <a:p>
            <a:pPr algn="l" defTabSz="821529">
              <a:defRPr sz="3200"/>
            </a:pPr>
            <a:r>
              <a:t>inadvertent</a:t>
            </a:r>
          </a:p>
          <a:p>
            <a:pPr algn="l" defTabSz="821529">
              <a:defRPr sz="3200"/>
            </a:pPr>
            <a:r>
              <a:t>incontrovertible</a:t>
            </a:r>
          </a:p>
          <a:p>
            <a:pPr algn="l" defTabSz="821529">
              <a:defRPr sz="3200"/>
            </a:pPr>
            <a:r>
              <a:t>introvert</a:t>
            </a:r>
          </a:p>
          <a:p>
            <a:pPr algn="l" defTabSz="821529">
              <a:defRPr sz="3200"/>
            </a:pPr>
            <a:r>
              <a:t>invert, inverse, inversion</a:t>
            </a:r>
          </a:p>
        </p:txBody>
      </p:sp>
      <p:sp>
        <p:nvSpPr>
          <p:cNvPr id="209" name="pervert, perverse, perversion…"/>
          <p:cNvSpPr txBox="1"/>
          <p:nvPr/>
        </p:nvSpPr>
        <p:spPr>
          <a:xfrm>
            <a:off x="13817203" y="3923945"/>
            <a:ext cx="6261326" cy="45887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pervert, perverse, perversion</a:t>
            </a:r>
          </a:p>
          <a:p>
            <a:pPr algn="l" defTabSz="821529">
              <a:defRPr sz="3200"/>
            </a:pPr>
            <a:r>
              <a:t>revert, reverse</a:t>
            </a:r>
          </a:p>
          <a:p>
            <a:pPr algn="l" defTabSz="821529">
              <a:defRPr sz="3200"/>
            </a:pPr>
            <a:r>
              <a:t>subvert, subversion, subversive</a:t>
            </a:r>
          </a:p>
          <a:p>
            <a:pPr algn="l" defTabSz="821529">
              <a:defRPr sz="3200"/>
            </a:pPr>
            <a:r>
              <a:t>traverse</a:t>
            </a:r>
          </a:p>
          <a:p>
            <a:pPr algn="l" defTabSz="821529">
              <a:defRPr sz="3200"/>
            </a:pPr>
            <a:r>
              <a:t>universal</a:t>
            </a:r>
          </a:p>
          <a:p>
            <a:pPr algn="l" defTabSz="821529">
              <a:defRPr sz="3200"/>
            </a:pPr>
            <a:r>
              <a:t>universe</a:t>
            </a:r>
          </a:p>
          <a:p>
            <a:pPr algn="l" defTabSz="821529">
              <a:defRPr sz="3200"/>
            </a:pPr>
            <a:r>
              <a:t>versatile</a:t>
            </a:r>
          </a:p>
          <a:p>
            <a:pPr algn="l" defTabSz="821529">
              <a:defRPr sz="3200"/>
            </a:pPr>
            <a:r>
              <a:t>version</a:t>
            </a:r>
          </a:p>
          <a:p>
            <a:pPr algn="l" defTabSz="821529">
              <a:defRPr sz="3200"/>
            </a:pPr>
            <a:r>
              <a:t>vertigo</a:t>
            </a:r>
          </a:p>
        </p:txBody>
      </p:sp>
      <p:sp>
        <p:nvSpPr>
          <p:cNvPr id="210" name="Means: turn, change"/>
          <p:cNvSpPr txBox="1"/>
          <p:nvPr/>
        </p:nvSpPr>
        <p:spPr>
          <a:xfrm>
            <a:off x="15085218" y="1740634"/>
            <a:ext cx="4122444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algn="l" defTabSz="821529">
              <a:defRPr sz="3200">
                <a:solidFill>
                  <a:srgbClr val="2B34E7"/>
                </a:solidFill>
              </a:defRPr>
            </a:lvl1pPr>
          </a:lstStyle>
          <a:p>
            <a:pPr/>
            <a:r>
              <a:t>Means: turn, change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0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ultures and Beliefs"/>
          <p:cNvSpPr txBox="1"/>
          <p:nvPr/>
        </p:nvSpPr>
        <p:spPr>
          <a:xfrm>
            <a:off x="10504646" y="722649"/>
            <a:ext cx="4053356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defTabSz="821529">
              <a:defRPr sz="3200"/>
            </a:lvl1pPr>
          </a:lstStyle>
          <a:p>
            <a:pPr/>
            <a:r>
              <a:t>Cultures and Beliefs</a:t>
            </a:r>
          </a:p>
        </p:txBody>
      </p:sp>
      <p:pic>
        <p:nvPicPr>
          <p:cNvPr id="213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20831" y="4736010"/>
            <a:ext cx="4625584" cy="3464724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Roots: human-; anthroprop(o)-"/>
          <p:cNvSpPr txBox="1"/>
          <p:nvPr/>
        </p:nvSpPr>
        <p:spPr>
          <a:xfrm>
            <a:off x="10349352" y="2008522"/>
            <a:ext cx="6078446" cy="626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defTabSz="821529">
              <a:defRPr sz="3200"/>
            </a:pPr>
            <a:r>
              <a:t>Roots: </a:t>
            </a:r>
            <a:r>
              <a:rPr i="1"/>
              <a:t>human-; anthroprop(o)-</a:t>
            </a:r>
          </a:p>
        </p:txBody>
      </p:sp>
      <p:sp>
        <p:nvSpPr>
          <p:cNvPr id="215" name="anthropocentric…"/>
          <p:cNvSpPr txBox="1"/>
          <p:nvPr/>
        </p:nvSpPr>
        <p:spPr>
          <a:xfrm>
            <a:off x="7905750" y="3982580"/>
            <a:ext cx="5484289" cy="2607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anthropocentric</a:t>
            </a:r>
          </a:p>
          <a:p>
            <a:pPr algn="l" defTabSz="821529">
              <a:defRPr sz="3200"/>
            </a:pPr>
            <a:r>
              <a:t>anthropology, anthropology</a:t>
            </a:r>
          </a:p>
          <a:p>
            <a:pPr algn="l" defTabSz="821529">
              <a:defRPr sz="3200"/>
            </a:pPr>
            <a:r>
              <a:t>anthropomorphic</a:t>
            </a:r>
          </a:p>
          <a:p>
            <a:pPr algn="l" defTabSz="821529">
              <a:defRPr sz="3200"/>
            </a:pPr>
            <a:r>
              <a:t>misanthrope, misanthropic</a:t>
            </a:r>
          </a:p>
          <a:p>
            <a:pPr algn="l" defTabSz="821529">
              <a:defRPr sz="3200"/>
            </a:pPr>
            <a:r>
              <a:t>philanthropy, philanthropic</a:t>
            </a:r>
          </a:p>
        </p:txBody>
      </p:sp>
      <p:sp>
        <p:nvSpPr>
          <p:cNvPr id="216" name="human, humanity…"/>
          <p:cNvSpPr txBox="1"/>
          <p:nvPr/>
        </p:nvSpPr>
        <p:spPr>
          <a:xfrm>
            <a:off x="13370718" y="7733048"/>
            <a:ext cx="4300853" cy="2607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human, humanity</a:t>
            </a:r>
          </a:p>
          <a:p>
            <a:pPr algn="l" defTabSz="821529">
              <a:defRPr sz="3200"/>
            </a:pPr>
            <a:r>
              <a:t>humane</a:t>
            </a:r>
          </a:p>
          <a:p>
            <a:pPr algn="l" defTabSz="821529">
              <a:defRPr sz="3200"/>
            </a:pPr>
            <a:r>
              <a:t>humanist, humanistic</a:t>
            </a:r>
          </a:p>
          <a:p>
            <a:pPr algn="l" defTabSz="821529">
              <a:defRPr sz="3200"/>
            </a:pPr>
            <a:r>
              <a:t>humanities</a:t>
            </a:r>
          </a:p>
          <a:p>
            <a:pPr algn="l" defTabSz="821529">
              <a:defRPr sz="3200"/>
            </a:pPr>
            <a:r>
              <a:t>inhuman, inhumane</a:t>
            </a:r>
          </a:p>
        </p:txBody>
      </p:sp>
      <p:sp>
        <p:nvSpPr>
          <p:cNvPr id="217" name="Means: mankind, human,…"/>
          <p:cNvSpPr txBox="1"/>
          <p:nvPr/>
        </p:nvSpPr>
        <p:spPr>
          <a:xfrm>
            <a:off x="15370968" y="2796717"/>
            <a:ext cx="5122188" cy="11216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>
                <a:solidFill>
                  <a:srgbClr val="2B34E7"/>
                </a:solidFill>
              </a:defRPr>
            </a:pPr>
            <a:r>
              <a:t>Means: mankind, human, </a:t>
            </a:r>
          </a:p>
          <a:p>
            <a:pPr algn="l" defTabSz="821529">
              <a:defRPr sz="3200">
                <a:solidFill>
                  <a:srgbClr val="2B34E7"/>
                </a:solidFill>
              </a:defRPr>
            </a:pPr>
            <a:r>
              <a:t>             being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ltures and Beliefs"/>
          <p:cNvSpPr txBox="1"/>
          <p:nvPr/>
        </p:nvSpPr>
        <p:spPr>
          <a:xfrm>
            <a:off x="10576083" y="1115556"/>
            <a:ext cx="4053356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defTabSz="821529">
              <a:defRPr sz="3200"/>
            </a:lvl1pPr>
          </a:lstStyle>
          <a:p>
            <a:pPr/>
            <a:r>
              <a:t>Cultures and Beliefs</a:t>
            </a:r>
          </a:p>
        </p:txBody>
      </p:sp>
      <p:pic>
        <p:nvPicPr>
          <p:cNvPr id="220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57049" y="7986417"/>
            <a:ext cx="4625586" cy="3464724"/>
          </a:xfrm>
          <a:prstGeom prst="rect">
            <a:avLst/>
          </a:prstGeom>
          <a:ln w="12700">
            <a:miter lim="400000"/>
          </a:ln>
        </p:spPr>
      </p:pic>
      <p:sp>
        <p:nvSpPr>
          <p:cNvPr id="221" name="Roots: serv-, servat-; liber-, liberat-"/>
          <p:cNvSpPr txBox="1"/>
          <p:nvPr/>
        </p:nvSpPr>
        <p:spPr>
          <a:xfrm>
            <a:off x="11049000" y="2455009"/>
            <a:ext cx="6944078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Roots: </a:t>
            </a:r>
            <a:r>
              <a:rPr i="1"/>
              <a:t>serv-, servat-; liber-, liberat-</a:t>
            </a:r>
          </a:p>
        </p:txBody>
      </p:sp>
      <p:sp>
        <p:nvSpPr>
          <p:cNvPr id="222" name="liberals liberality…"/>
          <p:cNvSpPr txBox="1"/>
          <p:nvPr/>
        </p:nvSpPr>
        <p:spPr>
          <a:xfrm>
            <a:off x="13263562" y="6809122"/>
            <a:ext cx="3660367" cy="35981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liberals liberality</a:t>
            </a:r>
          </a:p>
          <a:p>
            <a:pPr algn="l" defTabSz="821529">
              <a:defRPr sz="3200"/>
            </a:pPr>
            <a:r>
              <a:t>liberate, liberation</a:t>
            </a:r>
          </a:p>
          <a:p>
            <a:pPr algn="l" defTabSz="821529">
              <a:defRPr sz="3200"/>
            </a:pPr>
            <a:r>
              <a:t>illiberal</a:t>
            </a:r>
          </a:p>
          <a:p>
            <a:pPr algn="l" defTabSz="821529">
              <a:defRPr sz="3200"/>
            </a:pPr>
            <a:r>
              <a:t>Liberia</a:t>
            </a:r>
          </a:p>
          <a:p>
            <a:pPr algn="l" defTabSz="821529">
              <a:defRPr sz="3200"/>
            </a:pPr>
            <a:r>
              <a:t>libertarian</a:t>
            </a:r>
          </a:p>
          <a:p>
            <a:pPr algn="l" defTabSz="821529">
              <a:defRPr sz="3200"/>
            </a:pPr>
            <a:r>
              <a:t>libertine</a:t>
            </a:r>
          </a:p>
          <a:p>
            <a:pPr algn="l" defTabSz="821529">
              <a:defRPr sz="3200"/>
            </a:pPr>
            <a:r>
              <a:t>liberty</a:t>
            </a:r>
          </a:p>
        </p:txBody>
      </p:sp>
      <p:sp>
        <p:nvSpPr>
          <p:cNvPr id="223" name="conserve…"/>
          <p:cNvSpPr txBox="1"/>
          <p:nvPr/>
        </p:nvSpPr>
        <p:spPr>
          <a:xfrm>
            <a:off x="3565916" y="3030079"/>
            <a:ext cx="6117868" cy="50840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conserve</a:t>
            </a:r>
          </a:p>
          <a:p>
            <a:pPr algn="l" defTabSz="821529">
              <a:defRPr sz="3200"/>
            </a:pPr>
            <a:r>
              <a:t>conservation, conservationist</a:t>
            </a:r>
          </a:p>
          <a:p>
            <a:pPr algn="l" defTabSz="821529">
              <a:defRPr sz="3200"/>
            </a:pPr>
            <a:r>
              <a:t>conservatism</a:t>
            </a:r>
          </a:p>
          <a:p>
            <a:pPr algn="l" defTabSz="821529">
              <a:defRPr sz="3200"/>
            </a:pPr>
            <a:r>
              <a:t>conservative</a:t>
            </a:r>
          </a:p>
          <a:p>
            <a:pPr algn="l" defTabSz="821529">
              <a:defRPr sz="3200"/>
            </a:pPr>
            <a:r>
              <a:t>conservatory</a:t>
            </a:r>
          </a:p>
          <a:p>
            <a:pPr algn="l" defTabSz="821529">
              <a:defRPr sz="3200"/>
            </a:pPr>
            <a:r>
              <a:t>observe, observer, observation</a:t>
            </a:r>
          </a:p>
          <a:p>
            <a:pPr algn="l" defTabSz="821529">
              <a:defRPr sz="3200"/>
            </a:pPr>
            <a:r>
              <a:t>preservation</a:t>
            </a:r>
          </a:p>
          <a:p>
            <a:pPr algn="l" defTabSz="821529">
              <a:defRPr sz="3200"/>
            </a:pPr>
            <a:r>
              <a:t>preservative</a:t>
            </a:r>
          </a:p>
          <a:p>
            <a:pPr algn="l" defTabSz="821529">
              <a:defRPr sz="3200"/>
            </a:pPr>
            <a:r>
              <a:t>reserve, reservation</a:t>
            </a:r>
          </a:p>
          <a:p>
            <a:pPr algn="l" defTabSz="821529">
              <a:defRPr sz="3200"/>
            </a:pPr>
            <a:r>
              <a:t>reservoir</a:t>
            </a:r>
          </a:p>
        </p:txBody>
      </p:sp>
      <p:sp>
        <p:nvSpPr>
          <p:cNvPr id="224" name="Means: hold, serve…"/>
          <p:cNvSpPr txBox="1"/>
          <p:nvPr/>
        </p:nvSpPr>
        <p:spPr>
          <a:xfrm>
            <a:off x="12013406" y="3832562"/>
            <a:ext cx="3798542" cy="11216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>
                <a:solidFill>
                  <a:srgbClr val="2B34E7"/>
                </a:solidFill>
              </a:defRPr>
            </a:pPr>
            <a:r>
              <a:t>Means: hold, serve</a:t>
            </a:r>
          </a:p>
          <a:p>
            <a:pPr algn="l" defTabSz="821529">
              <a:defRPr sz="3200">
                <a:solidFill>
                  <a:srgbClr val="2B34E7"/>
                </a:solidFill>
              </a:defRPr>
            </a:pPr>
            <a:r>
              <a:t>             free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4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ltures and Beliefs"/>
          <p:cNvSpPr txBox="1"/>
          <p:nvPr/>
        </p:nvSpPr>
        <p:spPr>
          <a:xfrm>
            <a:off x="11004709" y="954820"/>
            <a:ext cx="4053355" cy="626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defTabSz="821529">
              <a:defRPr sz="3200"/>
            </a:lvl1pPr>
          </a:lstStyle>
          <a:p>
            <a:pPr/>
            <a:r>
              <a:t>Cultures and Beliefs</a:t>
            </a:r>
          </a:p>
        </p:txBody>
      </p:sp>
      <p:pic>
        <p:nvPicPr>
          <p:cNvPr id="227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17223" y="10111682"/>
            <a:ext cx="4625581" cy="3464725"/>
          </a:xfrm>
          <a:prstGeom prst="rect">
            <a:avLst/>
          </a:prstGeom>
          <a:ln w="12700">
            <a:miter lim="400000"/>
          </a:ln>
        </p:spPr>
      </p:pic>
      <p:sp>
        <p:nvSpPr>
          <p:cNvPr id="228" name="Roots: fid-, fidel-; cred-, credit"/>
          <p:cNvSpPr txBox="1"/>
          <p:nvPr/>
        </p:nvSpPr>
        <p:spPr>
          <a:xfrm>
            <a:off x="11477625" y="2294272"/>
            <a:ext cx="6010984" cy="626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Roots: </a:t>
            </a:r>
            <a:r>
              <a:rPr i="1"/>
              <a:t>fid-, fidel-; cred-, credit</a:t>
            </a:r>
          </a:p>
        </p:txBody>
      </p:sp>
      <p:sp>
        <p:nvSpPr>
          <p:cNvPr id="229" name="diffident, diffidence…"/>
          <p:cNvSpPr txBox="1"/>
          <p:nvPr/>
        </p:nvSpPr>
        <p:spPr>
          <a:xfrm>
            <a:off x="3780232" y="2389524"/>
            <a:ext cx="4271593" cy="5579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diffident, diffidence</a:t>
            </a:r>
          </a:p>
          <a:p>
            <a:pPr algn="l" defTabSz="821529">
              <a:defRPr sz="3200"/>
            </a:pPr>
            <a:r>
              <a:t>fidelity</a:t>
            </a:r>
          </a:p>
          <a:p>
            <a:pPr algn="l" defTabSz="821529">
              <a:defRPr sz="3200"/>
            </a:pPr>
            <a:r>
              <a:t>infidel</a:t>
            </a:r>
          </a:p>
          <a:p>
            <a:pPr algn="l" defTabSz="821529">
              <a:defRPr sz="3200"/>
            </a:pPr>
            <a:r>
              <a:t>infidelity</a:t>
            </a:r>
          </a:p>
          <a:p>
            <a:pPr algn="l" defTabSz="821529">
              <a:defRPr sz="3200"/>
            </a:pPr>
            <a:r>
              <a:t>mala fide</a:t>
            </a:r>
          </a:p>
          <a:p>
            <a:pPr algn="l" defTabSz="821529">
              <a:defRPr sz="3200"/>
            </a:pPr>
            <a:r>
              <a:t>perfidy, perfidious</a:t>
            </a:r>
          </a:p>
          <a:p>
            <a:pPr algn="l" defTabSz="821529">
              <a:defRPr sz="3200"/>
            </a:pPr>
            <a:r>
              <a:t>bonafide</a:t>
            </a:r>
          </a:p>
          <a:p>
            <a:pPr algn="l" defTabSz="821529">
              <a:defRPr sz="3200"/>
            </a:pPr>
            <a:r>
              <a:t>confident, confidante</a:t>
            </a:r>
          </a:p>
          <a:p>
            <a:pPr algn="l" defTabSz="821529">
              <a:defRPr sz="3200"/>
            </a:pPr>
            <a:r>
              <a:t>affidavit</a:t>
            </a:r>
          </a:p>
          <a:p>
            <a:pPr algn="l" defTabSz="821529">
              <a:defRPr sz="3200"/>
            </a:pPr>
            <a:r>
              <a:t>confide, confidence</a:t>
            </a:r>
          </a:p>
          <a:p>
            <a:pPr algn="l" defTabSz="821529">
              <a:defRPr sz="3200"/>
            </a:pPr>
            <a:r>
              <a:t>confidential</a:t>
            </a:r>
          </a:p>
        </p:txBody>
      </p:sp>
      <p:sp>
        <p:nvSpPr>
          <p:cNvPr id="230" name="credit, creditor…"/>
          <p:cNvSpPr txBox="1"/>
          <p:nvPr/>
        </p:nvSpPr>
        <p:spPr>
          <a:xfrm>
            <a:off x="11441906" y="3400363"/>
            <a:ext cx="4512181" cy="40934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credit, creditor</a:t>
            </a:r>
          </a:p>
          <a:p>
            <a:pPr algn="l" defTabSz="821529">
              <a:defRPr sz="3200"/>
            </a:pPr>
            <a:r>
              <a:t>accredit, accreditation</a:t>
            </a:r>
          </a:p>
          <a:p>
            <a:pPr algn="l" defTabSz="821529">
              <a:defRPr sz="3200"/>
            </a:pPr>
            <a:r>
              <a:t>credible, credibility</a:t>
            </a:r>
          </a:p>
          <a:p>
            <a:pPr algn="l" defTabSz="821529">
              <a:defRPr sz="3200"/>
            </a:pPr>
            <a:r>
              <a:t>credo</a:t>
            </a:r>
          </a:p>
          <a:p>
            <a:pPr algn="l" defTabSz="821529">
              <a:defRPr sz="3200"/>
            </a:pPr>
            <a:r>
              <a:t>credulity</a:t>
            </a:r>
          </a:p>
          <a:p>
            <a:pPr algn="l" defTabSz="821529">
              <a:defRPr sz="3200"/>
            </a:pPr>
            <a:r>
              <a:t>incredible</a:t>
            </a:r>
          </a:p>
          <a:p>
            <a:pPr algn="l" defTabSz="821529">
              <a:defRPr sz="3200"/>
            </a:pPr>
            <a:r>
              <a:t>discredit</a:t>
            </a:r>
          </a:p>
          <a:p>
            <a:pPr algn="l" defTabSz="821529">
              <a:defRPr sz="3200"/>
            </a:pPr>
            <a:r>
              <a:t>creed</a:t>
            </a:r>
          </a:p>
        </p:txBody>
      </p:sp>
      <p:sp>
        <p:nvSpPr>
          <p:cNvPr id="231" name="Means:  trust…"/>
          <p:cNvSpPr txBox="1"/>
          <p:nvPr/>
        </p:nvSpPr>
        <p:spPr>
          <a:xfrm>
            <a:off x="9263060" y="8708169"/>
            <a:ext cx="2797173" cy="11216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>
                <a:solidFill>
                  <a:srgbClr val="2B34E7"/>
                </a:solidFill>
              </a:defRPr>
            </a:pPr>
            <a:r>
              <a:t>Means:  trust</a:t>
            </a:r>
          </a:p>
          <a:p>
            <a:pPr algn="l" defTabSz="821529">
              <a:defRPr sz="3200">
                <a:solidFill>
                  <a:srgbClr val="2B34E7"/>
                </a:solidFill>
              </a:defRPr>
            </a:pPr>
            <a:r>
              <a:t>              belief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1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History"/>
          <p:cNvSpPr txBox="1"/>
          <p:nvPr/>
        </p:nvSpPr>
        <p:spPr>
          <a:xfrm>
            <a:off x="12191999" y="686930"/>
            <a:ext cx="1540178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algn="l" defTabSz="821529">
              <a:defRPr sz="3200"/>
            </a:lvl1pPr>
          </a:lstStyle>
          <a:p>
            <a:pPr/>
            <a:r>
              <a:t>History</a:t>
            </a:r>
          </a:p>
        </p:txBody>
      </p:sp>
      <p:sp>
        <p:nvSpPr>
          <p:cNvPr id="234" name="Roots: bell-; pac-"/>
          <p:cNvSpPr txBox="1"/>
          <p:nvPr/>
        </p:nvSpPr>
        <p:spPr>
          <a:xfrm>
            <a:off x="12674202" y="1919227"/>
            <a:ext cx="3489272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Roots: </a:t>
            </a:r>
            <a:r>
              <a:rPr i="1"/>
              <a:t>bell-; pac-</a:t>
            </a:r>
          </a:p>
        </p:txBody>
      </p:sp>
      <p:pic>
        <p:nvPicPr>
          <p:cNvPr id="23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09202" y="640425"/>
            <a:ext cx="4911335" cy="3268268"/>
          </a:xfrm>
          <a:prstGeom prst="rect">
            <a:avLst/>
          </a:prstGeom>
          <a:ln w="12700">
            <a:miter lim="400000"/>
          </a:ln>
        </p:spPr>
      </p:pic>
      <p:sp>
        <p:nvSpPr>
          <p:cNvPr id="236" name="antebellum…"/>
          <p:cNvSpPr txBox="1"/>
          <p:nvPr/>
        </p:nvSpPr>
        <p:spPr>
          <a:xfrm>
            <a:off x="3898960" y="5433951"/>
            <a:ext cx="5135192" cy="35981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antebellum</a:t>
            </a:r>
          </a:p>
          <a:p>
            <a:pPr algn="l" defTabSz="821529">
              <a:defRPr sz="3200"/>
            </a:pPr>
            <a:r>
              <a:t>bellicose</a:t>
            </a:r>
          </a:p>
          <a:p>
            <a:pPr algn="l" defTabSz="821529">
              <a:defRPr sz="3200"/>
            </a:pPr>
            <a:r>
              <a:t>belligerence</a:t>
            </a:r>
          </a:p>
          <a:p>
            <a:pPr algn="l" defTabSz="821529">
              <a:defRPr sz="3200"/>
            </a:pPr>
            <a:r>
              <a:t>belligerent</a:t>
            </a:r>
          </a:p>
          <a:p>
            <a:pPr algn="l" defTabSz="821529">
              <a:defRPr sz="3200"/>
            </a:pPr>
            <a:r>
              <a:t>casus belli</a:t>
            </a:r>
          </a:p>
          <a:p>
            <a:pPr algn="l" defTabSz="821529">
              <a:defRPr sz="3200"/>
            </a:pPr>
            <a:r>
              <a:t>postbellum</a:t>
            </a:r>
          </a:p>
          <a:p>
            <a:pPr algn="l" defTabSz="821529">
              <a:defRPr sz="3200"/>
            </a:pPr>
            <a:r>
              <a:t>rebel, rebellion, rebellious</a:t>
            </a:r>
          </a:p>
        </p:txBody>
      </p:sp>
      <p:sp>
        <p:nvSpPr>
          <p:cNvPr id="237" name="pact…"/>
          <p:cNvSpPr txBox="1"/>
          <p:nvPr/>
        </p:nvSpPr>
        <p:spPr>
          <a:xfrm>
            <a:off x="12281296" y="5587543"/>
            <a:ext cx="3449038" cy="2112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pact</a:t>
            </a:r>
          </a:p>
          <a:p>
            <a:pPr algn="l" defTabSz="821529">
              <a:defRPr sz="3200"/>
            </a:pPr>
            <a:r>
              <a:t>pacifist, pacifism</a:t>
            </a:r>
          </a:p>
          <a:p>
            <a:pPr algn="l" defTabSz="821529">
              <a:defRPr sz="3200"/>
            </a:pPr>
            <a:r>
              <a:t>pacify</a:t>
            </a:r>
          </a:p>
          <a:p>
            <a:pPr algn="l" defTabSz="821529">
              <a:defRPr sz="3200"/>
            </a:pPr>
            <a:r>
              <a:t>Pacific</a:t>
            </a:r>
          </a:p>
        </p:txBody>
      </p:sp>
      <p:sp>
        <p:nvSpPr>
          <p:cNvPr id="238" name="Means: war…"/>
          <p:cNvSpPr txBox="1"/>
          <p:nvPr/>
        </p:nvSpPr>
        <p:spPr>
          <a:xfrm>
            <a:off x="15406687" y="3136045"/>
            <a:ext cx="2918687" cy="11216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>
                <a:solidFill>
                  <a:srgbClr val="2B34E7"/>
                </a:solidFill>
              </a:defRPr>
            </a:pPr>
            <a:r>
              <a:t>Means: war</a:t>
            </a:r>
          </a:p>
          <a:p>
            <a:pPr algn="l" defTabSz="821529">
              <a:defRPr sz="3200">
                <a:solidFill>
                  <a:srgbClr val="2B34E7"/>
                </a:solidFill>
              </a:defRPr>
            </a:pPr>
            <a:r>
              <a:t>              peace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8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History"/>
          <p:cNvSpPr txBox="1"/>
          <p:nvPr/>
        </p:nvSpPr>
        <p:spPr>
          <a:xfrm>
            <a:off x="13227843" y="686930"/>
            <a:ext cx="1540178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algn="l" defTabSz="821529">
              <a:defRPr sz="3200"/>
            </a:lvl1pPr>
          </a:lstStyle>
          <a:p>
            <a:pPr/>
            <a:r>
              <a:t>History</a:t>
            </a:r>
          </a:p>
        </p:txBody>
      </p:sp>
      <p:sp>
        <p:nvSpPr>
          <p:cNvPr id="241" name="Roots: annu-; enni-"/>
          <p:cNvSpPr txBox="1"/>
          <p:nvPr/>
        </p:nvSpPr>
        <p:spPr>
          <a:xfrm>
            <a:off x="13156406" y="2044243"/>
            <a:ext cx="3902987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Roots: </a:t>
            </a:r>
            <a:r>
              <a:rPr i="1"/>
              <a:t>annu-; enni-</a:t>
            </a:r>
          </a:p>
        </p:txBody>
      </p:sp>
      <p:pic>
        <p:nvPicPr>
          <p:cNvPr id="242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87732" y="2176328"/>
            <a:ext cx="4911335" cy="3268273"/>
          </a:xfrm>
          <a:prstGeom prst="rect">
            <a:avLst/>
          </a:prstGeom>
          <a:ln w="12700">
            <a:miter lim="400000"/>
          </a:ln>
        </p:spPr>
      </p:pic>
      <p:sp>
        <p:nvSpPr>
          <p:cNvPr id="243" name="annual…"/>
          <p:cNvSpPr txBox="1"/>
          <p:nvPr/>
        </p:nvSpPr>
        <p:spPr>
          <a:xfrm>
            <a:off x="13370717" y="3094838"/>
            <a:ext cx="2517569" cy="60746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annual</a:t>
            </a:r>
          </a:p>
          <a:p>
            <a:pPr algn="l" defTabSz="821529">
              <a:defRPr sz="3200"/>
            </a:pPr>
            <a:r>
              <a:t>annuity</a:t>
            </a:r>
          </a:p>
          <a:p>
            <a:pPr algn="l" defTabSz="821529">
              <a:defRPr sz="3200"/>
            </a:pPr>
            <a:r>
              <a:t>annals</a:t>
            </a:r>
          </a:p>
          <a:p>
            <a:pPr algn="l" defTabSz="821529">
              <a:defRPr sz="3200"/>
            </a:pPr>
            <a:r>
              <a:t>anniversary</a:t>
            </a:r>
          </a:p>
          <a:p>
            <a:pPr algn="l" defTabSz="821529">
              <a:defRPr sz="3200"/>
            </a:pPr>
            <a:r>
              <a:t>biannual</a:t>
            </a:r>
          </a:p>
          <a:p>
            <a:pPr algn="l" defTabSz="821529">
              <a:defRPr sz="3200"/>
            </a:pPr>
            <a:r>
              <a:t>bicentennial</a:t>
            </a:r>
          </a:p>
          <a:p>
            <a:pPr algn="l" defTabSz="821529">
              <a:defRPr sz="3200"/>
            </a:pPr>
            <a:r>
              <a:t>biennial</a:t>
            </a:r>
          </a:p>
          <a:p>
            <a:pPr algn="l" defTabSz="821529">
              <a:defRPr sz="3200"/>
            </a:pPr>
            <a:r>
              <a:t>centennial</a:t>
            </a:r>
          </a:p>
          <a:p>
            <a:pPr algn="l" defTabSz="821529">
              <a:defRPr sz="3200"/>
            </a:pPr>
            <a:r>
              <a:t>millennium</a:t>
            </a:r>
          </a:p>
          <a:p>
            <a:pPr algn="l" defTabSz="821529">
              <a:defRPr sz="3200"/>
            </a:pPr>
            <a:r>
              <a:t>perenial</a:t>
            </a:r>
          </a:p>
          <a:p>
            <a:pPr algn="l" defTabSz="821529">
              <a:defRPr sz="3200"/>
            </a:pPr>
            <a:r>
              <a:t>quadrennial</a:t>
            </a:r>
          </a:p>
          <a:p>
            <a:pPr algn="l" defTabSz="821529">
              <a:defRPr sz="3200"/>
            </a:pPr>
            <a:r>
              <a:t>semiannual</a:t>
            </a:r>
          </a:p>
        </p:txBody>
      </p:sp>
      <p:sp>
        <p:nvSpPr>
          <p:cNvPr id="244" name="Means: year"/>
          <p:cNvSpPr txBox="1"/>
          <p:nvPr/>
        </p:nvSpPr>
        <p:spPr>
          <a:xfrm>
            <a:off x="7209234" y="6705540"/>
            <a:ext cx="2511474" cy="626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algn="l" defTabSz="821529">
              <a:defRPr sz="3200">
                <a:solidFill>
                  <a:srgbClr val="2B34E7"/>
                </a:solidFill>
              </a:defRPr>
            </a:lvl1pPr>
          </a:lstStyle>
          <a:p>
            <a:pPr/>
            <a:r>
              <a:t>Means: year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4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History"/>
          <p:cNvSpPr txBox="1"/>
          <p:nvPr/>
        </p:nvSpPr>
        <p:spPr>
          <a:xfrm>
            <a:off x="13620748" y="1169132"/>
            <a:ext cx="1540178" cy="626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algn="l" defTabSz="821529">
              <a:defRPr sz="3200"/>
            </a:lvl1pPr>
          </a:lstStyle>
          <a:p>
            <a:pPr/>
            <a:r>
              <a:t>History</a:t>
            </a:r>
          </a:p>
        </p:txBody>
      </p:sp>
      <p:sp>
        <p:nvSpPr>
          <p:cNvPr id="247" name="Root: stru-, struct-"/>
          <p:cNvSpPr txBox="1"/>
          <p:nvPr/>
        </p:nvSpPr>
        <p:spPr>
          <a:xfrm>
            <a:off x="14102953" y="2312134"/>
            <a:ext cx="3783099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Root: </a:t>
            </a:r>
            <a:r>
              <a:rPr i="1"/>
              <a:t>stru-, struct-</a:t>
            </a:r>
          </a:p>
        </p:txBody>
      </p:sp>
      <p:pic>
        <p:nvPicPr>
          <p:cNvPr id="248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23452" y="4855238"/>
            <a:ext cx="4911335" cy="3268271"/>
          </a:xfrm>
          <a:prstGeom prst="rect">
            <a:avLst/>
          </a:prstGeom>
          <a:ln w="12700">
            <a:miter lim="400000"/>
          </a:ln>
        </p:spPr>
      </p:pic>
      <p:sp>
        <p:nvSpPr>
          <p:cNvPr id="249" name="construct, construction…"/>
          <p:cNvSpPr txBox="1"/>
          <p:nvPr/>
        </p:nvSpPr>
        <p:spPr>
          <a:xfrm>
            <a:off x="8859314" y="5021291"/>
            <a:ext cx="6055688" cy="40934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construct, construction</a:t>
            </a:r>
          </a:p>
          <a:p>
            <a:pPr algn="l" defTabSz="821529">
              <a:defRPr sz="3200"/>
            </a:pPr>
            <a:r>
              <a:t>construe</a:t>
            </a:r>
          </a:p>
          <a:p>
            <a:pPr algn="l" defTabSz="821529">
              <a:defRPr sz="3200"/>
            </a:pPr>
            <a:r>
              <a:t>deconstruct, deconstruction</a:t>
            </a:r>
          </a:p>
          <a:p>
            <a:pPr algn="l" defTabSz="821529">
              <a:defRPr sz="3200"/>
            </a:pPr>
            <a:r>
              <a:t>infrastructure</a:t>
            </a:r>
          </a:p>
          <a:p>
            <a:pPr algn="l" defTabSz="821529">
              <a:defRPr sz="3200"/>
            </a:pPr>
            <a:r>
              <a:t>instruct, instruction, instructor</a:t>
            </a:r>
          </a:p>
          <a:p>
            <a:pPr algn="l" defTabSz="821529">
              <a:defRPr sz="3200"/>
            </a:pPr>
            <a:r>
              <a:t>instrument</a:t>
            </a:r>
          </a:p>
          <a:p>
            <a:pPr algn="l" defTabSz="821529">
              <a:defRPr sz="3200"/>
            </a:pPr>
            <a:r>
              <a:t>instrumental</a:t>
            </a:r>
          </a:p>
          <a:p>
            <a:pPr algn="l" defTabSz="821529">
              <a:defRPr sz="3200"/>
            </a:pPr>
            <a:r>
              <a:t>misconstrue</a:t>
            </a:r>
          </a:p>
        </p:txBody>
      </p:sp>
      <p:sp>
        <p:nvSpPr>
          <p:cNvPr id="250" name="Means: build"/>
          <p:cNvSpPr txBox="1"/>
          <p:nvPr/>
        </p:nvSpPr>
        <p:spPr>
          <a:xfrm>
            <a:off x="6030514" y="1312007"/>
            <a:ext cx="2623233" cy="626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algn="l" defTabSz="821529">
              <a:defRPr sz="3200">
                <a:solidFill>
                  <a:srgbClr val="2B34E7"/>
                </a:solidFill>
              </a:defRPr>
            </a:lvl1pPr>
          </a:lstStyle>
          <a:p>
            <a:pPr/>
            <a:r>
              <a:t>Means: build</a:t>
            </a:r>
          </a:p>
        </p:txBody>
      </p:sp>
      <p:sp>
        <p:nvSpPr>
          <p:cNvPr id="251" name="construct, construction…"/>
          <p:cNvSpPr txBox="1"/>
          <p:nvPr/>
        </p:nvSpPr>
        <p:spPr>
          <a:xfrm>
            <a:off x="16505491" y="6104552"/>
            <a:ext cx="7161909" cy="2607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obstruct, obstruction, obstructionist</a:t>
            </a:r>
          </a:p>
          <a:p>
            <a:pPr algn="l" defTabSz="821529">
              <a:defRPr sz="3200"/>
            </a:pPr>
            <a:r>
              <a:t>substructure</a:t>
            </a:r>
          </a:p>
          <a:p>
            <a:pPr algn="l" defTabSz="821529">
              <a:defRPr sz="3200"/>
            </a:pPr>
            <a:r>
              <a:t>superstructure</a:t>
            </a:r>
          </a:p>
          <a:p>
            <a:pPr algn="l" defTabSz="821529">
              <a:defRPr sz="3200"/>
            </a:pPr>
            <a:r>
              <a:t>reconstruct, reconstruction</a:t>
            </a:r>
          </a:p>
          <a:p>
            <a:pPr algn="l" defTabSz="821529">
              <a:defRPr sz="3200"/>
            </a:pPr>
            <a:r>
              <a:t>structure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roup"/>
          <p:cNvGrpSpPr/>
          <p:nvPr/>
        </p:nvGrpSpPr>
        <p:grpSpPr>
          <a:xfrm>
            <a:off x="3057898" y="150267"/>
            <a:ext cx="10947621" cy="3268274"/>
            <a:chOff x="0" y="0"/>
            <a:chExt cx="10947619" cy="3268272"/>
          </a:xfrm>
        </p:grpSpPr>
        <p:pic>
          <p:nvPicPr>
            <p:cNvPr id="121" name="pasted-image.jpeg" descr="pasted-image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-1"/>
              <a:ext cx="4911337" cy="326827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2" name="Rulers and Governments"/>
            <p:cNvSpPr txBox="1"/>
            <p:nvPr/>
          </p:nvSpPr>
          <p:spPr>
            <a:xfrm>
              <a:off x="5983115" y="1046647"/>
              <a:ext cx="4964505" cy="6263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71435" tIns="71435" rIns="71435" bIns="71435" numCol="1" anchor="ctr">
              <a:spAutoFit/>
            </a:bodyPr>
            <a:lstStyle>
              <a:lvl1pPr defTabSz="821529">
                <a:defRPr sz="3200"/>
              </a:lvl1pPr>
            </a:lstStyle>
            <a:p>
              <a:pPr/>
              <a:r>
                <a:t>Rulers and Governments</a:t>
              </a:r>
            </a:p>
          </p:txBody>
        </p:sp>
      </p:grpSp>
      <p:sp>
        <p:nvSpPr>
          <p:cNvPr id="124" name="Root: arch-,-archy"/>
          <p:cNvSpPr txBox="1"/>
          <p:nvPr/>
        </p:nvSpPr>
        <p:spPr>
          <a:xfrm>
            <a:off x="14635264" y="651211"/>
            <a:ext cx="3685969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defTabSz="821529">
              <a:defRPr sz="3200"/>
            </a:pPr>
            <a:r>
              <a:t>Root: </a:t>
            </a:r>
            <a:r>
              <a:rPr i="1"/>
              <a:t>arch-,-archy</a:t>
            </a:r>
          </a:p>
        </p:txBody>
      </p:sp>
      <p:sp>
        <p:nvSpPr>
          <p:cNvPr id="125" name="anarchy, anarchist…"/>
          <p:cNvSpPr txBox="1"/>
          <p:nvPr/>
        </p:nvSpPr>
        <p:spPr>
          <a:xfrm>
            <a:off x="10887729" y="5361224"/>
            <a:ext cx="5377813" cy="35981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anarchy, anarchist</a:t>
            </a:r>
          </a:p>
          <a:p>
            <a:pPr algn="l" defTabSz="821529">
              <a:defRPr sz="3200"/>
            </a:pPr>
            <a:r>
              <a:t>archaeology, archaeologist</a:t>
            </a:r>
          </a:p>
          <a:p>
            <a:pPr algn="l" defTabSz="821529">
              <a:defRPr sz="3200"/>
            </a:pPr>
            <a:r>
              <a:t>archaic, archaism</a:t>
            </a:r>
          </a:p>
          <a:p>
            <a:pPr algn="l" defTabSz="821529">
              <a:defRPr sz="3200"/>
            </a:pPr>
            <a:r>
              <a:t>archangel</a:t>
            </a:r>
          </a:p>
          <a:p>
            <a:pPr algn="l" defTabSz="821529">
              <a:defRPr sz="3200"/>
            </a:pPr>
            <a:r>
              <a:t>archbishop</a:t>
            </a:r>
          </a:p>
          <a:p>
            <a:pPr algn="l" defTabSz="821529">
              <a:defRPr sz="3200"/>
            </a:pPr>
            <a:r>
              <a:t>archduke</a:t>
            </a:r>
          </a:p>
          <a:p>
            <a:pPr algn="l" defTabSz="821529">
              <a:defRPr sz="3200"/>
            </a:pPr>
            <a:r>
              <a:t>archenemy</a:t>
            </a:r>
          </a:p>
        </p:txBody>
      </p:sp>
      <p:sp>
        <p:nvSpPr>
          <p:cNvPr id="126" name="Means: first, leader, oldest"/>
          <p:cNvSpPr txBox="1"/>
          <p:nvPr/>
        </p:nvSpPr>
        <p:spPr>
          <a:xfrm>
            <a:off x="4691062" y="5116055"/>
            <a:ext cx="5257112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algn="l" defTabSz="821529">
              <a:defRPr sz="3200">
                <a:solidFill>
                  <a:srgbClr val="2B34E7"/>
                </a:solidFill>
              </a:defRPr>
            </a:lvl1pPr>
          </a:lstStyle>
          <a:p>
            <a:pPr/>
            <a:r>
              <a:t>Means: first, leader, oldest</a:t>
            </a:r>
          </a:p>
        </p:txBody>
      </p:sp>
      <p:sp>
        <p:nvSpPr>
          <p:cNvPr id="127" name="anarchy, anarchist…"/>
          <p:cNvSpPr txBox="1"/>
          <p:nvPr/>
        </p:nvSpPr>
        <p:spPr>
          <a:xfrm>
            <a:off x="17205101" y="5058904"/>
            <a:ext cx="4438216" cy="35981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architecture, architect</a:t>
            </a:r>
          </a:p>
          <a:p>
            <a:pPr algn="l" defTabSz="821529">
              <a:defRPr sz="3200"/>
            </a:pPr>
            <a:r>
              <a:t>archival</a:t>
            </a:r>
          </a:p>
          <a:p>
            <a:pPr algn="l" defTabSz="821529">
              <a:defRPr sz="3200"/>
            </a:pPr>
            <a:r>
              <a:t>hierarchy, hierarchical</a:t>
            </a:r>
          </a:p>
          <a:p>
            <a:pPr algn="l" defTabSz="821529">
              <a:defRPr sz="3200"/>
            </a:pPr>
            <a:r>
              <a:t>matriarch, matriarchy</a:t>
            </a:r>
          </a:p>
          <a:p>
            <a:pPr algn="l" defTabSz="821529">
              <a:defRPr sz="3200"/>
            </a:pPr>
            <a:r>
              <a:t>monarch, monarchy</a:t>
            </a:r>
          </a:p>
          <a:p>
            <a:pPr algn="l" defTabSz="821529">
              <a:defRPr sz="3200"/>
            </a:pPr>
            <a:r>
              <a:t>oligarch, oligarchy</a:t>
            </a:r>
          </a:p>
          <a:p>
            <a:pPr algn="l" defTabSz="821529">
              <a:defRPr sz="3200"/>
            </a:pPr>
            <a:r>
              <a:t>patriarch, patriarchy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7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History"/>
          <p:cNvSpPr txBox="1"/>
          <p:nvPr/>
        </p:nvSpPr>
        <p:spPr>
          <a:xfrm>
            <a:off x="13656468" y="1579899"/>
            <a:ext cx="1540178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algn="l" defTabSz="821529">
              <a:defRPr sz="3200"/>
            </a:lvl1pPr>
          </a:lstStyle>
          <a:p>
            <a:pPr/>
            <a:r>
              <a:t>History</a:t>
            </a:r>
          </a:p>
        </p:txBody>
      </p:sp>
      <p:sp>
        <p:nvSpPr>
          <p:cNvPr id="254" name="Root: grad-, gress-"/>
          <p:cNvSpPr txBox="1"/>
          <p:nvPr/>
        </p:nvSpPr>
        <p:spPr>
          <a:xfrm>
            <a:off x="13424295" y="2437147"/>
            <a:ext cx="3813579" cy="626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Root: </a:t>
            </a:r>
            <a:r>
              <a:rPr i="1"/>
              <a:t>grad-, gress-</a:t>
            </a:r>
          </a:p>
        </p:txBody>
      </p:sp>
      <p:pic>
        <p:nvPicPr>
          <p:cNvPr id="25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50834" y="4591591"/>
            <a:ext cx="4911336" cy="3268270"/>
          </a:xfrm>
          <a:prstGeom prst="rect">
            <a:avLst/>
          </a:prstGeom>
          <a:ln w="12700">
            <a:miter lim="400000"/>
          </a:ln>
        </p:spPr>
      </p:pic>
      <p:sp>
        <p:nvSpPr>
          <p:cNvPr id="256" name="aggression, aggressive, aggressor…"/>
          <p:cNvSpPr txBox="1"/>
          <p:nvPr/>
        </p:nvSpPr>
        <p:spPr>
          <a:xfrm>
            <a:off x="7101509" y="4674283"/>
            <a:ext cx="6808747" cy="31028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aggression, aggressive, aggressor</a:t>
            </a:r>
          </a:p>
          <a:p>
            <a:pPr algn="l" defTabSz="821529">
              <a:defRPr sz="3200"/>
            </a:pPr>
            <a:r>
              <a:t>centigrade</a:t>
            </a:r>
          </a:p>
          <a:p>
            <a:pPr algn="l" defTabSz="821529">
              <a:defRPr sz="3200"/>
            </a:pPr>
            <a:r>
              <a:t>congress, congressional</a:t>
            </a:r>
          </a:p>
          <a:p>
            <a:pPr algn="l" defTabSz="821529">
              <a:defRPr sz="3200"/>
            </a:pPr>
            <a:r>
              <a:t>digress, digression, digressive</a:t>
            </a:r>
          </a:p>
          <a:p>
            <a:pPr algn="l" defTabSz="821529">
              <a:defRPr sz="3200"/>
            </a:pPr>
            <a:r>
              <a:t>egress</a:t>
            </a:r>
          </a:p>
          <a:p>
            <a:pPr algn="l" defTabSz="821529">
              <a:defRPr sz="3200"/>
            </a:pPr>
            <a:r>
              <a:t>grade</a:t>
            </a:r>
          </a:p>
        </p:txBody>
      </p:sp>
      <p:sp>
        <p:nvSpPr>
          <p:cNvPr id="257" name="Means: step"/>
          <p:cNvSpPr txBox="1"/>
          <p:nvPr/>
        </p:nvSpPr>
        <p:spPr>
          <a:xfrm>
            <a:off x="5816203" y="1222711"/>
            <a:ext cx="2518789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algn="l" defTabSz="821529">
              <a:defRPr sz="3200">
                <a:solidFill>
                  <a:srgbClr val="2B34E7"/>
                </a:solidFill>
              </a:defRPr>
            </a:lvl1pPr>
          </a:lstStyle>
          <a:p>
            <a:pPr/>
            <a:r>
              <a:t>Means: step</a:t>
            </a:r>
          </a:p>
        </p:txBody>
      </p:sp>
      <p:sp>
        <p:nvSpPr>
          <p:cNvPr id="258" name="aggression, aggressive, aggressor…"/>
          <p:cNvSpPr txBox="1"/>
          <p:nvPr/>
        </p:nvSpPr>
        <p:spPr>
          <a:xfrm>
            <a:off x="14849597" y="4355427"/>
            <a:ext cx="7795487" cy="31028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gradient</a:t>
            </a:r>
          </a:p>
          <a:p>
            <a:pPr algn="l" defTabSz="821529">
              <a:defRPr sz="3200"/>
            </a:pPr>
            <a:r>
              <a:t>gradual</a:t>
            </a:r>
          </a:p>
          <a:p>
            <a:pPr algn="l" defTabSz="821529">
              <a:defRPr sz="3200"/>
            </a:pPr>
            <a:r>
              <a:t>graduate</a:t>
            </a:r>
          </a:p>
          <a:p>
            <a:pPr algn="l" defTabSz="821529">
              <a:defRPr sz="3200"/>
            </a:pPr>
            <a:r>
              <a:t>progress, progressive</a:t>
            </a:r>
          </a:p>
          <a:p>
            <a:pPr algn="l" defTabSz="821529">
              <a:defRPr sz="3200"/>
            </a:pPr>
            <a:r>
              <a:t>regress, regression, recessive</a:t>
            </a:r>
          </a:p>
          <a:p>
            <a:pPr algn="l" defTabSz="821529">
              <a:defRPr sz="3200"/>
            </a:pPr>
            <a:r>
              <a:t>transgress, transgression, transgressor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8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History"/>
          <p:cNvSpPr txBox="1"/>
          <p:nvPr/>
        </p:nvSpPr>
        <p:spPr>
          <a:xfrm>
            <a:off x="12120560" y="365461"/>
            <a:ext cx="1540178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algn="l" defTabSz="821529">
              <a:defRPr sz="3200"/>
            </a:lvl1pPr>
          </a:lstStyle>
          <a:p>
            <a:pPr/>
            <a:r>
              <a:t>History</a:t>
            </a:r>
          </a:p>
        </p:txBody>
      </p:sp>
      <p:sp>
        <p:nvSpPr>
          <p:cNvPr id="261" name="Root: cid-, cis-"/>
          <p:cNvSpPr txBox="1"/>
          <p:nvPr/>
        </p:nvSpPr>
        <p:spPr>
          <a:xfrm>
            <a:off x="12138421" y="990540"/>
            <a:ext cx="2993057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Root: </a:t>
            </a:r>
            <a:r>
              <a:rPr i="1"/>
              <a:t>cid-, cis-</a:t>
            </a:r>
          </a:p>
        </p:txBody>
      </p:sp>
      <p:pic>
        <p:nvPicPr>
          <p:cNvPr id="262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34155" y="10159472"/>
            <a:ext cx="4911334" cy="3268272"/>
          </a:xfrm>
          <a:prstGeom prst="rect">
            <a:avLst/>
          </a:prstGeom>
          <a:ln w="12700">
            <a:miter lim="400000"/>
          </a:ln>
        </p:spPr>
      </p:pic>
      <p:sp>
        <p:nvSpPr>
          <p:cNvPr id="263" name="concise, concision…"/>
          <p:cNvSpPr txBox="1"/>
          <p:nvPr/>
        </p:nvSpPr>
        <p:spPr>
          <a:xfrm>
            <a:off x="8640191" y="4811256"/>
            <a:ext cx="5128283" cy="40934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concise, concision</a:t>
            </a:r>
          </a:p>
          <a:p>
            <a:pPr algn="l" defTabSz="821529">
              <a:defRPr sz="3200"/>
            </a:pPr>
            <a:r>
              <a:t>decide, decision, decisive</a:t>
            </a:r>
          </a:p>
          <a:p>
            <a:pPr algn="l" defTabSz="821529">
              <a:defRPr sz="3200"/>
            </a:pPr>
            <a:r>
              <a:t>excise</a:t>
            </a:r>
          </a:p>
          <a:p>
            <a:pPr algn="l" defTabSz="821529">
              <a:defRPr sz="3200"/>
            </a:pPr>
            <a:r>
              <a:t>fratricide</a:t>
            </a:r>
          </a:p>
          <a:p>
            <a:pPr algn="l" defTabSz="821529">
              <a:defRPr sz="3200"/>
            </a:pPr>
            <a:r>
              <a:t>herbicide</a:t>
            </a:r>
          </a:p>
          <a:p>
            <a:pPr algn="l" defTabSz="821529">
              <a:defRPr sz="3200"/>
            </a:pPr>
            <a:r>
              <a:t>homicide</a:t>
            </a:r>
          </a:p>
          <a:p>
            <a:pPr algn="l" defTabSz="821529">
              <a:defRPr sz="3200"/>
            </a:pPr>
            <a:r>
              <a:t>incision, incisive</a:t>
            </a:r>
          </a:p>
          <a:p>
            <a:pPr algn="l" defTabSz="821529">
              <a:defRPr sz="3200"/>
            </a:pPr>
            <a:r>
              <a:t>infanticide</a:t>
            </a:r>
          </a:p>
        </p:txBody>
      </p:sp>
      <p:sp>
        <p:nvSpPr>
          <p:cNvPr id="264" name="Means: cut, kill"/>
          <p:cNvSpPr txBox="1"/>
          <p:nvPr/>
        </p:nvSpPr>
        <p:spPr>
          <a:xfrm>
            <a:off x="4887514" y="1419165"/>
            <a:ext cx="3067022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algn="l" defTabSz="821529">
              <a:defRPr sz="3200">
                <a:solidFill>
                  <a:srgbClr val="2B34E7"/>
                </a:solidFill>
              </a:defRPr>
            </a:lvl1pPr>
          </a:lstStyle>
          <a:p>
            <a:pPr/>
            <a:r>
              <a:t>Means: cut, kill</a:t>
            </a:r>
          </a:p>
        </p:txBody>
      </p:sp>
      <p:sp>
        <p:nvSpPr>
          <p:cNvPr id="265" name="concise, concision…"/>
          <p:cNvSpPr txBox="1"/>
          <p:nvPr/>
        </p:nvSpPr>
        <p:spPr>
          <a:xfrm>
            <a:off x="15513119" y="4563604"/>
            <a:ext cx="3586402" cy="45887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insecticide</a:t>
            </a:r>
          </a:p>
          <a:p>
            <a:pPr algn="l" defTabSz="821529">
              <a:defRPr sz="3200"/>
            </a:pPr>
            <a:r>
              <a:t>matricide</a:t>
            </a:r>
          </a:p>
          <a:p>
            <a:pPr algn="l" defTabSz="821529">
              <a:defRPr sz="3200"/>
            </a:pPr>
            <a:r>
              <a:t>patricide</a:t>
            </a:r>
          </a:p>
          <a:p>
            <a:pPr algn="l" defTabSz="821529">
              <a:defRPr sz="3200"/>
            </a:pPr>
            <a:r>
              <a:t>precise, precision</a:t>
            </a:r>
          </a:p>
          <a:p>
            <a:pPr algn="l" defTabSz="821529">
              <a:defRPr sz="3200"/>
            </a:pPr>
            <a:r>
              <a:t>regicide</a:t>
            </a:r>
          </a:p>
          <a:p>
            <a:pPr algn="l" defTabSz="821529">
              <a:defRPr sz="3200"/>
            </a:pPr>
            <a:r>
              <a:t>sororicide</a:t>
            </a:r>
          </a:p>
          <a:p>
            <a:pPr algn="l" defTabSz="821529">
              <a:defRPr sz="3200"/>
            </a:pPr>
            <a:r>
              <a:t>suicide</a:t>
            </a:r>
          </a:p>
          <a:p>
            <a:pPr algn="l" defTabSz="821529">
              <a:defRPr sz="3200"/>
            </a:pPr>
            <a:r>
              <a:t>tyrannicide</a:t>
            </a:r>
          </a:p>
          <a:p>
            <a:pPr algn="l" defTabSz="821529">
              <a:defRPr sz="3200"/>
            </a:pPr>
            <a:r>
              <a:t>uxoricide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roup"/>
          <p:cNvGrpSpPr/>
          <p:nvPr/>
        </p:nvGrpSpPr>
        <p:grpSpPr>
          <a:xfrm>
            <a:off x="3272211" y="2329110"/>
            <a:ext cx="10947619" cy="3268274"/>
            <a:chOff x="0" y="0"/>
            <a:chExt cx="10947617" cy="3268272"/>
          </a:xfrm>
        </p:grpSpPr>
        <p:pic>
          <p:nvPicPr>
            <p:cNvPr id="129" name="pasted-image.jpeg" descr="pasted-image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-1"/>
              <a:ext cx="4911337" cy="326827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0" name="Rulers and Governments"/>
            <p:cNvSpPr txBox="1"/>
            <p:nvPr/>
          </p:nvSpPr>
          <p:spPr>
            <a:xfrm>
              <a:off x="5983114" y="1046647"/>
              <a:ext cx="4964504" cy="626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71435" tIns="71435" rIns="71435" bIns="71435" numCol="1" anchor="ctr">
              <a:spAutoFit/>
            </a:bodyPr>
            <a:lstStyle>
              <a:lvl1pPr defTabSz="821529">
                <a:defRPr sz="3200"/>
              </a:lvl1pPr>
            </a:lstStyle>
            <a:p>
              <a:pPr/>
              <a:r>
                <a:t>Rulers and Governments</a:t>
              </a:r>
            </a:p>
          </p:txBody>
        </p:sp>
      </p:grpSp>
      <p:sp>
        <p:nvSpPr>
          <p:cNvPr id="132" name="Root: -crat, -cracy"/>
          <p:cNvSpPr txBox="1"/>
          <p:nvPr/>
        </p:nvSpPr>
        <p:spPr>
          <a:xfrm>
            <a:off x="15192375" y="526195"/>
            <a:ext cx="3693284" cy="626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Root: </a:t>
            </a:r>
            <a:r>
              <a:rPr i="1"/>
              <a:t>-crat, -cracy</a:t>
            </a:r>
          </a:p>
        </p:txBody>
      </p:sp>
      <p:sp>
        <p:nvSpPr>
          <p:cNvPr id="133" name="aristocracy, aristocrat, aristocratic…"/>
          <p:cNvSpPr txBox="1"/>
          <p:nvPr/>
        </p:nvSpPr>
        <p:spPr>
          <a:xfrm>
            <a:off x="8341390" y="5889523"/>
            <a:ext cx="6837196" cy="1616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aristocracy, aristocrat, aristocratic</a:t>
            </a:r>
          </a:p>
          <a:p>
            <a:pPr algn="l" defTabSz="821529">
              <a:defRPr sz="3200"/>
            </a:pPr>
            <a:r>
              <a:t>autocracy, autocrat</a:t>
            </a:r>
          </a:p>
          <a:p>
            <a:pPr algn="l" defTabSz="821529">
              <a:defRPr sz="3200"/>
            </a:pPr>
            <a:r>
              <a:t>bureaucracy, bureaucrat</a:t>
            </a:r>
          </a:p>
        </p:txBody>
      </p:sp>
      <p:sp>
        <p:nvSpPr>
          <p:cNvPr id="134" name="Means: rule, ruler"/>
          <p:cNvSpPr txBox="1"/>
          <p:nvPr/>
        </p:nvSpPr>
        <p:spPr>
          <a:xfrm>
            <a:off x="3244450" y="7669944"/>
            <a:ext cx="3534382" cy="626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algn="l" defTabSz="821529">
              <a:defRPr sz="3200">
                <a:solidFill>
                  <a:srgbClr val="2B34E7"/>
                </a:solidFill>
              </a:defRPr>
            </a:lvl1pPr>
          </a:lstStyle>
          <a:p>
            <a:pPr/>
            <a:r>
              <a:t>Means: rule, ruler</a:t>
            </a:r>
          </a:p>
        </p:txBody>
      </p:sp>
      <p:sp>
        <p:nvSpPr>
          <p:cNvPr id="135" name="aristocracy, aristocrat, aristocratic…"/>
          <p:cNvSpPr txBox="1"/>
          <p:nvPr/>
        </p:nvSpPr>
        <p:spPr>
          <a:xfrm>
            <a:off x="16067560" y="5146572"/>
            <a:ext cx="6814030" cy="31028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democracy, democrat, democratic</a:t>
            </a:r>
          </a:p>
          <a:p>
            <a:pPr algn="l" defTabSz="821529">
              <a:defRPr sz="3200"/>
            </a:pPr>
            <a:r>
              <a:t>gerontocracy</a:t>
            </a:r>
          </a:p>
          <a:p>
            <a:pPr algn="l" defTabSz="821529">
              <a:defRPr sz="3200"/>
            </a:pPr>
            <a:r>
              <a:t>gynecocracy</a:t>
            </a:r>
          </a:p>
          <a:p>
            <a:pPr algn="l" defTabSz="821529">
              <a:defRPr sz="3200"/>
            </a:pPr>
            <a:r>
              <a:t>kakistocracy</a:t>
            </a:r>
          </a:p>
          <a:p>
            <a:pPr algn="l" defTabSz="821529">
              <a:defRPr sz="3200"/>
            </a:pPr>
            <a:r>
              <a:t>plutocracy, plutocrat, plutocratic</a:t>
            </a:r>
          </a:p>
          <a:p>
            <a:pPr algn="l" defTabSz="821529">
              <a:defRPr sz="3200"/>
            </a:pPr>
            <a:r>
              <a:t>theocracy, theocrat, theocratic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Group"/>
          <p:cNvGrpSpPr/>
          <p:nvPr/>
        </p:nvGrpSpPr>
        <p:grpSpPr>
          <a:xfrm>
            <a:off x="2889597" y="1284964"/>
            <a:ext cx="10947620" cy="3268274"/>
            <a:chOff x="0" y="0"/>
            <a:chExt cx="10947618" cy="3268272"/>
          </a:xfrm>
        </p:grpSpPr>
        <p:pic>
          <p:nvPicPr>
            <p:cNvPr id="137" name="pasted-image.jpeg" descr="pasted-image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-1"/>
              <a:ext cx="4911336" cy="326827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8" name="Rulers and Governments"/>
            <p:cNvSpPr txBox="1"/>
            <p:nvPr/>
          </p:nvSpPr>
          <p:spPr>
            <a:xfrm>
              <a:off x="5983115" y="1046647"/>
              <a:ext cx="4964504" cy="6263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71435" tIns="71435" rIns="71435" bIns="71435" numCol="1" anchor="ctr">
              <a:spAutoFit/>
            </a:bodyPr>
            <a:lstStyle>
              <a:lvl1pPr defTabSz="821529">
                <a:defRPr sz="3200"/>
              </a:lvl1pPr>
            </a:lstStyle>
            <a:p>
              <a:pPr/>
              <a:r>
                <a:t>Rulers and Governments</a:t>
              </a:r>
            </a:p>
          </p:txBody>
        </p:sp>
      </p:grpSp>
      <p:sp>
        <p:nvSpPr>
          <p:cNvPr id="140" name="Root: -dic, dict-"/>
          <p:cNvSpPr txBox="1"/>
          <p:nvPr/>
        </p:nvSpPr>
        <p:spPr>
          <a:xfrm>
            <a:off x="15442406" y="1508461"/>
            <a:ext cx="3180814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Root: </a:t>
            </a:r>
            <a:r>
              <a:rPr i="1"/>
              <a:t>-dic, dict-</a:t>
            </a:r>
          </a:p>
        </p:txBody>
      </p:sp>
      <p:sp>
        <p:nvSpPr>
          <p:cNvPr id="141" name="abdicate, abdication…"/>
          <p:cNvSpPr txBox="1"/>
          <p:nvPr/>
        </p:nvSpPr>
        <p:spPr>
          <a:xfrm>
            <a:off x="8302790" y="5641339"/>
            <a:ext cx="7778417" cy="40934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abdicate, abdication</a:t>
            </a:r>
          </a:p>
          <a:p>
            <a:pPr algn="l" defTabSz="821529">
              <a:defRPr sz="3200"/>
            </a:pPr>
            <a:r>
              <a:t>addict, addiction, addictive</a:t>
            </a:r>
          </a:p>
          <a:p>
            <a:pPr algn="l" defTabSz="821529">
              <a:defRPr sz="3200"/>
            </a:pPr>
            <a:r>
              <a:t>benediction</a:t>
            </a:r>
          </a:p>
          <a:p>
            <a:pPr algn="l" defTabSz="821529">
              <a:defRPr sz="3200"/>
            </a:pPr>
            <a:r>
              <a:t>contradict, contradiction, contradictory</a:t>
            </a:r>
          </a:p>
          <a:p>
            <a:pPr algn="l" defTabSz="821529">
              <a:defRPr sz="3200"/>
            </a:pPr>
            <a:r>
              <a:t>dedicate, dedication</a:t>
            </a:r>
          </a:p>
          <a:p>
            <a:pPr algn="l" defTabSz="821529">
              <a:defRPr sz="3200"/>
            </a:pPr>
            <a:r>
              <a:t>dictate</a:t>
            </a:r>
          </a:p>
          <a:p>
            <a:pPr algn="l" defTabSz="821529">
              <a:defRPr sz="3200"/>
            </a:pPr>
            <a:r>
              <a:t>dictator, dictatorial, dictatorship</a:t>
            </a:r>
          </a:p>
          <a:p>
            <a:pPr algn="l" defTabSz="821529">
              <a:defRPr sz="3200"/>
            </a:pPr>
            <a:r>
              <a:t>diction, dictionary</a:t>
            </a:r>
          </a:p>
        </p:txBody>
      </p:sp>
      <p:sp>
        <p:nvSpPr>
          <p:cNvPr id="142" name="Means: say, speak, tell"/>
          <p:cNvSpPr txBox="1"/>
          <p:nvPr/>
        </p:nvSpPr>
        <p:spPr>
          <a:xfrm>
            <a:off x="3244451" y="7669944"/>
            <a:ext cx="4512588" cy="626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algn="l" defTabSz="821529">
              <a:defRPr sz="3200">
                <a:solidFill>
                  <a:srgbClr val="2B34E7"/>
                </a:solidFill>
              </a:defRPr>
            </a:lvl1pPr>
          </a:lstStyle>
          <a:p>
            <a:pPr/>
            <a:r>
              <a:t>Means: say, speak, tell</a:t>
            </a:r>
          </a:p>
        </p:txBody>
      </p:sp>
      <p:sp>
        <p:nvSpPr>
          <p:cNvPr id="143" name="abdicate, abdication…"/>
          <p:cNvSpPr txBox="1"/>
          <p:nvPr/>
        </p:nvSpPr>
        <p:spPr>
          <a:xfrm>
            <a:off x="16919153" y="4987413"/>
            <a:ext cx="5836638" cy="45887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dictum</a:t>
            </a:r>
          </a:p>
          <a:p>
            <a:pPr algn="l" defTabSz="821529">
              <a:defRPr sz="3200"/>
            </a:pPr>
            <a:r>
              <a:t>edict</a:t>
            </a:r>
          </a:p>
          <a:p>
            <a:pPr algn="l" defTabSz="821529">
              <a:defRPr sz="3200"/>
            </a:pPr>
            <a:r>
              <a:t>indicate, indicator, indication</a:t>
            </a:r>
          </a:p>
          <a:p>
            <a:pPr algn="l" defTabSz="821529">
              <a:defRPr sz="3200"/>
            </a:pPr>
            <a:r>
              <a:t>indict, indictment</a:t>
            </a:r>
          </a:p>
          <a:p>
            <a:pPr algn="l" defTabSz="821529">
              <a:defRPr sz="3200"/>
            </a:pPr>
            <a:r>
              <a:t>jurisdiction</a:t>
            </a:r>
          </a:p>
          <a:p>
            <a:pPr algn="l" defTabSz="821529">
              <a:defRPr sz="3200"/>
            </a:pPr>
            <a:r>
              <a:t>malediction</a:t>
            </a:r>
          </a:p>
          <a:p>
            <a:pPr algn="l" defTabSz="821529">
              <a:defRPr sz="3200"/>
            </a:pPr>
            <a:r>
              <a:t>predict, prediction, predictive</a:t>
            </a:r>
          </a:p>
          <a:p>
            <a:pPr algn="l" defTabSz="821529">
              <a:defRPr sz="3200"/>
            </a:pPr>
            <a:r>
              <a:t>verdict</a:t>
            </a:r>
          </a:p>
          <a:p>
            <a:pPr algn="l" defTabSz="821529">
              <a:defRPr sz="3200"/>
            </a:pPr>
            <a:r>
              <a:t>valedictorian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Group"/>
          <p:cNvGrpSpPr/>
          <p:nvPr/>
        </p:nvGrpSpPr>
        <p:grpSpPr>
          <a:xfrm>
            <a:off x="3897289" y="1471860"/>
            <a:ext cx="10947619" cy="3268274"/>
            <a:chOff x="0" y="0"/>
            <a:chExt cx="10947617" cy="3268272"/>
          </a:xfrm>
        </p:grpSpPr>
        <p:pic>
          <p:nvPicPr>
            <p:cNvPr id="145" name="pasted-image.jpeg" descr="pasted-image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-1"/>
              <a:ext cx="4911337" cy="326827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46" name="Rulers and Governments"/>
            <p:cNvSpPr txBox="1"/>
            <p:nvPr/>
          </p:nvSpPr>
          <p:spPr>
            <a:xfrm>
              <a:off x="5983114" y="1046647"/>
              <a:ext cx="4964504" cy="626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71435" tIns="71435" rIns="71435" bIns="71435" numCol="1" anchor="ctr">
              <a:spAutoFit/>
            </a:bodyPr>
            <a:lstStyle>
              <a:lvl1pPr defTabSz="821529">
                <a:defRPr sz="3200"/>
              </a:lvl1pPr>
            </a:lstStyle>
            <a:p>
              <a:pPr/>
              <a:r>
                <a:t>Rulers and Governments</a:t>
              </a:r>
            </a:p>
          </p:txBody>
        </p:sp>
      </p:grpSp>
      <p:sp>
        <p:nvSpPr>
          <p:cNvPr id="148" name="Root: -judg-,judic-"/>
          <p:cNvSpPr txBox="1"/>
          <p:nvPr/>
        </p:nvSpPr>
        <p:spPr>
          <a:xfrm>
            <a:off x="14374665" y="436899"/>
            <a:ext cx="3707102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defTabSz="821529">
              <a:defRPr sz="3200"/>
            </a:pPr>
            <a:r>
              <a:t>Root: </a:t>
            </a:r>
            <a:r>
              <a:rPr i="1"/>
              <a:t>-judg-,judic-</a:t>
            </a:r>
          </a:p>
        </p:txBody>
      </p:sp>
      <p:sp>
        <p:nvSpPr>
          <p:cNvPr id="149" name="adjudicate…"/>
          <p:cNvSpPr txBox="1"/>
          <p:nvPr/>
        </p:nvSpPr>
        <p:spPr>
          <a:xfrm>
            <a:off x="9185185" y="5306557"/>
            <a:ext cx="3412462" cy="31028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adjudicate</a:t>
            </a:r>
          </a:p>
          <a:p>
            <a:pPr algn="l" defTabSz="821529">
              <a:defRPr sz="3200"/>
            </a:pPr>
            <a:r>
              <a:t>injudicious</a:t>
            </a:r>
          </a:p>
          <a:p>
            <a:pPr algn="l" defTabSz="821529">
              <a:defRPr sz="3200"/>
            </a:pPr>
            <a:r>
              <a:t>judge</a:t>
            </a:r>
          </a:p>
          <a:p>
            <a:pPr algn="l" defTabSz="821529">
              <a:defRPr sz="3200"/>
            </a:pPr>
            <a:r>
              <a:t>judgment</a:t>
            </a:r>
          </a:p>
          <a:p>
            <a:pPr algn="l" defTabSz="821529">
              <a:defRPr sz="3200"/>
            </a:pPr>
            <a:r>
              <a:t>judgmental</a:t>
            </a:r>
          </a:p>
          <a:p>
            <a:pPr algn="l" defTabSz="821529">
              <a:defRPr sz="3200"/>
            </a:pPr>
            <a:r>
              <a:t>judicial, judiciary</a:t>
            </a:r>
          </a:p>
        </p:txBody>
      </p:sp>
      <p:sp>
        <p:nvSpPr>
          <p:cNvPr id="150" name="Means: judge, decide"/>
          <p:cNvSpPr txBox="1"/>
          <p:nvPr/>
        </p:nvSpPr>
        <p:spPr>
          <a:xfrm>
            <a:off x="3244450" y="7669944"/>
            <a:ext cx="4287035" cy="626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algn="l" defTabSz="821529">
              <a:defRPr sz="3200">
                <a:solidFill>
                  <a:srgbClr val="2B34E7"/>
                </a:solidFill>
              </a:defRPr>
            </a:lvl1pPr>
          </a:lstStyle>
          <a:p>
            <a:pPr/>
            <a:r>
              <a:t>Means: judge, decide</a:t>
            </a:r>
          </a:p>
        </p:txBody>
      </p:sp>
      <p:sp>
        <p:nvSpPr>
          <p:cNvPr id="151" name="adjudicate…"/>
          <p:cNvSpPr txBox="1"/>
          <p:nvPr/>
        </p:nvSpPr>
        <p:spPr>
          <a:xfrm>
            <a:off x="14251347" y="5247573"/>
            <a:ext cx="6483627" cy="2607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judicious</a:t>
            </a:r>
          </a:p>
          <a:p>
            <a:pPr algn="l" defTabSz="821529">
              <a:defRPr sz="3200"/>
            </a:pPr>
            <a:r>
              <a:t>misjudge, misjudgment</a:t>
            </a:r>
          </a:p>
          <a:p>
            <a:pPr algn="l" defTabSz="821529">
              <a:defRPr sz="3200"/>
            </a:pPr>
            <a:r>
              <a:t>nonjudgmental</a:t>
            </a:r>
          </a:p>
          <a:p>
            <a:pPr algn="l" defTabSz="821529">
              <a:defRPr sz="3200"/>
            </a:pPr>
            <a:r>
              <a:t>prejudge</a:t>
            </a:r>
          </a:p>
          <a:p>
            <a:pPr algn="l" defTabSz="821529">
              <a:defRPr sz="3200"/>
            </a:pPr>
            <a:r>
              <a:t>prejudice, prejudiced, prejudicial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" name="Group"/>
          <p:cNvGrpSpPr/>
          <p:nvPr/>
        </p:nvGrpSpPr>
        <p:grpSpPr>
          <a:xfrm>
            <a:off x="3075757" y="10258672"/>
            <a:ext cx="10947621" cy="3268276"/>
            <a:chOff x="0" y="0"/>
            <a:chExt cx="10947619" cy="3268275"/>
          </a:xfrm>
        </p:grpSpPr>
        <p:pic>
          <p:nvPicPr>
            <p:cNvPr id="153" name="pasted-image.jpeg" descr="pasted-image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-1"/>
              <a:ext cx="4911337" cy="326827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4" name="Rulers and Governments"/>
            <p:cNvSpPr txBox="1"/>
            <p:nvPr/>
          </p:nvSpPr>
          <p:spPr>
            <a:xfrm>
              <a:off x="5983115" y="1046647"/>
              <a:ext cx="4964505" cy="6263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71435" tIns="71435" rIns="71435" bIns="71435" numCol="1" anchor="ctr">
              <a:spAutoFit/>
            </a:bodyPr>
            <a:lstStyle>
              <a:lvl1pPr defTabSz="821529">
                <a:defRPr sz="3200"/>
              </a:lvl1pPr>
            </a:lstStyle>
            <a:p>
              <a:pPr/>
              <a:r>
                <a:t>Rulers and Governments</a:t>
              </a:r>
            </a:p>
          </p:txBody>
        </p:sp>
      </p:grpSp>
      <p:sp>
        <p:nvSpPr>
          <p:cNvPr id="156" name="Roots: popl-; dem(o)-"/>
          <p:cNvSpPr txBox="1"/>
          <p:nvPr/>
        </p:nvSpPr>
        <p:spPr>
          <a:xfrm>
            <a:off x="12763500" y="561915"/>
            <a:ext cx="4264276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Roots:</a:t>
            </a:r>
            <a:r>
              <a:rPr i="1"/>
              <a:t> popl-; dem(o)-</a:t>
            </a:r>
          </a:p>
        </p:txBody>
      </p:sp>
      <p:sp>
        <p:nvSpPr>
          <p:cNvPr id="157" name="demagogue, demagoguery…"/>
          <p:cNvSpPr txBox="1"/>
          <p:nvPr/>
        </p:nvSpPr>
        <p:spPr>
          <a:xfrm>
            <a:off x="12549688" y="2698618"/>
            <a:ext cx="5602958" cy="11216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demagogue, demagoguery</a:t>
            </a:r>
          </a:p>
          <a:p>
            <a:pPr algn="l" defTabSz="821529">
              <a:defRPr sz="3200"/>
            </a:pPr>
            <a:r>
              <a:t>demographics, demography</a:t>
            </a:r>
          </a:p>
        </p:txBody>
      </p:sp>
      <p:sp>
        <p:nvSpPr>
          <p:cNvPr id="158" name="popular, populist…"/>
          <p:cNvSpPr txBox="1"/>
          <p:nvPr/>
        </p:nvSpPr>
        <p:spPr>
          <a:xfrm>
            <a:off x="1666495" y="3182824"/>
            <a:ext cx="4985637" cy="21122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popular, populist</a:t>
            </a:r>
          </a:p>
          <a:p>
            <a:pPr algn="l" defTabSz="821529">
              <a:defRPr sz="3200"/>
            </a:pPr>
            <a:r>
              <a:t>population, depopulation</a:t>
            </a:r>
          </a:p>
          <a:p>
            <a:pPr algn="l" defTabSz="821529">
              <a:defRPr sz="3200"/>
            </a:pPr>
            <a:r>
              <a:t>popularity, populate</a:t>
            </a:r>
          </a:p>
          <a:p>
            <a:pPr algn="l" defTabSz="821529">
              <a:defRPr sz="3200"/>
            </a:pPr>
            <a:r>
              <a:t>populace</a:t>
            </a:r>
          </a:p>
        </p:txBody>
      </p:sp>
      <p:sp>
        <p:nvSpPr>
          <p:cNvPr id="159" name="Means: the people"/>
          <p:cNvSpPr txBox="1"/>
          <p:nvPr/>
        </p:nvSpPr>
        <p:spPr>
          <a:xfrm>
            <a:off x="9102328" y="6098321"/>
            <a:ext cx="3722545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algn="l" defTabSz="821529">
              <a:defRPr sz="3200">
                <a:solidFill>
                  <a:srgbClr val="2B34E7"/>
                </a:solidFill>
              </a:defRPr>
            </a:lvl1pPr>
          </a:lstStyle>
          <a:p>
            <a:pPr/>
            <a:r>
              <a:t>Means: the people</a:t>
            </a:r>
          </a:p>
        </p:txBody>
      </p:sp>
      <p:sp>
        <p:nvSpPr>
          <p:cNvPr id="160" name="popular, populist…"/>
          <p:cNvSpPr txBox="1"/>
          <p:nvPr/>
        </p:nvSpPr>
        <p:spPr>
          <a:xfrm>
            <a:off x="7739512" y="2923200"/>
            <a:ext cx="2119704" cy="2112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populism</a:t>
            </a:r>
          </a:p>
          <a:p>
            <a:pPr algn="l" defTabSz="821529">
              <a:defRPr sz="3200"/>
            </a:pPr>
            <a:r>
              <a:t>populous</a:t>
            </a:r>
          </a:p>
          <a:p>
            <a:pPr algn="l" defTabSz="821529">
              <a:defRPr sz="3200"/>
            </a:pPr>
            <a:r>
              <a:t>populate</a:t>
            </a:r>
          </a:p>
          <a:p>
            <a:pPr algn="l" defTabSz="821529">
              <a:defRPr sz="3200"/>
            </a:pPr>
            <a:r>
              <a:t>unpopular</a:t>
            </a:r>
          </a:p>
        </p:txBody>
      </p:sp>
      <p:sp>
        <p:nvSpPr>
          <p:cNvPr id="161" name="demagogue, demagoguery…"/>
          <p:cNvSpPr txBox="1"/>
          <p:nvPr/>
        </p:nvSpPr>
        <p:spPr>
          <a:xfrm>
            <a:off x="16516266" y="4497757"/>
            <a:ext cx="2841470" cy="1616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epidemic</a:t>
            </a:r>
          </a:p>
          <a:p>
            <a:pPr algn="l" defTabSz="821529">
              <a:defRPr sz="3200"/>
            </a:pPr>
            <a:r>
              <a:t>pandemic</a:t>
            </a:r>
          </a:p>
          <a:p>
            <a:pPr algn="l" defTabSz="821529">
              <a:defRPr sz="3200"/>
            </a:pPr>
            <a:r>
              <a:t>undemocratic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8561" y="65852"/>
            <a:ext cx="6840147" cy="2339584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Cities and Civics"/>
          <p:cNvSpPr txBox="1"/>
          <p:nvPr/>
        </p:nvSpPr>
        <p:spPr>
          <a:xfrm>
            <a:off x="10696849" y="686930"/>
            <a:ext cx="3383202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defTabSz="821529">
              <a:defRPr sz="3200"/>
            </a:lvl1pPr>
          </a:lstStyle>
          <a:p>
            <a:pPr/>
            <a:r>
              <a:t>Cities and Civics</a:t>
            </a:r>
          </a:p>
        </p:txBody>
      </p:sp>
      <p:sp>
        <p:nvSpPr>
          <p:cNvPr id="165" name="Roots: urb-; poli-,polis-"/>
          <p:cNvSpPr txBox="1"/>
          <p:nvPr/>
        </p:nvSpPr>
        <p:spPr>
          <a:xfrm>
            <a:off x="15949744" y="686930"/>
            <a:ext cx="3700194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defTabSz="821529">
              <a:defRPr sz="3200"/>
            </a:pPr>
            <a:r>
              <a:t>Roots: </a:t>
            </a:r>
            <a:r>
              <a:rPr i="1"/>
              <a:t>poli-,polis- </a:t>
            </a:r>
          </a:p>
        </p:txBody>
      </p:sp>
      <p:sp>
        <p:nvSpPr>
          <p:cNvPr id="166" name="acropolis…"/>
          <p:cNvSpPr txBox="1"/>
          <p:nvPr/>
        </p:nvSpPr>
        <p:spPr>
          <a:xfrm>
            <a:off x="14219563" y="3903340"/>
            <a:ext cx="4916955" cy="2607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politics political</a:t>
            </a:r>
          </a:p>
          <a:p>
            <a:pPr algn="l" defTabSz="821529">
              <a:defRPr sz="3200"/>
            </a:pPr>
            <a:r>
              <a:t>policy</a:t>
            </a:r>
          </a:p>
          <a:p>
            <a:pPr algn="l" defTabSz="821529">
              <a:defRPr sz="3200"/>
            </a:pPr>
            <a:r>
              <a:t>police</a:t>
            </a:r>
          </a:p>
          <a:p>
            <a:pPr algn="l" defTabSz="821529">
              <a:defRPr sz="3200"/>
            </a:pPr>
            <a:r>
              <a:t>necropolis</a:t>
            </a:r>
          </a:p>
          <a:p>
            <a:pPr algn="l" defTabSz="821529">
              <a:defRPr sz="3200"/>
            </a:pPr>
            <a:r>
              <a:t>metropolis, metropolitan</a:t>
            </a:r>
          </a:p>
        </p:txBody>
      </p:sp>
      <p:sp>
        <p:nvSpPr>
          <p:cNvPr id="167" name="Means: city"/>
          <p:cNvSpPr txBox="1"/>
          <p:nvPr/>
        </p:nvSpPr>
        <p:spPr>
          <a:xfrm>
            <a:off x="8120060" y="8920102"/>
            <a:ext cx="2368015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algn="l" defTabSz="821529">
              <a:defRPr sz="3200">
                <a:solidFill>
                  <a:srgbClr val="2B34E7"/>
                </a:solidFill>
              </a:defRPr>
            </a:lvl1pPr>
          </a:lstStyle>
          <a:p>
            <a:pPr/>
            <a:r>
              <a:t>Means: city</a:t>
            </a:r>
          </a:p>
        </p:txBody>
      </p:sp>
      <p:sp>
        <p:nvSpPr>
          <p:cNvPr id="168" name="acropolis…"/>
          <p:cNvSpPr txBox="1"/>
          <p:nvPr/>
        </p:nvSpPr>
        <p:spPr>
          <a:xfrm>
            <a:off x="4467643" y="4297642"/>
            <a:ext cx="7218398" cy="2112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acropolis</a:t>
            </a:r>
          </a:p>
          <a:p>
            <a:pPr algn="l" defTabSz="821529">
              <a:defRPr sz="3200"/>
            </a:pPr>
            <a:r>
              <a:t>Annapolis, Indianapolis, Minneapolis</a:t>
            </a:r>
          </a:p>
          <a:p>
            <a:pPr algn="l" defTabSz="821529">
              <a:defRPr sz="3200"/>
            </a:pPr>
            <a:r>
              <a:t>apolitical</a:t>
            </a:r>
          </a:p>
          <a:p>
            <a:pPr algn="l" defTabSz="821529">
              <a:defRPr sz="3200"/>
            </a:pPr>
            <a:r>
              <a:t>cosmopolitan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43546" y="2155400"/>
            <a:ext cx="6840144" cy="2339583"/>
          </a:xfrm>
          <a:prstGeom prst="rect">
            <a:avLst/>
          </a:prstGeom>
          <a:ln w="12700">
            <a:miter lim="400000"/>
          </a:ln>
        </p:spPr>
      </p:pic>
      <p:sp>
        <p:nvSpPr>
          <p:cNvPr id="171" name="Cities and Civics"/>
          <p:cNvSpPr txBox="1"/>
          <p:nvPr/>
        </p:nvSpPr>
        <p:spPr>
          <a:xfrm>
            <a:off x="10696849" y="686930"/>
            <a:ext cx="3383202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defTabSz="821529">
              <a:defRPr sz="3200"/>
            </a:lvl1pPr>
          </a:lstStyle>
          <a:p>
            <a:pPr/>
            <a:r>
              <a:t>Cities and Civics</a:t>
            </a:r>
          </a:p>
        </p:txBody>
      </p:sp>
      <p:sp>
        <p:nvSpPr>
          <p:cNvPr id="172" name="Roots: civ-; cit-; milit-"/>
          <p:cNvSpPr txBox="1"/>
          <p:nvPr/>
        </p:nvSpPr>
        <p:spPr>
          <a:xfrm>
            <a:off x="12834935" y="2097821"/>
            <a:ext cx="4339461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Roots: </a:t>
            </a:r>
            <a:r>
              <a:rPr i="1"/>
              <a:t>civ-; cit-; milit-</a:t>
            </a:r>
          </a:p>
        </p:txBody>
      </p:sp>
      <p:sp>
        <p:nvSpPr>
          <p:cNvPr id="173" name="civil, civilization, civilized…"/>
          <p:cNvSpPr txBox="1"/>
          <p:nvPr/>
        </p:nvSpPr>
        <p:spPr>
          <a:xfrm>
            <a:off x="3097076" y="4857689"/>
            <a:ext cx="8190914" cy="2607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civil, civilization, civilized</a:t>
            </a:r>
          </a:p>
          <a:p>
            <a:pPr algn="l" defTabSz="821529">
              <a:defRPr sz="3200"/>
            </a:pPr>
            <a:r>
              <a:t>civics</a:t>
            </a:r>
          </a:p>
          <a:p>
            <a:pPr algn="l" defTabSz="821529">
              <a:defRPr sz="3200"/>
            </a:pPr>
            <a:r>
              <a:t>city</a:t>
            </a:r>
          </a:p>
          <a:p>
            <a:pPr algn="l" defTabSz="821529">
              <a:defRPr sz="3200"/>
            </a:pPr>
            <a:r>
              <a:t>citizen, citizenship</a:t>
            </a:r>
          </a:p>
          <a:p>
            <a:pPr algn="l" defTabSz="821529">
              <a:defRPr sz="3200"/>
            </a:pPr>
            <a:r>
              <a:t>civil service, civil engineer, civil ceremony</a:t>
            </a:r>
          </a:p>
        </p:txBody>
      </p:sp>
      <p:sp>
        <p:nvSpPr>
          <p:cNvPr id="174" name="military, militant…"/>
          <p:cNvSpPr txBox="1"/>
          <p:nvPr/>
        </p:nvSpPr>
        <p:spPr>
          <a:xfrm>
            <a:off x="13156406" y="4623135"/>
            <a:ext cx="3222674" cy="21122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military, militant</a:t>
            </a:r>
          </a:p>
          <a:p>
            <a:pPr algn="l" defTabSz="821529">
              <a:defRPr sz="3200"/>
            </a:pPr>
            <a:r>
              <a:t>demilitarize</a:t>
            </a:r>
          </a:p>
          <a:p>
            <a:pPr algn="l" defTabSz="821529">
              <a:defRPr sz="3200"/>
            </a:pPr>
            <a:r>
              <a:t>militate</a:t>
            </a:r>
          </a:p>
          <a:p>
            <a:pPr algn="l" defTabSz="821529">
              <a:defRPr sz="3200"/>
            </a:pPr>
            <a:r>
              <a:t>militia</a:t>
            </a:r>
          </a:p>
        </p:txBody>
      </p:sp>
      <p:sp>
        <p:nvSpPr>
          <p:cNvPr id="175" name="Means: civil; citizen…"/>
          <p:cNvSpPr txBox="1"/>
          <p:nvPr/>
        </p:nvSpPr>
        <p:spPr>
          <a:xfrm>
            <a:off x="10329836" y="8868904"/>
            <a:ext cx="6467371" cy="11216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>
                <a:solidFill>
                  <a:srgbClr val="2B34E7"/>
                </a:solidFill>
              </a:defRPr>
            </a:pPr>
            <a:r>
              <a:t>Means: civil; citizen</a:t>
            </a:r>
          </a:p>
          <a:p>
            <a:pPr algn="l" defTabSz="821529">
              <a:defRPr sz="3200">
                <a:solidFill>
                  <a:srgbClr val="2B34E7"/>
                </a:solidFill>
              </a:defRPr>
            </a:pPr>
            <a:r>
              <a:t>              solidier, fighting, military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48308" y="2639074"/>
            <a:ext cx="6840149" cy="2339583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Cities and Civics"/>
          <p:cNvSpPr txBox="1"/>
          <p:nvPr/>
        </p:nvSpPr>
        <p:spPr>
          <a:xfrm>
            <a:off x="12982849" y="508336"/>
            <a:ext cx="3383202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defTabSz="821529">
              <a:defRPr sz="3200"/>
            </a:lvl1pPr>
          </a:lstStyle>
          <a:p>
            <a:pPr/>
            <a:r>
              <a:t>Cities and Civics</a:t>
            </a:r>
          </a:p>
        </p:txBody>
      </p:sp>
      <p:sp>
        <p:nvSpPr>
          <p:cNvPr id="179" name="Base: secu-, secut-"/>
          <p:cNvSpPr txBox="1"/>
          <p:nvPr/>
        </p:nvSpPr>
        <p:spPr>
          <a:xfrm>
            <a:off x="13281420" y="1651336"/>
            <a:ext cx="3896485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Base: </a:t>
            </a:r>
            <a:r>
              <a:rPr i="1"/>
              <a:t>secu-, secut-</a:t>
            </a:r>
          </a:p>
        </p:txBody>
      </p:sp>
      <p:sp>
        <p:nvSpPr>
          <p:cNvPr id="180" name="consecutive…"/>
          <p:cNvSpPr txBox="1"/>
          <p:nvPr/>
        </p:nvSpPr>
        <p:spPr>
          <a:xfrm>
            <a:off x="9102796" y="4860072"/>
            <a:ext cx="6326757" cy="31028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consecutive</a:t>
            </a:r>
          </a:p>
          <a:p>
            <a:pPr algn="l" defTabSz="821529">
              <a:defRPr sz="3200"/>
            </a:pPr>
            <a:r>
              <a:t>consequence, consequential</a:t>
            </a:r>
          </a:p>
          <a:p>
            <a:pPr algn="l" defTabSz="821529">
              <a:defRPr sz="3200"/>
            </a:pPr>
            <a:r>
              <a:t>execute, execution, executioner</a:t>
            </a:r>
          </a:p>
          <a:p>
            <a:pPr algn="l" defTabSz="821529">
              <a:defRPr sz="3200"/>
            </a:pPr>
            <a:r>
              <a:t>executive</a:t>
            </a:r>
          </a:p>
          <a:p>
            <a:pPr algn="l" defTabSz="821529">
              <a:defRPr sz="3200"/>
            </a:pPr>
            <a:r>
              <a:t>executor</a:t>
            </a:r>
          </a:p>
          <a:p>
            <a:pPr algn="l" defTabSz="821529">
              <a:defRPr sz="3200"/>
            </a:pPr>
            <a:r>
              <a:t>inconsequential</a:t>
            </a:r>
          </a:p>
        </p:txBody>
      </p:sp>
      <p:sp>
        <p:nvSpPr>
          <p:cNvPr id="181" name="Means: to follow"/>
          <p:cNvSpPr txBox="1"/>
          <p:nvPr/>
        </p:nvSpPr>
        <p:spPr>
          <a:xfrm>
            <a:off x="5744764" y="1883509"/>
            <a:ext cx="3352721" cy="626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algn="l" defTabSz="821529">
              <a:defRPr sz="3200">
                <a:solidFill>
                  <a:srgbClr val="2B34E7"/>
                </a:solidFill>
              </a:defRPr>
            </a:lvl1pPr>
          </a:lstStyle>
          <a:p>
            <a:pPr/>
            <a:r>
              <a:t>Means: to follow</a:t>
            </a:r>
          </a:p>
        </p:txBody>
      </p:sp>
      <p:sp>
        <p:nvSpPr>
          <p:cNvPr id="182" name="consecutive…"/>
          <p:cNvSpPr txBox="1"/>
          <p:nvPr/>
        </p:nvSpPr>
        <p:spPr>
          <a:xfrm>
            <a:off x="17028943" y="4860071"/>
            <a:ext cx="6990002" cy="31028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 algn="l" defTabSz="821529">
              <a:defRPr sz="3200"/>
            </a:pPr>
            <a:r>
              <a:t>persecute, persecution</a:t>
            </a:r>
          </a:p>
          <a:p>
            <a:pPr algn="l" defTabSz="821529">
              <a:defRPr sz="3200"/>
            </a:pPr>
            <a:r>
              <a:t>prosecute, prosecution, prosecutor</a:t>
            </a:r>
          </a:p>
          <a:p>
            <a:pPr algn="l" defTabSz="821529">
              <a:defRPr sz="3200"/>
            </a:pPr>
            <a:r>
              <a:t>sect, sectarian</a:t>
            </a:r>
          </a:p>
          <a:p>
            <a:pPr algn="l" defTabSz="821529">
              <a:defRPr sz="3200"/>
            </a:pPr>
            <a:r>
              <a:t>sequel, prequel</a:t>
            </a:r>
          </a:p>
          <a:p>
            <a:pPr algn="l" defTabSz="821529">
              <a:defRPr sz="3200"/>
            </a:pPr>
            <a:r>
              <a:t>sequence</a:t>
            </a:r>
          </a:p>
          <a:p>
            <a:pPr algn="l" defTabSz="821529">
              <a:defRPr sz="3200"/>
            </a:pPr>
            <a:r>
              <a:t>sequential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2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