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  <a:lvl2pPr marL="740832" indent="-296332" algn="ctr">
              <a:spcBef>
                <a:spcPts val="0"/>
              </a:spcBef>
              <a:defRPr sz="2400"/>
            </a:lvl2pPr>
            <a:lvl3pPr marL="1185332" indent="-296332" algn="ctr">
              <a:spcBef>
                <a:spcPts val="0"/>
              </a:spcBef>
              <a:defRPr sz="2400"/>
            </a:lvl3pPr>
            <a:lvl4pPr marL="1629833" indent="-296332" algn="ctr">
              <a:spcBef>
                <a:spcPts val="0"/>
              </a:spcBef>
              <a:defRPr sz="2400"/>
            </a:lvl4pPr>
            <a:lvl5pPr marL="2074333" indent="-296333" algn="ctr">
              <a:spcBef>
                <a:spcPts val="0"/>
              </a:spcBef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body" sz="quarter" idx="21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21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21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21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22"/>
          </p:nvPr>
        </p:nvSpPr>
        <p:spPr>
          <a:xfrm>
            <a:off x="6724518" y="889000"/>
            <a:ext cx="5334004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Relationship Id="rId4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4.png"/><Relationship Id="rId4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RAMMAR IN THE HEART OF THE WRITING PROCESS:"/>
          <p:cNvSpPr txBox="1"/>
          <p:nvPr/>
        </p:nvSpPr>
        <p:spPr>
          <a:xfrm>
            <a:off x="1167270" y="433493"/>
            <a:ext cx="10296375" cy="638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sz="3400">
                <a:latin typeface="Calibri"/>
                <a:ea typeface="Calibri"/>
                <a:cs typeface="Calibri"/>
                <a:sym typeface="Calibri"/>
              </a:rPr>
              <a:t>GRAMMAR IN THE HEART OF THE WRITING PROCESS: </a:t>
            </a:r>
          </a:p>
        </p:txBody>
      </p:sp>
      <p:sp>
        <p:nvSpPr>
          <p:cNvPr id="120" name="Line"/>
          <p:cNvSpPr/>
          <p:nvPr/>
        </p:nvSpPr>
        <p:spPr>
          <a:xfrm>
            <a:off x="758613" y="4985173"/>
            <a:ext cx="11487574" cy="1"/>
          </a:xfrm>
          <a:prstGeom prst="line">
            <a:avLst/>
          </a:prstGeom>
          <a:ln w="50800">
            <a:solidFill>
              <a:srgbClr val="000000"/>
            </a:solidFill>
          </a:ln>
        </p:spPr>
        <p:txBody>
          <a:bodyPr lIns="65023" tIns="65023" rIns="65023" bIns="65023"/>
          <a:lstStyle/>
          <a:p>
            <a:pPr algn="l" defTabSz="650240">
              <a:defRPr sz="16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1" name="Pre-writing…"/>
          <p:cNvSpPr txBox="1"/>
          <p:nvPr/>
        </p:nvSpPr>
        <p:spPr>
          <a:xfrm>
            <a:off x="410915" y="5470595"/>
            <a:ext cx="2090165" cy="1552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Pre-writing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experience: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(non-sentence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form)</a:t>
            </a:r>
          </a:p>
        </p:txBody>
      </p:sp>
      <p:sp>
        <p:nvSpPr>
          <p:cNvPr id="122" name="Drafting"/>
          <p:cNvSpPr txBox="1"/>
          <p:nvPr/>
        </p:nvSpPr>
        <p:spPr>
          <a:xfrm>
            <a:off x="3120248" y="5578968"/>
            <a:ext cx="1248245" cy="485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Drafting</a:t>
            </a:r>
          </a:p>
        </p:txBody>
      </p:sp>
      <p:sp>
        <p:nvSpPr>
          <p:cNvPr id="123" name="Revising"/>
          <p:cNvSpPr txBox="1"/>
          <p:nvPr/>
        </p:nvSpPr>
        <p:spPr>
          <a:xfrm>
            <a:off x="5504462" y="5578968"/>
            <a:ext cx="1240058" cy="485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Revising</a:t>
            </a:r>
          </a:p>
        </p:txBody>
      </p:sp>
      <p:sp>
        <p:nvSpPr>
          <p:cNvPr id="124" name="Editing"/>
          <p:cNvSpPr txBox="1"/>
          <p:nvPr/>
        </p:nvSpPr>
        <p:spPr>
          <a:xfrm>
            <a:off x="8236373" y="5635413"/>
            <a:ext cx="1090040" cy="485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Editing</a:t>
            </a:r>
          </a:p>
        </p:txBody>
      </p:sp>
      <p:sp>
        <p:nvSpPr>
          <p:cNvPr id="125" name="Publication"/>
          <p:cNvSpPr txBox="1"/>
          <p:nvPr/>
        </p:nvSpPr>
        <p:spPr>
          <a:xfrm>
            <a:off x="10381262" y="5578968"/>
            <a:ext cx="1674786" cy="485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Publication</a:t>
            </a:r>
          </a:p>
        </p:txBody>
      </p:sp>
      <p:sp>
        <p:nvSpPr>
          <p:cNvPr id="126" name="Sharpen your nouns…"/>
          <p:cNvSpPr txBox="1"/>
          <p:nvPr/>
        </p:nvSpPr>
        <p:spPr>
          <a:xfrm>
            <a:off x="5201919" y="1192106"/>
            <a:ext cx="6539978" cy="4041649"/>
          </a:xfrm>
          <a:prstGeom prst="rect">
            <a:avLst/>
          </a:prstGeom>
          <a:solidFill>
            <a:srgbClr val="BBE0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Sharpen your nouns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Minimize your modifiers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Replace BE verbs and weak verbs with strong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   action verbs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Achieve parallel structure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Combine sentences: create complex sentences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                                 use appositives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                                 use absolutes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Expand and shrink noun phrases. Turn clauses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into modifying phrases.  Decide where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 to place modifiers for desired effect.</a:t>
            </a:r>
          </a:p>
        </p:txBody>
      </p:sp>
      <p:grpSp>
        <p:nvGrpSpPr>
          <p:cNvPr id="129" name="Group"/>
          <p:cNvGrpSpPr/>
          <p:nvPr/>
        </p:nvGrpSpPr>
        <p:grpSpPr>
          <a:xfrm>
            <a:off x="3684693" y="1842346"/>
            <a:ext cx="2709334" cy="4876801"/>
            <a:chOff x="0" y="0"/>
            <a:chExt cx="2709333" cy="4876800"/>
          </a:xfrm>
        </p:grpSpPr>
        <p:sp>
          <p:nvSpPr>
            <p:cNvPr id="127" name="Point of…"/>
            <p:cNvSpPr/>
            <p:nvPr/>
          </p:nvSpPr>
          <p:spPr>
            <a:xfrm>
              <a:off x="0" y="4876800"/>
              <a:ext cx="270933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spAutoFit/>
            </a:bodyPr>
            <a:lstStyle/>
            <a:p>
              <a:pPr algn="l" defTabSz="1300480">
                <a:spcBef>
                  <a:spcPts val="15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Point of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algn="l" defTabSz="1300480">
                <a:spcBef>
                  <a:spcPts val="15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intervention for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algn="l" defTabSz="1300480">
                <a:spcBef>
                  <a:spcPts val="15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substantial language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algn="l" defTabSz="1300480">
                <a:spcBef>
                  <a:spcPts val="15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improvement</a:t>
              </a:r>
            </a:p>
          </p:txBody>
        </p:sp>
        <p:sp>
          <p:nvSpPr>
            <p:cNvPr id="128" name="Line"/>
            <p:cNvSpPr/>
            <p:nvPr/>
          </p:nvSpPr>
          <p:spPr>
            <a:xfrm flipH="1">
              <a:off x="1192106" y="0"/>
              <a:ext cx="1" cy="4443307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650240">
                <a:defRPr sz="16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</p:grpSp>
      <p:grpSp>
        <p:nvGrpSpPr>
          <p:cNvPr id="132" name="Group"/>
          <p:cNvGrpSpPr/>
          <p:nvPr/>
        </p:nvGrpSpPr>
        <p:grpSpPr>
          <a:xfrm>
            <a:off x="7152640" y="6177280"/>
            <a:ext cx="1300481" cy="2678854"/>
            <a:chOff x="0" y="0"/>
            <a:chExt cx="1300480" cy="2678853"/>
          </a:xfrm>
        </p:grpSpPr>
        <p:sp>
          <p:nvSpPr>
            <p:cNvPr id="130" name="Point of…"/>
            <p:cNvSpPr/>
            <p:nvPr/>
          </p:nvSpPr>
          <p:spPr>
            <a:xfrm>
              <a:off x="0" y="1408853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/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Point of 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intervention 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for surface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latin typeface="Calibri"/>
                  <a:ea typeface="Calibri"/>
                  <a:cs typeface="Calibri"/>
                  <a:sym typeface="Calibri"/>
                </a:rPr>
                <a:t>error correction</a:t>
              </a:r>
            </a:p>
          </p:txBody>
        </p:sp>
        <p:sp>
          <p:nvSpPr>
            <p:cNvPr id="131" name="Line"/>
            <p:cNvSpPr/>
            <p:nvPr/>
          </p:nvSpPr>
          <p:spPr>
            <a:xfrm flipV="1">
              <a:off x="541866" y="-1"/>
              <a:ext cx="758615" cy="1517228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650240">
                <a:defRPr sz="16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3"/>
      <p:bldP build="whole" bldLvl="1" animBg="1" rev="0" advAuto="0" spid="129" grpId="1"/>
      <p:bldP build="whole" bldLvl="1" animBg="1" rev="0" advAuto="0" spid="126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74" name="Shape 370"/>
          <p:cNvSpPr/>
          <p:nvPr/>
        </p:nvSpPr>
        <p:spPr>
          <a:xfrm flipH="1">
            <a:off x="8705420" y="1481470"/>
            <a:ext cx="15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75" name="Shape 372"/>
          <p:cNvSpPr/>
          <p:nvPr/>
        </p:nvSpPr>
        <p:spPr>
          <a:xfrm>
            <a:off x="-7" y="2277842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27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9242" y="6226"/>
            <a:ext cx="2848097" cy="193713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9" name="Group"/>
          <p:cNvGrpSpPr/>
          <p:nvPr/>
        </p:nvGrpSpPr>
        <p:grpSpPr>
          <a:xfrm>
            <a:off x="8734485" y="1467666"/>
            <a:ext cx="3146643" cy="2902787"/>
            <a:chOff x="0" y="0"/>
            <a:chExt cx="3146642" cy="2902786"/>
          </a:xfrm>
        </p:grpSpPr>
        <p:sp>
          <p:nvSpPr>
            <p:cNvPr id="277" name="Group 385"/>
            <p:cNvSpPr txBox="1"/>
            <p:nvPr/>
          </p:nvSpPr>
          <p:spPr>
            <a:xfrm>
              <a:off x="479772" y="0"/>
              <a:ext cx="2666870" cy="47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Participial Phrases</a:t>
              </a:r>
            </a:p>
          </p:txBody>
        </p:sp>
        <p:sp>
          <p:nvSpPr>
            <p:cNvPr id="278" name="Shape 377"/>
            <p:cNvSpPr txBox="1"/>
            <p:nvPr/>
          </p:nvSpPr>
          <p:spPr>
            <a:xfrm>
              <a:off x="-1" y="886259"/>
              <a:ext cx="3107612" cy="20165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Racing down the stairs, I collided with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the principal.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The bicycle, broken years ago, rusted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in the garage.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My Dad is the man wearing the 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Hawaiian shirt.</a:t>
              </a:r>
            </a:p>
          </p:txBody>
        </p:sp>
      </p:grpSp>
      <p:sp>
        <p:nvSpPr>
          <p:cNvPr id="280" name="Shape 377"/>
          <p:cNvSpPr txBox="1"/>
          <p:nvPr/>
        </p:nvSpPr>
        <p:spPr>
          <a:xfrm>
            <a:off x="8724806" y="4440201"/>
            <a:ext cx="4148280" cy="2283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A participle is an adjective that is derived from a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Present participles end in -ing. Past participles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take the form of the verb that you would use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with the helping verbs ‘have’ (I have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broken my promise. I have seen a ghost. I have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walked my dog.) 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A participial phrase, then, is simply a participle with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one or more words following it that go together.</a:t>
            </a:r>
          </a:p>
        </p:txBody>
      </p:sp>
      <p:sp>
        <p:nvSpPr>
          <p:cNvPr id="281" name="Shape 377"/>
          <p:cNvSpPr txBox="1"/>
          <p:nvPr/>
        </p:nvSpPr>
        <p:spPr>
          <a:xfrm>
            <a:off x="8743532" y="8529597"/>
            <a:ext cx="3738618" cy="1189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Participial phrases give action and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visuals concisely within a sentence.</a:t>
            </a:r>
          </a:p>
        </p:txBody>
      </p:sp>
      <p:sp>
        <p:nvSpPr>
          <p:cNvPr id="282" name="Shape 377"/>
          <p:cNvSpPr txBox="1"/>
          <p:nvPr/>
        </p:nvSpPr>
        <p:spPr>
          <a:xfrm>
            <a:off x="8724806" y="6719971"/>
            <a:ext cx="4234228" cy="18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marL="277810" indent="-277810" algn="l" defTabSz="1300480">
              <a:buSzPct val="100000"/>
              <a:buAutoNum type="arabicPeriod" startAt="1"/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If the participle is separated from the word that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it modifies, set the participial phrase off by commas.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2.  If the participle is right next to the word that it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modifies, use NO comma IF the participle defines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the noun that it modifies. USE a comma IF the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participle MERELY COMMENTS upon the noun that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it modifies.</a:t>
            </a:r>
          </a:p>
        </p:txBody>
      </p:sp>
      <p:pic>
        <p:nvPicPr>
          <p:cNvPr id="283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21348" y="-50704"/>
            <a:ext cx="2073027" cy="1660070"/>
          </a:xfrm>
          <a:prstGeom prst="rect">
            <a:avLst/>
          </a:prstGeom>
          <a:ln w="12700">
            <a:miter lim="400000"/>
          </a:ln>
        </p:spPr>
      </p:pic>
      <p:sp>
        <p:nvSpPr>
          <p:cNvPr id="284" name="Although Gatsby filled his grand house with hundreds of…"/>
          <p:cNvSpPr txBox="1"/>
          <p:nvPr/>
        </p:nvSpPr>
        <p:spPr>
          <a:xfrm>
            <a:off x="218587" y="3439767"/>
            <a:ext cx="7648665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400">
                <a:solidFill>
                  <a:srgbClr val="0606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The </a:t>
            </a:r>
            <a:r>
              <a:rPr>
                <a:solidFill>
                  <a:srgbClr val="999999"/>
                </a:solidFill>
              </a:rPr>
              <a:t>raging</a:t>
            </a:r>
            <a:r>
              <a:t> storms of February had pitched their white tents across the landscape of Starkfield, Massachusetts. </a:t>
            </a:r>
          </a:p>
        </p:txBody>
      </p:sp>
      <p:sp>
        <p:nvSpPr>
          <p:cNvPr id="285" name="Although Gatsby filled his grand house with hundreds of…"/>
          <p:cNvSpPr txBox="1"/>
          <p:nvPr/>
        </p:nvSpPr>
        <p:spPr>
          <a:xfrm>
            <a:off x="218587" y="5427317"/>
            <a:ext cx="7648665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400">
                <a:solidFill>
                  <a:srgbClr val="0B0B0B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Shadows</a:t>
            </a:r>
            <a:r>
              <a:rPr>
                <a:solidFill>
                  <a:srgbClr val="999999"/>
                </a:solidFill>
              </a:rPr>
              <a:t> </a:t>
            </a:r>
            <a:r>
              <a:rPr>
                <a:solidFill>
                  <a:srgbClr val="090909"/>
                </a:solidFill>
              </a:rPr>
              <a:t>in the </a:t>
            </a:r>
            <a:r>
              <a:rPr>
                <a:solidFill>
                  <a:srgbClr val="999999"/>
                </a:solidFill>
              </a:rPr>
              <a:t>darkened</a:t>
            </a:r>
            <a:r>
              <a:rPr>
                <a:solidFill>
                  <a:srgbClr val="080808"/>
                </a:solidFill>
              </a:rPr>
              <a:t> kitchen accented the </a:t>
            </a:r>
            <a:endParaRPr>
              <a:solidFill>
                <a:srgbClr val="080808"/>
              </a:solidFill>
            </a:endParaRPr>
          </a:p>
          <a:p>
            <a:pPr algn="l">
              <a:defRPr sz="2400">
                <a:solidFill>
                  <a:srgbClr val="939393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puckered</a:t>
            </a:r>
            <a:r>
              <a:rPr>
                <a:solidFill>
                  <a:srgbClr val="080808"/>
                </a:solidFill>
              </a:rPr>
              <a:t> hollows of her </a:t>
            </a:r>
            <a:r>
              <a:rPr>
                <a:solidFill>
                  <a:srgbClr val="878787"/>
                </a:solidFill>
              </a:rPr>
              <a:t>sunken </a:t>
            </a:r>
            <a:r>
              <a:rPr>
                <a:solidFill>
                  <a:srgbClr val="080808"/>
                </a:solidFill>
              </a:rPr>
              <a:t>cheeks.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6"/>
      <p:bldP build="whole" bldLvl="1" animBg="1" rev="0" advAuto="0" spid="282" grpId="3"/>
      <p:bldP build="whole" bldLvl="1" animBg="1" rev="0" advAuto="0" spid="279" grpId="1"/>
      <p:bldP build="whole" bldLvl="1" animBg="1" rev="0" advAuto="0" spid="280" grpId="2"/>
      <p:bldP build="whole" bldLvl="1" animBg="1" rev="0" advAuto="0" spid="281" grpId="4"/>
      <p:bldP build="whole" bldLvl="1" animBg="1" rev="0" advAuto="0" spid="284" grpId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19"/>
          <p:cNvSpPr/>
          <p:nvPr/>
        </p:nvSpPr>
        <p:spPr>
          <a:xfrm>
            <a:off x="-5" y="1429942"/>
            <a:ext cx="13004811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5" name="Shape 120"/>
          <p:cNvSpPr/>
          <p:nvPr/>
        </p:nvSpPr>
        <p:spPr>
          <a:xfrm flipH="1">
            <a:off x="6394026" y="1532270"/>
            <a:ext cx="5" cy="8221330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Shape 121"/>
          <p:cNvSpPr txBox="1"/>
          <p:nvPr/>
        </p:nvSpPr>
        <p:spPr>
          <a:xfrm>
            <a:off x="4334933" y="541864"/>
            <a:ext cx="3434562" cy="451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Common Hitching Devices</a:t>
            </a:r>
          </a:p>
        </p:txBody>
      </p:sp>
      <p:sp>
        <p:nvSpPr>
          <p:cNvPr id="137" name="Shape 122"/>
          <p:cNvSpPr/>
          <p:nvPr/>
        </p:nvSpPr>
        <p:spPr>
          <a:xfrm>
            <a:off x="-5" y="3034452"/>
            <a:ext cx="13004811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8" name="Shape 123"/>
          <p:cNvSpPr/>
          <p:nvPr/>
        </p:nvSpPr>
        <p:spPr>
          <a:xfrm flipH="1">
            <a:off x="3034450" y="1532271"/>
            <a:ext cx="5" cy="822133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9" name="Shape 124"/>
          <p:cNvSpPr/>
          <p:nvPr/>
        </p:nvSpPr>
        <p:spPr>
          <a:xfrm flipH="1">
            <a:off x="9753598" y="1532272"/>
            <a:ext cx="5" cy="822132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0" name="Shape 126"/>
          <p:cNvSpPr txBox="1"/>
          <p:nvPr/>
        </p:nvSpPr>
        <p:spPr>
          <a:xfrm>
            <a:off x="960496" y="1841544"/>
            <a:ext cx="1758026" cy="781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Coordinating</a:t>
            </a:r>
          </a:p>
          <a:p>
            <a:pPr algn="l" defTabSz="130048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Conjunctions</a:t>
            </a:r>
          </a:p>
        </p:txBody>
      </p:sp>
      <p:sp>
        <p:nvSpPr>
          <p:cNvPr id="141" name="Shape 127"/>
          <p:cNvSpPr txBox="1"/>
          <p:nvPr/>
        </p:nvSpPr>
        <p:spPr>
          <a:xfrm>
            <a:off x="921370" y="3193411"/>
            <a:ext cx="934560" cy="14417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And</a:t>
            </a:r>
          </a:p>
          <a:p>
            <a:pPr algn="l" defTabSz="130048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But</a:t>
            </a:r>
          </a:p>
          <a:p>
            <a:pPr algn="l" defTabSz="130048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So</a:t>
            </a:r>
          </a:p>
          <a:p>
            <a:pPr algn="l" defTabSz="1300480"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Or/nor</a:t>
            </a:r>
          </a:p>
        </p:txBody>
      </p:sp>
      <p:sp>
        <p:nvSpPr>
          <p:cNvPr id="142" name="Shape 128"/>
          <p:cNvSpPr/>
          <p:nvPr/>
        </p:nvSpPr>
        <p:spPr>
          <a:xfrm>
            <a:off x="-5" y="5846137"/>
            <a:ext cx="13004811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3" name="Shape 129"/>
          <p:cNvSpPr txBox="1"/>
          <p:nvPr/>
        </p:nvSpPr>
        <p:spPr>
          <a:xfrm>
            <a:off x="559403" y="5900863"/>
            <a:ext cx="2560210" cy="309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Can join two independent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clauses to make a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compound sentence.</a:t>
            </a:r>
          </a:p>
          <a:p>
            <a:pPr algn="l" defTabSz="1300480">
              <a:defRPr b="1" sz="1600">
                <a:latin typeface="Arial"/>
                <a:ea typeface="Arial"/>
                <a:cs typeface="Arial"/>
                <a:sym typeface="Arial"/>
              </a:defRPr>
            </a:pPr>
            <a:r>
              <a:t>Warning:</a:t>
            </a:r>
            <a:r>
              <a:rPr b="0"/>
              <a:t> </a:t>
            </a:r>
            <a:r>
              <a:rPr b="0" i="1"/>
              <a:t>You </a:t>
            </a:r>
            <a:r>
              <a:t>must</a:t>
            </a:r>
            <a:r>
              <a:rPr b="0"/>
              <a:t> use</a:t>
            </a:r>
          </a:p>
          <a:p>
            <a:pPr algn="l" defTabSz="130048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 a comma</a:t>
            </a:r>
            <a:r>
              <a:rPr i="1"/>
              <a:t> </a:t>
            </a:r>
            <a:r>
              <a:t>with these</a:t>
            </a:r>
          </a:p>
          <a:p>
            <a:pPr algn="l" defTabSz="1300480"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 when they join </a:t>
            </a:r>
            <a:endParaRPr i="1"/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 independent clauses.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You may use a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 semicolon instead of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 a coordinating conjunction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 to join two independent</a:t>
            </a:r>
          </a:p>
          <a:p>
            <a:pPr algn="l" defTabSz="1300480">
              <a:defRPr i="1" sz="1600">
                <a:latin typeface="Arial"/>
                <a:ea typeface="Arial"/>
                <a:cs typeface="Arial"/>
                <a:sym typeface="Arial"/>
              </a:defRPr>
            </a:pPr>
            <a:r>
              <a:t> clauses.</a:t>
            </a:r>
          </a:p>
        </p:txBody>
      </p:sp>
      <p:pic>
        <p:nvPicPr>
          <p:cNvPr id="144" name="image2.png" descr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66401" y="4792483"/>
            <a:ext cx="1046135" cy="10461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9" name="Group 135"/>
          <p:cNvGrpSpPr/>
          <p:nvPr/>
        </p:nvGrpSpPr>
        <p:grpSpPr>
          <a:xfrm>
            <a:off x="3048440" y="2117809"/>
            <a:ext cx="2731483" cy="7028799"/>
            <a:chOff x="-1" y="-1"/>
            <a:chExt cx="2731482" cy="7028798"/>
          </a:xfrm>
        </p:grpSpPr>
        <p:sp>
          <p:nvSpPr>
            <p:cNvPr id="145" name="Shape 131"/>
            <p:cNvSpPr txBox="1"/>
            <p:nvPr/>
          </p:nvSpPr>
          <p:spPr>
            <a:xfrm>
              <a:off x="107925" y="-2"/>
              <a:ext cx="2425830" cy="4511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Relative Pronouns</a:t>
              </a:r>
            </a:p>
          </p:txBody>
        </p:sp>
        <p:sp>
          <p:nvSpPr>
            <p:cNvPr id="146" name="Shape 132"/>
            <p:cNvSpPr txBox="1"/>
            <p:nvPr/>
          </p:nvSpPr>
          <p:spPr>
            <a:xfrm>
              <a:off x="175380" y="1026168"/>
              <a:ext cx="777869" cy="19894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Which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Who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That </a:t>
              </a:r>
            </a:p>
          </p:txBody>
        </p:sp>
        <p:sp>
          <p:nvSpPr>
            <p:cNvPr id="147" name="Shape 133"/>
            <p:cNvSpPr txBox="1"/>
            <p:nvPr/>
          </p:nvSpPr>
          <p:spPr>
            <a:xfrm>
              <a:off x="-2" y="3729569"/>
              <a:ext cx="2099327" cy="32992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Can attach to an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independent clause to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create a complex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sentence.</a:t>
              </a:r>
            </a:p>
            <a:p>
              <a:pPr algn="l" defTabSz="1300480">
                <a:defRPr b="1"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Warning</a:t>
              </a:r>
              <a:r>
                <a:rPr sz="2200"/>
                <a:t>:</a:t>
              </a:r>
              <a:r>
                <a:rPr b="0" sz="2200"/>
                <a:t> </a:t>
              </a:r>
              <a:r>
                <a:rPr b="0" sz="1400"/>
                <a:t>Many</a:t>
              </a:r>
              <a:endParaRPr sz="1400"/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sentence fragments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begin with these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words.  Usually, you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must hitch these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words and the clauses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that they introduce to 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your previous sentence.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Note: No comma is to be</a:t>
              </a:r>
            </a:p>
            <a:p>
              <a:pPr algn="l" defTabSz="1300480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used with </a:t>
              </a:r>
              <a:r>
                <a:rPr i="1"/>
                <a:t>that.</a:t>
              </a:r>
            </a:p>
          </p:txBody>
        </p:sp>
        <p:pic>
          <p:nvPicPr>
            <p:cNvPr id="148" name="image3.png" descr="image3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39362" y="2007165"/>
              <a:ext cx="1192120" cy="11130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4" name="Group 140"/>
          <p:cNvGrpSpPr/>
          <p:nvPr/>
        </p:nvGrpSpPr>
        <p:grpSpPr>
          <a:xfrm>
            <a:off x="6479813" y="2219383"/>
            <a:ext cx="2948675" cy="6520021"/>
            <a:chOff x="-1" y="-1"/>
            <a:chExt cx="2948673" cy="6520019"/>
          </a:xfrm>
        </p:grpSpPr>
        <p:sp>
          <p:nvSpPr>
            <p:cNvPr id="150" name="Shape 136"/>
            <p:cNvSpPr txBox="1"/>
            <p:nvPr/>
          </p:nvSpPr>
          <p:spPr>
            <a:xfrm>
              <a:off x="-2" y="-2"/>
              <a:ext cx="2689815" cy="4511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Conjunctive Adverbs</a:t>
              </a:r>
            </a:p>
          </p:txBody>
        </p:sp>
        <p:sp>
          <p:nvSpPr>
            <p:cNvPr id="151" name="Shape 137"/>
            <p:cNvSpPr txBox="1"/>
            <p:nvPr/>
          </p:nvSpPr>
          <p:spPr>
            <a:xfrm>
              <a:off x="216746" y="758613"/>
              <a:ext cx="1679854" cy="14417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However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Moreover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Therefore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Furthermore</a:t>
              </a:r>
            </a:p>
          </p:txBody>
        </p:sp>
        <p:sp>
          <p:nvSpPr>
            <p:cNvPr id="152" name="Shape 138"/>
            <p:cNvSpPr txBox="1"/>
            <p:nvPr/>
          </p:nvSpPr>
          <p:spPr>
            <a:xfrm>
              <a:off x="216746" y="3935314"/>
              <a:ext cx="2431138" cy="25847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Can move within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own clause;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Requires commas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on both sides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Warning:</a:t>
              </a:r>
              <a:r>
                <a:rPr b="0"/>
                <a:t> If you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wish to use these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to join clauses, you</a:t>
              </a:r>
            </a:p>
            <a:p>
              <a:pPr algn="l" defTabSz="130048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must use a semicolon</a:t>
              </a:r>
              <a:r>
                <a:rPr sz="2200"/>
                <a:t>.</a:t>
              </a:r>
            </a:p>
          </p:txBody>
        </p:sp>
        <p:pic>
          <p:nvPicPr>
            <p:cNvPr id="153" name="image4.png" descr="image4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539807" y="2549032"/>
              <a:ext cx="1408866" cy="10950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9" name="Group 145"/>
          <p:cNvGrpSpPr/>
          <p:nvPr/>
        </p:nvGrpSpPr>
        <p:grpSpPr>
          <a:xfrm>
            <a:off x="9753600" y="2161395"/>
            <a:ext cx="3386687" cy="6941628"/>
            <a:chOff x="0" y="-1"/>
            <a:chExt cx="3386685" cy="6941627"/>
          </a:xfrm>
        </p:grpSpPr>
        <p:pic>
          <p:nvPicPr>
            <p:cNvPr id="155" name="image5.png" descr="image5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763529" y="1244038"/>
              <a:ext cx="623156" cy="18288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6" name="Shape 142"/>
            <p:cNvSpPr txBox="1"/>
            <p:nvPr/>
          </p:nvSpPr>
          <p:spPr>
            <a:xfrm>
              <a:off x="216749" y="-2"/>
              <a:ext cx="1867030" cy="7813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Subordinating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Conjunctions</a:t>
              </a:r>
            </a:p>
          </p:txBody>
        </p:sp>
        <p:sp>
          <p:nvSpPr>
            <p:cNvPr id="157" name="Shape 143"/>
            <p:cNvSpPr txBox="1"/>
            <p:nvPr/>
          </p:nvSpPr>
          <p:spPr>
            <a:xfrm>
              <a:off x="216749" y="975363"/>
              <a:ext cx="2410414" cy="24323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As, although, after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while, when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until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because, before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if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AAAWWUBBI</a:t>
              </a:r>
            </a:p>
          </p:txBody>
        </p:sp>
        <p:sp>
          <p:nvSpPr>
            <p:cNvPr id="158" name="Shape 144"/>
            <p:cNvSpPr txBox="1"/>
            <p:nvPr/>
          </p:nvSpPr>
          <p:spPr>
            <a:xfrm>
              <a:off x="-1" y="4152061"/>
              <a:ext cx="2645513" cy="27895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Can hitch up to an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independent clause,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creating a subordinate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(dependent) clause,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forming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complex sentence.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Can appear after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main clause (no comma)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or before main clause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(needs a comma)</a:t>
              </a:r>
            </a:p>
          </p:txBody>
        </p:sp>
      </p:grpSp>
      <p:pic>
        <p:nvPicPr>
          <p:cNvPr id="16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03711" y="-31901"/>
            <a:ext cx="3975101" cy="2044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3"/>
      <p:bldP build="whole" bldLvl="1" animBg="1" rev="0" advAuto="0" spid="154" grpId="2"/>
      <p:bldP build="whole" bldLvl="1" animBg="1" rev="0" advAuto="0" spid="14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63" name="Shape 371"/>
          <p:cNvSpPr txBox="1"/>
          <p:nvPr/>
        </p:nvSpPr>
        <p:spPr>
          <a:xfrm>
            <a:off x="4334933" y="541866"/>
            <a:ext cx="3733818" cy="47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Common Hitching Devices</a:t>
            </a:r>
          </a:p>
        </p:txBody>
      </p:sp>
      <p:sp>
        <p:nvSpPr>
          <p:cNvPr id="164" name="Shape 372"/>
          <p:cNvSpPr/>
          <p:nvPr/>
        </p:nvSpPr>
        <p:spPr>
          <a:xfrm>
            <a:off x="-8" y="3034446"/>
            <a:ext cx="2925907" cy="1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65" name="Shape 373"/>
          <p:cNvSpPr/>
          <p:nvPr/>
        </p:nvSpPr>
        <p:spPr>
          <a:xfrm flipH="1">
            <a:off x="3034447" y="1532271"/>
            <a:ext cx="15" cy="822133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166" name="image27.jpeg" descr="image2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44744" y="325119"/>
            <a:ext cx="4226567" cy="1155985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376"/>
          <p:cNvSpPr txBox="1"/>
          <p:nvPr/>
        </p:nvSpPr>
        <p:spPr>
          <a:xfrm>
            <a:off x="85792" y="2002645"/>
            <a:ext cx="1904870" cy="831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Coordinating</a:t>
            </a: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Conjunctions</a:t>
            </a:r>
          </a:p>
        </p:txBody>
      </p:sp>
      <p:sp>
        <p:nvSpPr>
          <p:cNvPr id="168" name="Shape 377"/>
          <p:cNvSpPr txBox="1"/>
          <p:nvPr/>
        </p:nvSpPr>
        <p:spPr>
          <a:xfrm>
            <a:off x="85781" y="3411497"/>
            <a:ext cx="1006543" cy="1542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And</a:t>
            </a: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But</a:t>
            </a: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So</a:t>
            </a:r>
          </a:p>
          <a:p>
            <a:pPr algn="l" defTabSz="1300480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Or/nor</a:t>
            </a:r>
          </a:p>
        </p:txBody>
      </p:sp>
      <p:sp>
        <p:nvSpPr>
          <p:cNvPr id="169" name="Shape 378"/>
          <p:cNvSpPr/>
          <p:nvPr/>
        </p:nvSpPr>
        <p:spPr>
          <a:xfrm>
            <a:off x="-8" y="5846134"/>
            <a:ext cx="2925907" cy="9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0" name="Shape 379"/>
          <p:cNvSpPr txBox="1"/>
          <p:nvPr/>
        </p:nvSpPr>
        <p:spPr>
          <a:xfrm>
            <a:off x="108547" y="5888001"/>
            <a:ext cx="2862390" cy="3589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1" tIns="65021" rIns="65021" bIns="65021">
            <a:spAutoFit/>
          </a:bodyPr>
          <a:lstStyle/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Can join two independent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clauses to make a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compound sentence.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Warning:</a:t>
            </a:r>
            <a:r>
              <a:rPr b="0"/>
              <a:t> </a:t>
            </a:r>
            <a:r>
              <a:rPr b="0" i="1"/>
              <a:t>You </a:t>
            </a:r>
            <a:r>
              <a:t>must</a:t>
            </a:r>
            <a:r>
              <a:rPr b="0"/>
              <a:t> use</a:t>
            </a:r>
          </a:p>
          <a:p>
            <a:pPr algn="l" defTabSz="1300480">
              <a:defRPr sz="1800">
                <a:latin typeface="Arial"/>
                <a:ea typeface="Arial"/>
                <a:cs typeface="Arial"/>
                <a:sym typeface="Arial"/>
              </a:defRPr>
            </a:pPr>
            <a:r>
              <a:t> a comma</a:t>
            </a:r>
            <a:r>
              <a:rPr i="1"/>
              <a:t> </a:t>
            </a:r>
            <a:r>
              <a:t>with these</a:t>
            </a:r>
          </a:p>
          <a:p>
            <a:pPr algn="l" defTabSz="1300480">
              <a:defRPr sz="1800">
                <a:latin typeface="Arial"/>
                <a:ea typeface="Arial"/>
                <a:cs typeface="Arial"/>
                <a:sym typeface="Arial"/>
              </a:defRPr>
            </a:pPr>
            <a:r>
              <a:t> when they join </a:t>
            </a:r>
            <a:endParaRPr i="1"/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independent clauses.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You may use a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semicolon instead of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a coordinating conjunction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to join two independent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clauses.</a:t>
            </a:r>
          </a:p>
        </p:txBody>
      </p:sp>
      <p:pic>
        <p:nvPicPr>
          <p:cNvPr id="171" name="image4.png" descr="image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08851" y="4334933"/>
            <a:ext cx="1503685" cy="15037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10683" y="2240905"/>
            <a:ext cx="2844809" cy="2857503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Use the phrase “star-crossed lovers”"/>
          <p:cNvSpPr txBox="1"/>
          <p:nvPr/>
        </p:nvSpPr>
        <p:spPr>
          <a:xfrm>
            <a:off x="5619748" y="5412402"/>
            <a:ext cx="52928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Use the phrase “star-crossed lovers”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6" name="Shape 370"/>
          <p:cNvSpPr/>
          <p:nvPr/>
        </p:nvSpPr>
        <p:spPr>
          <a:xfrm flipH="1">
            <a:off x="6394020" y="1532270"/>
            <a:ext cx="15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7" name="Shape 371"/>
          <p:cNvSpPr txBox="1"/>
          <p:nvPr/>
        </p:nvSpPr>
        <p:spPr>
          <a:xfrm>
            <a:off x="4334933" y="541866"/>
            <a:ext cx="3733818" cy="47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Common Hitching Devices</a:t>
            </a:r>
          </a:p>
        </p:txBody>
      </p:sp>
      <p:sp>
        <p:nvSpPr>
          <p:cNvPr id="178" name="Shape 372"/>
          <p:cNvSpPr/>
          <p:nvPr/>
        </p:nvSpPr>
        <p:spPr>
          <a:xfrm>
            <a:off x="2996432" y="2970945"/>
            <a:ext cx="3476124" cy="1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79" name="Shape 373"/>
          <p:cNvSpPr/>
          <p:nvPr/>
        </p:nvSpPr>
        <p:spPr>
          <a:xfrm flipH="1">
            <a:off x="3034447" y="1532271"/>
            <a:ext cx="15" cy="822133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180" name="image27.jpeg" descr="image2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44744" y="325119"/>
            <a:ext cx="4226567" cy="1155985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hape 378"/>
          <p:cNvSpPr/>
          <p:nvPr/>
        </p:nvSpPr>
        <p:spPr>
          <a:xfrm>
            <a:off x="3071539" y="5873073"/>
            <a:ext cx="3325908" cy="14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grpSp>
        <p:nvGrpSpPr>
          <p:cNvPr id="186" name="Group 385"/>
          <p:cNvGrpSpPr/>
          <p:nvPr/>
        </p:nvGrpSpPr>
        <p:grpSpPr>
          <a:xfrm>
            <a:off x="3048409" y="2117790"/>
            <a:ext cx="2741313" cy="7510566"/>
            <a:chOff x="-1" y="0"/>
            <a:chExt cx="2741311" cy="7510563"/>
          </a:xfrm>
        </p:grpSpPr>
        <p:sp>
          <p:nvSpPr>
            <p:cNvPr id="182" name="Shape 381"/>
            <p:cNvSpPr txBox="1"/>
            <p:nvPr/>
          </p:nvSpPr>
          <p:spPr>
            <a:xfrm>
              <a:off x="107927" y="-1"/>
              <a:ext cx="2633384" cy="47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Relative Pronouns</a:t>
              </a:r>
            </a:p>
          </p:txBody>
        </p:sp>
        <p:sp>
          <p:nvSpPr>
            <p:cNvPr id="183" name="Shape 382"/>
            <p:cNvSpPr txBox="1"/>
            <p:nvPr/>
          </p:nvSpPr>
          <p:spPr>
            <a:xfrm>
              <a:off x="175387" y="1026168"/>
              <a:ext cx="919006" cy="2432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1" tIns="65021" rIns="65021" bIns="65021" numCol="1" anchor="t">
              <a:spAutoFit/>
            </a:bodyPr>
            <a:lstStyle/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Which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Who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That </a:t>
              </a:r>
            </a:p>
          </p:txBody>
        </p:sp>
        <p:sp>
          <p:nvSpPr>
            <p:cNvPr id="184" name="Shape 383"/>
            <p:cNvSpPr txBox="1"/>
            <p:nvPr/>
          </p:nvSpPr>
          <p:spPr>
            <a:xfrm>
              <a:off x="-2" y="3729568"/>
              <a:ext cx="2378836" cy="37809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1" tIns="65021" rIns="65021" bIns="65021" numCol="1" anchor="t">
              <a:spAutoFit/>
            </a:bodyPr>
            <a:lstStyle/>
            <a:p>
              <a:pPr algn="l" defTabSz="1300480">
                <a:defRPr i="1" sz="1700">
                  <a:latin typeface="Arial"/>
                  <a:ea typeface="Arial"/>
                  <a:cs typeface="Arial"/>
                  <a:sym typeface="Arial"/>
                </a:defRPr>
              </a:pPr>
              <a:r>
                <a:t>Can attach to an</a:t>
              </a:r>
            </a:p>
            <a:p>
              <a:pPr algn="l" defTabSz="1300480">
                <a:defRPr i="1" sz="1700">
                  <a:latin typeface="Arial"/>
                  <a:ea typeface="Arial"/>
                  <a:cs typeface="Arial"/>
                  <a:sym typeface="Arial"/>
                </a:defRPr>
              </a:pPr>
              <a:r>
                <a:t>independent clause to</a:t>
              </a:r>
            </a:p>
            <a:p>
              <a:pPr algn="l" defTabSz="1300480">
                <a:defRPr i="1" sz="1700">
                  <a:latin typeface="Arial"/>
                  <a:ea typeface="Arial"/>
                  <a:cs typeface="Arial"/>
                  <a:sym typeface="Arial"/>
                </a:defRPr>
              </a:pPr>
              <a:r>
                <a:t>create a complex</a:t>
              </a:r>
            </a:p>
            <a:p>
              <a:pPr algn="l" defTabSz="1300480">
                <a:defRPr i="1" sz="1700">
                  <a:latin typeface="Arial"/>
                  <a:ea typeface="Arial"/>
                  <a:cs typeface="Arial"/>
                  <a:sym typeface="Arial"/>
                </a:defRPr>
              </a:pPr>
              <a:r>
                <a:t>sentence.</a:t>
              </a:r>
            </a:p>
            <a:p>
              <a:pPr algn="l" defTabSz="1300480">
                <a:defRPr b="1" sz="1900">
                  <a:latin typeface="Arial"/>
                  <a:ea typeface="Arial"/>
                  <a:cs typeface="Arial"/>
                  <a:sym typeface="Arial"/>
                </a:defRPr>
              </a:pPr>
              <a:r>
                <a:t>Warning</a:t>
              </a:r>
              <a:r>
                <a:rPr sz="2400"/>
                <a:t>:</a:t>
              </a:r>
              <a:r>
                <a:rPr b="0" sz="2400"/>
                <a:t> </a:t>
              </a:r>
              <a:r>
                <a:rPr b="0" sz="1600"/>
                <a:t>Many</a:t>
              </a:r>
              <a:endParaRPr sz="1600"/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sentence fragments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begin with these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words.  Usually, you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must hitch these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words and the clauses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that they introduce to 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your previous sentence.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Note: No comma is to be</a:t>
              </a:r>
            </a:p>
            <a:p>
              <a:pPr algn="l" defTabSz="1300480">
                <a:defRPr sz="1600">
                  <a:latin typeface="Arial"/>
                  <a:ea typeface="Arial"/>
                  <a:cs typeface="Arial"/>
                  <a:sym typeface="Arial"/>
                </a:defRPr>
              </a:pPr>
              <a:r>
                <a:t>used with </a:t>
              </a:r>
              <a:r>
                <a:rPr i="1"/>
                <a:t>that.</a:t>
              </a:r>
            </a:p>
          </p:txBody>
        </p:sp>
        <p:pic>
          <p:nvPicPr>
            <p:cNvPr id="185" name="image5.png" descr="image5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39383" y="2007165"/>
              <a:ext cx="1192143" cy="11131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03442" y="1842342"/>
            <a:ext cx="2857509" cy="2857502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Use the phrase “Ides of March”"/>
          <p:cNvSpPr txBox="1"/>
          <p:nvPr/>
        </p:nvSpPr>
        <p:spPr>
          <a:xfrm>
            <a:off x="7600949" y="5412402"/>
            <a:ext cx="452993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Use the phrase “Ides of March”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1" name="Shape 370"/>
          <p:cNvSpPr/>
          <p:nvPr/>
        </p:nvSpPr>
        <p:spPr>
          <a:xfrm flipH="1">
            <a:off x="6394020" y="1532270"/>
            <a:ext cx="15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2" name="Shape 371"/>
          <p:cNvSpPr txBox="1"/>
          <p:nvPr/>
        </p:nvSpPr>
        <p:spPr>
          <a:xfrm>
            <a:off x="4334933" y="541866"/>
            <a:ext cx="3733818" cy="47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Common Hitching Devices</a:t>
            </a:r>
          </a:p>
        </p:txBody>
      </p:sp>
      <p:sp>
        <p:nvSpPr>
          <p:cNvPr id="193" name="Shape 372"/>
          <p:cNvSpPr/>
          <p:nvPr/>
        </p:nvSpPr>
        <p:spPr>
          <a:xfrm>
            <a:off x="6502391" y="3034445"/>
            <a:ext cx="3174602" cy="1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94" name="Shape 374"/>
          <p:cNvSpPr/>
          <p:nvPr/>
        </p:nvSpPr>
        <p:spPr>
          <a:xfrm flipH="1">
            <a:off x="9753596" y="1532272"/>
            <a:ext cx="10" cy="822132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195" name="image27.jpeg" descr="image2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44744" y="325119"/>
            <a:ext cx="4226567" cy="1155985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Shape 378"/>
          <p:cNvSpPr/>
          <p:nvPr/>
        </p:nvSpPr>
        <p:spPr>
          <a:xfrm>
            <a:off x="6379212" y="5947733"/>
            <a:ext cx="3347397" cy="1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grpSp>
        <p:nvGrpSpPr>
          <p:cNvPr id="201" name="Group 390"/>
          <p:cNvGrpSpPr/>
          <p:nvPr/>
        </p:nvGrpSpPr>
        <p:grpSpPr>
          <a:xfrm>
            <a:off x="6479780" y="2219353"/>
            <a:ext cx="3146238" cy="7052605"/>
            <a:chOff x="-1" y="0"/>
            <a:chExt cx="3146236" cy="7052603"/>
          </a:xfrm>
        </p:grpSpPr>
        <p:sp>
          <p:nvSpPr>
            <p:cNvPr id="197" name="Shape 386"/>
            <p:cNvSpPr txBox="1"/>
            <p:nvPr/>
          </p:nvSpPr>
          <p:spPr>
            <a:xfrm>
              <a:off x="-2" y="-1"/>
              <a:ext cx="2921367" cy="47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Conjunctive Adverbs</a:t>
              </a:r>
            </a:p>
          </p:txBody>
        </p:sp>
        <p:sp>
          <p:nvSpPr>
            <p:cNvPr id="198" name="Shape 387"/>
            <p:cNvSpPr txBox="1"/>
            <p:nvPr/>
          </p:nvSpPr>
          <p:spPr>
            <a:xfrm>
              <a:off x="216760" y="758624"/>
              <a:ext cx="1819591" cy="15424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However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Moreover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Therefore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Furthermore</a:t>
              </a:r>
            </a:p>
          </p:txBody>
        </p:sp>
        <p:sp>
          <p:nvSpPr>
            <p:cNvPr id="199" name="Shape 388"/>
            <p:cNvSpPr txBox="1"/>
            <p:nvPr/>
          </p:nvSpPr>
          <p:spPr>
            <a:xfrm>
              <a:off x="216761" y="3935331"/>
              <a:ext cx="2929475" cy="31172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1" tIns="65021" rIns="65021" bIns="65021" numCol="1" anchor="t">
              <a:spAutoFit/>
            </a:bodyPr>
            <a:lstStyle/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Can move within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own clause;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Requires commas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on both sides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b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Warning:</a:t>
              </a:r>
              <a:r>
                <a:rPr b="0"/>
                <a:t> If you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wish to use these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to join clauses, you</a:t>
              </a:r>
            </a:p>
            <a:p>
              <a:pPr algn="l" defTabSz="1300480"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must use a semicolon</a:t>
              </a:r>
              <a:r>
                <a:rPr sz="2400"/>
                <a:t>.</a:t>
              </a:r>
            </a:p>
          </p:txBody>
        </p:sp>
        <p:pic>
          <p:nvPicPr>
            <p:cNvPr id="200" name="image6.png" descr="image6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39826" y="2549043"/>
              <a:ext cx="1408894" cy="1095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02" name="Use the phrase “the Weird Sisters”"/>
          <p:cNvSpPr txBox="1"/>
          <p:nvPr/>
        </p:nvSpPr>
        <p:spPr>
          <a:xfrm>
            <a:off x="1111241" y="5717203"/>
            <a:ext cx="49926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Use the phrase “the Weird Sisters”</a:t>
            </a:r>
          </a:p>
        </p:txBody>
      </p:sp>
      <p:pic>
        <p:nvPicPr>
          <p:cNvPr id="20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05657" y="2147996"/>
            <a:ext cx="2857502" cy="28575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06" name="Shape 371"/>
          <p:cNvSpPr txBox="1"/>
          <p:nvPr/>
        </p:nvSpPr>
        <p:spPr>
          <a:xfrm>
            <a:off x="3369733" y="373740"/>
            <a:ext cx="3733818" cy="475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Common Hitching Devices</a:t>
            </a:r>
          </a:p>
        </p:txBody>
      </p:sp>
      <p:sp>
        <p:nvSpPr>
          <p:cNvPr id="207" name="Shape 372"/>
          <p:cNvSpPr/>
          <p:nvPr/>
        </p:nvSpPr>
        <p:spPr>
          <a:xfrm>
            <a:off x="9791689" y="3059845"/>
            <a:ext cx="3733818" cy="1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08" name="Shape 374"/>
          <p:cNvSpPr/>
          <p:nvPr/>
        </p:nvSpPr>
        <p:spPr>
          <a:xfrm flipH="1">
            <a:off x="9753596" y="1532272"/>
            <a:ext cx="10" cy="822132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209" name="image27.jpeg" descr="image2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44744" y="325119"/>
            <a:ext cx="4226567" cy="1155985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Shape 378"/>
          <p:cNvSpPr/>
          <p:nvPr/>
        </p:nvSpPr>
        <p:spPr>
          <a:xfrm>
            <a:off x="9784559" y="5797956"/>
            <a:ext cx="4071154" cy="3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grpSp>
        <p:nvGrpSpPr>
          <p:cNvPr id="215" name="Group 395"/>
          <p:cNvGrpSpPr/>
          <p:nvPr/>
        </p:nvGrpSpPr>
        <p:grpSpPr>
          <a:xfrm>
            <a:off x="9673712" y="2010459"/>
            <a:ext cx="3386727" cy="7574976"/>
            <a:chOff x="0" y="0"/>
            <a:chExt cx="3386725" cy="7574974"/>
          </a:xfrm>
        </p:grpSpPr>
        <p:pic>
          <p:nvPicPr>
            <p:cNvPr id="211" name="image7.png" descr="image7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763547" y="1244045"/>
              <a:ext cx="623179" cy="182882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2" name="Shape 392"/>
            <p:cNvSpPr txBox="1"/>
            <p:nvPr/>
          </p:nvSpPr>
          <p:spPr>
            <a:xfrm>
              <a:off x="216753" y="-1"/>
              <a:ext cx="2023783" cy="8312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Subordinating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Conjunctions</a:t>
              </a:r>
            </a:p>
          </p:txBody>
        </p:sp>
        <p:sp>
          <p:nvSpPr>
            <p:cNvPr id="213" name="Shape 393"/>
            <p:cNvSpPr txBox="1"/>
            <p:nvPr/>
          </p:nvSpPr>
          <p:spPr>
            <a:xfrm>
              <a:off x="216752" y="975370"/>
              <a:ext cx="2616566" cy="26092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As, although, after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While, when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Until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Because, before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If</a:t>
              </a: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AAAWWUBBI</a:t>
              </a:r>
            </a:p>
          </p:txBody>
        </p:sp>
        <p:sp>
          <p:nvSpPr>
            <p:cNvPr id="214" name="Shape 394"/>
            <p:cNvSpPr txBox="1"/>
            <p:nvPr/>
          </p:nvSpPr>
          <p:spPr>
            <a:xfrm>
              <a:off x="-1" y="4152072"/>
              <a:ext cx="3201682" cy="34229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1" tIns="65021" rIns="65021" bIns="65021" numCol="1" anchor="t">
              <a:spAutoFit/>
            </a:bodyPr>
            <a:lstStyle/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Can hitch up to an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independent clause, 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creating a subordinate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(dependent) clause, 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forming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complex sentence.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Can appear after 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main clause (no comma)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or before main clause</a:t>
              </a:r>
            </a:p>
            <a:p>
              <a:pPr algn="l" defTabSz="1300480">
                <a:defRPr i="1" sz="2200">
                  <a:latin typeface="Arial"/>
                  <a:ea typeface="Arial"/>
                  <a:cs typeface="Arial"/>
                  <a:sym typeface="Arial"/>
                </a:defRPr>
              </a:pPr>
              <a:r>
                <a:t>(needs a comma)</a:t>
              </a:r>
            </a:p>
          </p:txBody>
        </p:sp>
      </p:grpSp>
      <p:pic>
        <p:nvPicPr>
          <p:cNvPr id="21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76524" y="2643633"/>
            <a:ext cx="3289302" cy="246380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Use the phrase “Prince of Denmark”"/>
          <p:cNvSpPr txBox="1"/>
          <p:nvPr/>
        </p:nvSpPr>
        <p:spPr>
          <a:xfrm>
            <a:off x="1860549" y="5903567"/>
            <a:ext cx="52126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Use the phrase “Prince of Denmark”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0" name="Shape 370"/>
          <p:cNvSpPr/>
          <p:nvPr/>
        </p:nvSpPr>
        <p:spPr>
          <a:xfrm flipH="1">
            <a:off x="8705419" y="1481470"/>
            <a:ext cx="14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1" name="Shape 372"/>
          <p:cNvSpPr/>
          <p:nvPr/>
        </p:nvSpPr>
        <p:spPr>
          <a:xfrm>
            <a:off x="-7" y="22778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grpSp>
        <p:nvGrpSpPr>
          <p:cNvPr id="224" name="Group"/>
          <p:cNvGrpSpPr/>
          <p:nvPr/>
        </p:nvGrpSpPr>
        <p:grpSpPr>
          <a:xfrm>
            <a:off x="24419" y="1467669"/>
            <a:ext cx="3383329" cy="3042681"/>
            <a:chOff x="-1" y="0"/>
            <a:chExt cx="3383327" cy="3042680"/>
          </a:xfrm>
        </p:grpSpPr>
        <p:sp>
          <p:nvSpPr>
            <p:cNvPr id="222" name="Shape 376"/>
            <p:cNvSpPr txBox="1"/>
            <p:nvPr/>
          </p:nvSpPr>
          <p:spPr>
            <a:xfrm>
              <a:off x="328060" y="0"/>
              <a:ext cx="1701422" cy="47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Appositives</a:t>
              </a:r>
            </a:p>
          </p:txBody>
        </p:sp>
        <p:sp>
          <p:nvSpPr>
            <p:cNvPr id="223" name="Shape 377"/>
            <p:cNvSpPr txBox="1"/>
            <p:nvPr/>
          </p:nvSpPr>
          <p:spPr>
            <a:xfrm>
              <a:off x="-2" y="786515"/>
              <a:ext cx="3383329" cy="2256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Steve Jobs, a passionate golfer,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A passionate golfer, Steve Jobs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</p:txBody>
        </p:sp>
      </p:grpSp>
      <p:sp>
        <p:nvSpPr>
          <p:cNvPr id="225" name="Shape 370"/>
          <p:cNvSpPr/>
          <p:nvPr/>
        </p:nvSpPr>
        <p:spPr>
          <a:xfrm flipH="1">
            <a:off x="3473021" y="1481470"/>
            <a:ext cx="14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22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9242" y="6226"/>
            <a:ext cx="2848097" cy="193713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9" name="Group"/>
          <p:cNvGrpSpPr/>
          <p:nvPr/>
        </p:nvGrpSpPr>
        <p:grpSpPr>
          <a:xfrm>
            <a:off x="3525442" y="1842336"/>
            <a:ext cx="4832170" cy="2255266"/>
            <a:chOff x="0" y="0"/>
            <a:chExt cx="4832169" cy="2255265"/>
          </a:xfrm>
        </p:grpSpPr>
        <p:sp>
          <p:nvSpPr>
            <p:cNvPr id="227" name="Shape 376"/>
            <p:cNvSpPr txBox="1"/>
            <p:nvPr/>
          </p:nvSpPr>
          <p:spPr>
            <a:xfrm>
              <a:off x="865648" y="-1"/>
              <a:ext cx="3327816" cy="4756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Inverted Adjective Pairs</a:t>
              </a:r>
            </a:p>
          </p:txBody>
        </p:sp>
        <p:sp>
          <p:nvSpPr>
            <p:cNvPr id="228" name="Shape 377"/>
            <p:cNvSpPr txBox="1"/>
            <p:nvPr/>
          </p:nvSpPr>
          <p:spPr>
            <a:xfrm>
              <a:off x="0" y="532500"/>
              <a:ext cx="4832170" cy="1722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The dancer, graceful and confident, captivated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Graceful and confident, the dancer captivated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</p:txBody>
        </p:sp>
      </p:grpSp>
      <p:grpSp>
        <p:nvGrpSpPr>
          <p:cNvPr id="232" name="Group"/>
          <p:cNvGrpSpPr/>
          <p:nvPr/>
        </p:nvGrpSpPr>
        <p:grpSpPr>
          <a:xfrm>
            <a:off x="8734485" y="1467666"/>
            <a:ext cx="3146643" cy="2902787"/>
            <a:chOff x="0" y="0"/>
            <a:chExt cx="3146642" cy="2902786"/>
          </a:xfrm>
        </p:grpSpPr>
        <p:sp>
          <p:nvSpPr>
            <p:cNvPr id="230" name="Group 385"/>
            <p:cNvSpPr txBox="1"/>
            <p:nvPr/>
          </p:nvSpPr>
          <p:spPr>
            <a:xfrm>
              <a:off x="479772" y="0"/>
              <a:ext cx="2666870" cy="47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Participial Phrases</a:t>
              </a:r>
            </a:p>
          </p:txBody>
        </p:sp>
        <p:sp>
          <p:nvSpPr>
            <p:cNvPr id="231" name="Shape 377"/>
            <p:cNvSpPr txBox="1"/>
            <p:nvPr/>
          </p:nvSpPr>
          <p:spPr>
            <a:xfrm>
              <a:off x="-1" y="886259"/>
              <a:ext cx="3107612" cy="20165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Racing down the stairs, I collided with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the principal.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The bicycle, broken years ago, rusted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in the garage.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My Dad is the man wearing the </a:t>
              </a:r>
            </a:p>
            <a:p>
              <a:pPr algn="l" defTabSz="1300480">
                <a:defRPr i="1"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Hawaiian shirt.</a:t>
              </a:r>
            </a:p>
          </p:txBody>
        </p:sp>
      </p:grpSp>
      <p:sp>
        <p:nvSpPr>
          <p:cNvPr id="233" name="Shape 377"/>
          <p:cNvSpPr txBox="1"/>
          <p:nvPr/>
        </p:nvSpPr>
        <p:spPr>
          <a:xfrm>
            <a:off x="33303" y="4597401"/>
            <a:ext cx="3294590" cy="1722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An appositive is a noun or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noun phrase that gives another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name to the noun to which it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refers.</a:t>
            </a:r>
          </a:p>
        </p:txBody>
      </p:sp>
      <p:sp>
        <p:nvSpPr>
          <p:cNvPr id="234" name="Shape 377"/>
          <p:cNvSpPr txBox="1"/>
          <p:nvPr/>
        </p:nvSpPr>
        <p:spPr>
          <a:xfrm>
            <a:off x="43851" y="6472197"/>
            <a:ext cx="3344485" cy="145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Usually, appositives are set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off by commas on both sides.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The commas are not necessary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if the appositive is very short.</a:t>
            </a:r>
          </a:p>
        </p:txBody>
      </p:sp>
      <p:sp>
        <p:nvSpPr>
          <p:cNvPr id="235" name="Shape 377"/>
          <p:cNvSpPr txBox="1"/>
          <p:nvPr/>
        </p:nvSpPr>
        <p:spPr>
          <a:xfrm>
            <a:off x="3554638" y="4197351"/>
            <a:ext cx="5136784" cy="2789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Adjectives usually go before the noun that they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modify, or after a form of the verb “to be.’ (The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graceful, confident dancer…; The dancer was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graceful and confident.)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But when adjectives are inverted, they are placed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by themselves in the sentence so as to attract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special attention. </a:t>
            </a:r>
          </a:p>
        </p:txBody>
      </p:sp>
      <p:sp>
        <p:nvSpPr>
          <p:cNvPr id="236" name="Shape 377"/>
          <p:cNvSpPr txBox="1"/>
          <p:nvPr/>
        </p:nvSpPr>
        <p:spPr>
          <a:xfrm>
            <a:off x="3481577" y="7196097"/>
            <a:ext cx="4983416" cy="655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Adjective pair inversions are set off by commas.</a:t>
            </a:r>
          </a:p>
        </p:txBody>
      </p:sp>
      <p:sp>
        <p:nvSpPr>
          <p:cNvPr id="237" name="Shape 377"/>
          <p:cNvSpPr txBox="1"/>
          <p:nvPr/>
        </p:nvSpPr>
        <p:spPr>
          <a:xfrm>
            <a:off x="43855" y="8173997"/>
            <a:ext cx="3306422" cy="145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Appositives allow you to pack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more information efficiently into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 single sentence.</a:t>
            </a:r>
          </a:p>
        </p:txBody>
      </p:sp>
      <p:sp>
        <p:nvSpPr>
          <p:cNvPr id="238" name="Shape 377"/>
          <p:cNvSpPr txBox="1"/>
          <p:nvPr/>
        </p:nvSpPr>
        <p:spPr>
          <a:xfrm>
            <a:off x="3554640" y="8173997"/>
            <a:ext cx="4565061" cy="1189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Inverted adjective pairs get extra special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attention and add artistic flair to a sentence.</a:t>
            </a:r>
          </a:p>
        </p:txBody>
      </p:sp>
      <p:sp>
        <p:nvSpPr>
          <p:cNvPr id="239" name="Shape 377"/>
          <p:cNvSpPr txBox="1"/>
          <p:nvPr/>
        </p:nvSpPr>
        <p:spPr>
          <a:xfrm>
            <a:off x="8724806" y="4440201"/>
            <a:ext cx="4148280" cy="2283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A participle is an adjective that is derived from a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Present participles end in -ing. Past participles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take the form of the verb that you would use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with the helping verbs ‘have’ (I have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broken my promise. I have seen a ghost. I have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walked my dog.) 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A participial phrase, then, is simply a participle with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one or more words following it that go together.</a:t>
            </a:r>
          </a:p>
        </p:txBody>
      </p:sp>
      <p:sp>
        <p:nvSpPr>
          <p:cNvPr id="240" name="Shape 377"/>
          <p:cNvSpPr txBox="1"/>
          <p:nvPr/>
        </p:nvSpPr>
        <p:spPr>
          <a:xfrm>
            <a:off x="8743532" y="8529597"/>
            <a:ext cx="3738618" cy="1189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Participial phrases give action and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visuals concisely within a sentence.</a:t>
            </a:r>
          </a:p>
        </p:txBody>
      </p:sp>
      <p:sp>
        <p:nvSpPr>
          <p:cNvPr id="241" name="Shape 377"/>
          <p:cNvSpPr txBox="1"/>
          <p:nvPr/>
        </p:nvSpPr>
        <p:spPr>
          <a:xfrm>
            <a:off x="8724806" y="6719971"/>
            <a:ext cx="4234228" cy="1813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marL="277810" indent="-277810" algn="l" defTabSz="1300480">
              <a:buSzPct val="100000"/>
              <a:buAutoNum type="arabicPeriod" startAt="1"/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If the participle is separated from the word that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it modifies, set the participial phrase off by commas.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2.  If the participle is right next to the word that it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modifies, use NO comma IF the participle defines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the noun that it modifies. USE a comma IF the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participle MERELY COMMENTS upon the noun that</a:t>
            </a:r>
          </a:p>
          <a:p>
            <a:pPr algn="l" defTabSz="1300480">
              <a:defRPr i="1" sz="1400">
                <a:latin typeface="Arial"/>
                <a:ea typeface="Arial"/>
                <a:cs typeface="Arial"/>
                <a:sym typeface="Arial"/>
              </a:defRPr>
            </a:pPr>
            <a:r>
              <a:t>it modifies.</a:t>
            </a:r>
          </a:p>
        </p:txBody>
      </p:sp>
      <p:pic>
        <p:nvPicPr>
          <p:cNvPr id="24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21348" y="-50704"/>
            <a:ext cx="2073027" cy="16600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2" grpId="9"/>
      <p:bldP build="whole" bldLvl="1" animBg="1" rev="0" advAuto="0" spid="241" grpId="11"/>
      <p:bldP build="whole" bldLvl="1" animBg="1" rev="0" advAuto="0" spid="237" grpId="4"/>
      <p:bldP build="whole" bldLvl="1" animBg="1" rev="0" advAuto="0" spid="224" grpId="1"/>
      <p:bldP build="whole" bldLvl="1" animBg="1" rev="0" advAuto="0" spid="239" grpId="10"/>
      <p:bldP build="whole" bldLvl="1" animBg="1" rev="0" advAuto="0" spid="234" grpId="3"/>
      <p:bldP build="whole" bldLvl="1" animBg="1" rev="0" advAuto="0" spid="229" grpId="5"/>
      <p:bldP build="whole" bldLvl="1" animBg="1" rev="0" advAuto="0" spid="235" grpId="6"/>
      <p:bldP build="whole" bldLvl="1" animBg="1" rev="0" advAuto="0" spid="236" grpId="7"/>
      <p:bldP build="whole" bldLvl="1" animBg="1" rev="0" advAuto="0" spid="238" grpId="8"/>
      <p:bldP build="whole" bldLvl="1" animBg="1" rev="0" advAuto="0" spid="240" grpId="12"/>
      <p:bldP build="whole" bldLvl="1" animBg="1" rev="0" advAuto="0" spid="23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45" name="Shape 372"/>
          <p:cNvSpPr/>
          <p:nvPr/>
        </p:nvSpPr>
        <p:spPr>
          <a:xfrm>
            <a:off x="-7" y="2277842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grpSp>
        <p:nvGrpSpPr>
          <p:cNvPr id="248" name="Group"/>
          <p:cNvGrpSpPr/>
          <p:nvPr/>
        </p:nvGrpSpPr>
        <p:grpSpPr>
          <a:xfrm>
            <a:off x="24419" y="1467669"/>
            <a:ext cx="3383329" cy="3042681"/>
            <a:chOff x="-1" y="0"/>
            <a:chExt cx="3383327" cy="3042680"/>
          </a:xfrm>
        </p:grpSpPr>
        <p:sp>
          <p:nvSpPr>
            <p:cNvPr id="246" name="Shape 376"/>
            <p:cNvSpPr txBox="1"/>
            <p:nvPr/>
          </p:nvSpPr>
          <p:spPr>
            <a:xfrm>
              <a:off x="328060" y="0"/>
              <a:ext cx="1701422" cy="4756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Appositives</a:t>
              </a:r>
            </a:p>
          </p:txBody>
        </p:sp>
        <p:sp>
          <p:nvSpPr>
            <p:cNvPr id="247" name="Shape 377"/>
            <p:cNvSpPr txBox="1"/>
            <p:nvPr/>
          </p:nvSpPr>
          <p:spPr>
            <a:xfrm>
              <a:off x="-2" y="786515"/>
              <a:ext cx="3383329" cy="2256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Steve Jobs, a passionate golfer,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A passionate golfer, Steve Jobs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</p:txBody>
        </p:sp>
      </p:grpSp>
      <p:sp>
        <p:nvSpPr>
          <p:cNvPr id="249" name="Shape 370"/>
          <p:cNvSpPr/>
          <p:nvPr/>
        </p:nvSpPr>
        <p:spPr>
          <a:xfrm flipH="1">
            <a:off x="3473020" y="1481470"/>
            <a:ext cx="15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25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9242" y="6226"/>
            <a:ext cx="2848097" cy="1937131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Shape 377"/>
          <p:cNvSpPr txBox="1"/>
          <p:nvPr/>
        </p:nvSpPr>
        <p:spPr>
          <a:xfrm>
            <a:off x="33303" y="4597401"/>
            <a:ext cx="3294590" cy="1722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An appositive is a noun or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noun phrase that gives another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name to the noun to which it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refers.</a:t>
            </a:r>
          </a:p>
        </p:txBody>
      </p:sp>
      <p:sp>
        <p:nvSpPr>
          <p:cNvPr id="252" name="Shape 377"/>
          <p:cNvSpPr txBox="1"/>
          <p:nvPr/>
        </p:nvSpPr>
        <p:spPr>
          <a:xfrm>
            <a:off x="43851" y="6472197"/>
            <a:ext cx="3344485" cy="145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Usually, appositives are set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off by commas on both sides.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The commas are not necessary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if the appositive is very short.</a:t>
            </a:r>
          </a:p>
        </p:txBody>
      </p:sp>
      <p:sp>
        <p:nvSpPr>
          <p:cNvPr id="253" name="Shape 377"/>
          <p:cNvSpPr txBox="1"/>
          <p:nvPr/>
        </p:nvSpPr>
        <p:spPr>
          <a:xfrm>
            <a:off x="43855" y="8173997"/>
            <a:ext cx="3306422" cy="145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Appositives allow you to pack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more information efficiently into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 single sentence.</a:t>
            </a:r>
          </a:p>
        </p:txBody>
      </p:sp>
      <p:pic>
        <p:nvPicPr>
          <p:cNvPr id="254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21348" y="-50704"/>
            <a:ext cx="2073027" cy="1660070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Identify a character by using an appositive."/>
          <p:cNvSpPr txBox="1"/>
          <p:nvPr/>
        </p:nvSpPr>
        <p:spPr>
          <a:xfrm>
            <a:off x="5327646" y="2758486"/>
            <a:ext cx="616793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Identify a character by using an appositive.</a:t>
            </a:r>
          </a:p>
        </p:txBody>
      </p:sp>
      <p:sp>
        <p:nvSpPr>
          <p:cNvPr id="256" name="Atticus Finch, a soft-spoken country lawyer,…"/>
          <p:cNvSpPr txBox="1"/>
          <p:nvPr/>
        </p:nvSpPr>
        <p:spPr>
          <a:xfrm>
            <a:off x="5099046" y="4356827"/>
            <a:ext cx="6224322" cy="830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Atticus Finch,</a:t>
            </a:r>
            <a:r>
              <a:rPr>
                <a:solidFill>
                  <a:srgbClr val="909090"/>
                </a:solidFill>
              </a:rPr>
              <a:t> </a:t>
            </a:r>
            <a:r>
              <a:rPr i="1">
                <a:solidFill>
                  <a:srgbClr val="909090"/>
                </a:solidFill>
                <a:latin typeface="+mn-lt"/>
                <a:ea typeface="+mn-ea"/>
                <a:cs typeface="+mn-cs"/>
                <a:sym typeface="Helvetica Neue"/>
              </a:rPr>
              <a:t>a soft-spoken country lawyer</a:t>
            </a:r>
            <a:r>
              <a:t>, </a:t>
            </a:r>
          </a:p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was modeled after Harper Lee’s own father.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1" grpId="2"/>
      <p:bldP build="whole" bldLvl="1" animBg="1" rev="0" advAuto="0" spid="256" grpId="5"/>
      <p:bldP build="whole" bldLvl="1" animBg="1" rev="0" advAuto="0" spid="252" grpId="3"/>
      <p:bldP build="whole" bldLvl="1" animBg="1" rev="0" advAuto="0" spid="248" grpId="1"/>
      <p:bldP build="whole" bldLvl="1" animBg="1" rev="0" advAuto="0" spid="253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369"/>
          <p:cNvSpPr/>
          <p:nvPr/>
        </p:nvSpPr>
        <p:spPr>
          <a:xfrm>
            <a:off x="-7" y="1429941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59" name="Shape 370"/>
          <p:cNvSpPr/>
          <p:nvPr/>
        </p:nvSpPr>
        <p:spPr>
          <a:xfrm flipH="1">
            <a:off x="8705420" y="1481470"/>
            <a:ext cx="15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60" name="Shape 372"/>
          <p:cNvSpPr/>
          <p:nvPr/>
        </p:nvSpPr>
        <p:spPr>
          <a:xfrm>
            <a:off x="-7" y="2277842"/>
            <a:ext cx="1300481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61" name="Shape 370"/>
          <p:cNvSpPr/>
          <p:nvPr/>
        </p:nvSpPr>
        <p:spPr>
          <a:xfrm flipH="1">
            <a:off x="3473020" y="1481470"/>
            <a:ext cx="15" cy="8221330"/>
          </a:xfrm>
          <a:prstGeom prst="line">
            <a:avLst/>
          </a:prstGeom>
          <a:ln w="762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 sz="24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26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9242" y="6226"/>
            <a:ext cx="2848097" cy="193713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5" name="Group"/>
          <p:cNvGrpSpPr/>
          <p:nvPr/>
        </p:nvGrpSpPr>
        <p:grpSpPr>
          <a:xfrm>
            <a:off x="3525442" y="1842336"/>
            <a:ext cx="4832170" cy="2255266"/>
            <a:chOff x="0" y="0"/>
            <a:chExt cx="4832169" cy="2255265"/>
          </a:xfrm>
        </p:grpSpPr>
        <p:sp>
          <p:nvSpPr>
            <p:cNvPr id="263" name="Shape 376"/>
            <p:cNvSpPr txBox="1"/>
            <p:nvPr/>
          </p:nvSpPr>
          <p:spPr>
            <a:xfrm>
              <a:off x="865648" y="-1"/>
              <a:ext cx="3327816" cy="4756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Inverted Adjective Pairs</a:t>
              </a:r>
            </a:p>
          </p:txBody>
        </p:sp>
        <p:sp>
          <p:nvSpPr>
            <p:cNvPr id="264" name="Shape 377"/>
            <p:cNvSpPr txBox="1"/>
            <p:nvPr/>
          </p:nvSpPr>
          <p:spPr>
            <a:xfrm>
              <a:off x="0" y="532500"/>
              <a:ext cx="4832170" cy="1722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/>
            <a:p>
              <a:pPr algn="l" defTabSz="1300480">
                <a:defRPr b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The dancer, graceful and confident, captivated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Graceful and confident, the dancer captivated</a:t>
              </a:r>
            </a:p>
            <a:p>
              <a:pPr algn="l" defTabSz="1300480">
                <a:defRPr i="1" sz="1800"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</p:txBody>
        </p:sp>
      </p:grpSp>
      <p:sp>
        <p:nvSpPr>
          <p:cNvPr id="266" name="Shape 377"/>
          <p:cNvSpPr txBox="1"/>
          <p:nvPr/>
        </p:nvSpPr>
        <p:spPr>
          <a:xfrm>
            <a:off x="3554638" y="4197351"/>
            <a:ext cx="5136784" cy="2789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Adjectives usually go before the noun that they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modify, or after a form of the verb “to be.’ (The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graceful, confident dancer…; The dancer was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graceful and confident.)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But when adjectives are inverted, they are placed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 by themselves in the sentence so as to attract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special attention. </a:t>
            </a:r>
          </a:p>
        </p:txBody>
      </p:sp>
      <p:sp>
        <p:nvSpPr>
          <p:cNvPr id="267" name="Shape 377"/>
          <p:cNvSpPr txBox="1"/>
          <p:nvPr/>
        </p:nvSpPr>
        <p:spPr>
          <a:xfrm>
            <a:off x="3481577" y="7196097"/>
            <a:ext cx="4983416" cy="655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Adjective pair inversions are set off by commas.</a:t>
            </a:r>
          </a:p>
        </p:txBody>
      </p:sp>
      <p:sp>
        <p:nvSpPr>
          <p:cNvPr id="268" name="Shape 377"/>
          <p:cNvSpPr txBox="1"/>
          <p:nvPr/>
        </p:nvSpPr>
        <p:spPr>
          <a:xfrm>
            <a:off x="3554640" y="8173997"/>
            <a:ext cx="4565061" cy="1189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300480">
              <a:defRPr b="1" sz="1800"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Inverted adjective pairs get extra special</a:t>
            </a:r>
          </a:p>
          <a:p>
            <a:pPr algn="l" defTabSz="1300480">
              <a:defRPr i="1" sz="1800">
                <a:latin typeface="Arial"/>
                <a:ea typeface="Arial"/>
                <a:cs typeface="Arial"/>
                <a:sym typeface="Arial"/>
              </a:defRPr>
            </a:pPr>
            <a:r>
              <a:t>attention and add artistic flair to a sentence.</a:t>
            </a:r>
          </a:p>
        </p:txBody>
      </p:sp>
      <p:pic>
        <p:nvPicPr>
          <p:cNvPr id="269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21348" y="-50704"/>
            <a:ext cx="2073027" cy="1660070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Use an inverted…"/>
          <p:cNvSpPr txBox="1"/>
          <p:nvPr/>
        </p:nvSpPr>
        <p:spPr>
          <a:xfrm>
            <a:off x="8989728" y="2527213"/>
            <a:ext cx="3068117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Use an inverted</a:t>
            </a:r>
          </a:p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adjective pair to</a:t>
            </a:r>
          </a:p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describe a character.</a:t>
            </a:r>
          </a:p>
        </p:txBody>
      </p:sp>
      <p:sp>
        <p:nvSpPr>
          <p:cNvPr id="271" name="Rebecca Nurse, faithful…"/>
          <p:cNvSpPr txBox="1"/>
          <p:nvPr/>
        </p:nvSpPr>
        <p:spPr>
          <a:xfrm>
            <a:off x="8989727" y="4422109"/>
            <a:ext cx="3722523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Rebecca Nurse, </a:t>
            </a:r>
            <a:r>
              <a:rPr>
                <a:solidFill>
                  <a:srgbClr val="AFAFAF"/>
                </a:solidFill>
              </a:rPr>
              <a:t>pious</a:t>
            </a:r>
            <a:endParaRPr>
              <a:solidFill>
                <a:srgbClr val="AFAFAF"/>
              </a:solidFill>
            </a:endParaRPr>
          </a:p>
          <a:p>
            <a:pPr algn="l">
              <a:defRPr sz="2400">
                <a:solidFill>
                  <a:srgbClr val="97979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and motherly</a:t>
            </a:r>
            <a:r>
              <a:rPr>
                <a:solidFill>
                  <a:srgbClr val="000000"/>
                </a:solidFill>
              </a:rPr>
              <a:t>, is executed</a:t>
            </a:r>
          </a:p>
          <a:p>
            <a:pPr algn="l">
              <a:defRPr sz="2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as a witch.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5"/>
      <p:bldP build="whole" bldLvl="1" animBg="1" rev="0" advAuto="0" spid="266" grpId="2"/>
      <p:bldP build="whole" bldLvl="1" animBg="1" rev="0" advAuto="0" spid="267" grpId="3"/>
      <p:bldP build="whole" bldLvl="1" animBg="1" rev="0" advAuto="0" spid="265" grpId="1"/>
      <p:bldP build="whole" bldLvl="1" animBg="1" rev="0" advAuto="0" spid="268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