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6BA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D80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  <a:lvl2pPr marL="777875" indent="-333375" algn="ctr">
              <a:spcBef>
                <a:spcPts val="0"/>
              </a:spcBef>
              <a:defRPr i="1" sz="2400"/>
            </a:lvl2pPr>
            <a:lvl3pPr marL="1222375" indent="-333375" algn="ctr">
              <a:spcBef>
                <a:spcPts val="0"/>
              </a:spcBef>
              <a:defRPr i="1" sz="2400"/>
            </a:lvl3pPr>
            <a:lvl4pPr marL="1666875" indent="-333375" algn="ctr">
              <a:spcBef>
                <a:spcPts val="0"/>
              </a:spcBef>
              <a:defRPr i="1" sz="2400"/>
            </a:lvl4pPr>
            <a:lvl5pPr marL="2111375" indent="-333375" algn="ctr">
              <a:spcBef>
                <a:spcPts val="0"/>
              </a:spcBef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/>
          <p:nvPr>
            <p:ph type="body" sz="quarter" idx="21"/>
          </p:nvPr>
        </p:nvSpPr>
        <p:spPr>
          <a:xfrm>
            <a:off x="1270000" y="4267112"/>
            <a:ext cx="10464800" cy="609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21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21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23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hyperlink" Target="http://www.amybenjamin.com" TargetMode="External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jpeg"/><Relationship Id="rId10" Type="http://schemas.openxmlformats.org/officeDocument/2006/relationships/image" Target="../media/image8.jpeg"/><Relationship Id="rId11" Type="http://schemas.openxmlformats.org/officeDocument/2006/relationships/image" Target="../media/image9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Relationship Id="rId3" Type="http://schemas.openxmlformats.org/officeDocument/2006/relationships/image" Target="../media/image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"/><Relationship Id="rId3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tif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tif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t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tif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tif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tif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tif"/><Relationship Id="rId3" Type="http://schemas.openxmlformats.org/officeDocument/2006/relationships/image" Target="../media/image1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google.com/imgres?imgurl=http://personal.maths.surrey.ac.uk/st/T.Bridges/USTAOSET/Mountain_Pass.jpg&amp;imgrefurl=http://personal.maths.surrey.ac.uk/st/T.Bridges/USTAOSET/MPT.html&amp;usg=__aUNPZy26HgwD389cpMBhvDD6ErU=&amp;h=533&amp;w=800&amp;sz=49&amp;hl=en&amp;start=7&amp;zoom=1&amp;itbs=1&amp;tbnid=vpkn-f0DhQ7gbM:&amp;tbnh=95&amp;tbnw=143&amp;prev=/images?q=mountain&amp;hl=en&amp;sa=G&amp;gbv=2&amp;tbs=isch:1" TargetMode="External"/><Relationship Id="rId3" Type="http://schemas.openxmlformats.org/officeDocument/2006/relationships/image" Target="../media/image24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tif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Relationship Id="rId3" Type="http://schemas.openxmlformats.org/officeDocument/2006/relationships/image" Target="../media/image1.png"/><Relationship Id="rId4" Type="http://schemas.openxmlformats.org/officeDocument/2006/relationships/image" Target="../media/image18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2858" y="-394058"/>
            <a:ext cx="3656909" cy="5495353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A Workshop with Amy Benjamin…"/>
          <p:cNvSpPr txBox="1"/>
          <p:nvPr/>
        </p:nvSpPr>
        <p:spPr>
          <a:xfrm>
            <a:off x="4559298" y="1033115"/>
            <a:ext cx="4981042" cy="1565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228600"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A Workshop with Amy Benjamin</a:t>
            </a:r>
          </a:p>
          <a:p>
            <a:pPr lvl="1" indent="228600" algn="l">
              <a:defRPr b="1">
                <a:latin typeface="+mn-lt"/>
                <a:ea typeface="+mn-ea"/>
                <a:cs typeface="+mn-cs"/>
                <a:sym typeface="Helvetica Neue"/>
              </a:defRPr>
            </a:pPr>
          </a:p>
          <a:p>
            <a:pPr lvl="1" indent="228600" algn="l">
              <a:defRPr b="1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n-lt"/>
                <a:ea typeface="+mn-ea"/>
                <a:cs typeface="+mn-cs"/>
                <a:sym typeface="Helvetica Neue"/>
              </a:defRPr>
            </a:pPr>
            <a:r>
              <a:rPr>
                <a:hlinkClick r:id="rId3" invalidUrl="" action="" tgtFrame="" tooltip="" history="1" highlightClick="0" endSnd="0"/>
              </a:rPr>
              <a:t>www.amybenjamin.com</a:t>
            </a:r>
          </a:p>
        </p:txBody>
      </p:sp>
      <p:pic>
        <p:nvPicPr>
          <p:cNvPr id="121" name="pasted-image.jpeg" descr="pasted-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1062" y="5126549"/>
            <a:ext cx="2224697" cy="17498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pasted-image.jpeg" descr="pasted-image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31708" y="3805211"/>
            <a:ext cx="2534842" cy="1579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asted-image.jpeg" descr="pasted-image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68880" y="6853287"/>
            <a:ext cx="3048003" cy="26670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asted-image.jpeg" descr="pasted-image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499941" y="7118598"/>
            <a:ext cx="3327402" cy="2438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pasted-image.jpeg" descr="pasted-image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323931" y="5683101"/>
            <a:ext cx="2463810" cy="3289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pasted-image.jpeg" descr="pasted-image.jpe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593588" y="3752850"/>
            <a:ext cx="2997201" cy="2247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jpeg" descr="pasted-image.jpe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136905" y="7919742"/>
            <a:ext cx="2231797" cy="1579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jpeg" descr="pasted-image.jpe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570535" y="5503674"/>
            <a:ext cx="2448710" cy="15798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66676" y="0"/>
            <a:ext cx="8433848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Oval" descr="Ova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45339" y="3092698"/>
            <a:ext cx="1796011" cy="949233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ELA Regents Exam…"/>
          <p:cNvSpPr txBox="1"/>
          <p:nvPr/>
        </p:nvSpPr>
        <p:spPr>
          <a:xfrm>
            <a:off x="609598" y="1255365"/>
            <a:ext cx="2891029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ELA Regents Exam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Anchor Paper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Level 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94200" y="19050"/>
            <a:ext cx="8534400" cy="9715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Oval" descr="Ova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43739" y="22075"/>
            <a:ext cx="1255820" cy="870250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ELA Regents Exam…"/>
          <p:cNvSpPr txBox="1"/>
          <p:nvPr/>
        </p:nvSpPr>
        <p:spPr>
          <a:xfrm>
            <a:off x="609598" y="1255365"/>
            <a:ext cx="2891029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ELA Regents Exam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Anchor Paper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Level 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33081" y="0"/>
            <a:ext cx="8219331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Oval" descr="Ova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53139" y="110976"/>
            <a:ext cx="1255820" cy="870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Oval" descr="Ova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50939" y="2444450"/>
            <a:ext cx="1255820" cy="870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Oval" descr="Oval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48539" y="4289276"/>
            <a:ext cx="1255820" cy="870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Oval" descr="Oval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50939" y="4733776"/>
            <a:ext cx="1255820" cy="870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Oval" descr="Oval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05339" y="5152876"/>
            <a:ext cx="1255820" cy="870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Oval" descr="Oval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53139" y="6587976"/>
            <a:ext cx="1255820" cy="870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Oval" descr="Oval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22439" y="7023100"/>
            <a:ext cx="1255820" cy="870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Oval" descr="Oval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770539" y="8111976"/>
            <a:ext cx="2009882" cy="870255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ELA Regents Exam…"/>
          <p:cNvSpPr txBox="1"/>
          <p:nvPr/>
        </p:nvSpPr>
        <p:spPr>
          <a:xfrm>
            <a:off x="609598" y="1255365"/>
            <a:ext cx="2891029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ELA Regents Exam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Anchor Paper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Level 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5550" y="2584450"/>
            <a:ext cx="8013700" cy="458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Oval" descr="Ova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20939" y="3396951"/>
            <a:ext cx="1255820" cy="870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Oval" descr="Ova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30439" y="2584150"/>
            <a:ext cx="1255820" cy="870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Oval" descr="Oval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06539" y="4946351"/>
            <a:ext cx="1255820" cy="870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Oval" descr="Oval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65639" y="6165551"/>
            <a:ext cx="1373890" cy="870255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ELA Regents Exam…"/>
          <p:cNvSpPr txBox="1"/>
          <p:nvPr/>
        </p:nvSpPr>
        <p:spPr>
          <a:xfrm>
            <a:off x="609598" y="1255365"/>
            <a:ext cx="2891029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ELA Regents Exam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Anchor Paper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Level 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rade 7…"/>
          <p:cNvSpPr txBox="1"/>
          <p:nvPr/>
        </p:nvSpPr>
        <p:spPr>
          <a:xfrm>
            <a:off x="1003295" y="569566"/>
            <a:ext cx="2502409" cy="1197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Grade 7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ELA Test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Level 3 (out of 4)</a:t>
            </a:r>
          </a:p>
        </p:txBody>
      </p:sp>
      <p:pic>
        <p:nvPicPr>
          <p:cNvPr id="195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52800" y="2311400"/>
            <a:ext cx="6299200" cy="513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rade 7…"/>
          <p:cNvSpPr txBox="1"/>
          <p:nvPr/>
        </p:nvSpPr>
        <p:spPr>
          <a:xfrm>
            <a:off x="1003295" y="569566"/>
            <a:ext cx="2502409" cy="1197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Grade 7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ELA Test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Level 1 (out of 4)</a:t>
            </a:r>
          </a:p>
        </p:txBody>
      </p:sp>
      <p:pic>
        <p:nvPicPr>
          <p:cNvPr id="198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21050" y="3187700"/>
            <a:ext cx="6362700" cy="3378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Oval" descr="Ova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43539" y="3387576"/>
            <a:ext cx="1255820" cy="870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Oval" descr="Oval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14839" y="5851376"/>
            <a:ext cx="1255820" cy="870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Oval" descr="Ova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68539" y="3057375"/>
            <a:ext cx="1255820" cy="870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Oval" descr="Ova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35439" y="4073376"/>
            <a:ext cx="1255820" cy="870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Oval" descr="Ova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4839" y="5102076"/>
            <a:ext cx="1255820" cy="870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Oval" descr="Ova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82739" y="5851376"/>
            <a:ext cx="1255820" cy="8702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rade 8…"/>
          <p:cNvSpPr txBox="1"/>
          <p:nvPr/>
        </p:nvSpPr>
        <p:spPr>
          <a:xfrm>
            <a:off x="1003295" y="569566"/>
            <a:ext cx="2502409" cy="1197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Grade 8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ELA Test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Level 4 (out of 4)</a:t>
            </a:r>
          </a:p>
        </p:txBody>
      </p:sp>
      <p:pic>
        <p:nvPicPr>
          <p:cNvPr id="207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8400" y="2057400"/>
            <a:ext cx="5588000" cy="5638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rade 8…"/>
          <p:cNvSpPr txBox="1"/>
          <p:nvPr/>
        </p:nvSpPr>
        <p:spPr>
          <a:xfrm>
            <a:off x="1015995" y="569566"/>
            <a:ext cx="2502409" cy="1197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Grade 8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ELA Test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Level 3 (out of 4)</a:t>
            </a:r>
          </a:p>
        </p:txBody>
      </p:sp>
      <p:pic>
        <p:nvPicPr>
          <p:cNvPr id="210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13150" y="2381250"/>
            <a:ext cx="5778500" cy="4991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rade 8…"/>
          <p:cNvSpPr txBox="1"/>
          <p:nvPr/>
        </p:nvSpPr>
        <p:spPr>
          <a:xfrm>
            <a:off x="1015995" y="569566"/>
            <a:ext cx="2502409" cy="1197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Grade 8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ELA Test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Level 2 (out of 4)</a:t>
            </a:r>
          </a:p>
        </p:txBody>
      </p:sp>
      <p:pic>
        <p:nvPicPr>
          <p:cNvPr id="213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2050" y="2787650"/>
            <a:ext cx="5600700" cy="417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Oval" descr="Ova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19439" y="2866875"/>
            <a:ext cx="1916168" cy="870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Oval" descr="Ova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98739" y="3501876"/>
            <a:ext cx="1916168" cy="870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Oval" descr="Ova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59339" y="4111476"/>
            <a:ext cx="1916168" cy="8702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5464" y="138756"/>
            <a:ext cx="4521204" cy="1803402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Myth I:  …that spelling is entirely a visual skill"/>
          <p:cNvSpPr txBox="1"/>
          <p:nvPr/>
        </p:nvSpPr>
        <p:spPr>
          <a:xfrm>
            <a:off x="3568700" y="2296770"/>
            <a:ext cx="6670549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Myth I:  …that spelling is entirely a visual skill</a:t>
            </a:r>
          </a:p>
        </p:txBody>
      </p:sp>
      <p:grpSp>
        <p:nvGrpSpPr>
          <p:cNvPr id="222" name="Group"/>
          <p:cNvGrpSpPr/>
          <p:nvPr/>
        </p:nvGrpSpPr>
        <p:grpSpPr>
          <a:xfrm>
            <a:off x="1565771" y="3247922"/>
            <a:ext cx="10540217" cy="5196236"/>
            <a:chOff x="-1" y="-1"/>
            <a:chExt cx="10540215" cy="5196235"/>
          </a:xfrm>
        </p:grpSpPr>
        <p:pic>
          <p:nvPicPr>
            <p:cNvPr id="220" name="pasted-image.jpeg" descr="pasted-image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" y="-2"/>
              <a:ext cx="2857515" cy="28575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1" name="Learning to spell is a complex process involving…"/>
            <p:cNvSpPr txBox="1"/>
            <p:nvPr/>
          </p:nvSpPr>
          <p:spPr>
            <a:xfrm>
              <a:off x="3468244" y="1420475"/>
              <a:ext cx="7071970" cy="37757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defRPr b="1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Learning to spell is a complex process involving</a:t>
              </a:r>
            </a:p>
            <a:p>
              <a:pPr algn="l">
                <a:defRPr b="1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various mental modalities:</a:t>
              </a:r>
            </a:p>
            <a:p>
              <a:pPr algn="l">
                <a:defRPr b="1">
                  <a:latin typeface="+mn-lt"/>
                  <a:ea typeface="+mn-ea"/>
                  <a:cs typeface="+mn-cs"/>
                  <a:sym typeface="Helvetica Neue"/>
                </a:defRPr>
              </a:pPr>
            </a:p>
            <a:p>
              <a:pPr algn="l">
                <a:defRPr b="1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visual</a:t>
              </a:r>
            </a:p>
            <a:p>
              <a:pPr algn="l">
                <a:defRPr b="1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auditory</a:t>
              </a:r>
            </a:p>
            <a:p>
              <a:pPr algn="l">
                <a:defRPr b="1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rhythmic</a:t>
              </a:r>
            </a:p>
            <a:p>
              <a:pPr algn="l">
                <a:defRPr b="1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kinesthetic</a:t>
              </a:r>
            </a:p>
            <a:p>
              <a:pPr algn="l">
                <a:defRPr b="1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cognitive: learning rules</a:t>
              </a:r>
            </a:p>
            <a:p>
              <a:pPr algn="l">
                <a:defRPr b="1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                 understanding etymology</a:t>
              </a:r>
            </a:p>
            <a:p>
              <a:pPr algn="l">
                <a:defRPr b="1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                 recognizing letter patterns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oday:…"/>
          <p:cNvSpPr txBox="1"/>
          <p:nvPr/>
        </p:nvSpPr>
        <p:spPr>
          <a:xfrm>
            <a:off x="3060696" y="1337912"/>
            <a:ext cx="4370529" cy="5248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Today: 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What works? What does not?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The Power of Spelling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Myths and Facts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Mini- and micro- lessons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Etymology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Metacognition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Mnemonic devices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Word Sorts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Morphology charting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Air Writing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Rules and Patterns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Games &amp; Puzzles</a:t>
            </a:r>
          </a:p>
        </p:txBody>
      </p:sp>
      <p:pic>
        <p:nvPicPr>
          <p:cNvPr id="131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26388" y="2061566"/>
            <a:ext cx="2374910" cy="24384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5464" y="138756"/>
            <a:ext cx="4521204" cy="1803402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Myth II:  …that spelling is unrelated to other language skills"/>
          <p:cNvSpPr txBox="1"/>
          <p:nvPr/>
        </p:nvSpPr>
        <p:spPr>
          <a:xfrm>
            <a:off x="3568694" y="2112620"/>
            <a:ext cx="8702650" cy="82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Myth II:  …that spelling is unrelated to other language skills</a:t>
            </a:r>
          </a:p>
          <a:p>
            <a:pPr lvl="2" indent="457200"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            </a:t>
            </a:r>
          </a:p>
        </p:txBody>
      </p:sp>
      <p:grpSp>
        <p:nvGrpSpPr>
          <p:cNvPr id="228" name="Group"/>
          <p:cNvGrpSpPr/>
          <p:nvPr/>
        </p:nvGrpSpPr>
        <p:grpSpPr>
          <a:xfrm>
            <a:off x="1565773" y="3247920"/>
            <a:ext cx="10647301" cy="2857523"/>
            <a:chOff x="-1" y="0"/>
            <a:chExt cx="10647299" cy="2857521"/>
          </a:xfrm>
        </p:grpSpPr>
        <p:pic>
          <p:nvPicPr>
            <p:cNvPr id="226" name="pasted-image.jpeg" descr="pasted-image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" y="-1"/>
              <a:ext cx="2857514" cy="28575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7" name="Spelling is deeply supportive of reading, writing,…"/>
            <p:cNvSpPr txBox="1"/>
            <p:nvPr/>
          </p:nvSpPr>
          <p:spPr>
            <a:xfrm>
              <a:off x="3569842" y="912473"/>
              <a:ext cx="7077457" cy="8293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defRPr b="1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Spelling is deeply supportive of reading, writing,</a:t>
              </a:r>
            </a:p>
            <a:p>
              <a:pPr algn="l">
                <a:defRPr b="1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pronunciation, handwriting, and vocabulary.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5464" y="138756"/>
            <a:ext cx="4521204" cy="1803402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Myth III:  …that knowing how to spell is not necessary because…"/>
          <p:cNvSpPr txBox="1"/>
          <p:nvPr/>
        </p:nvSpPr>
        <p:spPr>
          <a:xfrm>
            <a:off x="3568696" y="2112620"/>
            <a:ext cx="9256777" cy="82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Myth III:  …that knowing how to spell is not necessary because</a:t>
            </a:r>
          </a:p>
          <a:p>
            <a:pPr lvl="4" indent="914400"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         of spell-checking technology</a:t>
            </a:r>
          </a:p>
        </p:txBody>
      </p:sp>
      <p:grpSp>
        <p:nvGrpSpPr>
          <p:cNvPr id="235" name="Group"/>
          <p:cNvGrpSpPr/>
          <p:nvPr/>
        </p:nvGrpSpPr>
        <p:grpSpPr>
          <a:xfrm>
            <a:off x="1565783" y="3247917"/>
            <a:ext cx="9362260" cy="3421324"/>
            <a:chOff x="0" y="-1"/>
            <a:chExt cx="9362259" cy="3421322"/>
          </a:xfrm>
        </p:grpSpPr>
        <p:pic>
          <p:nvPicPr>
            <p:cNvPr id="232" name="pasted-image.jpeg" descr="pasted-image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2"/>
              <a:ext cx="2857509" cy="28575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3" name="“Willie Wonka and the Cholera Factory”"/>
            <p:cNvSpPr txBox="1"/>
            <p:nvPr/>
          </p:nvSpPr>
          <p:spPr>
            <a:xfrm>
              <a:off x="3531740" y="2960262"/>
              <a:ext cx="5830520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b="1"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pPr/>
              <a:r>
                <a:t>“Willie Wonka and the Cholera Factory”</a:t>
              </a:r>
            </a:p>
          </p:txBody>
        </p:sp>
        <p:pic>
          <p:nvPicPr>
            <p:cNvPr id="234" name="pasted-image.jpeg" descr="pasted-image.jpe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583695" y="409674"/>
              <a:ext cx="3340114" cy="24384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5464" y="138756"/>
            <a:ext cx="4521204" cy="1803402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Myth IV:  …that someone else has already taught…"/>
          <p:cNvSpPr txBox="1"/>
          <p:nvPr/>
        </p:nvSpPr>
        <p:spPr>
          <a:xfrm>
            <a:off x="3568697" y="2112620"/>
            <a:ext cx="7195415" cy="82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Myth IV:  …that someone else has already taught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                   spelling, so I don’t have to.</a:t>
            </a:r>
          </a:p>
        </p:txBody>
      </p:sp>
      <p:grpSp>
        <p:nvGrpSpPr>
          <p:cNvPr id="241" name="Group"/>
          <p:cNvGrpSpPr/>
          <p:nvPr/>
        </p:nvGrpSpPr>
        <p:grpSpPr>
          <a:xfrm>
            <a:off x="1565778" y="3247925"/>
            <a:ext cx="8567702" cy="2900804"/>
            <a:chOff x="0" y="0"/>
            <a:chExt cx="8567701" cy="2900803"/>
          </a:xfrm>
        </p:grpSpPr>
        <p:pic>
          <p:nvPicPr>
            <p:cNvPr id="239" name="pasted-image.jpeg" descr="pasted-image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2857512" cy="28575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0" name="Too often, a coherent, effective…"/>
            <p:cNvSpPr txBox="1"/>
            <p:nvPr/>
          </p:nvSpPr>
          <p:spPr>
            <a:xfrm>
              <a:off x="3679317" y="1703144"/>
              <a:ext cx="4888384" cy="11976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defRPr b="1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Too often, a coherent, effective</a:t>
              </a:r>
            </a:p>
            <a:p>
              <a:pPr algn="l">
                <a:defRPr b="1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spelling scope &amp; sequence is not</a:t>
              </a:r>
            </a:p>
            <a:p>
              <a:pPr algn="l">
                <a:defRPr b="1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in place.</a:t>
              </a:r>
            </a:p>
          </p:txBody>
        </p:sp>
      </p:grpSp>
      <p:sp>
        <p:nvSpPr>
          <p:cNvPr id="242" name="“Invented Spelling”: Meant to be temporary;…"/>
          <p:cNvSpPr txBox="1"/>
          <p:nvPr/>
        </p:nvSpPr>
        <p:spPr>
          <a:xfrm>
            <a:off x="5535688" y="6494117"/>
            <a:ext cx="7228942" cy="82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“Invented Spelling”: Meant to be temporary;</a:t>
            </a:r>
          </a:p>
          <a:p>
            <a:pPr lvl="1" indent="228600"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   not for common words (</a:t>
            </a:r>
            <a:r>
              <a:rPr i="1"/>
              <a:t>they, went, said, who</a:t>
            </a:r>
            <a:r>
              <a:t>)</a:t>
            </a:r>
          </a:p>
        </p:txBody>
      </p:sp>
      <p:sp>
        <p:nvSpPr>
          <p:cNvPr id="243" name="Proactive v. Reactive"/>
          <p:cNvSpPr txBox="1"/>
          <p:nvPr/>
        </p:nvSpPr>
        <p:spPr>
          <a:xfrm>
            <a:off x="5892000" y="7897468"/>
            <a:ext cx="314066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Proactive v. Reactive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2" grpId="2"/>
      <p:bldP build="whole" bldLvl="1" animBg="1" rev="0" advAuto="0" spid="243" grpId="3"/>
      <p:bldP build="whole" bldLvl="1" animBg="1" rev="0" advAuto="0" spid="241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5464" y="138756"/>
            <a:ext cx="4521204" cy="1803402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Myth V:  …that the English spelling doesn’t follow rules."/>
          <p:cNvSpPr txBox="1"/>
          <p:nvPr/>
        </p:nvSpPr>
        <p:spPr>
          <a:xfrm>
            <a:off x="3568700" y="2296770"/>
            <a:ext cx="8153401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Myth V:  …that the English spelling doesn’t follow rules.</a:t>
            </a:r>
          </a:p>
        </p:txBody>
      </p:sp>
      <p:grpSp>
        <p:nvGrpSpPr>
          <p:cNvPr id="249" name="Group"/>
          <p:cNvGrpSpPr/>
          <p:nvPr/>
        </p:nvGrpSpPr>
        <p:grpSpPr>
          <a:xfrm>
            <a:off x="1527670" y="3247923"/>
            <a:ext cx="10301714" cy="3084954"/>
            <a:chOff x="0" y="0"/>
            <a:chExt cx="10301712" cy="3084953"/>
          </a:xfrm>
        </p:grpSpPr>
        <p:pic>
          <p:nvPicPr>
            <p:cNvPr id="247" name="pasted-image.jpeg" descr="pasted-image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2857515" cy="28575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8" name="The English language is complex, and…"/>
            <p:cNvSpPr txBox="1"/>
            <p:nvPr/>
          </p:nvSpPr>
          <p:spPr>
            <a:xfrm>
              <a:off x="3679321" y="1518993"/>
              <a:ext cx="6622391" cy="15659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defRPr b="1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The English language is complex, and</a:t>
              </a:r>
            </a:p>
            <a:p>
              <a:pPr algn="l">
                <a:defRPr b="1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even though pronunciation changes, spelling</a:t>
              </a:r>
            </a:p>
            <a:p>
              <a:pPr algn="l">
                <a:defRPr b="1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does not, English is more patterned and</a:t>
              </a:r>
            </a:p>
            <a:p>
              <a:pPr algn="l">
                <a:defRPr b="1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rule-based than you thought.</a:t>
              </a:r>
            </a:p>
          </p:txBody>
        </p:sp>
      </p:grpSp>
      <p:sp>
        <p:nvSpPr>
          <p:cNvPr id="250" name="4%: aunt, does, of,"/>
          <p:cNvSpPr txBox="1"/>
          <p:nvPr/>
        </p:nvSpPr>
        <p:spPr>
          <a:xfrm>
            <a:off x="5638798" y="7008468"/>
            <a:ext cx="290901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4%: aunt, does, of,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9127" y="252559"/>
            <a:ext cx="3683004" cy="2209803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i before e…"/>
          <p:cNvSpPr txBox="1"/>
          <p:nvPr/>
        </p:nvSpPr>
        <p:spPr>
          <a:xfrm>
            <a:off x="816747" y="2893666"/>
            <a:ext cx="224241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…k, …ck, …ke</a:t>
            </a:r>
          </a:p>
        </p:txBody>
      </p:sp>
      <p:sp>
        <p:nvSpPr>
          <p:cNvPr id="254" name="English DOES have more rules than you think!!"/>
          <p:cNvSpPr txBox="1"/>
          <p:nvPr/>
        </p:nvSpPr>
        <p:spPr>
          <a:xfrm>
            <a:off x="5740398" y="1026616"/>
            <a:ext cx="6437986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English DOES have more rules than you think!!</a:t>
            </a:r>
          </a:p>
        </p:txBody>
      </p:sp>
      <p:sp>
        <p:nvSpPr>
          <p:cNvPr id="255" name="i before e…"/>
          <p:cNvSpPr txBox="1"/>
          <p:nvPr/>
        </p:nvSpPr>
        <p:spPr>
          <a:xfrm>
            <a:off x="863595" y="3786032"/>
            <a:ext cx="8220153" cy="1565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…k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break, speak, creek, freak, leak, reek, seek, weak, beak,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steak </a:t>
            </a:r>
          </a:p>
        </p:txBody>
      </p:sp>
      <p:sp>
        <p:nvSpPr>
          <p:cNvPr id="256" name="consonant + two vowels"/>
          <p:cNvSpPr txBox="1"/>
          <p:nvPr/>
        </p:nvSpPr>
        <p:spPr>
          <a:xfrm>
            <a:off x="1955493" y="3786032"/>
            <a:ext cx="3429610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3A24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consonant + two vowels</a:t>
            </a:r>
          </a:p>
        </p:txBody>
      </p:sp>
      <p:sp>
        <p:nvSpPr>
          <p:cNvPr id="257" name="i before e…"/>
          <p:cNvSpPr txBox="1"/>
          <p:nvPr/>
        </p:nvSpPr>
        <p:spPr>
          <a:xfrm>
            <a:off x="622298" y="5718038"/>
            <a:ext cx="9832849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…ck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back, click, dock, flock, luck, pluck, rack, wreck, truck, stuck, stick</a:t>
            </a:r>
          </a:p>
        </p:txBody>
      </p:sp>
      <p:sp>
        <p:nvSpPr>
          <p:cNvPr id="258" name="i before e…"/>
          <p:cNvSpPr txBox="1"/>
          <p:nvPr/>
        </p:nvSpPr>
        <p:spPr>
          <a:xfrm>
            <a:off x="1155698" y="7694493"/>
            <a:ext cx="9797492" cy="1197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…ke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bake, strike, bike, broke, take, mistake, fake, like, lake, spike, fluke</a:t>
            </a:r>
          </a:p>
        </p:txBody>
      </p:sp>
      <p:sp>
        <p:nvSpPr>
          <p:cNvPr id="259" name="long vowel"/>
          <p:cNvSpPr txBox="1"/>
          <p:nvPr/>
        </p:nvSpPr>
        <p:spPr>
          <a:xfrm>
            <a:off x="3288791" y="7650043"/>
            <a:ext cx="1575817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D20C2B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long vowel</a:t>
            </a:r>
          </a:p>
        </p:txBody>
      </p:sp>
      <p:sp>
        <p:nvSpPr>
          <p:cNvPr id="260" name="short vowel"/>
          <p:cNvSpPr txBox="1"/>
          <p:nvPr/>
        </p:nvSpPr>
        <p:spPr>
          <a:xfrm>
            <a:off x="3235146" y="5718040"/>
            <a:ext cx="1683107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C3B4D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short vowel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6" grpId="3"/>
      <p:bldP build="whole" bldLvl="1" animBg="1" rev="0" advAuto="0" spid="255" grpId="2"/>
      <p:bldP build="whole" bldLvl="1" animBg="1" rev="0" advAuto="0" spid="260" grpId="5"/>
      <p:bldP build="whole" bldLvl="1" animBg="1" rev="0" advAuto="0" spid="253" grpId="1"/>
      <p:bldP build="whole" bldLvl="1" animBg="1" rev="0" advAuto="0" spid="257" grpId="4"/>
      <p:bldP build="whole" bldLvl="1" animBg="1" rev="0" advAuto="0" spid="259" grpId="7"/>
      <p:bldP build="whole" bldLvl="1" animBg="1" rev="0" advAuto="0" spid="258" grpId="6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Favorite Mnemonics"/>
          <p:cNvSpPr txBox="1"/>
          <p:nvPr/>
        </p:nvSpPr>
        <p:spPr>
          <a:xfrm>
            <a:off x="4114795" y="467967"/>
            <a:ext cx="550316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Some Reasons for Spelling Problems</a:t>
            </a:r>
          </a:p>
        </p:txBody>
      </p:sp>
      <p:sp>
        <p:nvSpPr>
          <p:cNvPr id="263" name="a rat in separate"/>
          <p:cNvSpPr txBox="1"/>
          <p:nvPr/>
        </p:nvSpPr>
        <p:spPr>
          <a:xfrm>
            <a:off x="685796" y="1287118"/>
            <a:ext cx="7925601" cy="82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20840" indent="-320840" algn="l">
              <a:buSzPct val="100000"/>
              <a:buAutoNum type="arabicPeriod" startAt="1"/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ELL:  Spanish: Spell what you hear; consistent rules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             </a:t>
            </a:r>
          </a:p>
        </p:txBody>
      </p:sp>
      <p:sp>
        <p:nvSpPr>
          <p:cNvPr id="264" name="climb the ladder of success: s u c c e s s"/>
          <p:cNvSpPr txBox="1"/>
          <p:nvPr/>
        </p:nvSpPr>
        <p:spPr>
          <a:xfrm>
            <a:off x="622290" y="2312641"/>
            <a:ext cx="10398558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2. Hearing deficits: auditory discrimination problems will affect spelling</a:t>
            </a:r>
          </a:p>
        </p:txBody>
      </p:sp>
      <p:sp>
        <p:nvSpPr>
          <p:cNvPr id="265" name="nec   ess   ary"/>
          <p:cNvSpPr txBox="1"/>
          <p:nvPr/>
        </p:nvSpPr>
        <p:spPr>
          <a:xfrm>
            <a:off x="627072" y="3382617"/>
            <a:ext cx="1175065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3. Pronunciation problems: If you mispronounce a word, you probably misspell it</a:t>
            </a:r>
          </a:p>
        </p:txBody>
      </p:sp>
      <p:sp>
        <p:nvSpPr>
          <p:cNvPr id="266" name="Mis sis sippi"/>
          <p:cNvSpPr txBox="1"/>
          <p:nvPr/>
        </p:nvSpPr>
        <p:spPr>
          <a:xfrm>
            <a:off x="622295" y="4309717"/>
            <a:ext cx="10211106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4. Lack of sufficient experience as a reader. Visuals of spelling are not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    fully imprinted unless you read enough.</a:t>
            </a:r>
          </a:p>
        </p:txBody>
      </p:sp>
      <p:sp>
        <p:nvSpPr>
          <p:cNvPr id="267" name="Mis sis sippi"/>
          <p:cNvSpPr txBox="1"/>
          <p:nvPr/>
        </p:nvSpPr>
        <p:spPr>
          <a:xfrm>
            <a:off x="736498" y="5700367"/>
            <a:ext cx="11531804" cy="2670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5. Poor teaching:</a:t>
            </a:r>
          </a:p>
          <a:p>
            <a:pPr lvl="1"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          1. Lists of orthographically unrelated words (no patterns)</a:t>
            </a:r>
          </a:p>
          <a:p>
            <a:pPr lvl="1"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          2. Missed opportunities for “eyes on text” while listening to read-aloud</a:t>
            </a:r>
          </a:p>
          <a:p>
            <a:pPr lvl="1"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          3. Missed opportunities to connect spelling to etymology, rules, patterns,</a:t>
            </a:r>
          </a:p>
          <a:p>
            <a:pPr lvl="1"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              and morphology</a:t>
            </a:r>
          </a:p>
          <a:p>
            <a:pPr lvl="1"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          4. “Spelling doesn’t count” attitude</a:t>
            </a:r>
          </a:p>
          <a:p>
            <a:pPr lvl="1"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          5. Not varying the modes through which spelling is learned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6" grpId="4"/>
      <p:bldP build="whole" bldLvl="1" animBg="1" rev="0" advAuto="0" spid="265" grpId="3"/>
      <p:bldP build="whole" bldLvl="1" animBg="1" rev="0" advAuto="0" spid="263" grpId="1"/>
      <p:bldP build="whole" bldLvl="1" animBg="1" rev="0" advAuto="0" spid="264" grpId="2"/>
      <p:bldP build="whole" bldLvl="1" animBg="1" rev="0" advAuto="0" spid="267" grpId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32250" y="2449702"/>
            <a:ext cx="6515763" cy="3661034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Principle I: English is an amalgamation of several languages."/>
          <p:cNvSpPr txBox="1"/>
          <p:nvPr/>
        </p:nvSpPr>
        <p:spPr>
          <a:xfrm>
            <a:off x="1828790" y="353666"/>
            <a:ext cx="889345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Principle I: English is an amalgamation of several languages.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Line"/>
          <p:cNvSpPr/>
          <p:nvPr/>
        </p:nvSpPr>
        <p:spPr>
          <a:xfrm>
            <a:off x="1587216" y="6003430"/>
            <a:ext cx="2047809" cy="512520"/>
          </a:xfrm>
          <a:prstGeom prst="line">
            <a:avLst/>
          </a:prstGeom>
          <a:ln w="101600">
            <a:solidFill>
              <a:srgbClr val="FF3300"/>
            </a:solidFill>
            <a:headEnd type="triangle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273" name="Mountain_Pass" descr="Mountain_Pass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" y="1088248"/>
            <a:ext cx="6452735" cy="59244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6" name="Group"/>
          <p:cNvGrpSpPr/>
          <p:nvPr/>
        </p:nvGrpSpPr>
        <p:grpSpPr>
          <a:xfrm>
            <a:off x="3840462" y="-21"/>
            <a:ext cx="8847887" cy="2253674"/>
            <a:chOff x="-1" y="-1"/>
            <a:chExt cx="8847885" cy="2253672"/>
          </a:xfrm>
        </p:grpSpPr>
        <p:sp>
          <p:nvSpPr>
            <p:cNvPr id="274" name="Tier 3: glossary word:…"/>
            <p:cNvSpPr txBox="1"/>
            <p:nvPr/>
          </p:nvSpPr>
          <p:spPr>
            <a:xfrm>
              <a:off x="2560324" y="-2"/>
              <a:ext cx="6287561" cy="22536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/>
            <a:p>
              <a:pPr algn="l" defTabSz="1300480">
                <a:defRPr b="1">
                  <a:latin typeface="Arial"/>
                  <a:ea typeface="Arial"/>
                  <a:cs typeface="Arial"/>
                  <a:sym typeface="Arial"/>
                </a:defRPr>
              </a:pPr>
              <a:r>
                <a:t>Tier 3:</a:t>
              </a:r>
              <a:r>
                <a:rPr b="0"/>
                <a:t> glossary word:</a:t>
              </a:r>
            </a:p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	Multisyllabic</a:t>
              </a:r>
            </a:p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               </a:t>
              </a:r>
              <a:r>
                <a:rPr b="1"/>
                <a:t>Specific to a subject area</a:t>
              </a:r>
              <a:endParaRPr b="1"/>
            </a:p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	 Latin or Greek-based</a:t>
              </a:r>
            </a:p>
            <a:p>
              <a:pPr algn="l" defTabSz="1300480">
                <a:defRPr i="1">
                  <a:latin typeface="Arial"/>
                  <a:ea typeface="Arial"/>
                  <a:cs typeface="Arial"/>
                  <a:sym typeface="Arial"/>
                </a:defRPr>
              </a:pPr>
              <a:r>
                <a:t>topography, photosynthesis, isoceles triangle,</a:t>
              </a:r>
            </a:p>
            <a:p>
              <a:pPr algn="l" defTabSz="1300480">
                <a:defRPr i="1">
                  <a:latin typeface="Arial"/>
                  <a:ea typeface="Arial"/>
                  <a:cs typeface="Arial"/>
                  <a:sym typeface="Arial"/>
                </a:defRPr>
              </a:pPr>
              <a:r>
                <a:t> sedimentary, oxygenated, cartographer</a:t>
              </a:r>
            </a:p>
          </p:txBody>
        </p:sp>
        <p:sp>
          <p:nvSpPr>
            <p:cNvPr id="275" name="Line"/>
            <p:cNvSpPr/>
            <p:nvPr/>
          </p:nvSpPr>
          <p:spPr>
            <a:xfrm flipV="1">
              <a:off x="-2" y="575745"/>
              <a:ext cx="2661934" cy="1535311"/>
            </a:xfrm>
            <a:prstGeom prst="line">
              <a:avLst/>
            </a:prstGeom>
            <a:noFill/>
            <a:ln w="101600" cap="flat">
              <a:solidFill>
                <a:srgbClr val="FF33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79" name="Group"/>
          <p:cNvGrpSpPr/>
          <p:nvPr/>
        </p:nvGrpSpPr>
        <p:grpSpPr>
          <a:xfrm>
            <a:off x="4863234" y="3237637"/>
            <a:ext cx="7479188" cy="2609273"/>
            <a:chOff x="-1" y="0"/>
            <a:chExt cx="7479186" cy="2609272"/>
          </a:xfrm>
        </p:grpSpPr>
        <p:sp>
          <p:nvSpPr>
            <p:cNvPr id="277" name="Tier 2: Words of education, business,…"/>
            <p:cNvSpPr txBox="1"/>
            <p:nvPr/>
          </p:nvSpPr>
          <p:spPr>
            <a:xfrm>
              <a:off x="1745266" y="-1"/>
              <a:ext cx="5733920" cy="26092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/>
            <a:p>
              <a:pPr algn="l" defTabSz="1300480">
                <a:defRPr b="1">
                  <a:latin typeface="Arial"/>
                  <a:ea typeface="Arial"/>
                  <a:cs typeface="Arial"/>
                  <a:sym typeface="Arial"/>
                </a:defRPr>
              </a:pPr>
              <a:r>
                <a:t>Tier 2:</a:t>
              </a:r>
              <a:r>
                <a:rPr b="0"/>
                <a:t> Words of </a:t>
              </a:r>
              <a:r>
                <a:t>education, business,</a:t>
              </a:r>
            </a:p>
            <a:p>
              <a:pPr algn="l" defTabSz="1300480">
                <a:defRPr b="1">
                  <a:latin typeface="Arial"/>
                  <a:ea typeface="Arial"/>
                  <a:cs typeface="Arial"/>
                  <a:sym typeface="Arial"/>
                </a:defRPr>
              </a:pPr>
              <a:r>
                <a:t>            government, religion</a:t>
              </a:r>
              <a:r>
                <a:rPr b="0"/>
                <a:t>:</a:t>
              </a:r>
            </a:p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          </a:t>
              </a:r>
            </a:p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	Components: Prefix, root, suffix</a:t>
              </a:r>
            </a:p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              Latin-based</a:t>
              </a:r>
            </a:p>
            <a:p>
              <a:pPr algn="l" defTabSz="1300480">
                <a:defRPr i="1">
                  <a:latin typeface="Arial"/>
                  <a:ea typeface="Arial"/>
                  <a:cs typeface="Arial"/>
                  <a:sym typeface="Arial"/>
                </a:defRPr>
              </a:pPr>
              <a:r>
                <a:t>elevation, formation, protrude, expansive,</a:t>
              </a:r>
            </a:p>
            <a:p>
              <a:pPr algn="l" defTabSz="1300480">
                <a:defRPr i="1">
                  <a:latin typeface="Arial"/>
                  <a:ea typeface="Arial"/>
                  <a:cs typeface="Arial"/>
                  <a:sym typeface="Arial"/>
                </a:defRPr>
              </a:pPr>
              <a:r>
                <a:t> isolated, remote</a:t>
              </a:r>
            </a:p>
          </p:txBody>
        </p:sp>
        <p:sp>
          <p:nvSpPr>
            <p:cNvPr id="278" name="Line"/>
            <p:cNvSpPr/>
            <p:nvPr/>
          </p:nvSpPr>
          <p:spPr>
            <a:xfrm>
              <a:off x="-2" y="307061"/>
              <a:ext cx="2765792" cy="1329851"/>
            </a:xfrm>
            <a:prstGeom prst="line">
              <a:avLst/>
            </a:prstGeom>
            <a:noFill/>
            <a:ln w="76200" cap="flat">
              <a:solidFill>
                <a:srgbClr val="FF33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280" name="Line"/>
          <p:cNvSpPr/>
          <p:nvPr/>
        </p:nvSpPr>
        <p:spPr>
          <a:xfrm flipH="1" flipV="1">
            <a:off x="3429558" y="6719149"/>
            <a:ext cx="2664192" cy="923440"/>
          </a:xfrm>
          <a:prstGeom prst="line">
            <a:avLst/>
          </a:prstGeom>
          <a:ln w="101600">
            <a:solidFill>
              <a:srgbClr val="FF33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283" name="Group"/>
          <p:cNvGrpSpPr/>
          <p:nvPr/>
        </p:nvGrpSpPr>
        <p:grpSpPr>
          <a:xfrm>
            <a:off x="3429564" y="6719138"/>
            <a:ext cx="9169882" cy="3134206"/>
            <a:chOff x="0" y="0"/>
            <a:chExt cx="9169880" cy="3134205"/>
          </a:xfrm>
        </p:grpSpPr>
        <p:sp>
          <p:nvSpPr>
            <p:cNvPr id="281" name="Tier 1: Basic conversational words: Friends &amp; family…"/>
            <p:cNvSpPr txBox="1"/>
            <p:nvPr/>
          </p:nvSpPr>
          <p:spPr>
            <a:xfrm>
              <a:off x="1799448" y="169333"/>
              <a:ext cx="7370434" cy="29648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/>
            <a:p>
              <a:pPr algn="l" defTabSz="1300480">
                <a:defRPr b="1">
                  <a:latin typeface="Arial"/>
                  <a:ea typeface="Arial"/>
                  <a:cs typeface="Arial"/>
                  <a:sym typeface="Arial"/>
                </a:defRPr>
              </a:pPr>
              <a:r>
                <a:t>Tier 1:</a:t>
              </a:r>
              <a:r>
                <a:rPr b="0"/>
                <a:t> Basic conversational words: </a:t>
              </a:r>
              <a:r>
                <a:t>Friends &amp; family</a:t>
              </a:r>
            </a:p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	1 or 2 syllables</a:t>
              </a:r>
            </a:p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               Learned naturally, through exposure</a:t>
              </a:r>
            </a:p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	 </a:t>
              </a:r>
            </a:p>
            <a:p>
              <a:pPr algn="l" defTabSz="1300480">
                <a:defRPr i="1">
                  <a:latin typeface="Arial"/>
                  <a:ea typeface="Arial"/>
                  <a:cs typeface="Arial"/>
                  <a:sym typeface="Arial"/>
                </a:defRPr>
              </a:pPr>
              <a:r>
                <a:t>hills, grass, rocks, land, sky, clouds, fly, climb,</a:t>
              </a:r>
            </a:p>
            <a:p>
              <a:pPr algn="l" defTabSz="1300480">
                <a:defRPr i="1">
                  <a:latin typeface="Arial"/>
                  <a:ea typeface="Arial"/>
                  <a:cs typeface="Arial"/>
                  <a:sym typeface="Arial"/>
                </a:defRPr>
              </a:pPr>
              <a:r>
                <a:t>green, high, said, does, friend, light</a:t>
              </a:r>
            </a:p>
            <a:p>
              <a:pPr algn="l" defTabSz="1300480">
                <a:defRPr i="1">
                  <a:latin typeface="Arial"/>
                  <a:ea typeface="Arial"/>
                  <a:cs typeface="Arial"/>
                  <a:sym typeface="Arial"/>
                </a:defRPr>
              </a:pPr>
              <a:r>
                <a:t>             </a:t>
              </a:r>
            </a:p>
            <a:p>
              <a:pPr algn="l" defTabSz="1300480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	</a:t>
              </a:r>
            </a:p>
          </p:txBody>
        </p:sp>
        <p:sp>
          <p:nvSpPr>
            <p:cNvPr id="282" name="Line"/>
            <p:cNvSpPr/>
            <p:nvPr/>
          </p:nvSpPr>
          <p:spPr>
            <a:xfrm flipH="1" flipV="1">
              <a:off x="0" y="0"/>
              <a:ext cx="2664191" cy="923446"/>
            </a:xfrm>
            <a:prstGeom prst="line">
              <a:avLst/>
            </a:prstGeom>
            <a:noFill/>
            <a:ln w="101600" cap="flat">
              <a:solidFill>
                <a:srgbClr val="FF33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9" grpId="2"/>
      <p:bldP build="whole" bldLvl="1" animBg="1" rev="0" advAuto="0" spid="276" grpId="3"/>
      <p:bldP build="whole" bldLvl="1" animBg="1" rev="0" advAuto="0" spid="283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2725" y="213369"/>
            <a:ext cx="2819400" cy="2882901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ph"/>
          <p:cNvSpPr txBox="1"/>
          <p:nvPr/>
        </p:nvSpPr>
        <p:spPr>
          <a:xfrm>
            <a:off x="5131458" y="302866"/>
            <a:ext cx="48128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ph</a:t>
            </a:r>
          </a:p>
        </p:txBody>
      </p:sp>
      <p:sp>
        <p:nvSpPr>
          <p:cNvPr id="287" name=".y…….."/>
          <p:cNvSpPr txBox="1"/>
          <p:nvPr/>
        </p:nvSpPr>
        <p:spPr>
          <a:xfrm>
            <a:off x="5235752" y="1424289"/>
            <a:ext cx="113629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.y……..</a:t>
            </a:r>
          </a:p>
        </p:txBody>
      </p:sp>
      <p:sp>
        <p:nvSpPr>
          <p:cNvPr id="288" name="ch (K): chaos, chemistry, stomach…"/>
          <p:cNvSpPr txBox="1"/>
          <p:nvPr/>
        </p:nvSpPr>
        <p:spPr>
          <a:xfrm>
            <a:off x="1648485" y="3820769"/>
            <a:ext cx="2005280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ch (K): chaos</a:t>
            </a:r>
          </a:p>
        </p:txBody>
      </p:sp>
      <p:sp>
        <p:nvSpPr>
          <p:cNvPr id="289" name="…ology"/>
          <p:cNvSpPr txBox="1"/>
          <p:nvPr/>
        </p:nvSpPr>
        <p:spPr>
          <a:xfrm>
            <a:off x="1513585" y="5357467"/>
            <a:ext cx="121462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…ology</a:t>
            </a:r>
          </a:p>
        </p:txBody>
      </p:sp>
      <p:sp>
        <p:nvSpPr>
          <p:cNvPr id="290" name="…omy"/>
          <p:cNvSpPr txBox="1"/>
          <p:nvPr/>
        </p:nvSpPr>
        <p:spPr>
          <a:xfrm>
            <a:off x="1601063" y="6894168"/>
            <a:ext cx="103967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…omy</a:t>
            </a:r>
          </a:p>
        </p:txBody>
      </p:sp>
      <p:sp>
        <p:nvSpPr>
          <p:cNvPr id="291" name="rh…"/>
          <p:cNvSpPr txBox="1"/>
          <p:nvPr/>
        </p:nvSpPr>
        <p:spPr>
          <a:xfrm>
            <a:off x="1761693" y="8227668"/>
            <a:ext cx="71841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rh…</a:t>
            </a:r>
          </a:p>
        </p:txBody>
      </p:sp>
      <p:sp>
        <p:nvSpPr>
          <p:cNvPr id="292" name="silent p as first letter:"/>
          <p:cNvSpPr txBox="1"/>
          <p:nvPr/>
        </p:nvSpPr>
        <p:spPr>
          <a:xfrm>
            <a:off x="6756399" y="5357467"/>
            <a:ext cx="326288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silent p as first letter: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9" grpId="3"/>
      <p:bldP build="whole" bldLvl="1" animBg="1" rev="0" advAuto="0" spid="292" grpId="6"/>
      <p:bldP build="whole" bldLvl="1" animBg="1" rev="0" advAuto="0" spid="290" grpId="4"/>
      <p:bldP build="whole" bldLvl="1" animBg="1" rev="0" advAuto="0" spid="291" grpId="5"/>
      <p:bldP build="whole" bldLvl="1" animBg="1" rev="0" advAuto="0" spid="287" grpId="1"/>
      <p:bldP build="whole" bldLvl="1" animBg="1" rev="0" advAuto="0" spid="288" grpId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er/or"/>
          <p:cNvSpPr txBox="1"/>
          <p:nvPr/>
        </p:nvSpPr>
        <p:spPr>
          <a:xfrm>
            <a:off x="6368946" y="645769"/>
            <a:ext cx="825704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er/or</a:t>
            </a:r>
          </a:p>
        </p:txBody>
      </p:sp>
      <p:sp>
        <p:nvSpPr>
          <p:cNvPr id="295" name="Anglo-Saxon:"/>
          <p:cNvSpPr txBox="1"/>
          <p:nvPr/>
        </p:nvSpPr>
        <p:spPr>
          <a:xfrm>
            <a:off x="2784855" y="2030070"/>
            <a:ext cx="2151889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Anglo-Saxon: </a:t>
            </a:r>
          </a:p>
        </p:txBody>
      </p:sp>
      <p:sp>
        <p:nvSpPr>
          <p:cNvPr id="296" name="farmer…"/>
          <p:cNvSpPr txBox="1"/>
          <p:nvPr/>
        </p:nvSpPr>
        <p:spPr>
          <a:xfrm>
            <a:off x="2908299" y="3071470"/>
            <a:ext cx="1525525" cy="2670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farmer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worker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baker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butcher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brewer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carpenter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teacher</a:t>
            </a:r>
          </a:p>
        </p:txBody>
      </p:sp>
      <p:grpSp>
        <p:nvGrpSpPr>
          <p:cNvPr id="299" name="Group"/>
          <p:cNvGrpSpPr/>
          <p:nvPr/>
        </p:nvGrpSpPr>
        <p:grpSpPr>
          <a:xfrm>
            <a:off x="9182089" y="2030069"/>
            <a:ext cx="1559053" cy="3559861"/>
            <a:chOff x="-1" y="0"/>
            <a:chExt cx="1559052" cy="3559858"/>
          </a:xfrm>
        </p:grpSpPr>
        <p:sp>
          <p:nvSpPr>
            <p:cNvPr id="297" name="Latin:"/>
            <p:cNvSpPr txBox="1"/>
            <p:nvPr/>
          </p:nvSpPr>
          <p:spPr>
            <a:xfrm>
              <a:off x="195430" y="0"/>
              <a:ext cx="1006145" cy="461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pPr/>
              <a:r>
                <a:t>Latin: </a:t>
              </a:r>
            </a:p>
          </p:txBody>
        </p:sp>
        <p:sp>
          <p:nvSpPr>
            <p:cNvPr id="298" name="professor…"/>
            <p:cNvSpPr txBox="1"/>
            <p:nvPr/>
          </p:nvSpPr>
          <p:spPr>
            <a:xfrm>
              <a:off x="-2" y="889000"/>
              <a:ext cx="1559053" cy="26708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defRPr b="1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professor</a:t>
              </a:r>
            </a:p>
            <a:p>
              <a:pPr algn="l">
                <a:defRPr b="1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actor</a:t>
              </a:r>
            </a:p>
            <a:p>
              <a:pPr algn="l">
                <a:defRPr b="1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doctor</a:t>
              </a:r>
            </a:p>
            <a:p>
              <a:pPr algn="l">
                <a:defRPr b="1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educator</a:t>
              </a:r>
            </a:p>
            <a:p>
              <a:pPr algn="l">
                <a:defRPr b="1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aviator</a:t>
              </a:r>
            </a:p>
            <a:p>
              <a:pPr algn="l">
                <a:defRPr b="1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director</a:t>
              </a:r>
            </a:p>
            <a:p>
              <a:pPr algn="l">
                <a:defRPr b="1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counselor</a:t>
              </a:r>
            </a:p>
          </p:txBody>
        </p:sp>
      </p:grpSp>
      <p:pic>
        <p:nvPicPr>
          <p:cNvPr id="300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14771" y="1308991"/>
            <a:ext cx="3289302" cy="2463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“English spelling is unusual because our language is…"/>
          <p:cNvSpPr txBox="1"/>
          <p:nvPr/>
        </p:nvSpPr>
        <p:spPr>
          <a:xfrm>
            <a:off x="901693" y="2207712"/>
            <a:ext cx="11708436" cy="3737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latin typeface="+mn-lt"/>
                <a:ea typeface="+mn-ea"/>
                <a:cs typeface="+mn-cs"/>
                <a:sym typeface="Helvetica Neue"/>
              </a:defRPr>
            </a:pPr>
            <a:r>
              <a:t>“English spelling is unusual because our language is</a:t>
            </a:r>
          </a:p>
          <a:p>
            <a:pPr algn="l">
              <a:defRPr sz="3600">
                <a:latin typeface="+mn-lt"/>
                <a:ea typeface="+mn-ea"/>
                <a:cs typeface="+mn-cs"/>
                <a:sym typeface="Helvetica Neue"/>
              </a:defRPr>
            </a:pPr>
            <a:r>
              <a:t>a rich tapestry woven together from the tongues of the </a:t>
            </a:r>
          </a:p>
          <a:p>
            <a:pPr algn="l">
              <a:defRPr sz="3600">
                <a:latin typeface="+mn-lt"/>
                <a:ea typeface="+mn-ea"/>
                <a:cs typeface="+mn-cs"/>
                <a:sym typeface="Helvetica Neue"/>
              </a:defRPr>
            </a:pPr>
            <a:r>
              <a:t>Greeks, the Latins, the Angles, the Klaxtons, the Celtics, </a:t>
            </a:r>
          </a:p>
          <a:p>
            <a:pPr algn="l">
              <a:defRPr sz="3600">
                <a:latin typeface="+mn-lt"/>
                <a:ea typeface="+mn-ea"/>
                <a:cs typeface="+mn-cs"/>
                <a:sym typeface="Helvetica Neue"/>
              </a:defRPr>
            </a:pPr>
            <a:r>
              <a:t>the ‘76ers, and many other ancient peoples , all of whom</a:t>
            </a:r>
          </a:p>
          <a:p>
            <a:pPr algn="l">
              <a:defRPr sz="3600">
                <a:latin typeface="+mn-lt"/>
                <a:ea typeface="+mn-ea"/>
                <a:cs typeface="+mn-cs"/>
                <a:sym typeface="Helvetica Neue"/>
              </a:defRPr>
            </a:pPr>
            <a:r>
              <a:t>had serious drinking problems.”</a:t>
            </a:r>
          </a:p>
          <a:p>
            <a:pPr algn="l">
              <a:defRPr sz="3600">
                <a:latin typeface="+mn-lt"/>
                <a:ea typeface="+mn-ea"/>
                <a:cs typeface="+mn-cs"/>
                <a:sym typeface="Helvetica Neue"/>
              </a:defRPr>
            </a:pPr>
          </a:p>
          <a:p>
            <a:pPr algn="r"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-Dave Barry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able/ible"/>
          <p:cNvSpPr txBox="1"/>
          <p:nvPr/>
        </p:nvSpPr>
        <p:spPr>
          <a:xfrm>
            <a:off x="6101486" y="645769"/>
            <a:ext cx="1360628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able/ible</a:t>
            </a:r>
          </a:p>
        </p:txBody>
      </p:sp>
      <p:sp>
        <p:nvSpPr>
          <p:cNvPr id="303" name="Anglo-Saxon:"/>
          <p:cNvSpPr txBox="1"/>
          <p:nvPr/>
        </p:nvSpPr>
        <p:spPr>
          <a:xfrm>
            <a:off x="2784855" y="2030070"/>
            <a:ext cx="2151889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Anglo-Saxon: </a:t>
            </a:r>
          </a:p>
        </p:txBody>
      </p:sp>
      <p:sp>
        <p:nvSpPr>
          <p:cNvPr id="304" name="Latin:"/>
          <p:cNvSpPr txBox="1"/>
          <p:nvPr/>
        </p:nvSpPr>
        <p:spPr>
          <a:xfrm>
            <a:off x="9377525" y="2030070"/>
            <a:ext cx="1006146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Latin: </a:t>
            </a:r>
          </a:p>
        </p:txBody>
      </p:sp>
      <p:sp>
        <p:nvSpPr>
          <p:cNvPr id="305" name="passable…"/>
          <p:cNvSpPr txBox="1"/>
          <p:nvPr/>
        </p:nvSpPr>
        <p:spPr>
          <a:xfrm>
            <a:off x="2844798" y="3058770"/>
            <a:ext cx="1699870" cy="1934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passable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laughable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breakable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agreeable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punishable</a:t>
            </a:r>
          </a:p>
        </p:txBody>
      </p:sp>
      <p:sp>
        <p:nvSpPr>
          <p:cNvPr id="306" name="flexible…"/>
          <p:cNvSpPr txBox="1"/>
          <p:nvPr/>
        </p:nvSpPr>
        <p:spPr>
          <a:xfrm>
            <a:off x="8803537" y="2874620"/>
            <a:ext cx="1331977" cy="2302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flexible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credible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edible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audible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visible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indelible</a:t>
            </a:r>
          </a:p>
        </p:txBody>
      </p:sp>
      <p:pic>
        <p:nvPicPr>
          <p:cNvPr id="307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23407" y="5372992"/>
            <a:ext cx="3289302" cy="24638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1508" y="623190"/>
            <a:ext cx="3289302" cy="2463803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ageless…"/>
          <p:cNvSpPr txBox="1"/>
          <p:nvPr/>
        </p:nvSpPr>
        <p:spPr>
          <a:xfrm>
            <a:off x="6229298" y="1903070"/>
            <a:ext cx="2320138" cy="2670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ageless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courageous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gorgeous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management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arrangement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outrageous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knowledgeable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rinciple II: English words are spelled according to sound and…"/>
          <p:cNvSpPr txBox="1"/>
          <p:nvPr/>
        </p:nvSpPr>
        <p:spPr>
          <a:xfrm>
            <a:off x="1460492" y="512419"/>
            <a:ext cx="9159851" cy="82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Principle II: English words are spelled according to sound and </a:t>
            </a:r>
          </a:p>
          <a:p>
            <a:pPr lvl="4" indent="914400"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          morphemes (meaningful parts)</a:t>
            </a:r>
          </a:p>
        </p:txBody>
      </p:sp>
      <p:sp>
        <p:nvSpPr>
          <p:cNvPr id="313" name="Looking at how a word is spelled gives clues to its meaning,…"/>
          <p:cNvSpPr txBox="1"/>
          <p:nvPr/>
        </p:nvSpPr>
        <p:spPr>
          <a:xfrm>
            <a:off x="1422395" y="3001620"/>
            <a:ext cx="8827009" cy="82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Looking at how a word is spelled gives clues to its meaning,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if you know its parts:</a:t>
            </a:r>
          </a:p>
        </p:txBody>
      </p:sp>
      <p:sp>
        <p:nvSpPr>
          <p:cNvPr id="314" name="credit/incredible/incredulous"/>
          <p:cNvSpPr txBox="1"/>
          <p:nvPr/>
        </p:nvSpPr>
        <p:spPr>
          <a:xfrm>
            <a:off x="1904999" y="4785967"/>
            <a:ext cx="430133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credit/incredible/incredulous</a:t>
            </a:r>
          </a:p>
        </p:txBody>
      </p:sp>
      <p:sp>
        <p:nvSpPr>
          <p:cNvPr id="315" name="anxious/anxiety"/>
          <p:cNvSpPr txBox="1"/>
          <p:nvPr/>
        </p:nvSpPr>
        <p:spPr>
          <a:xfrm>
            <a:off x="1914242" y="5636867"/>
            <a:ext cx="239450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anxious/anxiety</a:t>
            </a:r>
          </a:p>
        </p:txBody>
      </p:sp>
      <p:sp>
        <p:nvSpPr>
          <p:cNvPr id="316" name="define/definition"/>
          <p:cNvSpPr txBox="1"/>
          <p:nvPr/>
        </p:nvSpPr>
        <p:spPr>
          <a:xfrm>
            <a:off x="1866390" y="6487767"/>
            <a:ext cx="247802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define/definition</a:t>
            </a:r>
          </a:p>
        </p:txBody>
      </p:sp>
      <p:sp>
        <p:nvSpPr>
          <p:cNvPr id="317" name="wild/wilderness"/>
          <p:cNvSpPr txBox="1"/>
          <p:nvPr/>
        </p:nvSpPr>
        <p:spPr>
          <a:xfrm>
            <a:off x="6753855" y="4785967"/>
            <a:ext cx="239268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wild/wilderness</a:t>
            </a:r>
          </a:p>
        </p:txBody>
      </p:sp>
      <p:sp>
        <p:nvSpPr>
          <p:cNvPr id="318" name="heal/health"/>
          <p:cNvSpPr txBox="1"/>
          <p:nvPr/>
        </p:nvSpPr>
        <p:spPr>
          <a:xfrm>
            <a:off x="6740296" y="5636867"/>
            <a:ext cx="173400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heal/health</a:t>
            </a:r>
          </a:p>
        </p:txBody>
      </p:sp>
      <p:sp>
        <p:nvSpPr>
          <p:cNvPr id="319" name="rite/ritual"/>
          <p:cNvSpPr txBox="1"/>
          <p:nvPr/>
        </p:nvSpPr>
        <p:spPr>
          <a:xfrm>
            <a:off x="6705599" y="6487767"/>
            <a:ext cx="1445667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rite/ritual</a:t>
            </a:r>
          </a:p>
        </p:txBody>
      </p:sp>
      <p:sp>
        <p:nvSpPr>
          <p:cNvPr id="320" name="hear/rehearse"/>
          <p:cNvSpPr txBox="1"/>
          <p:nvPr/>
        </p:nvSpPr>
        <p:spPr>
          <a:xfrm>
            <a:off x="1879598" y="7433918"/>
            <a:ext cx="215249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hear/rehearse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7" grpId="4"/>
      <p:bldP build="whole" bldLvl="1" animBg="1" rev="0" advAuto="0" spid="314" grpId="1"/>
      <p:bldP build="whole" bldLvl="1" animBg="1" rev="0" advAuto="0" spid="315" grpId="2"/>
      <p:bldP build="whole" bldLvl="1" animBg="1" rev="0" advAuto="0" spid="316" grpId="3"/>
      <p:bldP build="whole" bldLvl="1" animBg="1" rev="0" advAuto="0" spid="319" grpId="6"/>
      <p:bldP build="whole" bldLvl="1" animBg="1" rev="0" advAuto="0" spid="320" grpId="7"/>
      <p:bldP build="whole" bldLvl="1" animBg="1" rev="0" advAuto="0" spid="318" grpId="5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32850" y="2908300"/>
            <a:ext cx="2984500" cy="2717800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electric…"/>
          <p:cNvSpPr txBox="1"/>
          <p:nvPr/>
        </p:nvSpPr>
        <p:spPr>
          <a:xfrm>
            <a:off x="5194677" y="3498008"/>
            <a:ext cx="1980439" cy="1538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>
                <a:latin typeface="+mn-lt"/>
                <a:ea typeface="+mn-ea"/>
                <a:cs typeface="+mn-cs"/>
                <a:sym typeface="Helvetica Neue"/>
              </a:defRPr>
            </a:pPr>
            <a:r>
              <a:t>electric</a:t>
            </a:r>
          </a:p>
          <a:p>
            <a:pPr>
              <a:defRPr sz="3100">
                <a:latin typeface="+mn-lt"/>
                <a:ea typeface="+mn-ea"/>
                <a:cs typeface="+mn-cs"/>
                <a:sym typeface="Helvetica Neue"/>
              </a:defRPr>
            </a:pPr>
            <a:r>
              <a:t>electri__ity</a:t>
            </a:r>
          </a:p>
          <a:p>
            <a:pPr>
              <a:defRPr sz="3100">
                <a:latin typeface="+mn-lt"/>
                <a:ea typeface="+mn-ea"/>
                <a:cs typeface="+mn-cs"/>
                <a:sym typeface="Helvetica Neue"/>
              </a:defRPr>
            </a:pPr>
            <a:r>
              <a:t>electri__al</a:t>
            </a:r>
          </a:p>
        </p:txBody>
      </p:sp>
      <p:sp>
        <p:nvSpPr>
          <p:cNvPr id="324" name="English spelling tends to preserve the spelling of the root word…"/>
          <p:cNvSpPr txBox="1"/>
          <p:nvPr/>
        </p:nvSpPr>
        <p:spPr>
          <a:xfrm>
            <a:off x="2578098" y="1133802"/>
            <a:ext cx="8959902" cy="831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English spelling tends to </a:t>
            </a:r>
            <a:r>
              <a:rPr b="1">
                <a:solidFill>
                  <a:srgbClr val="F7444D"/>
                </a:solidFill>
              </a:rPr>
              <a:t>preserve the spelling of the root word</a:t>
            </a:r>
            <a:endParaRPr b="1">
              <a:solidFill>
                <a:srgbClr val="F7444D"/>
              </a:solidFill>
            </a:endParaRPr>
          </a:p>
          <a:p>
            <a:pPr algn="l"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when suffixes are added, despite changes in pronunciation</a:t>
            </a:r>
          </a:p>
        </p:txBody>
      </p:sp>
      <p:sp>
        <p:nvSpPr>
          <p:cNvPr id="325" name="English spelling makes it EASIER to see that words are related:…"/>
          <p:cNvSpPr txBox="1"/>
          <p:nvPr/>
        </p:nvSpPr>
        <p:spPr>
          <a:xfrm>
            <a:off x="2311399" y="5700214"/>
            <a:ext cx="8745932" cy="1934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English spelling makes it EASIER to see that words are related: </a:t>
            </a:r>
          </a:p>
          <a:p>
            <a:pPr algn="l">
              <a:defRPr>
                <a:latin typeface="+mn-lt"/>
                <a:ea typeface="+mn-ea"/>
                <a:cs typeface="+mn-cs"/>
                <a:sym typeface="Helvetica Neue"/>
              </a:defRPr>
            </a:pPr>
          </a:p>
          <a:p>
            <a:pPr algn="l"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act, action</a:t>
            </a:r>
          </a:p>
          <a:p>
            <a:pPr algn="l"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complete, completion</a:t>
            </a:r>
          </a:p>
          <a:p>
            <a:pPr algn="l"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compete, competitive, competition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rinciple IV: Almost all English words have other words that are…"/>
          <p:cNvSpPr txBox="1"/>
          <p:nvPr/>
        </p:nvSpPr>
        <p:spPr>
          <a:xfrm>
            <a:off x="2565398" y="575919"/>
            <a:ext cx="9294877" cy="82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Principle III: Almost all English words have other words that are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                     similarly spelled: </a:t>
            </a:r>
          </a:p>
        </p:txBody>
      </p:sp>
      <p:sp>
        <p:nvSpPr>
          <p:cNvPr id="328" name="autumn, hymn, column, condemn, damn"/>
          <p:cNvSpPr txBox="1"/>
          <p:nvPr/>
        </p:nvSpPr>
        <p:spPr>
          <a:xfrm>
            <a:off x="2336790" y="2499970"/>
            <a:ext cx="5944211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autumn, hymn, column, condemn, damn</a:t>
            </a:r>
          </a:p>
        </p:txBody>
      </p:sp>
      <p:sp>
        <p:nvSpPr>
          <p:cNvPr id="329" name="limb, climb, comb"/>
          <p:cNvSpPr txBox="1"/>
          <p:nvPr/>
        </p:nvSpPr>
        <p:spPr>
          <a:xfrm>
            <a:off x="2692398" y="3681067"/>
            <a:ext cx="269108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limb, climb, comb</a:t>
            </a:r>
          </a:p>
        </p:txBody>
      </p:sp>
      <p:sp>
        <p:nvSpPr>
          <p:cNvPr id="330" name="rhythm, rhyme, rhapsody, rhinoceros, rhinoplasty"/>
          <p:cNvSpPr txBox="1"/>
          <p:nvPr/>
        </p:nvSpPr>
        <p:spPr>
          <a:xfrm>
            <a:off x="3530598" y="4760567"/>
            <a:ext cx="722650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rhythm, rhyme, rhapsody, rhinoceros, rhinoplasty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rinciple V: English spelling patterns organize around letter placements…"/>
          <p:cNvSpPr txBox="1"/>
          <p:nvPr/>
        </p:nvSpPr>
        <p:spPr>
          <a:xfrm>
            <a:off x="1968499" y="1172819"/>
            <a:ext cx="10558882" cy="82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Principle IV: English spelling patterns organize around letter placements</a:t>
            </a:r>
          </a:p>
          <a:p>
            <a:pPr lvl="3" indent="685800"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            that usually happen, sometimes happen, or never happen</a:t>
            </a:r>
          </a:p>
        </p:txBody>
      </p:sp>
      <p:sp>
        <p:nvSpPr>
          <p:cNvPr id="333" name="Ex: no word ends in j or v"/>
          <p:cNvSpPr txBox="1"/>
          <p:nvPr/>
        </p:nvSpPr>
        <p:spPr>
          <a:xfrm>
            <a:off x="2369714" y="2538070"/>
            <a:ext cx="3767024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Ex: no word ends in j or v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3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277"/>
          <p:cNvSpPr txBox="1"/>
          <p:nvPr>
            <p:ph type="title" idx="4294967295"/>
          </p:nvPr>
        </p:nvSpPr>
        <p:spPr>
          <a:xfrm>
            <a:off x="650237" y="390594"/>
            <a:ext cx="11704326" cy="1625602"/>
          </a:xfrm>
          <a:prstGeom prst="rect">
            <a:avLst/>
          </a:prstGeom>
        </p:spPr>
        <p:txBody>
          <a:bodyPr lIns="0" tIns="0" rIns="0" bIns="0"/>
          <a:lstStyle>
            <a:lvl1pPr defTabSz="914400">
              <a:defRPr sz="6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Morphology Chart</a:t>
            </a:r>
          </a:p>
        </p:txBody>
      </p:sp>
      <p:graphicFrame>
        <p:nvGraphicFramePr>
          <p:cNvPr id="336" name="Table 278"/>
          <p:cNvGraphicFramePr/>
          <p:nvPr/>
        </p:nvGraphicFramePr>
        <p:xfrm>
          <a:off x="1005838" y="1581573"/>
          <a:ext cx="11704326" cy="495130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26080"/>
                <a:gridCol w="2926080"/>
                <a:gridCol w="2926080"/>
                <a:gridCol w="2926080"/>
              </a:tblGrid>
              <a:tr h="1733973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NOUNS:</a:t>
                      </a: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They will fit into this frame: The_____.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VERBS:</a:t>
                      </a: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They will fit into this  frame: To____ or</a:t>
                      </a: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Can____or</a:t>
                      </a: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Is____ing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ADJECTIVES:</a:t>
                      </a: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They  will fit into this frame: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The ________truck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ADVERBS:</a:t>
                      </a: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They will fit into this frame: 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Do it ___________.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17333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600"/>
                        </a:spcBef>
                        <a:defRPr sz="1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600"/>
                        </a:spcBef>
                        <a:defRPr sz="18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37" name="Shape 279"/>
          <p:cNvSpPr txBox="1"/>
          <p:nvPr/>
        </p:nvSpPr>
        <p:spPr>
          <a:xfrm>
            <a:off x="1763321" y="6953955"/>
            <a:ext cx="9504827" cy="1723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Nouns answer the question: </a:t>
            </a:r>
            <a:r>
              <a:rPr i="1"/>
              <a:t>What? or Who?</a:t>
            </a:r>
            <a:endParaRPr i="1"/>
          </a:p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Verbs answer the question: </a:t>
            </a:r>
            <a:r>
              <a:rPr i="1"/>
              <a:t>What is it doing, having, feeling, or being?</a:t>
            </a:r>
            <a:r>
              <a:t> </a:t>
            </a:r>
          </a:p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Adjectives answer the question: What kind?        (They may also answer the questions </a:t>
            </a:r>
            <a:r>
              <a:rPr i="1"/>
              <a:t>Which one?</a:t>
            </a:r>
            <a:r>
              <a:t> and </a:t>
            </a:r>
          </a:p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                                                                               </a:t>
            </a:r>
            <a:r>
              <a:rPr i="1"/>
              <a:t>How many?</a:t>
            </a:r>
            <a:r>
              <a:t> but those kinds of adjectives do not fit into</a:t>
            </a:r>
          </a:p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                                                                               the frame of </a:t>
            </a:r>
            <a:r>
              <a:rPr i="1"/>
              <a:t>The______truck</a:t>
            </a:r>
            <a:r>
              <a:t>.</a:t>
            </a:r>
          </a:p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Adverbs answer any of these questions: </a:t>
            </a:r>
            <a:r>
              <a:rPr i="1"/>
              <a:t>Where? When? Why? To what extent? How?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277"/>
          <p:cNvSpPr txBox="1"/>
          <p:nvPr>
            <p:ph type="title" idx="4294967295"/>
          </p:nvPr>
        </p:nvSpPr>
        <p:spPr>
          <a:xfrm>
            <a:off x="650237" y="390594"/>
            <a:ext cx="11704326" cy="1625602"/>
          </a:xfrm>
          <a:prstGeom prst="rect">
            <a:avLst/>
          </a:prstGeom>
        </p:spPr>
        <p:txBody>
          <a:bodyPr lIns="0" tIns="0" rIns="0" bIns="0"/>
          <a:lstStyle>
            <a:lvl1pPr defTabSz="914400">
              <a:defRPr sz="6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Morphology Chart</a:t>
            </a:r>
          </a:p>
        </p:txBody>
      </p:sp>
      <p:graphicFrame>
        <p:nvGraphicFramePr>
          <p:cNvPr id="340" name="Table 278"/>
          <p:cNvGraphicFramePr/>
          <p:nvPr/>
        </p:nvGraphicFramePr>
        <p:xfrm>
          <a:off x="904238" y="1391073"/>
          <a:ext cx="11704326" cy="495130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26080"/>
                <a:gridCol w="2926080"/>
                <a:gridCol w="2926080"/>
                <a:gridCol w="2926080"/>
              </a:tblGrid>
              <a:tr h="1733973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NOUNS:</a:t>
                      </a: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They will fit into this frame: The_____.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VERBS:</a:t>
                      </a: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They will fit into this  frame: To____ or</a:t>
                      </a: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Can____or</a:t>
                      </a: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Is____ing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ADJECTIVES:</a:t>
                      </a: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They  will fit into this frame: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The ________truck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ADVERBS:</a:t>
                      </a: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They will fit into this frame: 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Do it ___________.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17333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600"/>
                        </a:spcBef>
                        <a:defRPr sz="1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600"/>
                        </a:spcBef>
                        <a:defRPr sz="18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41" name="Shape 279"/>
          <p:cNvSpPr txBox="1"/>
          <p:nvPr/>
        </p:nvSpPr>
        <p:spPr>
          <a:xfrm>
            <a:off x="1763321" y="6953955"/>
            <a:ext cx="9504827" cy="1723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Nouns answer the question: </a:t>
            </a:r>
            <a:r>
              <a:rPr i="1"/>
              <a:t>What? or Who?</a:t>
            </a:r>
            <a:endParaRPr i="1"/>
          </a:p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Verbs answer the question: </a:t>
            </a:r>
            <a:r>
              <a:rPr i="1"/>
              <a:t>What is it doing, having, feeling, or being?</a:t>
            </a:r>
            <a:r>
              <a:t> </a:t>
            </a:r>
          </a:p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Adjectives answer the question: What kind?        (They may also answer the questions </a:t>
            </a:r>
            <a:r>
              <a:rPr i="1"/>
              <a:t>Which one?</a:t>
            </a:r>
            <a:r>
              <a:t> and </a:t>
            </a:r>
          </a:p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                                                                               </a:t>
            </a:r>
            <a:r>
              <a:rPr i="1"/>
              <a:t>How many?</a:t>
            </a:r>
            <a:r>
              <a:t> but those kinds of adjectives do not fit into</a:t>
            </a:r>
          </a:p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                                                                               the frame of </a:t>
            </a:r>
            <a:r>
              <a:rPr i="1"/>
              <a:t>The______truck</a:t>
            </a:r>
            <a:r>
              <a:t>.</a:t>
            </a:r>
          </a:p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Adverbs answer any of these questions: </a:t>
            </a:r>
            <a:r>
              <a:rPr i="1"/>
              <a:t>Where? When? Why? To what extent? How?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277"/>
          <p:cNvSpPr txBox="1"/>
          <p:nvPr>
            <p:ph type="title" idx="4294967295"/>
          </p:nvPr>
        </p:nvSpPr>
        <p:spPr>
          <a:xfrm>
            <a:off x="650237" y="390594"/>
            <a:ext cx="11704326" cy="1625602"/>
          </a:xfrm>
          <a:prstGeom prst="rect">
            <a:avLst/>
          </a:prstGeom>
        </p:spPr>
        <p:txBody>
          <a:bodyPr lIns="0" tIns="0" rIns="0" bIns="0"/>
          <a:lstStyle>
            <a:lvl1pPr defTabSz="914400">
              <a:defRPr sz="6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Morphology Chart</a:t>
            </a:r>
          </a:p>
        </p:txBody>
      </p:sp>
      <p:graphicFrame>
        <p:nvGraphicFramePr>
          <p:cNvPr id="344" name="Table 278"/>
          <p:cNvGraphicFramePr/>
          <p:nvPr/>
        </p:nvGraphicFramePr>
        <p:xfrm>
          <a:off x="1069338" y="1708573"/>
          <a:ext cx="11704326" cy="495130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26080"/>
                <a:gridCol w="2926080"/>
                <a:gridCol w="2926080"/>
                <a:gridCol w="2926080"/>
              </a:tblGrid>
              <a:tr h="1733973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NOUNS:</a:t>
                      </a: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They will fit into this frame: The_____.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VERBS:</a:t>
                      </a: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They will fit into this  frame: To____ or</a:t>
                      </a: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Can____or</a:t>
                      </a: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Is____ing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ADJECTIVES:</a:t>
                      </a: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They  will fit into this frame: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The ________truck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ADVERBS:</a:t>
                      </a: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They will fit into this frame: 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Do it ___________.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17333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600"/>
                        </a:spcBef>
                        <a:defRPr sz="1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600"/>
                        </a:spcBef>
                        <a:defRPr sz="18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45" name="Shape 279"/>
          <p:cNvSpPr txBox="1"/>
          <p:nvPr/>
        </p:nvSpPr>
        <p:spPr>
          <a:xfrm>
            <a:off x="1763321" y="6953955"/>
            <a:ext cx="9504827" cy="1723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Nouns answer the question: </a:t>
            </a:r>
            <a:r>
              <a:rPr i="1"/>
              <a:t>What? or Who?</a:t>
            </a:r>
            <a:endParaRPr i="1"/>
          </a:p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Verbs answer the question: </a:t>
            </a:r>
            <a:r>
              <a:rPr i="1"/>
              <a:t>What is it doing, having, feeling, or being?</a:t>
            </a:r>
            <a:r>
              <a:t> </a:t>
            </a:r>
          </a:p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Adjectives answer the question: What kind?        (They may also answer the questions </a:t>
            </a:r>
            <a:r>
              <a:rPr i="1"/>
              <a:t>Which one?</a:t>
            </a:r>
            <a:r>
              <a:t> and </a:t>
            </a:r>
          </a:p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                                                                               </a:t>
            </a:r>
            <a:r>
              <a:rPr i="1"/>
              <a:t>How many?</a:t>
            </a:r>
            <a:r>
              <a:t> but those kinds of adjectives do not fit into</a:t>
            </a:r>
          </a:p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                                                                               the frame of </a:t>
            </a:r>
            <a:r>
              <a:rPr i="1"/>
              <a:t>The______truck</a:t>
            </a:r>
            <a:r>
              <a:t>.</a:t>
            </a:r>
          </a:p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Adverbs answer any of these questions: </a:t>
            </a:r>
            <a:r>
              <a:rPr i="1"/>
              <a:t>Where? When? Why? To what extent? How?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277"/>
          <p:cNvSpPr txBox="1"/>
          <p:nvPr>
            <p:ph type="title" idx="4294967295"/>
          </p:nvPr>
        </p:nvSpPr>
        <p:spPr>
          <a:xfrm>
            <a:off x="650237" y="390594"/>
            <a:ext cx="11704326" cy="1625602"/>
          </a:xfrm>
          <a:prstGeom prst="rect">
            <a:avLst/>
          </a:prstGeom>
        </p:spPr>
        <p:txBody>
          <a:bodyPr lIns="0" tIns="0" rIns="0" bIns="0"/>
          <a:lstStyle>
            <a:lvl1pPr defTabSz="914400">
              <a:defRPr sz="6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Morphology Chart</a:t>
            </a:r>
          </a:p>
        </p:txBody>
      </p:sp>
      <p:graphicFrame>
        <p:nvGraphicFramePr>
          <p:cNvPr id="348" name="Table 278"/>
          <p:cNvGraphicFramePr/>
          <p:nvPr/>
        </p:nvGraphicFramePr>
        <p:xfrm>
          <a:off x="1094738" y="1733973"/>
          <a:ext cx="11704326" cy="495130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26080"/>
                <a:gridCol w="2926080"/>
                <a:gridCol w="2926080"/>
                <a:gridCol w="2926080"/>
              </a:tblGrid>
              <a:tr h="1733973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NOUNS:</a:t>
                      </a: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They will fit into this frame: The_____.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VERBS:</a:t>
                      </a: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They will fit into this  frame: To____ or</a:t>
                      </a: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Can____or</a:t>
                      </a: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Is____ing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ADJECTIVES:</a:t>
                      </a: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They  will fit into this frame: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The ________truck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ADVERBS:</a:t>
                      </a: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They will fit into this frame: 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</a:p>
                    <a:p>
                      <a:pPr algn="l" defTabSz="914400">
                        <a:spcBef>
                          <a:spcPts val="200"/>
                        </a:spcBef>
                        <a:defRPr sz="12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Do it ___________.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17333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600"/>
                        </a:spcBef>
                        <a:defRPr sz="1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600"/>
                        </a:spcBef>
                        <a:defRPr sz="18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49" name="Shape 279"/>
          <p:cNvSpPr txBox="1"/>
          <p:nvPr/>
        </p:nvSpPr>
        <p:spPr>
          <a:xfrm>
            <a:off x="1763321" y="6953955"/>
            <a:ext cx="9504827" cy="1723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Nouns answer the question: </a:t>
            </a:r>
            <a:r>
              <a:rPr i="1"/>
              <a:t>What? or Who?</a:t>
            </a:r>
            <a:endParaRPr i="1"/>
          </a:p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Verbs answer the question: </a:t>
            </a:r>
            <a:r>
              <a:rPr i="1"/>
              <a:t>What is it doing, having, feeling, or being?</a:t>
            </a:r>
            <a:r>
              <a:t> </a:t>
            </a:r>
          </a:p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Adjectives answer the question: What kind?        (They may also answer the questions </a:t>
            </a:r>
            <a:r>
              <a:rPr i="1"/>
              <a:t>Which one?</a:t>
            </a:r>
            <a:r>
              <a:t> and </a:t>
            </a:r>
          </a:p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                                                                               </a:t>
            </a:r>
            <a:r>
              <a:rPr i="1"/>
              <a:t>How many?</a:t>
            </a:r>
            <a:r>
              <a:t> but those kinds of adjectives do not fit into</a:t>
            </a:r>
          </a:p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                                                                               the frame of </a:t>
            </a:r>
            <a:r>
              <a:rPr i="1"/>
              <a:t>The______truck</a:t>
            </a:r>
            <a:r>
              <a:t>.</a:t>
            </a:r>
          </a:p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Adverbs answer any of these questions: </a:t>
            </a:r>
            <a:r>
              <a:rPr i="1"/>
              <a:t>Where? When? Why? To what extent? How?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30923" y="265156"/>
            <a:ext cx="6318230" cy="42044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pasted-image.jpeg" descr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488" y="308208"/>
            <a:ext cx="6188830" cy="4118389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Anglo-Saxon: bright, night, tight,…"/>
          <p:cNvSpPr txBox="1"/>
          <p:nvPr/>
        </p:nvSpPr>
        <p:spPr>
          <a:xfrm>
            <a:off x="6426196" y="4531816"/>
            <a:ext cx="4630827" cy="1197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Anglo-Saxon: bright, night, tight, </a:t>
            </a:r>
          </a:p>
          <a:p>
            <a:pPr algn="l"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                       light, flight, height,</a:t>
            </a:r>
          </a:p>
          <a:p>
            <a:pPr algn="l"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                       might, plight, right </a:t>
            </a:r>
          </a:p>
        </p:txBody>
      </p:sp>
      <p:sp>
        <p:nvSpPr>
          <p:cNvPr id="138" name="French: chauffeur, chef, champagne,…"/>
          <p:cNvSpPr txBox="1"/>
          <p:nvPr/>
        </p:nvSpPr>
        <p:spPr>
          <a:xfrm>
            <a:off x="6311896" y="5700216"/>
            <a:ext cx="5173676" cy="1197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French: chauffeur, chef, champagne, </a:t>
            </a:r>
          </a:p>
          <a:p>
            <a:pPr algn="l"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             critique, antique, bouquet,</a:t>
            </a:r>
          </a:p>
          <a:p>
            <a:pPr lvl="8" algn="l"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              ballet, fillet</a:t>
            </a:r>
          </a:p>
        </p:txBody>
      </p:sp>
      <p:sp>
        <p:nvSpPr>
          <p:cNvPr id="139" name="Latin: credible, flexible, audible, indelible,…"/>
          <p:cNvSpPr txBox="1"/>
          <p:nvPr/>
        </p:nvSpPr>
        <p:spPr>
          <a:xfrm>
            <a:off x="6268158" y="7040064"/>
            <a:ext cx="5708905" cy="829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Latin: credible, flexible, audible, indelible,</a:t>
            </a:r>
          </a:p>
          <a:p>
            <a:pPr algn="l"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          viable, reliable, amiable, pliable</a:t>
            </a:r>
          </a:p>
        </p:txBody>
      </p:sp>
      <p:sp>
        <p:nvSpPr>
          <p:cNvPr id="140" name="Greek:  mystery, lyric, dynamic, cycle…"/>
          <p:cNvSpPr txBox="1"/>
          <p:nvPr/>
        </p:nvSpPr>
        <p:spPr>
          <a:xfrm>
            <a:off x="6157974" y="8128750"/>
            <a:ext cx="5167275" cy="829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Greek:  mystery, lyric, dynamic, cycle</a:t>
            </a:r>
          </a:p>
          <a:p>
            <a:pPr algn="l"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            phonic, physical, psychology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7" grpId="2"/>
      <p:bldP build="whole" bldLvl="1" animBg="1" rev="0" advAuto="0" spid="140" grpId="5"/>
      <p:bldP build="whole" bldLvl="1" animBg="1" rev="0" advAuto="0" spid="138" grpId="3"/>
      <p:bldP build="whole" bldLvl="1" animBg="1" rev="0" advAuto="0" spid="135" grpId="1"/>
      <p:bldP build="whole" bldLvl="1" animBg="1" rev="0" advAuto="0" spid="139" grpId="4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1" name="Table 281"/>
          <p:cNvGraphicFramePr/>
          <p:nvPr/>
        </p:nvGraphicFramePr>
        <p:xfrm>
          <a:off x="2059090" y="1192106"/>
          <a:ext cx="9787474" cy="844634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93814"/>
                <a:gridCol w="3350542"/>
                <a:gridCol w="3443111"/>
              </a:tblGrid>
              <a:tr h="1155982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Noun-Making Suffixes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Verb-Making Suffixes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Adjective-making suffixes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290365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-ment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-ness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-ation, sion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-ity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-ism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-hood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-itude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-ence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-ance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-ide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-ate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-ify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-ize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-acious,icious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-y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-ous, ious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-ant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-able, ible</a:t>
                      </a:r>
                    </a:p>
                    <a:p>
                      <a:pPr algn="l" defTabSz="914400">
                        <a:spcBef>
                          <a:spcPts val="600"/>
                        </a:spcBef>
                        <a:defRPr sz="2800"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r>
                        <a:t>-er; est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52" name="Shape 282"/>
          <p:cNvSpPr txBox="1"/>
          <p:nvPr/>
        </p:nvSpPr>
        <p:spPr>
          <a:xfrm>
            <a:off x="4350732" y="-26"/>
            <a:ext cx="3662803" cy="692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914400">
              <a:defRPr sz="4400" u="sng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Morphology Kit</a:t>
            </a:r>
          </a:p>
        </p:txBody>
      </p:sp>
      <p:sp>
        <p:nvSpPr>
          <p:cNvPr id="353" name="Shape 283"/>
          <p:cNvSpPr/>
          <p:nvPr/>
        </p:nvSpPr>
        <p:spPr>
          <a:xfrm>
            <a:off x="8344744" y="6937698"/>
            <a:ext cx="3467954" cy="1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54" name="Shape 284"/>
          <p:cNvSpPr txBox="1"/>
          <p:nvPr/>
        </p:nvSpPr>
        <p:spPr>
          <a:xfrm>
            <a:off x="8127999" y="7044266"/>
            <a:ext cx="3255187" cy="1167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91440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      Adverb-making suffix:</a:t>
            </a:r>
          </a:p>
          <a:p>
            <a:pPr algn="l" defTabSz="914400">
              <a:defRPr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l" defTabSz="91440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       -ly</a:t>
            </a:r>
          </a:p>
        </p:txBody>
      </p:sp>
      <p:sp>
        <p:nvSpPr>
          <p:cNvPr id="355" name="Shape 285"/>
          <p:cNvSpPr txBox="1"/>
          <p:nvPr/>
        </p:nvSpPr>
        <p:spPr>
          <a:xfrm>
            <a:off x="12246185" y="8994985"/>
            <a:ext cx="297228" cy="431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9144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356" name="Shape 286"/>
          <p:cNvSpPr txBox="1"/>
          <p:nvPr/>
        </p:nvSpPr>
        <p:spPr>
          <a:xfrm>
            <a:off x="194147" y="372528"/>
            <a:ext cx="1977696" cy="2371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algn="l" defTabSz="914400"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This “Morphology Kit”</a:t>
            </a:r>
          </a:p>
          <a:p>
            <a:pPr algn="l" defTabSz="914400"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is a great way to</a:t>
            </a:r>
          </a:p>
          <a:p>
            <a:pPr algn="l" defTabSz="914400"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expand vocabulary</a:t>
            </a:r>
          </a:p>
          <a:p>
            <a:pPr algn="l" defTabSz="914400"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because most</a:t>
            </a:r>
          </a:p>
          <a:p>
            <a:pPr algn="l" defTabSz="914400"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of the words</a:t>
            </a:r>
          </a:p>
          <a:p>
            <a:pPr algn="l" defTabSz="914400"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created by</a:t>
            </a:r>
          </a:p>
          <a:p>
            <a:pPr algn="l" defTabSz="914400"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these suffixes</a:t>
            </a:r>
          </a:p>
          <a:p>
            <a:pPr algn="l" defTabSz="914400"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express abstract</a:t>
            </a:r>
          </a:p>
          <a:p>
            <a:pPr algn="l" defTabSz="914400"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ideas.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What Not To Do (Ever)"/>
          <p:cNvSpPr txBox="1"/>
          <p:nvPr/>
        </p:nvSpPr>
        <p:spPr>
          <a:xfrm>
            <a:off x="4164579" y="734669"/>
            <a:ext cx="3304033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What Not To Do (Ever)</a:t>
            </a:r>
          </a:p>
        </p:txBody>
      </p:sp>
      <p:sp>
        <p:nvSpPr>
          <p:cNvPr id="143" name="Have students “edit” someone else’s text by correcting…"/>
          <p:cNvSpPr txBox="1"/>
          <p:nvPr/>
        </p:nvSpPr>
        <p:spPr>
          <a:xfrm>
            <a:off x="1828798" y="1871320"/>
            <a:ext cx="8566252" cy="82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76250" indent="-476250" algn="l">
              <a:buSzPct val="100000"/>
              <a:buAutoNum type="arabicPeriod" startAt="1"/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Have students “edit” someone else’s text by correcting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      misspelled words</a:t>
            </a:r>
          </a:p>
        </p:txBody>
      </p:sp>
      <p:pic>
        <p:nvPicPr>
          <p:cNvPr id="144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93792" y="4476750"/>
            <a:ext cx="4191006" cy="194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asted-image.jpeg" descr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9825" y="3166715"/>
            <a:ext cx="3225802" cy="2514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What Not To Do (Ever)"/>
          <p:cNvSpPr txBox="1"/>
          <p:nvPr/>
        </p:nvSpPr>
        <p:spPr>
          <a:xfrm>
            <a:off x="4164579" y="734669"/>
            <a:ext cx="3304033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What Not To Do (Ever)</a:t>
            </a:r>
          </a:p>
        </p:txBody>
      </p:sp>
      <p:sp>
        <p:nvSpPr>
          <p:cNvPr id="148" name="2.  Have students pick out the correctly spelled word among…"/>
          <p:cNvSpPr txBox="1"/>
          <p:nvPr/>
        </p:nvSpPr>
        <p:spPr>
          <a:xfrm>
            <a:off x="1148357" y="1617318"/>
            <a:ext cx="8834933" cy="82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2.  Have students pick out the correctly spelled word among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     misspellings of a given word.</a:t>
            </a:r>
          </a:p>
        </p:txBody>
      </p:sp>
      <p:pic>
        <p:nvPicPr>
          <p:cNvPr id="149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96296" y="4239219"/>
            <a:ext cx="2552710" cy="31750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asted-image.jpeg" descr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025" y="2747664"/>
            <a:ext cx="3352802" cy="24257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What Not To Do (Ever)"/>
          <p:cNvSpPr txBox="1"/>
          <p:nvPr/>
        </p:nvSpPr>
        <p:spPr>
          <a:xfrm>
            <a:off x="4477911" y="303218"/>
            <a:ext cx="330403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What Not To Do (Ever)</a:t>
            </a:r>
          </a:p>
        </p:txBody>
      </p:sp>
      <p:sp>
        <p:nvSpPr>
          <p:cNvPr id="153" name="3. Give spelling lists based on topics, rather than patterns."/>
          <p:cNvSpPr txBox="1"/>
          <p:nvPr/>
        </p:nvSpPr>
        <p:spPr>
          <a:xfrm>
            <a:off x="1117596" y="1204569"/>
            <a:ext cx="8636509" cy="82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3. Give spelling lists based on topics, rather than patterns. 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    </a:t>
            </a:r>
          </a:p>
        </p:txBody>
      </p:sp>
      <p:pic>
        <p:nvPicPr>
          <p:cNvPr id="154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55132" y="2335658"/>
            <a:ext cx="3149602" cy="2578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asted-image.png" descr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32055" y="2474216"/>
            <a:ext cx="2971803" cy="2730502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Electricity Unit Spelling List…"/>
          <p:cNvSpPr txBox="1"/>
          <p:nvPr/>
        </p:nvSpPr>
        <p:spPr>
          <a:xfrm>
            <a:off x="1637027" y="2135738"/>
            <a:ext cx="4187648" cy="3407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u="sng">
                <a:latin typeface="+mn-lt"/>
                <a:ea typeface="+mn-ea"/>
                <a:cs typeface="+mn-cs"/>
                <a:sym typeface="Helvetica Neue"/>
              </a:defRPr>
            </a:pPr>
            <a:r>
              <a:t>Electricity Unit Spelling List 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current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pole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attract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repel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outlet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conductor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diode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magnetism</a:t>
            </a:r>
          </a:p>
        </p:txBody>
      </p:sp>
      <p:grpSp>
        <p:nvGrpSpPr>
          <p:cNvPr id="159" name="Group"/>
          <p:cNvGrpSpPr/>
          <p:nvPr/>
        </p:nvGrpSpPr>
        <p:grpSpPr>
          <a:xfrm>
            <a:off x="1529793" y="5869525"/>
            <a:ext cx="9575437" cy="3092517"/>
            <a:chOff x="0" y="-1"/>
            <a:chExt cx="9575436" cy="3092516"/>
          </a:xfrm>
        </p:grpSpPr>
        <p:sp>
          <p:nvSpPr>
            <p:cNvPr id="157" name="Spelling List for the Electricity Unit:…"/>
            <p:cNvSpPr txBox="1"/>
            <p:nvPr/>
          </p:nvSpPr>
          <p:spPr>
            <a:xfrm>
              <a:off x="4349029" y="-2"/>
              <a:ext cx="5226407" cy="2670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defRPr b="1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Spelling List for the Electricity Unit:</a:t>
              </a:r>
            </a:p>
            <a:p>
              <a:pPr algn="l">
                <a:defRPr b="1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                             </a:t>
              </a:r>
            </a:p>
            <a:p>
              <a:pPr algn="l">
                <a:defRPr b="1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electric                                        </a:t>
              </a:r>
            </a:p>
            <a:p>
              <a:pPr algn="l">
                <a:defRPr b="1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electrical                    </a:t>
              </a:r>
            </a:p>
            <a:p>
              <a:pPr algn="l">
                <a:defRPr b="1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electrify                     </a:t>
              </a:r>
            </a:p>
            <a:p>
              <a:pPr algn="l">
                <a:defRPr b="1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electron</a:t>
              </a:r>
            </a:p>
            <a:p>
              <a:pPr algn="l">
                <a:defRPr b="1"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electrician                      </a:t>
              </a:r>
            </a:p>
          </p:txBody>
        </p:sp>
        <p:pic>
          <p:nvPicPr>
            <p:cNvPr id="158" name="pasted-image.jpeg" descr="pasted-image.jpe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781098"/>
              <a:ext cx="3505214" cy="23114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9" grpId="2"/>
      <p:bldP build="whole" bldLvl="1" animBg="1" rev="0" advAuto="0" spid="15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How is spelling taught in your classroom?…"/>
          <p:cNvSpPr txBox="1"/>
          <p:nvPr/>
        </p:nvSpPr>
        <p:spPr>
          <a:xfrm>
            <a:off x="2755890" y="810869"/>
            <a:ext cx="6180431" cy="1197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How is spelling taught in your classroom?</a:t>
            </a:r>
          </a:p>
          <a:p>
            <a:pPr lvl="7" indent="1600200"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                        your school?</a:t>
            </a:r>
          </a:p>
          <a:p>
            <a:pPr lvl="7" indent="1600200"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                        your district? </a:t>
            </a:r>
          </a:p>
        </p:txBody>
      </p:sp>
      <p:pic>
        <p:nvPicPr>
          <p:cNvPr id="162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57416" y="3904951"/>
            <a:ext cx="3505202" cy="23241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03700" y="476250"/>
            <a:ext cx="8534400" cy="880110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ELA Regents Exam…"/>
          <p:cNvSpPr txBox="1"/>
          <p:nvPr/>
        </p:nvSpPr>
        <p:spPr>
          <a:xfrm>
            <a:off x="673098" y="1306165"/>
            <a:ext cx="2891029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ELA Regents Exam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Anchor Paper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Level 6</a:t>
            </a:r>
          </a:p>
        </p:txBody>
      </p:sp>
      <p:pic>
        <p:nvPicPr>
          <p:cNvPr id="166" name="Oval" descr="Ova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04939" y="4441676"/>
            <a:ext cx="1255820" cy="8702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