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ctr" defTabSz="2438337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5E5E5E"/>
        </a:solidFill>
        <a:effectLst/>
        <a:uFillTx/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DFFF"/>
          </a:solidFill>
        </a:fill>
      </a:tcStyle>
    </a:wholeTbl>
    <a:band2H>
      <a:tcTxStyle b="def" i="def"/>
      <a:tcStyle>
        <a:tcBdr/>
        <a:fill>
          <a:solidFill>
            <a:srgbClr val="E6F0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F0CC"/>
          </a:solidFill>
        </a:fill>
      </a:tcStyle>
    </a:wholeTbl>
    <a:band2H>
      <a:tcTxStyle b="def" i="def"/>
      <a:tcStyle>
        <a:tcBdr/>
        <a:fill>
          <a:solidFill>
            <a:srgbClr val="EAF8E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FCDDF"/>
          </a:solidFill>
        </a:fill>
      </a:tcStyle>
    </a:wholeTbl>
    <a:band2H>
      <a:tcTxStyle b="def" i="def"/>
      <a:tcStyle>
        <a:tcBdr/>
        <a:fill>
          <a:solidFill>
            <a:srgbClr val="FFE8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9E9E9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1D1"/>
          </a:solidFill>
        </a:fill>
      </a:tcStyle>
    </a:wholeTbl>
    <a:band2H>
      <a:tcTxStyle b="def" i="def"/>
      <a:tcStyle>
        <a:tcBdr/>
        <a:fill>
          <a:solidFill>
            <a:srgbClr val="E9E9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5E5E5E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solidFill>
            <a:srgbClr val="5E5E5E">
              <a:alpha val="20000"/>
            </a:srgbClr>
          </a:solidFill>
        </a:fill>
      </a:tcStyle>
    </a:firstCol>
    <a:la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50800" cap="flat">
              <a:solidFill>
                <a:srgbClr val="5E5E5E"/>
              </a:solidFill>
              <a:prstDash val="solid"/>
              <a:round/>
            </a:ln>
          </a:top>
          <a:bottom>
            <a:ln w="127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5E5E5E"/>
        </a:fontRef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round/>
            </a:ln>
          </a:left>
          <a:right>
            <a:ln w="12700" cap="flat">
              <a:solidFill>
                <a:srgbClr val="5E5E5E"/>
              </a:solidFill>
              <a:prstDash val="solid"/>
              <a:round/>
            </a:ln>
          </a:right>
          <a:top>
            <a:ln w="12700" cap="flat">
              <a:solidFill>
                <a:srgbClr val="5E5E5E"/>
              </a:solidFill>
              <a:prstDash val="solid"/>
              <a:round/>
            </a:ln>
          </a:top>
          <a:bottom>
            <a:ln w="25400" cap="flat">
              <a:solidFill>
                <a:srgbClr val="5E5E5E"/>
              </a:solidFill>
              <a:prstDash val="solid"/>
              <a:round/>
            </a:ln>
          </a:bottom>
          <a:insideH>
            <a:ln w="12700" cap="flat">
              <a:solidFill>
                <a:srgbClr val="5E5E5E"/>
              </a:solidFill>
              <a:prstDash val="solid"/>
              <a:round/>
            </a:ln>
          </a:insideH>
          <a:insideV>
            <a:ln w="12700" cap="flat">
              <a:solidFill>
                <a:srgbClr val="5E5E5E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Shape 15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8" name="Shape 15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ody Level One…"/>
          <p:cNvSpPr txBox="1"/>
          <p:nvPr>
            <p:ph type="body" sz="quarter" idx="1" hasCustomPrompt="1"/>
          </p:nvPr>
        </p:nvSpPr>
        <p:spPr>
          <a:xfrm>
            <a:off x="1201340" y="11859862"/>
            <a:ext cx="21971005" cy="636983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b="1" sz="3600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b="1" sz="3600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b="1" sz="3600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b="1" sz="3600"/>
            </a:lvl5pPr>
          </a:lstStyle>
          <a:p>
            <a:pPr/>
            <a:r>
              <a:t>Author and Date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5" cy="4648204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21" hasCustomPrompt="1"/>
          </p:nvPr>
        </p:nvSpPr>
        <p:spPr>
          <a:xfrm>
            <a:off x="1201342" y="7223190"/>
            <a:ext cx="21971002" cy="1905003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Presentation Subtitle</a:t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numCol="1" spcCol="38100"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Body Level One…"/>
          <p:cNvSpPr txBox="1"/>
          <p:nvPr>
            <p:ph type="body" idx="1" hasCustomPrompt="1"/>
          </p:nvPr>
        </p:nvSpPr>
        <p:spPr>
          <a:xfrm>
            <a:off x="1206500" y="1075925"/>
            <a:ext cx="21971000" cy="7241587"/>
          </a:xfrm>
          <a:prstGeom prst="rect">
            <a:avLst/>
          </a:prstGeom>
        </p:spPr>
        <p:txBody>
          <a:bodyPr numCol="1" spcCol="38100"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0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0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Body Level One…"/>
          <p:cNvSpPr txBox="1"/>
          <p:nvPr>
            <p:ph type="body" sz="quarter" idx="1" hasCustomPrompt="1"/>
          </p:nvPr>
        </p:nvSpPr>
        <p:spPr>
          <a:xfrm>
            <a:off x="2430022" y="10675453"/>
            <a:ext cx="20200057" cy="636983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b="1" sz="3600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b="1" sz="3600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b="1" sz="3600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b="1" sz="3600"/>
            </a:lvl5pPr>
          </a:lstStyle>
          <a:p>
            <a:pPr/>
            <a:r>
              <a:t>Attribution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6" name="Body Level One…"/>
          <p:cNvSpPr txBox="1"/>
          <p:nvPr>
            <p:ph type="body" sz="half" idx="21" hasCustomPrompt="1"/>
          </p:nvPr>
        </p:nvSpPr>
        <p:spPr>
          <a:xfrm>
            <a:off x="1753923" y="4939860"/>
            <a:ext cx="20876154" cy="3836284"/>
          </a:xfrm>
          <a:prstGeom prst="rect">
            <a:avLst/>
          </a:prstGeom>
        </p:spPr>
        <p:txBody>
          <a:bodyPr numCol="1" spcCol="38100"/>
          <a:lstStyle>
            <a:lvl1pPr marL="0" indent="169021">
              <a:spcBef>
                <a:spcPts val="0"/>
              </a:spcBef>
              <a:buSzTx/>
              <a:buNone/>
              <a:defRPr spc="-20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“Notable Quote”</a:t>
            </a:r>
          </a:p>
        </p:txBody>
      </p:sp>
      <p:sp>
        <p:nvSpPr>
          <p:cNvPr id="11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Image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125" name="Image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126" name="Image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12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itle Text"/>
          <p:cNvSpPr txBox="1"/>
          <p:nvPr>
            <p:ph type="title"/>
          </p:nvPr>
        </p:nvSpPr>
        <p:spPr>
          <a:xfrm>
            <a:off x="3962396" y="184148"/>
            <a:ext cx="16459208" cy="3016258"/>
          </a:xfrm>
          <a:prstGeom prst="rect">
            <a:avLst/>
          </a:prstGeom>
        </p:spPr>
        <p:txBody>
          <a:bodyPr lIns="0" tIns="0" rIns="0" bIns="0" anchor="ctr"/>
          <a:lstStyle>
            <a:lvl1pPr algn="ctr" defTabSz="1828800">
              <a:lnSpc>
                <a:spcPct val="100000"/>
              </a:lnSpc>
              <a:defRPr b="0" spc="0" sz="8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Title Text</a:t>
            </a:r>
          </a:p>
        </p:txBody>
      </p:sp>
      <p:sp>
        <p:nvSpPr>
          <p:cNvPr id="150" name="Body Level One…"/>
          <p:cNvSpPr txBox="1"/>
          <p:nvPr>
            <p:ph type="body" idx="1"/>
          </p:nvPr>
        </p:nvSpPr>
        <p:spPr>
          <a:xfrm>
            <a:off x="3962396" y="3200392"/>
            <a:ext cx="16459208" cy="10515618"/>
          </a:xfrm>
          <a:prstGeom prst="rect">
            <a:avLst/>
          </a:prstGeom>
        </p:spPr>
        <p:txBody>
          <a:bodyPr lIns="0" tIns="0" rIns="0" bIns="0" numCol="1" spcCol="38100"/>
          <a:lstStyle>
            <a:lvl1pPr marL="642934" indent="-642934" defTabSz="1828800">
              <a:lnSpc>
                <a:spcPct val="100000"/>
              </a:lnSpc>
              <a:spcBef>
                <a:spcPts val="1400"/>
              </a:spcBef>
              <a:buSzPct val="100000"/>
              <a:buChar char="»"/>
              <a:defRPr sz="6000">
                <a:latin typeface="Arial"/>
                <a:ea typeface="Arial"/>
                <a:cs typeface="Arial"/>
                <a:sym typeface="Arial"/>
              </a:defRPr>
            </a:lvl1pPr>
            <a:lvl2pPr marL="1069516" indent="-612316" defTabSz="1828800">
              <a:lnSpc>
                <a:spcPct val="100000"/>
              </a:lnSpc>
              <a:spcBef>
                <a:spcPts val="1400"/>
              </a:spcBef>
              <a:buSzPct val="100000"/>
              <a:buChar char="–"/>
              <a:defRPr sz="6000">
                <a:latin typeface="Arial"/>
                <a:ea typeface="Arial"/>
                <a:cs typeface="Arial"/>
                <a:sym typeface="Arial"/>
              </a:defRPr>
            </a:lvl2pPr>
            <a:lvl3pPr marL="1485900" indent="-571500" defTabSz="1828800">
              <a:lnSpc>
                <a:spcPct val="100000"/>
              </a:lnSpc>
              <a:spcBef>
                <a:spcPts val="1400"/>
              </a:spcBef>
              <a:buSzPct val="100000"/>
              <a:defRPr sz="6000">
                <a:latin typeface="Arial"/>
                <a:ea typeface="Arial"/>
                <a:cs typeface="Arial"/>
                <a:sym typeface="Arial"/>
              </a:defRPr>
            </a:lvl3pPr>
            <a:lvl4pPr marL="2057399" indent="-685798" defTabSz="1828800">
              <a:lnSpc>
                <a:spcPct val="100000"/>
              </a:lnSpc>
              <a:spcBef>
                <a:spcPts val="1400"/>
              </a:spcBef>
              <a:buSzPct val="100000"/>
              <a:buChar char="–"/>
              <a:defRPr sz="6000">
                <a:latin typeface="Arial"/>
                <a:ea typeface="Arial"/>
                <a:cs typeface="Arial"/>
                <a:sym typeface="Arial"/>
              </a:defRPr>
            </a:lvl4pPr>
            <a:lvl5pPr marL="2590800" indent="-762000" defTabSz="1828800">
              <a:lnSpc>
                <a:spcPct val="100000"/>
              </a:lnSpc>
              <a:spcBef>
                <a:spcPts val="1400"/>
              </a:spcBef>
              <a:buSzPct val="100000"/>
              <a:buChar char="»"/>
              <a:defRPr sz="6000">
                <a:latin typeface="Arial"/>
                <a:ea typeface="Arial"/>
                <a:cs typeface="Arial"/>
                <a:sym typeface="Arial"/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1" name="Slide Number"/>
          <p:cNvSpPr txBox="1"/>
          <p:nvPr>
            <p:ph type="sldNum" sz="quarter" idx="2"/>
          </p:nvPr>
        </p:nvSpPr>
        <p:spPr>
          <a:xfrm>
            <a:off x="20069878" y="12490450"/>
            <a:ext cx="351732" cy="345629"/>
          </a:xfrm>
          <a:prstGeom prst="rect">
            <a:avLst/>
          </a:prstGeom>
        </p:spPr>
        <p:txBody>
          <a:bodyPr lIns="0" tIns="0" rIns="0" bIns="0" anchor="t"/>
          <a:lstStyle>
            <a:lvl1pPr algn="r" defTabSz="1828800">
              <a:defRPr sz="2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666699290_02_crop_3159x1892.jpg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Body Level One…"/>
          <p:cNvSpPr txBox="1"/>
          <p:nvPr>
            <p:ph type="body" sz="quarter" idx="1" hasCustomPrompt="1"/>
          </p:nvPr>
        </p:nvSpPr>
        <p:spPr>
          <a:xfrm>
            <a:off x="1207690" y="1106137"/>
            <a:ext cx="21968621" cy="636983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  <a:lvl2pPr marL="1066800" indent="-457200" defTabSz="825500">
              <a:lnSpc>
                <a:spcPct val="100000"/>
              </a:lnSpc>
              <a:spcBef>
                <a:spcPts val="0"/>
              </a:spcBef>
              <a:defRPr b="1" sz="3600"/>
            </a:lvl2pPr>
            <a:lvl3pPr marL="1676400" indent="-457200" defTabSz="825500">
              <a:lnSpc>
                <a:spcPct val="100000"/>
              </a:lnSpc>
              <a:spcBef>
                <a:spcPts val="0"/>
              </a:spcBef>
              <a:defRPr b="1" sz="3600"/>
            </a:lvl3pPr>
            <a:lvl4pPr marL="2286000" indent="-457200" defTabSz="825500">
              <a:lnSpc>
                <a:spcPct val="100000"/>
              </a:lnSpc>
              <a:spcBef>
                <a:spcPts val="0"/>
              </a:spcBef>
              <a:defRPr b="1" sz="3600"/>
            </a:lvl4pPr>
            <a:lvl5pPr marL="2895600" indent="-457200" defTabSz="825500">
              <a:lnSpc>
                <a:spcPct val="100000"/>
              </a:lnSpc>
              <a:spcBef>
                <a:spcPts val="0"/>
              </a:spcBef>
              <a:defRPr b="1" sz="3600"/>
            </a:lvl5pPr>
          </a:lstStyle>
          <a:p>
            <a:pPr/>
            <a:r>
              <a:t>Author and Date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4" name="Body Level One…"/>
          <p:cNvSpPr txBox="1"/>
          <p:nvPr>
            <p:ph type="body" sz="quarter" idx="22" hasCustomPrompt="1"/>
          </p:nvPr>
        </p:nvSpPr>
        <p:spPr>
          <a:xfrm>
            <a:off x="1206500" y="11609909"/>
            <a:ext cx="21971000" cy="1116956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Presentation Subtitle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910457886_1434x1669.jpg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4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500" y="13085233"/>
            <a:ext cx="368504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3164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Body Level One…"/>
          <p:cNvSpPr txBox="1"/>
          <p:nvPr>
            <p:ph type="body" sz="quarter" idx="1" hasCustomPrompt="1"/>
          </p:nvPr>
        </p:nvSpPr>
        <p:spPr>
          <a:xfrm>
            <a:off x="1206500" y="2372960"/>
            <a:ext cx="21971000" cy="934782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b="1" sz="5500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b="1" sz="5500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b="1" sz="5500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4" name="Body Level One…"/>
          <p:cNvSpPr txBox="1"/>
          <p:nvPr>
            <p:ph type="body" idx="21" hasCustomPrompt="1"/>
          </p:nvPr>
        </p:nvSpPr>
        <p:spPr>
          <a:xfrm>
            <a:off x="1206500" y="4248503"/>
            <a:ext cx="21971000" cy="8256015"/>
          </a:xfrm>
          <a:prstGeom prst="rect">
            <a:avLst/>
          </a:prstGeom>
        </p:spPr>
        <p:txBody>
          <a:bodyPr numCol="1" spcCol="38100"/>
          <a:lstStyle/>
          <a:p>
            <a:pPr/>
            <a:r>
              <a:t>Slide bullet text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Body Level One…"/>
          <p:cNvSpPr txBox="1"/>
          <p:nvPr>
            <p:ph type="body" sz="quarter" idx="1" hasCustomPrompt="1"/>
          </p:nvPr>
        </p:nvSpPr>
        <p:spPr>
          <a:xfrm>
            <a:off x="1206500" y="2372960"/>
            <a:ext cx="9779000" cy="934782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b="1" sz="5500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b="1" sz="5500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b="1" sz="5500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1" name="Body Level One…"/>
          <p:cNvSpPr txBox="1"/>
          <p:nvPr>
            <p:ph type="body" sz="half" idx="21" hasCustomPrompt="1"/>
          </p:nvPr>
        </p:nvSpPr>
        <p:spPr>
          <a:xfrm>
            <a:off x="1206500" y="4248503"/>
            <a:ext cx="9779000" cy="8256632"/>
          </a:xfrm>
          <a:prstGeom prst="rect">
            <a:avLst/>
          </a:prstGeom>
        </p:spPr>
        <p:txBody>
          <a:bodyPr numCol="1" spcCol="38100"/>
          <a:lstStyle/>
          <a:p>
            <a:pPr/>
            <a:r>
              <a:t>Slide bullet text</a:t>
            </a:r>
          </a:p>
        </p:txBody>
      </p:sp>
      <p:sp>
        <p:nvSpPr>
          <p:cNvPr id="62" name="660384004_1290x1720.jpg"/>
          <p:cNvSpPr/>
          <p:nvPr>
            <p:ph type="pic" idx="22"/>
          </p:nvPr>
        </p:nvSpPr>
        <p:spPr>
          <a:xfrm>
            <a:off x="12192000" y="-407266"/>
            <a:ext cx="10916874" cy="14555833"/>
          </a:xfrm>
          <a:prstGeom prst="rect">
            <a:avLst/>
          </a:prstGeom>
        </p:spPr>
        <p:txBody>
          <a:bodyPr lIns="91439" tIns="45719" rIns="91439" bIns="45719" numCol="1" spcCol="38100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5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72" name="Slide Number"/>
          <p:cNvSpPr txBox="1"/>
          <p:nvPr>
            <p:ph type="sldNum" sz="quarter" idx="2"/>
          </p:nvPr>
        </p:nvSpPr>
        <p:spPr>
          <a:xfrm>
            <a:off x="12001500" y="13085233"/>
            <a:ext cx="368504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4951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0" name="Body Level One…"/>
          <p:cNvSpPr txBox="1"/>
          <p:nvPr>
            <p:ph type="body" sz="quarter" idx="1" hasCustomPrompt="1"/>
          </p:nvPr>
        </p:nvSpPr>
        <p:spPr>
          <a:xfrm>
            <a:off x="1206500" y="2372960"/>
            <a:ext cx="21971000" cy="934782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b="1" sz="5500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b="1" sz="5500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b="1" sz="5500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89" name="Body Level One…"/>
          <p:cNvSpPr txBox="1"/>
          <p:nvPr>
            <p:ph type="body" sz="quarter" idx="1" hasCustomPrompt="1"/>
          </p:nvPr>
        </p:nvSpPr>
        <p:spPr>
          <a:xfrm>
            <a:off x="1206500" y="2372960"/>
            <a:ext cx="21971000" cy="934782"/>
          </a:xfrm>
          <a:prstGeom prst="rect">
            <a:avLst/>
          </a:prstGeom>
        </p:spPr>
        <p:txBody>
          <a:bodyPr lIns="45718" tIns="45718" rIns="45718" bIns="45718" numCol="1" spcCol="38100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1308100" indent="-698500" defTabSz="825500">
              <a:lnSpc>
                <a:spcPct val="100000"/>
              </a:lnSpc>
              <a:spcBef>
                <a:spcPts val="0"/>
              </a:spcBef>
              <a:defRPr b="1" sz="5500"/>
            </a:lvl2pPr>
            <a:lvl3pPr marL="1917700" indent="-698500" defTabSz="825500">
              <a:lnSpc>
                <a:spcPct val="100000"/>
              </a:lnSpc>
              <a:spcBef>
                <a:spcPts val="0"/>
              </a:spcBef>
              <a:defRPr b="1" sz="5500"/>
            </a:lvl3pPr>
            <a:lvl4pPr marL="2527300" indent="-698500" defTabSz="825500">
              <a:lnSpc>
                <a:spcPct val="100000"/>
              </a:lnSpc>
              <a:spcBef>
                <a:spcPts val="0"/>
              </a:spcBef>
              <a:defRPr b="1" sz="5500"/>
            </a:lvl4pPr>
            <a:lvl5pPr marL="3136900" indent="-698500" defTabSz="825500">
              <a:lnSpc>
                <a:spcPct val="100000"/>
              </a:lnSpc>
              <a:spcBef>
                <a:spcPts val="0"/>
              </a:spcBef>
              <a:defRPr b="1" sz="5500"/>
            </a:lvl5pPr>
          </a:lstStyle>
          <a:p>
            <a:pPr/>
            <a:r>
              <a:t>Agenda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90" name="Body Level One…"/>
          <p:cNvSpPr txBox="1"/>
          <p:nvPr>
            <p:ph type="body" idx="21" hasCustomPrompt="1"/>
          </p:nvPr>
        </p:nvSpPr>
        <p:spPr>
          <a:xfrm>
            <a:off x="1206500" y="4248503"/>
            <a:ext cx="21971000" cy="8256015"/>
          </a:xfrm>
          <a:prstGeom prst="rect">
            <a:avLst/>
          </a:prstGeom>
        </p:spPr>
        <p:txBody>
          <a:bodyPr numCol="1" spcCol="38100"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99" sz="5500"/>
            </a:lvl1pPr>
          </a:lstStyle>
          <a:p>
            <a:pPr/>
            <a:r>
              <a:t>Agenda Topics</a:t>
            </a:r>
          </a:p>
        </p:txBody>
      </p:sp>
      <p:sp>
        <p:nvSpPr>
          <p:cNvPr id="9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/>
          <p:nvPr>
            <p:ph type="body" idx="1" hasCustomPrompt="1"/>
          </p:nvPr>
        </p:nvSpPr>
        <p:spPr>
          <a:xfrm>
            <a:off x="1206500" y="4248503"/>
            <a:ext cx="21971000" cy="82560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numCol="2" spcCol="109855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" name="Title Text"/>
          <p:cNvSpPr txBox="1"/>
          <p:nvPr>
            <p:ph type="title"/>
          </p:nvPr>
        </p:nvSpPr>
        <p:spPr>
          <a:xfrm>
            <a:off x="3653366" y="2743200"/>
            <a:ext cx="19507201" cy="15053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500" y="13080999"/>
            <a:ext cx="368504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transition xmlns:p14="http://schemas.microsoft.com/office/powerpoint/2010/main" spd="med" advClick="1"/>
  <p:txStyles>
    <p:titleStyle>
      <a:lvl1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l" defTabSz="2438337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7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tif"/><Relationship Id="rId3" Type="http://schemas.openxmlformats.org/officeDocument/2006/relationships/image" Target="../media/image2.tif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tif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tif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tif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pn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2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tif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3.pn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6.pn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7.pn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8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tif"/><Relationship Id="rId3" Type="http://schemas.openxmlformats.org/officeDocument/2006/relationships/image" Target="../media/image3.tif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tif"/><Relationship Id="rId3" Type="http://schemas.openxmlformats.org/officeDocument/2006/relationships/image" Target="../media/image3.tif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tif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tif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tif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tif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1.tif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eaching Writing Using Mentor/Model Texts"/>
          <p:cNvSpPr txBox="1"/>
          <p:nvPr/>
        </p:nvSpPr>
        <p:spPr>
          <a:xfrm>
            <a:off x="6987037" y="1350740"/>
            <a:ext cx="9993377" cy="6969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Teaching Writing Using Mentor/Model Texts</a:t>
            </a:r>
          </a:p>
        </p:txBody>
      </p:sp>
      <p:sp>
        <p:nvSpPr>
          <p:cNvPr id="161" name="A Virtual Workshop with Amy Benjamin"/>
          <p:cNvSpPr txBox="1"/>
          <p:nvPr/>
        </p:nvSpPr>
        <p:spPr>
          <a:xfrm>
            <a:off x="8294881" y="2583189"/>
            <a:ext cx="7377685" cy="6969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A Workshop with Amy Benjamin</a:t>
            </a:r>
          </a:p>
        </p:txBody>
      </p:sp>
      <p:sp>
        <p:nvSpPr>
          <p:cNvPr id="162" name="Sponsored by Western Suffolk BOCES"/>
          <p:cNvSpPr txBox="1"/>
          <p:nvPr/>
        </p:nvSpPr>
        <p:spPr>
          <a:xfrm>
            <a:off x="7537708" y="11377565"/>
            <a:ext cx="8892033" cy="6969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0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Sponsored by Western Suffolk BOCES</a:t>
            </a:r>
          </a:p>
        </p:txBody>
      </p:sp>
      <p:pic>
        <p:nvPicPr>
          <p:cNvPr id="16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98343" y="4291200"/>
            <a:ext cx="7370765" cy="4842889"/>
          </a:xfrm>
          <a:prstGeom prst="rect">
            <a:avLst/>
          </a:prstGeom>
          <a:ln w="12700">
            <a:miter lim="400000"/>
          </a:ln>
        </p:spPr>
      </p:pic>
      <p:pic>
        <p:nvPicPr>
          <p:cNvPr id="164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8413375" y="4795331"/>
            <a:ext cx="3080252" cy="41253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305309" y="651723"/>
            <a:ext cx="5523330" cy="3629051"/>
          </a:xfrm>
          <a:prstGeom prst="rect">
            <a:avLst/>
          </a:prstGeom>
          <a:ln w="12700">
            <a:miter lim="400000"/>
          </a:ln>
        </p:spPr>
      </p:pic>
      <p:sp>
        <p:nvSpPr>
          <p:cNvPr id="254" name="Author’s Craft in Sentence Construction"/>
          <p:cNvSpPr txBox="1"/>
          <p:nvPr/>
        </p:nvSpPr>
        <p:spPr>
          <a:xfrm>
            <a:off x="940785" y="476914"/>
            <a:ext cx="9767825" cy="709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40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Author’s Craft in Sentence Construction</a:t>
            </a:r>
          </a:p>
        </p:txBody>
      </p:sp>
      <p:sp>
        <p:nvSpPr>
          <p:cNvPr id="255" name="Lesson Type I: Targeted Technique"/>
          <p:cNvSpPr txBox="1"/>
          <p:nvPr/>
        </p:nvSpPr>
        <p:spPr>
          <a:xfrm>
            <a:off x="2593027" y="1732987"/>
            <a:ext cx="8425689" cy="709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40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Lesson Type I: Targeted Technique</a:t>
            </a:r>
          </a:p>
        </p:txBody>
      </p:sp>
      <p:sp>
        <p:nvSpPr>
          <p:cNvPr id="256" name="And there’s a name for this…"/>
          <p:cNvSpPr txBox="1"/>
          <p:nvPr/>
        </p:nvSpPr>
        <p:spPr>
          <a:xfrm>
            <a:off x="16783910" y="5881113"/>
            <a:ext cx="6688329" cy="19537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And there’s a name for this</a:t>
            </a:r>
          </a:p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 technique. It’s called using</a:t>
            </a:r>
          </a:p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 </a:t>
            </a:r>
            <a:r>
              <a:rPr>
                <a:solidFill>
                  <a:srgbClr val="A171D2"/>
                </a:solidFill>
              </a:rPr>
              <a:t>participial phrases.</a:t>
            </a:r>
          </a:p>
        </p:txBody>
      </p:sp>
      <p:sp>
        <p:nvSpPr>
          <p:cNvPr id="257" name="Notice it.…"/>
          <p:cNvSpPr txBox="1"/>
          <p:nvPr/>
        </p:nvSpPr>
        <p:spPr>
          <a:xfrm>
            <a:off x="12228007" y="1110685"/>
            <a:ext cx="2588261" cy="19537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solidFill>
                  <a:srgbClr val="DB3941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Notice it.</a:t>
            </a:r>
          </a:p>
          <a:p>
            <a:pPr algn="l">
              <a:defRPr b="1" sz="4000">
                <a:solidFill>
                  <a:srgbClr val="DB3941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Name it.</a:t>
            </a:r>
          </a:p>
          <a:p>
            <a:pPr algn="l">
              <a:defRPr b="1" sz="4000">
                <a:solidFill>
                  <a:srgbClr val="DB3941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Now try it.</a:t>
            </a:r>
          </a:p>
        </p:txBody>
      </p:sp>
      <p:grpSp>
        <p:nvGrpSpPr>
          <p:cNvPr id="260" name="Group"/>
          <p:cNvGrpSpPr/>
          <p:nvPr/>
        </p:nvGrpSpPr>
        <p:grpSpPr>
          <a:xfrm>
            <a:off x="600537" y="3713718"/>
            <a:ext cx="15382240" cy="1983909"/>
            <a:chOff x="0" y="-1"/>
            <a:chExt cx="15382239" cy="1983907"/>
          </a:xfrm>
        </p:grpSpPr>
        <p:sp>
          <p:nvSpPr>
            <p:cNvPr id="258" name="Speaking quietly so that no one else would hear, Harry told the…"/>
            <p:cNvSpPr txBox="1"/>
            <p:nvPr/>
          </p:nvSpPr>
          <p:spPr>
            <a:xfrm>
              <a:off x="-1" y="-2"/>
              <a:ext cx="15382241" cy="19537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algn="l">
                <a:defRPr b="1" sz="4000">
                  <a:solidFill>
                    <a:srgbClr val="A267E6"/>
                  </a:solidFill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Speaking quietly so that no one else would hear,</a:t>
              </a:r>
              <a:r>
                <a:rPr>
                  <a:solidFill>
                    <a:srgbClr val="5E5E5E"/>
                  </a:solidFill>
                </a:rPr>
                <a:t> Harry told the </a:t>
              </a:r>
            </a:p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other two about Snape’s sudden, sinister desire to be a </a:t>
              </a:r>
            </a:p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quidditch referee.</a:t>
              </a:r>
            </a:p>
          </p:txBody>
        </p:sp>
        <p:sp>
          <p:nvSpPr>
            <p:cNvPr id="259" name="J.KJ   bbbbbbbbJJ.K. Rowling, HP and the SS"/>
            <p:cNvSpPr txBox="1"/>
            <p:nvPr/>
          </p:nvSpPr>
          <p:spPr>
            <a:xfrm>
              <a:off x="7162234" y="1547510"/>
              <a:ext cx="4302628" cy="4363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algn="l">
                <a:defRPr b="1" sz="1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J.KJ   bbbbbbbbJ</a:t>
              </a:r>
              <a:r>
                <a:rPr sz="2200"/>
                <a:t>J.K. Rowling, </a:t>
              </a:r>
              <a:r>
                <a:rPr i="1" sz="2200"/>
                <a:t>HP and the SS</a:t>
              </a:r>
            </a:p>
          </p:txBody>
        </p:sp>
      </p:grpSp>
      <p:sp>
        <p:nvSpPr>
          <p:cNvPr id="261" name="He transformed back into the great black dog and walked…"/>
          <p:cNvSpPr txBox="1"/>
          <p:nvPr/>
        </p:nvSpPr>
        <p:spPr>
          <a:xfrm>
            <a:off x="838239" y="6346897"/>
            <a:ext cx="14562329" cy="19537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He transformed back into the great black dog and walked</a:t>
            </a:r>
          </a:p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with Harry and Dumbledore out of the office, </a:t>
            </a:r>
            <a:r>
              <a:rPr>
                <a:solidFill>
                  <a:srgbClr val="A776D9"/>
                </a:solidFill>
              </a:rPr>
              <a:t>accompanying</a:t>
            </a:r>
            <a:endParaRPr>
              <a:solidFill>
                <a:srgbClr val="A776D9"/>
              </a:solidFill>
            </a:endParaRPr>
          </a:p>
          <a:p>
            <a:pPr algn="l">
              <a:defRPr b="1" sz="4000">
                <a:solidFill>
                  <a:srgbClr val="A776D9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them down a flight of stairs to the hospital wing.</a:t>
            </a:r>
          </a:p>
        </p:txBody>
      </p:sp>
      <p:sp>
        <p:nvSpPr>
          <p:cNvPr id="262" name="J.KJ   bbbbbbbbJJ.K. Rowling, HP and the G of F"/>
          <p:cNvSpPr txBox="1"/>
          <p:nvPr/>
        </p:nvSpPr>
        <p:spPr>
          <a:xfrm>
            <a:off x="11193053" y="8225270"/>
            <a:ext cx="4658173" cy="4363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1" sz="100">
                <a:latin typeface="+mn-lt"/>
                <a:ea typeface="+mn-ea"/>
                <a:cs typeface="+mn-cs"/>
                <a:sym typeface="Helvetica Neue"/>
              </a:defRPr>
            </a:pPr>
            <a:r>
              <a:t>J.KJ   bbbbbbbbJ</a:t>
            </a:r>
            <a:r>
              <a:rPr sz="2200"/>
              <a:t>J.K. Rowling, </a:t>
            </a:r>
            <a:r>
              <a:rPr i="1" sz="2200"/>
              <a:t>HP and the G of F</a:t>
            </a:r>
          </a:p>
        </p:txBody>
      </p:sp>
      <p:grpSp>
        <p:nvGrpSpPr>
          <p:cNvPr id="265" name="Group"/>
          <p:cNvGrpSpPr/>
          <p:nvPr/>
        </p:nvGrpSpPr>
        <p:grpSpPr>
          <a:xfrm>
            <a:off x="600540" y="10559235"/>
            <a:ext cx="15954249" cy="1331465"/>
            <a:chOff x="0" y="0"/>
            <a:chExt cx="15954247" cy="1331464"/>
          </a:xfrm>
        </p:grpSpPr>
        <p:sp>
          <p:nvSpPr>
            <p:cNvPr id="263" name="“What happened?” said Hermione anxiously, stopping so abruptly…"/>
            <p:cNvSpPr txBox="1"/>
            <p:nvPr/>
          </p:nvSpPr>
          <p:spPr>
            <a:xfrm>
              <a:off x="0" y="0"/>
              <a:ext cx="15954249" cy="133146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“What happened?” said Hermione anxiously</a:t>
              </a:r>
              <a:r>
                <a:rPr>
                  <a:solidFill>
                    <a:srgbClr val="AE93E6"/>
                  </a:solidFill>
                </a:rPr>
                <a:t>, stopping so abruptly</a:t>
              </a:r>
              <a:endParaRPr>
                <a:solidFill>
                  <a:srgbClr val="AE93E6"/>
                </a:solidFill>
              </a:endParaRPr>
            </a:p>
            <a:p>
              <a:pPr algn="l">
                <a:defRPr b="1" sz="4000">
                  <a:solidFill>
                    <a:srgbClr val="AE93E6"/>
                  </a:solidFill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that Harry walked into her.</a:t>
              </a:r>
            </a:p>
          </p:txBody>
        </p:sp>
        <p:sp>
          <p:nvSpPr>
            <p:cNvPr id="264" name="J.KJ   bbbbbbbbJJ.K. Rowling, HP and the G of F"/>
            <p:cNvSpPr/>
            <p:nvPr/>
          </p:nvSpPr>
          <p:spPr>
            <a:xfrm>
              <a:off x="7162235" y="819554"/>
              <a:ext cx="5000098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algn="l">
                <a:defRPr b="1" sz="1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J.KJ   bbbbbbbbJ</a:t>
              </a:r>
              <a:r>
                <a:rPr sz="2200"/>
                <a:t>J.K. Rowling, </a:t>
              </a:r>
              <a:r>
                <a:rPr i="1" sz="2200"/>
                <a:t>HP and the G of F</a:t>
              </a:r>
            </a:p>
          </p:txBody>
        </p:sp>
      </p:grpSp>
      <p:sp>
        <p:nvSpPr>
          <p:cNvPr id="266" name="Notice it.…"/>
          <p:cNvSpPr txBox="1"/>
          <p:nvPr/>
        </p:nvSpPr>
        <p:spPr>
          <a:xfrm>
            <a:off x="15328013" y="1110687"/>
            <a:ext cx="2690369" cy="19537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solidFill>
                  <a:srgbClr val="38CA46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Read it.</a:t>
            </a:r>
          </a:p>
          <a:p>
            <a:pPr algn="l">
              <a:defRPr b="1" sz="4000">
                <a:solidFill>
                  <a:srgbClr val="38CA46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Analyze it.</a:t>
            </a:r>
          </a:p>
          <a:p>
            <a:pPr algn="l">
              <a:defRPr b="1" sz="4000">
                <a:solidFill>
                  <a:srgbClr val="38CA46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Emulate it.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6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838474" y="985020"/>
            <a:ext cx="5523331" cy="3629051"/>
          </a:xfrm>
          <a:prstGeom prst="rect">
            <a:avLst/>
          </a:prstGeom>
          <a:ln w="12700">
            <a:miter lim="400000"/>
          </a:ln>
        </p:spPr>
      </p:pic>
      <p:sp>
        <p:nvSpPr>
          <p:cNvPr id="269" name="Author’s Craft in Sentence Construction"/>
          <p:cNvSpPr txBox="1"/>
          <p:nvPr/>
        </p:nvSpPr>
        <p:spPr>
          <a:xfrm>
            <a:off x="940785" y="476914"/>
            <a:ext cx="9767825" cy="709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40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Author’s Craft in Sentence Construction</a:t>
            </a:r>
          </a:p>
        </p:txBody>
      </p:sp>
      <p:sp>
        <p:nvSpPr>
          <p:cNvPr id="270" name="Lesson Type I: Targeted Technique"/>
          <p:cNvSpPr txBox="1"/>
          <p:nvPr/>
        </p:nvSpPr>
        <p:spPr>
          <a:xfrm>
            <a:off x="2593027" y="1732987"/>
            <a:ext cx="8425689" cy="709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40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Lesson Type I: Targeted Technique</a:t>
            </a:r>
          </a:p>
        </p:txBody>
      </p:sp>
      <p:sp>
        <p:nvSpPr>
          <p:cNvPr id="271" name="And there’s a name for this…"/>
          <p:cNvSpPr txBox="1"/>
          <p:nvPr/>
        </p:nvSpPr>
        <p:spPr>
          <a:xfrm>
            <a:off x="16783910" y="5881113"/>
            <a:ext cx="6688329" cy="19537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And there’s a name for this</a:t>
            </a:r>
          </a:p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 technique. It’s called using</a:t>
            </a:r>
          </a:p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 </a:t>
            </a:r>
            <a:r>
              <a:rPr>
                <a:solidFill>
                  <a:srgbClr val="A171D2"/>
                </a:solidFill>
              </a:rPr>
              <a:t>participial phrases.</a:t>
            </a:r>
          </a:p>
        </p:txBody>
      </p:sp>
      <p:sp>
        <p:nvSpPr>
          <p:cNvPr id="272" name="Notice it.…"/>
          <p:cNvSpPr txBox="1"/>
          <p:nvPr/>
        </p:nvSpPr>
        <p:spPr>
          <a:xfrm>
            <a:off x="12228007" y="1110685"/>
            <a:ext cx="2588261" cy="19537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solidFill>
                  <a:srgbClr val="DB3941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Notice it.</a:t>
            </a:r>
          </a:p>
          <a:p>
            <a:pPr algn="l">
              <a:defRPr b="1" sz="4000">
                <a:solidFill>
                  <a:srgbClr val="DB3941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Name it.</a:t>
            </a:r>
          </a:p>
          <a:p>
            <a:pPr algn="l">
              <a:defRPr b="1" sz="4000">
                <a:solidFill>
                  <a:srgbClr val="DB3941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Now try it.</a:t>
            </a:r>
          </a:p>
        </p:txBody>
      </p:sp>
      <p:sp>
        <p:nvSpPr>
          <p:cNvPr id="273" name="Group"/>
          <p:cNvSpPr txBox="1"/>
          <p:nvPr/>
        </p:nvSpPr>
        <p:spPr>
          <a:xfrm>
            <a:off x="600536" y="4659874"/>
            <a:ext cx="10444481" cy="13314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_________</a:t>
            </a:r>
            <a:r>
              <a:rPr>
                <a:solidFill>
                  <a:srgbClr val="A267E6"/>
                </a:solidFill>
              </a:rPr>
              <a:t>ing _________ly,</a:t>
            </a:r>
            <a:r>
              <a:t> Harry told the </a:t>
            </a:r>
          </a:p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other two about how he’d saved the game.</a:t>
            </a:r>
          </a:p>
        </p:txBody>
      </p:sp>
      <p:sp>
        <p:nvSpPr>
          <p:cNvPr id="274" name="Without uttering a word, he gestured toward the…"/>
          <p:cNvSpPr txBox="1"/>
          <p:nvPr/>
        </p:nvSpPr>
        <p:spPr>
          <a:xfrm>
            <a:off x="912816" y="6346895"/>
            <a:ext cx="11733277" cy="19537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Without uttering a word, he gestured toward the</a:t>
            </a:r>
          </a:p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danger, ______________</a:t>
            </a:r>
            <a:r>
              <a:rPr>
                <a:solidFill>
                  <a:srgbClr val="A776D9"/>
                </a:solidFill>
              </a:rPr>
              <a:t>ing</a:t>
            </a:r>
            <a:endParaRPr>
              <a:solidFill>
                <a:srgbClr val="A776D9"/>
              </a:solidFill>
            </a:endParaRPr>
          </a:p>
          <a:p>
            <a:pPr algn="l">
              <a:defRPr b="1" sz="4000">
                <a:solidFill>
                  <a:srgbClr val="A776D9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them down a flight of stairs to safety.</a:t>
            </a:r>
          </a:p>
        </p:txBody>
      </p:sp>
      <p:sp>
        <p:nvSpPr>
          <p:cNvPr id="275" name="“What happened?” said Hermione anxiously, ________ing so fearfully…"/>
          <p:cNvSpPr txBox="1"/>
          <p:nvPr/>
        </p:nvSpPr>
        <p:spPr>
          <a:xfrm>
            <a:off x="600540" y="10559235"/>
            <a:ext cx="16564865" cy="13314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“What happened?” said Hermione anxiously</a:t>
            </a:r>
            <a:r>
              <a:rPr>
                <a:solidFill>
                  <a:srgbClr val="AE93E6"/>
                </a:solidFill>
              </a:rPr>
              <a:t>, ________ing so fearfully</a:t>
            </a:r>
            <a:endParaRPr>
              <a:solidFill>
                <a:srgbClr val="AE93E6"/>
              </a:solidFill>
            </a:endParaRPr>
          </a:p>
          <a:p>
            <a:pPr algn="l">
              <a:defRPr b="1" sz="4000">
                <a:solidFill>
                  <a:srgbClr val="AE93E6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that Harry could barely hear her.</a:t>
            </a:r>
          </a:p>
        </p:txBody>
      </p:sp>
      <p:sp>
        <p:nvSpPr>
          <p:cNvPr id="276" name="Notice it.…"/>
          <p:cNvSpPr txBox="1"/>
          <p:nvPr/>
        </p:nvSpPr>
        <p:spPr>
          <a:xfrm>
            <a:off x="15781298" y="1110687"/>
            <a:ext cx="2690369" cy="19537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solidFill>
                  <a:srgbClr val="38CA46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Read it.</a:t>
            </a:r>
          </a:p>
          <a:p>
            <a:pPr algn="l">
              <a:defRPr b="1" sz="4000">
                <a:solidFill>
                  <a:srgbClr val="38CA46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Analyze it.</a:t>
            </a:r>
          </a:p>
          <a:p>
            <a:pPr algn="l">
              <a:defRPr b="1" sz="4000">
                <a:solidFill>
                  <a:srgbClr val="38CA46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Emulate it.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1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9745151" y="971687"/>
            <a:ext cx="5523331" cy="3629052"/>
          </a:xfrm>
          <a:prstGeom prst="rect">
            <a:avLst/>
          </a:prstGeom>
          <a:ln w="12700">
            <a:miter lim="400000"/>
          </a:ln>
        </p:spPr>
      </p:pic>
      <p:sp>
        <p:nvSpPr>
          <p:cNvPr id="279" name="Author’s Craft in Sentence Construction"/>
          <p:cNvSpPr txBox="1"/>
          <p:nvPr/>
        </p:nvSpPr>
        <p:spPr>
          <a:xfrm>
            <a:off x="940785" y="476914"/>
            <a:ext cx="9767825" cy="709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40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Author’s Craft in Sentence Construction</a:t>
            </a:r>
          </a:p>
        </p:txBody>
      </p:sp>
      <p:sp>
        <p:nvSpPr>
          <p:cNvPr id="280" name="Lesson Type II: Open Choice of Technique"/>
          <p:cNvSpPr txBox="1"/>
          <p:nvPr/>
        </p:nvSpPr>
        <p:spPr>
          <a:xfrm>
            <a:off x="1021815" y="1732987"/>
            <a:ext cx="10226549" cy="709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40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Lesson Type II: Open Choice of Technique</a:t>
            </a:r>
          </a:p>
        </p:txBody>
      </p:sp>
      <p:sp>
        <p:nvSpPr>
          <p:cNvPr id="281" name="Notice it.…"/>
          <p:cNvSpPr txBox="1"/>
          <p:nvPr/>
        </p:nvSpPr>
        <p:spPr>
          <a:xfrm>
            <a:off x="12228007" y="1110685"/>
            <a:ext cx="2588261" cy="19537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solidFill>
                  <a:srgbClr val="DB3941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Notice it.</a:t>
            </a:r>
          </a:p>
          <a:p>
            <a:pPr algn="l">
              <a:defRPr b="1" sz="4000">
                <a:solidFill>
                  <a:srgbClr val="DB3941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Name it.</a:t>
            </a:r>
          </a:p>
          <a:p>
            <a:pPr algn="l">
              <a:defRPr b="1" sz="4000">
                <a:solidFill>
                  <a:srgbClr val="DB3941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Now try it.</a:t>
            </a:r>
          </a:p>
        </p:txBody>
      </p:sp>
      <p:grpSp>
        <p:nvGrpSpPr>
          <p:cNvPr id="284" name="Group"/>
          <p:cNvGrpSpPr/>
          <p:nvPr/>
        </p:nvGrpSpPr>
        <p:grpSpPr>
          <a:xfrm>
            <a:off x="600538" y="3713718"/>
            <a:ext cx="15382240" cy="1983909"/>
            <a:chOff x="0" y="-1"/>
            <a:chExt cx="15382239" cy="1983907"/>
          </a:xfrm>
        </p:grpSpPr>
        <p:sp>
          <p:nvSpPr>
            <p:cNvPr id="282" name="Speaking quietly so that no one else would hear, Harry told the…"/>
            <p:cNvSpPr txBox="1"/>
            <p:nvPr/>
          </p:nvSpPr>
          <p:spPr>
            <a:xfrm>
              <a:off x="-1" y="-2"/>
              <a:ext cx="15382241" cy="19537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Speaking quietly so that no one else would hear, Harry told the </a:t>
              </a:r>
            </a:p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other two about Snape’s sudden, sinister desire to be a </a:t>
              </a:r>
            </a:p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quidditch referee.</a:t>
              </a:r>
            </a:p>
          </p:txBody>
        </p:sp>
        <p:sp>
          <p:nvSpPr>
            <p:cNvPr id="283" name="J.KJ   bbbbbbbbJJ.K. Rowling, HP and the SS"/>
            <p:cNvSpPr txBox="1"/>
            <p:nvPr/>
          </p:nvSpPr>
          <p:spPr>
            <a:xfrm>
              <a:off x="7162234" y="1547510"/>
              <a:ext cx="4302627" cy="4363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algn="l">
                <a:defRPr b="1" sz="1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J.KJ   bbbbbbbbJ</a:t>
              </a:r>
              <a:r>
                <a:rPr sz="2200"/>
                <a:t>J.K. Rowling, </a:t>
              </a:r>
              <a:r>
                <a:rPr i="1" sz="2200"/>
                <a:t>HP and the SS</a:t>
              </a:r>
            </a:p>
          </p:txBody>
        </p:sp>
      </p:grpSp>
      <p:grpSp>
        <p:nvGrpSpPr>
          <p:cNvPr id="287" name="Group"/>
          <p:cNvGrpSpPr/>
          <p:nvPr/>
        </p:nvGrpSpPr>
        <p:grpSpPr>
          <a:xfrm>
            <a:off x="838234" y="6346897"/>
            <a:ext cx="15012990" cy="2314770"/>
            <a:chOff x="-1" y="0"/>
            <a:chExt cx="15012989" cy="2314769"/>
          </a:xfrm>
        </p:grpSpPr>
        <p:sp>
          <p:nvSpPr>
            <p:cNvPr id="285" name="He transformed back into the great black dog and walked…"/>
            <p:cNvSpPr txBox="1"/>
            <p:nvPr/>
          </p:nvSpPr>
          <p:spPr>
            <a:xfrm>
              <a:off x="-2" y="-1"/>
              <a:ext cx="14562329" cy="19537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He transformed back into the great black dog and walked</a:t>
              </a:r>
            </a:p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with Harry and Dumbledore out of the office, accompanying</a:t>
              </a:r>
            </a:p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them down a flight of stairs to the hospital wing.</a:t>
              </a:r>
            </a:p>
          </p:txBody>
        </p:sp>
        <p:sp>
          <p:nvSpPr>
            <p:cNvPr id="286" name="J.KJ   bbbbbbbbJJ.K. Rowling, HP and the G of F"/>
            <p:cNvSpPr txBox="1"/>
            <p:nvPr/>
          </p:nvSpPr>
          <p:spPr>
            <a:xfrm>
              <a:off x="10354815" y="1878373"/>
              <a:ext cx="4658174" cy="4363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algn="l">
                <a:defRPr b="1" sz="1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J.KJ   bbbbbbbbJ</a:t>
              </a:r>
              <a:r>
                <a:rPr sz="2200"/>
                <a:t>J.K. Rowling, </a:t>
              </a:r>
              <a:r>
                <a:rPr i="1" sz="2200"/>
                <a:t>HP and the G of F</a:t>
              </a:r>
            </a:p>
          </p:txBody>
        </p:sp>
      </p:grpSp>
      <p:grpSp>
        <p:nvGrpSpPr>
          <p:cNvPr id="290" name="Group"/>
          <p:cNvGrpSpPr/>
          <p:nvPr/>
        </p:nvGrpSpPr>
        <p:grpSpPr>
          <a:xfrm>
            <a:off x="600540" y="10559235"/>
            <a:ext cx="15954249" cy="1331465"/>
            <a:chOff x="0" y="0"/>
            <a:chExt cx="15954247" cy="1331464"/>
          </a:xfrm>
        </p:grpSpPr>
        <p:sp>
          <p:nvSpPr>
            <p:cNvPr id="288" name="“What happened?” said Hermione anxiously, stopping so abruptly…"/>
            <p:cNvSpPr txBox="1"/>
            <p:nvPr/>
          </p:nvSpPr>
          <p:spPr>
            <a:xfrm>
              <a:off x="0" y="0"/>
              <a:ext cx="15954249" cy="133146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“What happened?” said Hermione anxiously, stopping so abruptly</a:t>
              </a:r>
            </a:p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that Harry walked into her.</a:t>
              </a:r>
            </a:p>
          </p:txBody>
        </p:sp>
        <p:sp>
          <p:nvSpPr>
            <p:cNvPr id="289" name="J.KJ   bbbbbbbbJJ.K. Rowling, HP and the G of F"/>
            <p:cNvSpPr/>
            <p:nvPr/>
          </p:nvSpPr>
          <p:spPr>
            <a:xfrm>
              <a:off x="7162235" y="819554"/>
              <a:ext cx="5000098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algn="l">
                <a:defRPr b="1" sz="1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J.KJ   bbbbbbbbJ</a:t>
              </a:r>
              <a:r>
                <a:rPr sz="2200"/>
                <a:t>J.K. Rowling, </a:t>
              </a:r>
              <a:r>
                <a:rPr i="1" sz="2200"/>
                <a:t>HP and the G of F</a:t>
              </a:r>
            </a:p>
          </p:txBody>
        </p:sp>
      </p:grpSp>
      <p:sp>
        <p:nvSpPr>
          <p:cNvPr id="291" name="Notice it.…"/>
          <p:cNvSpPr txBox="1"/>
          <p:nvPr/>
        </p:nvSpPr>
        <p:spPr>
          <a:xfrm>
            <a:off x="15408005" y="1110686"/>
            <a:ext cx="2690369" cy="19537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solidFill>
                  <a:srgbClr val="38CA46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Read it.</a:t>
            </a:r>
          </a:p>
          <a:p>
            <a:pPr algn="l">
              <a:defRPr b="1" sz="4000">
                <a:solidFill>
                  <a:srgbClr val="38CA46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Analyze it.</a:t>
            </a:r>
          </a:p>
          <a:p>
            <a:pPr algn="l">
              <a:defRPr b="1" sz="4000">
                <a:solidFill>
                  <a:srgbClr val="38CA46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Emulate it.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7" grpId="2"/>
      <p:bldP build="whole" bldLvl="1" animBg="1" rev="0" advAuto="0" spid="290" grpId="3"/>
      <p:bldP build="whole" bldLvl="1" animBg="1" rev="0" advAuto="0" spid="284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369"/>
          <p:cNvSpPr/>
          <p:nvPr/>
        </p:nvSpPr>
        <p:spPr>
          <a:xfrm>
            <a:off x="3047990" y="2010854"/>
            <a:ext cx="18288023" cy="2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94" name="Shape 370"/>
          <p:cNvSpPr/>
          <p:nvPr/>
        </p:nvSpPr>
        <p:spPr>
          <a:xfrm flipH="1">
            <a:off x="15289996" y="2083315"/>
            <a:ext cx="20" cy="11561251"/>
          </a:xfrm>
          <a:prstGeom prst="line">
            <a:avLst/>
          </a:prstGeom>
          <a:ln w="1016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295" name="Shape 372"/>
          <p:cNvSpPr/>
          <p:nvPr/>
        </p:nvSpPr>
        <p:spPr>
          <a:xfrm>
            <a:off x="3047990" y="3203214"/>
            <a:ext cx="18288023" cy="2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grpSp>
        <p:nvGrpSpPr>
          <p:cNvPr id="298" name="Group"/>
          <p:cNvGrpSpPr/>
          <p:nvPr/>
        </p:nvGrpSpPr>
        <p:grpSpPr>
          <a:xfrm>
            <a:off x="3082349" y="2063910"/>
            <a:ext cx="4516351" cy="4123739"/>
            <a:chOff x="0" y="0"/>
            <a:chExt cx="4516350" cy="4123737"/>
          </a:xfrm>
        </p:grpSpPr>
        <p:sp>
          <p:nvSpPr>
            <p:cNvPr id="296" name="Shape 376"/>
            <p:cNvSpPr txBox="1"/>
            <p:nvPr/>
          </p:nvSpPr>
          <p:spPr>
            <a:xfrm>
              <a:off x="461331" y="-1"/>
              <a:ext cx="2273809" cy="6394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1436" tIns="91436" rIns="91436" bIns="91436" numCol="1" anchor="t">
              <a:spAutoFit/>
            </a:bodyPr>
            <a:lstStyle>
              <a:lvl1pPr algn="l" defTabSz="1828800">
                <a:defRPr sz="32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Appositives</a:t>
              </a:r>
            </a:p>
          </p:txBody>
        </p:sp>
        <p:sp>
          <p:nvSpPr>
            <p:cNvPr id="297" name="Shape 377"/>
            <p:cNvSpPr txBox="1"/>
            <p:nvPr/>
          </p:nvSpPr>
          <p:spPr>
            <a:xfrm>
              <a:off x="0" y="1106037"/>
              <a:ext cx="4516351" cy="3017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1436" tIns="91436" rIns="91436" bIns="91436" numCol="1" anchor="t">
              <a:spAutoFit/>
            </a:bodyPr>
            <a:lstStyle/>
            <a:p>
              <a:pPr algn="l" defTabSz="1828800">
                <a:defRPr b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What they look like: </a:t>
              </a:r>
            </a:p>
            <a:p>
              <a:pPr algn="l" defTabSz="1828800">
                <a:defRPr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Steve Jobs, a passionate golfer,</a:t>
              </a:r>
            </a:p>
            <a:p>
              <a:pPr algn="l" defTabSz="1828800">
                <a:defRPr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had a putting green installed in</a:t>
              </a:r>
            </a:p>
            <a:p>
              <a:pPr algn="l" defTabSz="1828800">
                <a:defRPr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his office.</a:t>
              </a:r>
            </a:p>
            <a:p>
              <a:pPr algn="l" defTabSz="1828800">
                <a:defRPr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algn="l" defTabSz="1828800">
                <a:defRPr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A passionate golfer, Steve Jobs</a:t>
              </a:r>
            </a:p>
            <a:p>
              <a:pPr algn="l" defTabSz="1828800">
                <a:defRPr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had a putting green installed in</a:t>
              </a:r>
            </a:p>
            <a:p>
              <a:pPr algn="l" defTabSz="1828800">
                <a:defRPr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his office.</a:t>
              </a:r>
            </a:p>
          </p:txBody>
        </p:sp>
      </p:grpSp>
      <p:sp>
        <p:nvSpPr>
          <p:cNvPr id="299" name="Shape 370"/>
          <p:cNvSpPr/>
          <p:nvPr/>
        </p:nvSpPr>
        <p:spPr>
          <a:xfrm flipH="1">
            <a:off x="7931935" y="2083315"/>
            <a:ext cx="21" cy="11561251"/>
          </a:xfrm>
          <a:prstGeom prst="line">
            <a:avLst/>
          </a:prstGeom>
          <a:ln w="1016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00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45369" y="8756"/>
            <a:ext cx="4005135" cy="272408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03" name="Group"/>
          <p:cNvGrpSpPr/>
          <p:nvPr/>
        </p:nvGrpSpPr>
        <p:grpSpPr>
          <a:xfrm>
            <a:off x="8005648" y="2590785"/>
            <a:ext cx="6448141" cy="3055330"/>
            <a:chOff x="-1" y="-1"/>
            <a:chExt cx="6448139" cy="3055328"/>
          </a:xfrm>
        </p:grpSpPr>
        <p:sp>
          <p:nvSpPr>
            <p:cNvPr id="301" name="Shape 376"/>
            <p:cNvSpPr txBox="1"/>
            <p:nvPr/>
          </p:nvSpPr>
          <p:spPr>
            <a:xfrm>
              <a:off x="1217318" y="-2"/>
              <a:ext cx="4442334" cy="6394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1436" tIns="91436" rIns="91436" bIns="91436" numCol="1" anchor="t">
              <a:spAutoFit/>
            </a:bodyPr>
            <a:lstStyle>
              <a:lvl1pPr algn="l" defTabSz="1828800">
                <a:defRPr sz="32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Inverted Adjective Pairs</a:t>
              </a:r>
            </a:p>
          </p:txBody>
        </p:sp>
        <p:sp>
          <p:nvSpPr>
            <p:cNvPr id="302" name="Shape 377"/>
            <p:cNvSpPr txBox="1"/>
            <p:nvPr/>
          </p:nvSpPr>
          <p:spPr>
            <a:xfrm>
              <a:off x="-2" y="748827"/>
              <a:ext cx="6448140" cy="2306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1436" tIns="91436" rIns="91436" bIns="91436" numCol="1" anchor="t">
              <a:spAutoFit/>
            </a:bodyPr>
            <a:lstStyle/>
            <a:p>
              <a:pPr algn="l" defTabSz="1828800">
                <a:defRPr b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What they look like: </a:t>
              </a:r>
            </a:p>
            <a:p>
              <a:pPr algn="l" defTabSz="1828800">
                <a:defRPr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The dancer, graceful and confident, captivated</a:t>
              </a:r>
            </a:p>
            <a:p>
              <a:pPr algn="l" defTabSz="1828800">
                <a:defRPr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her audience.</a:t>
              </a:r>
            </a:p>
            <a:p>
              <a:pPr algn="l" defTabSz="1828800">
                <a:defRPr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algn="l" defTabSz="1828800">
                <a:defRPr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Graceful and confident, the dancer captivated</a:t>
              </a:r>
            </a:p>
            <a:p>
              <a:pPr algn="l" defTabSz="1828800">
                <a:defRPr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her audience.</a:t>
              </a:r>
            </a:p>
          </p:txBody>
        </p:sp>
      </p:grpSp>
      <p:grpSp>
        <p:nvGrpSpPr>
          <p:cNvPr id="306" name="Group"/>
          <p:cNvGrpSpPr/>
          <p:nvPr/>
        </p:nvGrpSpPr>
        <p:grpSpPr>
          <a:xfrm>
            <a:off x="15330867" y="2063905"/>
            <a:ext cx="4235754" cy="3910897"/>
            <a:chOff x="-1" y="0"/>
            <a:chExt cx="4235752" cy="3910896"/>
          </a:xfrm>
        </p:grpSpPr>
        <p:sp>
          <p:nvSpPr>
            <p:cNvPr id="304" name="Group 385"/>
            <p:cNvSpPr txBox="1"/>
            <p:nvPr/>
          </p:nvSpPr>
          <p:spPr>
            <a:xfrm>
              <a:off x="674679" y="-1"/>
              <a:ext cx="3561073" cy="6394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1436" tIns="91436" rIns="91436" bIns="91436" numCol="1" anchor="t">
              <a:spAutoFit/>
            </a:bodyPr>
            <a:lstStyle>
              <a:lvl1pPr algn="l" defTabSz="1828800">
                <a:defRPr sz="32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Participial Phrases</a:t>
              </a:r>
            </a:p>
          </p:txBody>
        </p:sp>
        <p:sp>
          <p:nvSpPr>
            <p:cNvPr id="305" name="Shape 377"/>
            <p:cNvSpPr txBox="1"/>
            <p:nvPr/>
          </p:nvSpPr>
          <p:spPr>
            <a:xfrm>
              <a:off x="-2" y="1246302"/>
              <a:ext cx="4007545" cy="2664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1436" tIns="91436" rIns="91436" bIns="91436" numCol="1" anchor="t">
              <a:spAutoFit/>
            </a:bodyPr>
            <a:lstStyle/>
            <a:p>
              <a:pPr algn="l" defTabSz="1828800">
                <a:defRPr b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What they look like: </a:t>
              </a:r>
            </a:p>
            <a:p>
              <a:pPr algn="l" defTabSz="1828800">
                <a:defRPr i="1"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Racing down the stairs, I collided with</a:t>
              </a:r>
            </a:p>
            <a:p>
              <a:pPr algn="l" defTabSz="1828800">
                <a:defRPr i="1"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the principal.</a:t>
              </a:r>
            </a:p>
            <a:p>
              <a:pPr algn="l" defTabSz="1828800">
                <a:defRPr i="1"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algn="l" defTabSz="1828800">
                <a:defRPr i="1"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The bicycle, broken years ago, rusted</a:t>
              </a:r>
            </a:p>
            <a:p>
              <a:pPr algn="l" defTabSz="1828800">
                <a:defRPr i="1"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in the garage.</a:t>
              </a:r>
            </a:p>
            <a:p>
              <a:pPr algn="l" defTabSz="1828800">
                <a:defRPr i="1"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algn="l" defTabSz="1828800">
                <a:defRPr i="1"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My Dad is the man wearing the </a:t>
              </a:r>
            </a:p>
            <a:p>
              <a:pPr algn="l" defTabSz="1828800">
                <a:defRPr i="1"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Hawaiian shirt.</a:t>
              </a:r>
            </a:p>
          </p:txBody>
        </p:sp>
      </p:grpSp>
      <p:sp>
        <p:nvSpPr>
          <p:cNvPr id="307" name="Shape 377"/>
          <p:cNvSpPr txBox="1"/>
          <p:nvPr/>
        </p:nvSpPr>
        <p:spPr>
          <a:xfrm>
            <a:off x="3094837" y="6465094"/>
            <a:ext cx="4398032" cy="2306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91436" tIns="91436" rIns="91436" bIns="91436">
            <a:spAutoFit/>
          </a:bodyPr>
          <a:lstStyle/>
          <a:p>
            <a:pPr algn="l" defTabSz="1828800">
              <a:defRPr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How grammar books define</a:t>
            </a:r>
          </a:p>
          <a:p>
            <a:pPr algn="l" defTabSz="1828800">
              <a:defRPr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them: 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 appositive is a noun or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noun phrase that gives another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name to the noun to which it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refers.</a:t>
            </a:r>
          </a:p>
        </p:txBody>
      </p:sp>
      <p:sp>
        <p:nvSpPr>
          <p:cNvPr id="308" name="Shape 377"/>
          <p:cNvSpPr txBox="1"/>
          <p:nvPr/>
        </p:nvSpPr>
        <p:spPr>
          <a:xfrm>
            <a:off x="3109671" y="9101525"/>
            <a:ext cx="4464559" cy="1950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91436" tIns="91436" rIns="91436" bIns="91436">
            <a:spAutoFit/>
          </a:bodyPr>
          <a:lstStyle/>
          <a:p>
            <a:pPr algn="l" defTabSz="1828800">
              <a:defRPr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How they are punctuated: 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Usually, appositives are set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off by commas on both sides.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The commas are not necessary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if the appositive is very short.</a:t>
            </a:r>
          </a:p>
        </p:txBody>
      </p:sp>
      <p:sp>
        <p:nvSpPr>
          <p:cNvPr id="309" name="Shape 377"/>
          <p:cNvSpPr txBox="1"/>
          <p:nvPr/>
        </p:nvSpPr>
        <p:spPr>
          <a:xfrm>
            <a:off x="8046708" y="5902521"/>
            <a:ext cx="6854292" cy="3728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91436" tIns="91436" rIns="91436" bIns="91436">
            <a:spAutoFit/>
          </a:bodyPr>
          <a:lstStyle/>
          <a:p>
            <a:pPr algn="l" defTabSz="1828800">
              <a:defRPr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How grammar books define</a:t>
            </a:r>
          </a:p>
          <a:p>
            <a:pPr algn="l" defTabSz="1828800">
              <a:defRPr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them: 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Adjectives usually go before the noun that they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modify, or after a form of the verb “to be.’ (The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graceful, confident dancer…; The dancer was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graceful and confident.) 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But when adjectives are inverted, they are placed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by themselves in the sentence so as to attract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special attention. </a:t>
            </a:r>
          </a:p>
        </p:txBody>
      </p:sp>
      <p:sp>
        <p:nvSpPr>
          <p:cNvPr id="310" name="Shape 377"/>
          <p:cNvSpPr txBox="1"/>
          <p:nvPr/>
        </p:nvSpPr>
        <p:spPr>
          <a:xfrm>
            <a:off x="7943966" y="10119510"/>
            <a:ext cx="6649802" cy="88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91436" tIns="91436" rIns="91436" bIns="91436">
            <a:spAutoFit/>
          </a:bodyPr>
          <a:lstStyle/>
          <a:p>
            <a:pPr algn="l" defTabSz="1828800">
              <a:defRPr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How they are punctuated: 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Adjective pair inversions are set off by commas.</a:t>
            </a:r>
          </a:p>
        </p:txBody>
      </p:sp>
      <p:sp>
        <p:nvSpPr>
          <p:cNvPr id="311" name="Shape 377"/>
          <p:cNvSpPr txBox="1"/>
          <p:nvPr/>
        </p:nvSpPr>
        <p:spPr>
          <a:xfrm>
            <a:off x="3109673" y="11494682"/>
            <a:ext cx="4413808" cy="1950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91436" tIns="91436" rIns="91436" bIns="91436">
            <a:spAutoFit/>
          </a:bodyPr>
          <a:lstStyle/>
          <a:p>
            <a:pPr algn="l" defTabSz="1828800">
              <a:defRPr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Why excellent writers use</a:t>
            </a:r>
          </a:p>
          <a:p>
            <a:pPr algn="l" defTabSz="1828800">
              <a:defRPr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them: 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Appositives allow you to pack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more information efficiently into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 single sentence.</a:t>
            </a:r>
          </a:p>
        </p:txBody>
      </p:sp>
      <p:sp>
        <p:nvSpPr>
          <p:cNvPr id="312" name="Shape 377"/>
          <p:cNvSpPr txBox="1"/>
          <p:nvPr/>
        </p:nvSpPr>
        <p:spPr>
          <a:xfrm>
            <a:off x="8046711" y="11494682"/>
            <a:ext cx="6091994" cy="15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91436" tIns="91436" rIns="91436" bIns="91436">
            <a:spAutoFit/>
          </a:bodyPr>
          <a:lstStyle/>
          <a:p>
            <a:pPr algn="l" defTabSz="1828800">
              <a:defRPr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Why excellent writers use</a:t>
            </a:r>
          </a:p>
          <a:p>
            <a:pPr algn="l" defTabSz="1828800">
              <a:defRPr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them: 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Inverted adjective pairs get extra special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attention and add artistic flair to a sentence.</a:t>
            </a:r>
          </a:p>
        </p:txBody>
      </p:sp>
      <p:sp>
        <p:nvSpPr>
          <p:cNvPr id="313" name="Shape 377"/>
          <p:cNvSpPr txBox="1"/>
          <p:nvPr/>
        </p:nvSpPr>
        <p:spPr>
          <a:xfrm>
            <a:off x="15317257" y="6244031"/>
            <a:ext cx="5345547" cy="30201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91436" tIns="91436" rIns="91436" bIns="91436">
            <a:spAutoFit/>
          </a:bodyPr>
          <a:lstStyle/>
          <a:p>
            <a:pPr algn="l" defTabSz="1828800">
              <a:defRPr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How grammar books define</a:t>
            </a:r>
          </a:p>
          <a:p>
            <a:pPr algn="l" defTabSz="1828800">
              <a:defRPr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them: </a:t>
            </a:r>
          </a:p>
          <a:p>
            <a:pPr algn="l" defTabSz="1828800">
              <a:defRPr i="1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 participle is an adjective that is derived from a</a:t>
            </a:r>
          </a:p>
          <a:p>
            <a:pPr algn="l" defTabSz="1828800">
              <a:defRPr i="1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Present participles end in -ing. Past participles</a:t>
            </a:r>
          </a:p>
          <a:p>
            <a:pPr algn="l" defTabSz="1828800">
              <a:defRPr i="1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take the form of the verb that you would use</a:t>
            </a:r>
          </a:p>
          <a:p>
            <a:pPr algn="l" defTabSz="1828800">
              <a:defRPr i="1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with the helping verbs ‘have’ (I have</a:t>
            </a:r>
          </a:p>
          <a:p>
            <a:pPr algn="l" defTabSz="1828800">
              <a:defRPr i="1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broken my promise. I have seen a ghost. I have</a:t>
            </a:r>
          </a:p>
          <a:p>
            <a:pPr algn="l" defTabSz="1828800">
              <a:defRPr i="1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walked my dog.) </a:t>
            </a:r>
          </a:p>
          <a:p>
            <a:pPr algn="l" defTabSz="1828800">
              <a:defRPr i="1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 participial phrase, then, is simply a participle with</a:t>
            </a:r>
          </a:p>
          <a:p>
            <a:pPr algn="l" defTabSz="1828800">
              <a:defRPr i="1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one or more words following it that go together.</a:t>
            </a:r>
          </a:p>
        </p:txBody>
      </p:sp>
      <p:sp>
        <p:nvSpPr>
          <p:cNvPr id="314" name="Shape 377"/>
          <p:cNvSpPr txBox="1"/>
          <p:nvPr/>
        </p:nvSpPr>
        <p:spPr>
          <a:xfrm>
            <a:off x="15343592" y="11994746"/>
            <a:ext cx="4990071" cy="15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91436" tIns="91436" rIns="91436" bIns="91436">
            <a:spAutoFit/>
          </a:bodyPr>
          <a:lstStyle/>
          <a:p>
            <a:pPr algn="l" defTabSz="1828800">
              <a:defRPr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Why excellent writers use</a:t>
            </a:r>
          </a:p>
          <a:p>
            <a:pPr algn="l" defTabSz="1828800">
              <a:defRPr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them: 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Participial phrases give action and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visuals concisely within a sentence.</a:t>
            </a:r>
          </a:p>
        </p:txBody>
      </p:sp>
      <p:sp>
        <p:nvSpPr>
          <p:cNvPr id="315" name="Shape 377"/>
          <p:cNvSpPr txBox="1"/>
          <p:nvPr/>
        </p:nvSpPr>
        <p:spPr>
          <a:xfrm>
            <a:off x="15317257" y="9449958"/>
            <a:ext cx="5456052" cy="23978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91436" tIns="91436" rIns="91436" bIns="91436">
            <a:spAutoFit/>
          </a:bodyPr>
          <a:lstStyle/>
          <a:p>
            <a:pPr algn="l" defTabSz="1828800">
              <a:defRPr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How they are punctuated: </a:t>
            </a:r>
          </a:p>
          <a:p>
            <a:pPr marL="357184" indent="-357184" algn="l" defTabSz="1828800">
              <a:buSzPct val="100000"/>
              <a:buAutoNum type="arabicPeriod" startAt="1"/>
              <a:defRPr i="1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If the participle is separated from the word that</a:t>
            </a:r>
          </a:p>
          <a:p>
            <a:pPr algn="l" defTabSz="1828800">
              <a:defRPr i="1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it modifies, set the participial phrase off by commas.</a:t>
            </a:r>
          </a:p>
          <a:p>
            <a:pPr algn="l" defTabSz="1828800">
              <a:defRPr i="1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2.  If the participle is right next to the word that it</a:t>
            </a:r>
          </a:p>
          <a:p>
            <a:pPr algn="l" defTabSz="1828800">
              <a:defRPr i="1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modifies, use NO comma IF the participle defines</a:t>
            </a:r>
          </a:p>
          <a:p>
            <a:pPr algn="l" defTabSz="1828800">
              <a:defRPr i="1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the noun that it modifies. USE a comma IF the</a:t>
            </a:r>
          </a:p>
          <a:p>
            <a:pPr algn="l" defTabSz="1828800">
              <a:defRPr i="1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participle MERELY COMMENTS upon the noun that</a:t>
            </a:r>
          </a:p>
          <a:p>
            <a:pPr algn="l" defTabSz="1828800">
              <a:defRPr i="1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it modifies.</a:t>
            </a:r>
          </a:p>
        </p:txBody>
      </p:sp>
      <p:pic>
        <p:nvPicPr>
          <p:cNvPr id="316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906145" y="-71303"/>
            <a:ext cx="2915199" cy="233447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Class="entr" nodeType="click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4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8" fill="hold"/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click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Class="entr" nodeType="click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6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7" grpId="2"/>
      <p:bldP build="whole" bldLvl="1" animBg="1" rev="0" advAuto="0" spid="306" grpId="9"/>
      <p:bldP build="whole" bldLvl="1" animBg="1" rev="0" advAuto="0" spid="313" grpId="10"/>
      <p:bldP build="whole" bldLvl="1" animBg="1" rev="0" advAuto="0" spid="303" grpId="5"/>
      <p:bldP build="whole" bldLvl="1" animBg="1" rev="0" advAuto="0" spid="309" grpId="6"/>
      <p:bldP build="whole" bldLvl="1" animBg="1" rev="0" advAuto="0" spid="312" grpId="8"/>
      <p:bldP build="whole" bldLvl="1" animBg="1" rev="0" advAuto="0" spid="314" grpId="12"/>
      <p:bldP build="whole" bldLvl="1" animBg="1" rev="0" advAuto="0" spid="298" grpId="1"/>
      <p:bldP build="whole" bldLvl="1" animBg="1" rev="0" advAuto="0" spid="308" grpId="3"/>
      <p:bldP build="whole" bldLvl="1" animBg="1" rev="0" advAuto="0" spid="315" grpId="11"/>
      <p:bldP build="whole" bldLvl="1" animBg="1" rev="0" advAuto="0" spid="311" grpId="4"/>
      <p:bldP build="whole" bldLvl="1" animBg="1" rev="0" advAuto="0" spid="310" grpId="7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Shape 369"/>
          <p:cNvSpPr/>
          <p:nvPr/>
        </p:nvSpPr>
        <p:spPr>
          <a:xfrm>
            <a:off x="3047990" y="2010854"/>
            <a:ext cx="18288023" cy="2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19" name="Shape 372"/>
          <p:cNvSpPr/>
          <p:nvPr/>
        </p:nvSpPr>
        <p:spPr>
          <a:xfrm>
            <a:off x="3047990" y="3203218"/>
            <a:ext cx="18288023" cy="2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grpSp>
        <p:nvGrpSpPr>
          <p:cNvPr id="322" name="Group"/>
          <p:cNvGrpSpPr/>
          <p:nvPr/>
        </p:nvGrpSpPr>
        <p:grpSpPr>
          <a:xfrm>
            <a:off x="3082349" y="2063910"/>
            <a:ext cx="4516351" cy="4123739"/>
            <a:chOff x="0" y="0"/>
            <a:chExt cx="4516350" cy="4123737"/>
          </a:xfrm>
        </p:grpSpPr>
        <p:sp>
          <p:nvSpPr>
            <p:cNvPr id="320" name="Shape 376"/>
            <p:cNvSpPr txBox="1"/>
            <p:nvPr/>
          </p:nvSpPr>
          <p:spPr>
            <a:xfrm>
              <a:off x="461331" y="-1"/>
              <a:ext cx="2273809" cy="6394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1436" tIns="91436" rIns="91436" bIns="91436" numCol="1" anchor="t">
              <a:spAutoFit/>
            </a:bodyPr>
            <a:lstStyle>
              <a:lvl1pPr algn="l" defTabSz="1828800">
                <a:defRPr sz="32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Appositives</a:t>
              </a:r>
            </a:p>
          </p:txBody>
        </p:sp>
        <p:sp>
          <p:nvSpPr>
            <p:cNvPr id="321" name="Shape 377"/>
            <p:cNvSpPr txBox="1"/>
            <p:nvPr/>
          </p:nvSpPr>
          <p:spPr>
            <a:xfrm>
              <a:off x="0" y="1106037"/>
              <a:ext cx="4516351" cy="30177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1436" tIns="91436" rIns="91436" bIns="91436" numCol="1" anchor="t">
              <a:spAutoFit/>
            </a:bodyPr>
            <a:lstStyle/>
            <a:p>
              <a:pPr algn="l" defTabSz="1828800">
                <a:defRPr b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What they look like: </a:t>
              </a:r>
            </a:p>
            <a:p>
              <a:pPr algn="l" defTabSz="1828800">
                <a:defRPr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Steve Jobs, a passionate golfer,</a:t>
              </a:r>
            </a:p>
            <a:p>
              <a:pPr algn="l" defTabSz="1828800">
                <a:defRPr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had a putting green installed in</a:t>
              </a:r>
            </a:p>
            <a:p>
              <a:pPr algn="l" defTabSz="1828800">
                <a:defRPr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his office.</a:t>
              </a:r>
            </a:p>
            <a:p>
              <a:pPr algn="l" defTabSz="1828800">
                <a:defRPr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algn="l" defTabSz="1828800">
                <a:defRPr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A passionate golfer, Steve Jobs</a:t>
              </a:r>
            </a:p>
            <a:p>
              <a:pPr algn="l" defTabSz="1828800">
                <a:defRPr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had a putting green installed in</a:t>
              </a:r>
            </a:p>
            <a:p>
              <a:pPr algn="l" defTabSz="1828800">
                <a:defRPr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his office.</a:t>
              </a:r>
            </a:p>
          </p:txBody>
        </p:sp>
      </p:grpSp>
      <p:sp>
        <p:nvSpPr>
          <p:cNvPr id="323" name="Shape 370"/>
          <p:cNvSpPr/>
          <p:nvPr/>
        </p:nvSpPr>
        <p:spPr>
          <a:xfrm flipH="1">
            <a:off x="7931939" y="2083315"/>
            <a:ext cx="15" cy="11561251"/>
          </a:xfrm>
          <a:prstGeom prst="line">
            <a:avLst/>
          </a:prstGeom>
          <a:ln w="1016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24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45369" y="8756"/>
            <a:ext cx="4005135" cy="2724088"/>
          </a:xfrm>
          <a:prstGeom prst="rect">
            <a:avLst/>
          </a:prstGeom>
          <a:ln w="12700">
            <a:miter lim="400000"/>
          </a:ln>
        </p:spPr>
      </p:pic>
      <p:sp>
        <p:nvSpPr>
          <p:cNvPr id="325" name="Shape 377"/>
          <p:cNvSpPr txBox="1"/>
          <p:nvPr/>
        </p:nvSpPr>
        <p:spPr>
          <a:xfrm>
            <a:off x="3094837" y="6465094"/>
            <a:ext cx="4398032" cy="2306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91436" tIns="91436" rIns="91436" bIns="91436">
            <a:spAutoFit/>
          </a:bodyPr>
          <a:lstStyle/>
          <a:p>
            <a:pPr algn="l" defTabSz="1828800">
              <a:defRPr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How grammar books define</a:t>
            </a:r>
          </a:p>
          <a:p>
            <a:pPr algn="l" defTabSz="1828800">
              <a:defRPr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them: 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An appositive is a noun or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noun phrase that gives another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name to the noun to which it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refers.</a:t>
            </a:r>
          </a:p>
        </p:txBody>
      </p:sp>
      <p:sp>
        <p:nvSpPr>
          <p:cNvPr id="326" name="Shape 377"/>
          <p:cNvSpPr txBox="1"/>
          <p:nvPr/>
        </p:nvSpPr>
        <p:spPr>
          <a:xfrm>
            <a:off x="3109671" y="9101525"/>
            <a:ext cx="4464559" cy="1950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91436" tIns="91436" rIns="91436" bIns="91436">
            <a:spAutoFit/>
          </a:bodyPr>
          <a:lstStyle/>
          <a:p>
            <a:pPr algn="l" defTabSz="1828800">
              <a:defRPr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How they are punctuated: 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Usually, appositives are set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off by commas on both sides.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The commas are not necessary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if the appositive is very short.</a:t>
            </a:r>
          </a:p>
        </p:txBody>
      </p:sp>
      <p:sp>
        <p:nvSpPr>
          <p:cNvPr id="327" name="Shape 377"/>
          <p:cNvSpPr txBox="1"/>
          <p:nvPr/>
        </p:nvSpPr>
        <p:spPr>
          <a:xfrm>
            <a:off x="3109673" y="11494682"/>
            <a:ext cx="4413808" cy="1950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91436" tIns="91436" rIns="91436" bIns="91436">
            <a:spAutoFit/>
          </a:bodyPr>
          <a:lstStyle/>
          <a:p>
            <a:pPr algn="l" defTabSz="1828800">
              <a:defRPr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Why excellent writers use</a:t>
            </a:r>
          </a:p>
          <a:p>
            <a:pPr algn="l" defTabSz="1828800">
              <a:defRPr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them: 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Appositives allow you to pack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more information efficiently into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 single sentence.</a:t>
            </a:r>
          </a:p>
        </p:txBody>
      </p:sp>
      <p:pic>
        <p:nvPicPr>
          <p:cNvPr id="328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906145" y="-71303"/>
            <a:ext cx="2915199" cy="2334474"/>
          </a:xfrm>
          <a:prstGeom prst="rect">
            <a:avLst/>
          </a:prstGeom>
          <a:ln w="12700">
            <a:miter lim="400000"/>
          </a:ln>
        </p:spPr>
      </p:pic>
      <p:sp>
        <p:nvSpPr>
          <p:cNvPr id="329" name="Identify a character by using an appositive."/>
          <p:cNvSpPr txBox="1"/>
          <p:nvPr/>
        </p:nvSpPr>
        <p:spPr>
          <a:xfrm>
            <a:off x="10540003" y="3890109"/>
            <a:ext cx="8227079" cy="6263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3" tIns="71433" rIns="71433" bIns="71433" anchor="ctr">
            <a:spAutoFit/>
          </a:bodyPr>
          <a:lstStyle>
            <a:lvl1pPr algn="l" defTabSz="821529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Identify a character by using an appositive.</a:t>
            </a:r>
          </a:p>
        </p:txBody>
      </p:sp>
      <p:sp>
        <p:nvSpPr>
          <p:cNvPr id="330" name="Atticus Finch, a soft-spoken country lawyer,…"/>
          <p:cNvSpPr txBox="1"/>
          <p:nvPr/>
        </p:nvSpPr>
        <p:spPr>
          <a:xfrm>
            <a:off x="10337385" y="5682348"/>
            <a:ext cx="8302263" cy="11237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3" tIns="71433" rIns="71433" bIns="71433" anchor="ctr">
            <a:spAutoFit/>
          </a:bodyPr>
          <a:lstStyle/>
          <a:p>
            <a:pPr algn="l" defTabSz="821529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Atticus Finch,</a:t>
            </a:r>
            <a:r>
              <a:rPr>
                <a:solidFill>
                  <a:srgbClr val="909090"/>
                </a:solidFill>
              </a:rPr>
              <a:t> </a:t>
            </a:r>
            <a:r>
              <a:rPr i="1">
                <a:solidFill>
                  <a:srgbClr val="909090"/>
                </a:solidFill>
                <a:latin typeface="+mn-lt"/>
                <a:ea typeface="+mn-ea"/>
                <a:cs typeface="+mn-cs"/>
                <a:sym typeface="Helvetica Neue"/>
              </a:rPr>
              <a:t>a soft-spoken country lawyer</a:t>
            </a:r>
            <a:r>
              <a:t>, </a:t>
            </a:r>
          </a:p>
          <a:p>
            <a:pPr algn="l" defTabSz="821529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was modeled after Harper Lee’s own father.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Shape 369"/>
          <p:cNvSpPr/>
          <p:nvPr/>
        </p:nvSpPr>
        <p:spPr>
          <a:xfrm>
            <a:off x="3047990" y="2010854"/>
            <a:ext cx="18288023" cy="2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33" name="Shape 370"/>
          <p:cNvSpPr/>
          <p:nvPr/>
        </p:nvSpPr>
        <p:spPr>
          <a:xfrm flipH="1">
            <a:off x="15290002" y="2083315"/>
            <a:ext cx="13" cy="11561251"/>
          </a:xfrm>
          <a:prstGeom prst="line">
            <a:avLst/>
          </a:prstGeom>
          <a:ln w="1016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34" name="Shape 372"/>
          <p:cNvSpPr/>
          <p:nvPr/>
        </p:nvSpPr>
        <p:spPr>
          <a:xfrm>
            <a:off x="3047990" y="3203218"/>
            <a:ext cx="18288023" cy="2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35" name="Shape 370"/>
          <p:cNvSpPr/>
          <p:nvPr/>
        </p:nvSpPr>
        <p:spPr>
          <a:xfrm flipH="1">
            <a:off x="7931939" y="2083315"/>
            <a:ext cx="15" cy="11561251"/>
          </a:xfrm>
          <a:prstGeom prst="line">
            <a:avLst/>
          </a:prstGeom>
          <a:ln w="1016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36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45369" y="8756"/>
            <a:ext cx="4005135" cy="272408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39" name="Group"/>
          <p:cNvGrpSpPr/>
          <p:nvPr/>
        </p:nvGrpSpPr>
        <p:grpSpPr>
          <a:xfrm>
            <a:off x="8005648" y="2590785"/>
            <a:ext cx="6448141" cy="3055330"/>
            <a:chOff x="-1" y="-1"/>
            <a:chExt cx="6448139" cy="3055328"/>
          </a:xfrm>
        </p:grpSpPr>
        <p:sp>
          <p:nvSpPr>
            <p:cNvPr id="337" name="Shape 376"/>
            <p:cNvSpPr txBox="1"/>
            <p:nvPr/>
          </p:nvSpPr>
          <p:spPr>
            <a:xfrm>
              <a:off x="1217318" y="-2"/>
              <a:ext cx="4442334" cy="6394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1436" tIns="91436" rIns="91436" bIns="91436" numCol="1" anchor="t">
              <a:spAutoFit/>
            </a:bodyPr>
            <a:lstStyle>
              <a:lvl1pPr algn="l" defTabSz="1828800">
                <a:defRPr sz="32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Inverted Adjective Pairs</a:t>
              </a:r>
            </a:p>
          </p:txBody>
        </p:sp>
        <p:sp>
          <p:nvSpPr>
            <p:cNvPr id="338" name="Shape 377"/>
            <p:cNvSpPr txBox="1"/>
            <p:nvPr/>
          </p:nvSpPr>
          <p:spPr>
            <a:xfrm>
              <a:off x="-2" y="748827"/>
              <a:ext cx="6448140" cy="2306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1436" tIns="91436" rIns="91436" bIns="91436" numCol="1" anchor="t">
              <a:spAutoFit/>
            </a:bodyPr>
            <a:lstStyle/>
            <a:p>
              <a:pPr algn="l" defTabSz="1828800">
                <a:defRPr b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What they look like: </a:t>
              </a:r>
            </a:p>
            <a:p>
              <a:pPr algn="l" defTabSz="1828800">
                <a:defRPr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The dancer, graceful and confident, captivated</a:t>
              </a:r>
            </a:p>
            <a:p>
              <a:pPr algn="l" defTabSz="1828800">
                <a:defRPr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her audience.</a:t>
              </a:r>
            </a:p>
            <a:p>
              <a:pPr algn="l" defTabSz="1828800">
                <a:defRPr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algn="l" defTabSz="1828800">
                <a:defRPr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Graceful and confident, the dancer captivated</a:t>
              </a:r>
            </a:p>
            <a:p>
              <a:pPr algn="l" defTabSz="1828800">
                <a:defRPr i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her audience.</a:t>
              </a:r>
            </a:p>
          </p:txBody>
        </p:sp>
      </p:grpSp>
      <p:sp>
        <p:nvSpPr>
          <p:cNvPr id="340" name="Shape 377"/>
          <p:cNvSpPr txBox="1"/>
          <p:nvPr/>
        </p:nvSpPr>
        <p:spPr>
          <a:xfrm>
            <a:off x="8046708" y="5902521"/>
            <a:ext cx="6854292" cy="3728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91436" tIns="91436" rIns="91436" bIns="91436">
            <a:spAutoFit/>
          </a:bodyPr>
          <a:lstStyle/>
          <a:p>
            <a:pPr algn="l" defTabSz="1828800">
              <a:defRPr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How grammar books define</a:t>
            </a:r>
          </a:p>
          <a:p>
            <a:pPr algn="l" defTabSz="1828800">
              <a:defRPr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them: 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Adjectives usually go before the noun that they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modify, or after a form of the verb “to be.’ (The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graceful, confident dancer…; The dancer was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graceful and confident.) 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But when adjectives are inverted, they are placed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by themselves in the sentence so as to attract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special attention. </a:t>
            </a:r>
          </a:p>
        </p:txBody>
      </p:sp>
      <p:sp>
        <p:nvSpPr>
          <p:cNvPr id="341" name="Shape 377"/>
          <p:cNvSpPr txBox="1"/>
          <p:nvPr/>
        </p:nvSpPr>
        <p:spPr>
          <a:xfrm>
            <a:off x="7943966" y="10119510"/>
            <a:ext cx="6649802" cy="8841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91436" tIns="91436" rIns="91436" bIns="91436">
            <a:spAutoFit/>
          </a:bodyPr>
          <a:lstStyle/>
          <a:p>
            <a:pPr algn="l" defTabSz="1828800">
              <a:defRPr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How they are punctuated: 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Adjective pair inversions are set off by commas.</a:t>
            </a:r>
          </a:p>
        </p:txBody>
      </p:sp>
      <p:sp>
        <p:nvSpPr>
          <p:cNvPr id="342" name="Shape 377"/>
          <p:cNvSpPr txBox="1"/>
          <p:nvPr/>
        </p:nvSpPr>
        <p:spPr>
          <a:xfrm>
            <a:off x="8046711" y="11494682"/>
            <a:ext cx="6091994" cy="15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91436" tIns="91436" rIns="91436" bIns="91436">
            <a:spAutoFit/>
          </a:bodyPr>
          <a:lstStyle/>
          <a:p>
            <a:pPr algn="l" defTabSz="1828800">
              <a:defRPr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Why excellent writers use</a:t>
            </a:r>
          </a:p>
          <a:p>
            <a:pPr algn="l" defTabSz="1828800">
              <a:defRPr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them: 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Inverted adjective pairs get extra special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attention and add artistic flair to a sentence.</a:t>
            </a:r>
          </a:p>
        </p:txBody>
      </p:sp>
      <p:pic>
        <p:nvPicPr>
          <p:cNvPr id="343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906145" y="-71303"/>
            <a:ext cx="2915199" cy="2334474"/>
          </a:xfrm>
          <a:prstGeom prst="rect">
            <a:avLst/>
          </a:prstGeom>
          <a:ln w="12700">
            <a:miter lim="400000"/>
          </a:ln>
        </p:spPr>
      </p:pic>
      <p:sp>
        <p:nvSpPr>
          <p:cNvPr id="344" name="Use an inverted…"/>
          <p:cNvSpPr txBox="1"/>
          <p:nvPr/>
        </p:nvSpPr>
        <p:spPr>
          <a:xfrm>
            <a:off x="15689805" y="3587510"/>
            <a:ext cx="4093991" cy="16169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3" tIns="71433" rIns="71433" bIns="71433" anchor="ctr">
            <a:spAutoFit/>
          </a:bodyPr>
          <a:lstStyle/>
          <a:p>
            <a:pPr algn="l" defTabSz="821529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Use an inverted</a:t>
            </a:r>
          </a:p>
          <a:p>
            <a:pPr algn="l" defTabSz="821529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adjective pair to</a:t>
            </a:r>
          </a:p>
          <a:p>
            <a:pPr algn="l" defTabSz="821529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describe a character.</a:t>
            </a:r>
          </a:p>
        </p:txBody>
      </p:sp>
      <p:sp>
        <p:nvSpPr>
          <p:cNvPr id="345" name="Rebecca Nurse, faithful…"/>
          <p:cNvSpPr txBox="1"/>
          <p:nvPr/>
        </p:nvSpPr>
        <p:spPr>
          <a:xfrm>
            <a:off x="15689805" y="6252200"/>
            <a:ext cx="4966532" cy="16169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3" tIns="71433" rIns="71433" bIns="71433" anchor="ctr">
            <a:spAutoFit/>
          </a:bodyPr>
          <a:lstStyle/>
          <a:p>
            <a:pPr algn="l" defTabSz="821529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Rebecca Nurse, </a:t>
            </a:r>
            <a:r>
              <a:rPr>
                <a:solidFill>
                  <a:srgbClr val="AFAFAF"/>
                </a:solidFill>
              </a:rPr>
              <a:t>pious</a:t>
            </a:r>
            <a:endParaRPr>
              <a:solidFill>
                <a:srgbClr val="AFAFAF"/>
              </a:solidFill>
            </a:endParaRPr>
          </a:p>
          <a:p>
            <a:pPr algn="l" defTabSz="821529">
              <a:defRPr sz="3200">
                <a:solidFill>
                  <a:srgbClr val="979797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and motherly</a:t>
            </a:r>
            <a:r>
              <a:rPr>
                <a:solidFill>
                  <a:srgbClr val="000000"/>
                </a:solidFill>
              </a:rPr>
              <a:t>, is executed</a:t>
            </a:r>
          </a:p>
          <a:p>
            <a:pPr algn="l" defTabSz="821529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as a witch.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Shape 369"/>
          <p:cNvSpPr/>
          <p:nvPr/>
        </p:nvSpPr>
        <p:spPr>
          <a:xfrm>
            <a:off x="3047990" y="2010854"/>
            <a:ext cx="18288023" cy="2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48" name="Shape 370"/>
          <p:cNvSpPr/>
          <p:nvPr/>
        </p:nvSpPr>
        <p:spPr>
          <a:xfrm flipH="1">
            <a:off x="15290002" y="2083315"/>
            <a:ext cx="13" cy="11561251"/>
          </a:xfrm>
          <a:prstGeom prst="line">
            <a:avLst/>
          </a:prstGeom>
          <a:ln w="1016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sp>
        <p:nvSpPr>
          <p:cNvPr id="349" name="Shape 372"/>
          <p:cNvSpPr/>
          <p:nvPr/>
        </p:nvSpPr>
        <p:spPr>
          <a:xfrm>
            <a:off x="3047990" y="3203218"/>
            <a:ext cx="18288023" cy="2"/>
          </a:xfrm>
          <a:prstGeom prst="line">
            <a:avLst/>
          </a:prstGeom>
          <a:ln w="127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/>
          </a:p>
        </p:txBody>
      </p:sp>
      <p:pic>
        <p:nvPicPr>
          <p:cNvPr id="350" name="pasted-image.jpeg" descr="pasted-image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445369" y="8756"/>
            <a:ext cx="4005135" cy="272408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353" name="Group"/>
          <p:cNvGrpSpPr/>
          <p:nvPr/>
        </p:nvGrpSpPr>
        <p:grpSpPr>
          <a:xfrm>
            <a:off x="15330867" y="2063905"/>
            <a:ext cx="4235754" cy="3910897"/>
            <a:chOff x="-1" y="0"/>
            <a:chExt cx="4235752" cy="3910896"/>
          </a:xfrm>
        </p:grpSpPr>
        <p:sp>
          <p:nvSpPr>
            <p:cNvPr id="351" name="Group 385"/>
            <p:cNvSpPr txBox="1"/>
            <p:nvPr/>
          </p:nvSpPr>
          <p:spPr>
            <a:xfrm>
              <a:off x="674679" y="-1"/>
              <a:ext cx="3561073" cy="63947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1436" tIns="91436" rIns="91436" bIns="91436" numCol="1" anchor="t">
              <a:spAutoFit/>
            </a:bodyPr>
            <a:lstStyle>
              <a:lvl1pPr algn="l" defTabSz="1828800">
                <a:defRPr sz="32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/>
              <a:r>
                <a:t>Participial Phrases</a:t>
              </a:r>
            </a:p>
          </p:txBody>
        </p:sp>
        <p:sp>
          <p:nvSpPr>
            <p:cNvPr id="352" name="Shape 377"/>
            <p:cNvSpPr txBox="1"/>
            <p:nvPr/>
          </p:nvSpPr>
          <p:spPr>
            <a:xfrm>
              <a:off x="-2" y="1246302"/>
              <a:ext cx="4007545" cy="2664594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91436" tIns="91436" rIns="91436" bIns="91436" numCol="1" anchor="t">
              <a:spAutoFit/>
            </a:bodyPr>
            <a:lstStyle/>
            <a:p>
              <a:pPr algn="l" defTabSz="1828800">
                <a:defRPr b="1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What they look like: </a:t>
              </a:r>
            </a:p>
            <a:p>
              <a:pPr algn="l" defTabSz="1828800">
                <a:defRPr i="1"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Racing down the stairs, I collided with</a:t>
              </a:r>
            </a:p>
            <a:p>
              <a:pPr algn="l" defTabSz="1828800">
                <a:defRPr i="1"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the principal.</a:t>
              </a:r>
            </a:p>
            <a:p>
              <a:pPr algn="l" defTabSz="1828800">
                <a:defRPr i="1"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algn="l" defTabSz="1828800">
                <a:defRPr i="1"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The bicycle, broken years ago, rusted</a:t>
              </a:r>
            </a:p>
            <a:p>
              <a:pPr algn="l" defTabSz="1828800">
                <a:defRPr i="1"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in the garage.</a:t>
              </a:r>
            </a:p>
            <a:p>
              <a:pPr algn="l" defTabSz="1828800">
                <a:defRPr i="1"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</a:p>
            <a:p>
              <a:pPr algn="l" defTabSz="1828800">
                <a:defRPr i="1"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My Dad is the man wearing the </a:t>
              </a:r>
            </a:p>
            <a:p>
              <a:pPr algn="l" defTabSz="1828800">
                <a:defRPr i="1" sz="1800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r>
                <a:t>Hawaiian shirt.</a:t>
              </a:r>
            </a:p>
          </p:txBody>
        </p:sp>
      </p:grpSp>
      <p:sp>
        <p:nvSpPr>
          <p:cNvPr id="354" name="Shape 377"/>
          <p:cNvSpPr txBox="1"/>
          <p:nvPr/>
        </p:nvSpPr>
        <p:spPr>
          <a:xfrm>
            <a:off x="15317257" y="6244031"/>
            <a:ext cx="5345547" cy="30201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91436" tIns="91436" rIns="91436" bIns="91436">
            <a:spAutoFit/>
          </a:bodyPr>
          <a:lstStyle/>
          <a:p>
            <a:pPr algn="l" defTabSz="1828800">
              <a:defRPr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How grammar books define</a:t>
            </a:r>
          </a:p>
          <a:p>
            <a:pPr algn="l" defTabSz="1828800">
              <a:defRPr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them: </a:t>
            </a:r>
          </a:p>
          <a:p>
            <a:pPr algn="l" defTabSz="1828800">
              <a:defRPr i="1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 participle is an adjective that is derived from a</a:t>
            </a:r>
          </a:p>
          <a:p>
            <a:pPr algn="l" defTabSz="1828800">
              <a:defRPr i="1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Present participles end in -ing. Past participles</a:t>
            </a:r>
          </a:p>
          <a:p>
            <a:pPr algn="l" defTabSz="1828800">
              <a:defRPr i="1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take the form of the verb that you would use</a:t>
            </a:r>
          </a:p>
          <a:p>
            <a:pPr algn="l" defTabSz="1828800">
              <a:defRPr i="1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with the helping verbs ‘have’ (I have</a:t>
            </a:r>
          </a:p>
          <a:p>
            <a:pPr algn="l" defTabSz="1828800">
              <a:defRPr i="1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broken my promise. I have seen a ghost. I have</a:t>
            </a:r>
          </a:p>
          <a:p>
            <a:pPr algn="l" defTabSz="1828800">
              <a:defRPr i="1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walked my dog.) </a:t>
            </a:r>
          </a:p>
          <a:p>
            <a:pPr algn="l" defTabSz="1828800">
              <a:defRPr i="1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A participial phrase, then, is simply a participle with</a:t>
            </a:r>
          </a:p>
          <a:p>
            <a:pPr algn="l" defTabSz="1828800">
              <a:defRPr i="1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one or more words following it that go together.</a:t>
            </a:r>
          </a:p>
        </p:txBody>
      </p:sp>
      <p:sp>
        <p:nvSpPr>
          <p:cNvPr id="355" name="Shape 377"/>
          <p:cNvSpPr txBox="1"/>
          <p:nvPr/>
        </p:nvSpPr>
        <p:spPr>
          <a:xfrm>
            <a:off x="15343592" y="11994746"/>
            <a:ext cx="4990071" cy="15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91436" tIns="91436" rIns="91436" bIns="91436">
            <a:spAutoFit/>
          </a:bodyPr>
          <a:lstStyle/>
          <a:p>
            <a:pPr algn="l" defTabSz="1828800">
              <a:defRPr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Why excellent writers use</a:t>
            </a:r>
          </a:p>
          <a:p>
            <a:pPr algn="l" defTabSz="1828800">
              <a:defRPr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them: 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Participial phrases give action and</a:t>
            </a:r>
          </a:p>
          <a:p>
            <a:pPr algn="l" defTabSz="1828800">
              <a:defRPr i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visuals concisely within a sentence.</a:t>
            </a:r>
          </a:p>
        </p:txBody>
      </p:sp>
      <p:sp>
        <p:nvSpPr>
          <p:cNvPr id="356" name="Shape 377"/>
          <p:cNvSpPr txBox="1"/>
          <p:nvPr/>
        </p:nvSpPr>
        <p:spPr>
          <a:xfrm>
            <a:off x="15317257" y="9449958"/>
            <a:ext cx="5456052" cy="23978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91436" tIns="91436" rIns="91436" bIns="91436">
            <a:spAutoFit/>
          </a:bodyPr>
          <a:lstStyle/>
          <a:p>
            <a:pPr algn="l" defTabSz="1828800">
              <a:defRPr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How they are punctuated: </a:t>
            </a:r>
          </a:p>
          <a:p>
            <a:pPr marL="357184" indent="-357184" algn="l" defTabSz="1828800">
              <a:buSzPct val="100000"/>
              <a:buAutoNum type="arabicPeriod" startAt="1"/>
              <a:defRPr i="1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If the participle is separated from the word that</a:t>
            </a:r>
          </a:p>
          <a:p>
            <a:pPr algn="l" defTabSz="1828800">
              <a:defRPr i="1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it modifies, set the participial phrase off by commas.</a:t>
            </a:r>
          </a:p>
          <a:p>
            <a:pPr algn="l" defTabSz="1828800">
              <a:defRPr i="1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2.  If the participle is right next to the word that it</a:t>
            </a:r>
          </a:p>
          <a:p>
            <a:pPr algn="l" defTabSz="1828800">
              <a:defRPr i="1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modifies, use NO comma IF the participle defines</a:t>
            </a:r>
          </a:p>
          <a:p>
            <a:pPr algn="l" defTabSz="1828800">
              <a:defRPr i="1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the noun that it modifies. USE a comma IF the</a:t>
            </a:r>
          </a:p>
          <a:p>
            <a:pPr algn="l" defTabSz="1828800">
              <a:defRPr i="1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participle MERELY COMMENTS upon the noun that</a:t>
            </a:r>
          </a:p>
          <a:p>
            <a:pPr algn="l" defTabSz="1828800">
              <a:defRPr i="1" sz="1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it modifies.</a:t>
            </a:r>
          </a:p>
        </p:txBody>
      </p:sp>
      <p:pic>
        <p:nvPicPr>
          <p:cNvPr id="357" name="pasted-image.jpeg" descr="pasted-image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906145" y="-71303"/>
            <a:ext cx="2915199" cy="2334474"/>
          </a:xfrm>
          <a:prstGeom prst="rect">
            <a:avLst/>
          </a:prstGeom>
          <a:ln w="12700">
            <a:miter lim="400000"/>
          </a:ln>
        </p:spPr>
      </p:pic>
      <p:sp>
        <p:nvSpPr>
          <p:cNvPr id="358" name="Although Gatsby filled his grand house with hundreds of…"/>
          <p:cNvSpPr txBox="1"/>
          <p:nvPr/>
        </p:nvSpPr>
        <p:spPr>
          <a:xfrm>
            <a:off x="1809030" y="5217157"/>
            <a:ext cx="10929233" cy="112168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71433" tIns="71433" rIns="71433" bIns="71433" anchor="ctr">
            <a:spAutoFit/>
          </a:bodyPr>
          <a:lstStyle/>
          <a:p>
            <a:pPr algn="l" defTabSz="821529">
              <a:defRPr sz="3200">
                <a:solidFill>
                  <a:srgbClr val="888888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Blinking against the harsh light of the Florida midday sun</a:t>
            </a:r>
            <a:r>
              <a:rPr>
                <a:solidFill>
                  <a:srgbClr val="000000"/>
                </a:solidFill>
              </a:rPr>
              <a:t>,</a:t>
            </a:r>
            <a:endParaRPr>
              <a:solidFill>
                <a:srgbClr val="000000"/>
              </a:solidFill>
            </a:endParaRPr>
          </a:p>
          <a:p>
            <a:pPr algn="l" defTabSz="821529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r>
              <a:t>I struggled to hide my discomfort.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Let’s Practice:"/>
          <p:cNvSpPr txBox="1"/>
          <p:nvPr/>
        </p:nvSpPr>
        <p:spPr>
          <a:xfrm>
            <a:off x="10040138" y="221043"/>
            <a:ext cx="3809086" cy="7463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4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Let’s Practice: </a:t>
            </a:r>
          </a:p>
        </p:txBody>
      </p:sp>
      <p:sp>
        <p:nvSpPr>
          <p:cNvPr id="361" name="Notice it: What do you like?…"/>
          <p:cNvSpPr txBox="1"/>
          <p:nvPr/>
        </p:nvSpPr>
        <p:spPr>
          <a:xfrm>
            <a:off x="152208" y="245447"/>
            <a:ext cx="4241293" cy="1197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latin typeface="+mn-lt"/>
                <a:ea typeface="+mn-ea"/>
                <a:cs typeface="+mn-cs"/>
                <a:sym typeface="Helvetica Neue"/>
              </a:defRPr>
            </a:pPr>
            <a:r>
              <a:t>Notice it: </a:t>
            </a:r>
            <a:r>
              <a:rPr i="1"/>
              <a:t>What do you like? </a:t>
            </a:r>
            <a:endParaRPr i="1"/>
          </a:p>
          <a:p>
            <a:pPr algn="l">
              <a:defRPr>
                <a:latin typeface="+mn-lt"/>
                <a:ea typeface="+mn-ea"/>
                <a:cs typeface="+mn-cs"/>
                <a:sym typeface="Helvetica Neue"/>
              </a:defRPr>
            </a:pPr>
            <a:r>
              <a:t>Name it: </a:t>
            </a:r>
            <a:r>
              <a:rPr i="1"/>
              <a:t>What is its definition?</a:t>
            </a:r>
            <a:endParaRPr i="1"/>
          </a:p>
          <a:p>
            <a:pPr algn="l">
              <a:defRPr>
                <a:latin typeface="+mn-lt"/>
                <a:ea typeface="+mn-ea"/>
                <a:cs typeface="+mn-cs"/>
                <a:sym typeface="Helvetica Neue"/>
              </a:defRPr>
            </a:pPr>
            <a:r>
              <a:t>Now try it:</a:t>
            </a:r>
            <a:r>
              <a:rPr i="1"/>
              <a:t> Emulate it.</a:t>
            </a:r>
          </a:p>
        </p:txBody>
      </p:sp>
      <p:sp>
        <p:nvSpPr>
          <p:cNvPr id="362" name="Sometimes fate is like a small sandstorm that keeps changing directions.  You change direction, but the…"/>
          <p:cNvSpPr txBox="1"/>
          <p:nvPr/>
        </p:nvSpPr>
        <p:spPr>
          <a:xfrm>
            <a:off x="4272991" y="733690"/>
            <a:ext cx="18204626" cy="145364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Sometimes fate is like a small sandstorm that keeps changing directions.  You change direction, but the sandstorm chases you.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You turn again, but the storm adjusts.  Over and over you play this out, like some ominous dance with death just before dawn.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Why? Because this storm isn’t something that blew in from far away, something that has nothing to do with you.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 This storm is you.  Something inside of you.  So all you can do is give in to it, step right inside the store, closing your eyes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and plugging up your ears so the sane doesn’t get in, and walk through it, step by step.  There’s no sun there, no  moon, no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direction, no sense of time.  Just fine white sand swirling up into the sky like pulverized bones.  That’s the kind of sandstorm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you need to imagine.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     And you really will have to make it through that violent, metaphysical, symbolic storm.  No matter how metaphysical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or symbolic it might be, make no mistake about it: it will cut through flesh like a thousand razor blades.  People will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bleed, and you will bleed too.  Hot, red blood.  You’ll catch that blood in your hands, your own blood and the blood of others.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And once the storm is over, you won’t remember how you made it through, how you managed to survive.  You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won’t even be sure, in fact, whether the storm is really over.  But one thing is certain.  When you come out of the 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storm, you won’t be the same person who walked in.  That’s what the storm is all about.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 sz="31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 sz="31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Haruki Murakami, </a:t>
            </a:r>
            <a:r>
              <a:rPr i="1"/>
              <a:t>Kafka on the Shore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Notice it: What do you like?…"/>
          <p:cNvSpPr txBox="1"/>
          <p:nvPr/>
        </p:nvSpPr>
        <p:spPr>
          <a:xfrm>
            <a:off x="152208" y="245447"/>
            <a:ext cx="4241293" cy="1197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latin typeface="+mn-lt"/>
                <a:ea typeface="+mn-ea"/>
                <a:cs typeface="+mn-cs"/>
                <a:sym typeface="Helvetica Neue"/>
              </a:defRPr>
            </a:pPr>
            <a:r>
              <a:t>Notice it: </a:t>
            </a:r>
            <a:r>
              <a:rPr i="1"/>
              <a:t>What do you like? </a:t>
            </a:r>
            <a:endParaRPr i="1"/>
          </a:p>
          <a:p>
            <a:pPr algn="l">
              <a:defRPr>
                <a:latin typeface="+mn-lt"/>
                <a:ea typeface="+mn-ea"/>
                <a:cs typeface="+mn-cs"/>
                <a:sym typeface="Helvetica Neue"/>
              </a:defRPr>
            </a:pPr>
            <a:r>
              <a:t>Name it: </a:t>
            </a:r>
            <a:r>
              <a:rPr i="1"/>
              <a:t>What is its definition?</a:t>
            </a:r>
            <a:endParaRPr i="1"/>
          </a:p>
          <a:p>
            <a:pPr algn="l">
              <a:defRPr>
                <a:latin typeface="+mn-lt"/>
                <a:ea typeface="+mn-ea"/>
                <a:cs typeface="+mn-cs"/>
                <a:sym typeface="Helvetica Neue"/>
              </a:defRPr>
            </a:pPr>
            <a:r>
              <a:t>Now try it:</a:t>
            </a:r>
            <a:r>
              <a:rPr i="1"/>
              <a:t> Emulate it.</a:t>
            </a:r>
          </a:p>
        </p:txBody>
      </p:sp>
      <p:sp>
        <p:nvSpPr>
          <p:cNvPr id="365" name="Sometimes fate is like a small sandstorm that keeps changing directions.  You change direction, but the…"/>
          <p:cNvSpPr txBox="1"/>
          <p:nvPr/>
        </p:nvSpPr>
        <p:spPr>
          <a:xfrm>
            <a:off x="4272991" y="733690"/>
            <a:ext cx="18204626" cy="145364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Sometimes fate is like a small sandstorm that keeps changing directions.  You change direction, but the sandstorm chases you.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You turn again, but the storm adjusts.  Over and over you play this out, like some ominous dance with death just before dawn.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Why? Because this storm isn’t something that blew in from far away, something that has nothing to do with you.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 This storm is you.  Something inside of you.  So all you can do is give in to it, step right inside the store, closing your eyes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and plugging up your ears so the sane doesn’t get in, and walk through it, step by step.  There’s no sun there, no  moon, no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direction, no sense of time.  Just fine white sand swirling up into the sky like pulverized bones.  That’s the kind of sandstorm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you need to imagine.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     And you really will have to make it through that violent, metaphysical, symbolic storm.  No matter how metaphysical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or symbolic it might be, make no mistake about it: it will cut through flesh like a thousand razor blades.  People will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bleed, and you will bleed too.  Hot, red blood.  You’ll catch that blood in your hands, your own blood and the blood of others.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And once the storm is over, you won’t remember how you made it through, how you managed to survive.  You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won’t even be sure, in fact, whether the storm is really over.  But one thing is certain.  When you come out of the 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storm, you won’t be the same person who walked in.  That’s what the storm is all about.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 sz="31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 sz="31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Haruki Murakami, </a:t>
            </a:r>
            <a:r>
              <a:rPr i="1"/>
              <a:t>Kafka on the Shore</a:t>
            </a:r>
          </a:p>
        </p:txBody>
      </p:sp>
      <p:sp>
        <p:nvSpPr>
          <p:cNvPr id="366" name="Similes:"/>
          <p:cNvSpPr txBox="1"/>
          <p:nvPr/>
        </p:nvSpPr>
        <p:spPr>
          <a:xfrm>
            <a:off x="11018364" y="272706"/>
            <a:ext cx="2347266" cy="7711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4400">
                <a:solidFill>
                  <a:srgbClr val="2C2FF4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Similes: </a:t>
            </a:r>
          </a:p>
        </p:txBody>
      </p:sp>
      <p:pic>
        <p:nvPicPr>
          <p:cNvPr id="367" name="Oval Oval" descr="Oval Oval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079493" y="1771406"/>
            <a:ext cx="10516842" cy="1065737"/>
          </a:xfrm>
          <a:prstGeom prst="rect">
            <a:avLst/>
          </a:prstGeom>
          <a:ln w="12700">
            <a:miter lim="400000"/>
          </a:ln>
        </p:spPr>
      </p:pic>
      <p:pic>
        <p:nvPicPr>
          <p:cNvPr id="368" name="Oval Oval" descr="Oval Oval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70695" y="802693"/>
            <a:ext cx="10516842" cy="1065734"/>
          </a:xfrm>
          <a:prstGeom prst="rect">
            <a:avLst/>
          </a:prstGeom>
          <a:ln w="12700">
            <a:miter lim="400000"/>
          </a:ln>
        </p:spPr>
      </p:pic>
      <p:pic>
        <p:nvPicPr>
          <p:cNvPr id="369" name="Oval Oval" descr="Oval Oval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814307" y="8589643"/>
            <a:ext cx="10516842" cy="106573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66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Notice it: What do you like?…"/>
          <p:cNvSpPr txBox="1"/>
          <p:nvPr/>
        </p:nvSpPr>
        <p:spPr>
          <a:xfrm>
            <a:off x="152208" y="245447"/>
            <a:ext cx="4241293" cy="1197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latin typeface="+mn-lt"/>
                <a:ea typeface="+mn-ea"/>
                <a:cs typeface="+mn-cs"/>
                <a:sym typeface="Helvetica Neue"/>
              </a:defRPr>
            </a:pPr>
            <a:r>
              <a:t>Notice it: </a:t>
            </a:r>
            <a:r>
              <a:rPr i="1"/>
              <a:t>What do you like? </a:t>
            </a:r>
            <a:endParaRPr i="1"/>
          </a:p>
          <a:p>
            <a:pPr algn="l">
              <a:defRPr>
                <a:latin typeface="+mn-lt"/>
                <a:ea typeface="+mn-ea"/>
                <a:cs typeface="+mn-cs"/>
                <a:sym typeface="Helvetica Neue"/>
              </a:defRPr>
            </a:pPr>
            <a:r>
              <a:t>Name it: </a:t>
            </a:r>
            <a:r>
              <a:rPr i="1"/>
              <a:t>What is its definition?</a:t>
            </a:r>
            <a:endParaRPr i="1"/>
          </a:p>
          <a:p>
            <a:pPr algn="l">
              <a:defRPr>
                <a:latin typeface="+mn-lt"/>
                <a:ea typeface="+mn-ea"/>
                <a:cs typeface="+mn-cs"/>
                <a:sym typeface="Helvetica Neue"/>
              </a:defRPr>
            </a:pPr>
            <a:r>
              <a:t>Now try it:</a:t>
            </a:r>
            <a:r>
              <a:rPr i="1"/>
              <a:t> Emulate it.</a:t>
            </a:r>
          </a:p>
        </p:txBody>
      </p:sp>
      <p:sp>
        <p:nvSpPr>
          <p:cNvPr id="372" name="Sometimes fate is like a small sandstorm that keeps changing directions.  You change direction, but the…"/>
          <p:cNvSpPr txBox="1"/>
          <p:nvPr/>
        </p:nvSpPr>
        <p:spPr>
          <a:xfrm>
            <a:off x="4272991" y="733690"/>
            <a:ext cx="18204626" cy="145364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Sometimes fate is like a small sandstorm that keeps changing directions.  You change direction, but the sandstorm chases you.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You turn again, but the storm adjusts.  Over and over you play this out, like some ominous dance with death just before dawn.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Why? Because this storm isn’t something that blew in from far away, something that has nothing to do with you.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 This storm is you.  Something inside of you.  So all you can do is give in to it, step right inside the store, closing your eyes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and plugging up your ears so the sane doesn’t get in, and walk through it, step by step.  There’s no sun there, no  moon, no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direction, no sense of time.  Just fine white sand swirling up into the sky like pulverized bones.  That’s the kind of sandstorm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you need to imagine.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     And you really will have to make it through that violent, metaphysical, symbolic storm.  No matter how metaphysical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or symbolic it might be, make no mistake about it: it will cut through flesh like a thousand razor blades.  People will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bleed, and you will bleed too.  Hot, red blood.  You’ll catch that blood in your hands, your own blood and the blood of others.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And once the storm is over, you won’t remember how you made it through, how you managed to survive.  You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won’t even be sure, in fact, whether the storm is really over.  But one thing is certain.  When you come out of the 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storm, you won’t be the same person who walked in.  That’s what the storm is all about.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 sz="31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 sz="31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Haruki Murakami, </a:t>
            </a:r>
            <a:r>
              <a:rPr i="1"/>
              <a:t>Kafka on the Shore</a:t>
            </a:r>
          </a:p>
        </p:txBody>
      </p:sp>
      <p:sp>
        <p:nvSpPr>
          <p:cNvPr id="373" name="Compound Sentences:"/>
          <p:cNvSpPr txBox="1"/>
          <p:nvPr/>
        </p:nvSpPr>
        <p:spPr>
          <a:xfrm>
            <a:off x="9402347" y="240665"/>
            <a:ext cx="6334304" cy="7711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4400">
                <a:solidFill>
                  <a:srgbClr val="47CE31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Compound Sentences: </a:t>
            </a:r>
          </a:p>
        </p:txBody>
      </p:sp>
      <p:pic>
        <p:nvPicPr>
          <p:cNvPr id="374" name="Oval Oval" descr="Oval Oval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622239" y="765711"/>
            <a:ext cx="2052979" cy="1065737"/>
          </a:xfrm>
          <a:prstGeom prst="rect">
            <a:avLst/>
          </a:prstGeom>
          <a:ln w="12700">
            <a:miter lim="400000"/>
          </a:ln>
        </p:spPr>
      </p:pic>
      <p:pic>
        <p:nvPicPr>
          <p:cNvPr id="375" name="Oval Oval" descr="Oval Oval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300374" y="1811165"/>
            <a:ext cx="2052979" cy="1065738"/>
          </a:xfrm>
          <a:prstGeom prst="rect">
            <a:avLst/>
          </a:prstGeom>
          <a:ln w="12700">
            <a:miter lim="400000"/>
          </a:ln>
        </p:spPr>
      </p:pic>
      <p:pic>
        <p:nvPicPr>
          <p:cNvPr id="376" name="Oval Oval" descr="Oval Oval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465982" y="9503733"/>
            <a:ext cx="2052979" cy="10657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73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025558" y="1065012"/>
            <a:ext cx="5523331" cy="3629051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Author’s Craft in Sentence Construction"/>
          <p:cNvSpPr txBox="1"/>
          <p:nvPr/>
        </p:nvSpPr>
        <p:spPr>
          <a:xfrm>
            <a:off x="5100525" y="1804071"/>
            <a:ext cx="9767825" cy="709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40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Author’s Craft in Sentence Construction</a:t>
            </a:r>
          </a:p>
        </p:txBody>
      </p:sp>
      <p:sp>
        <p:nvSpPr>
          <p:cNvPr id="168" name="Lesson Type I: Targeted Technique"/>
          <p:cNvSpPr txBox="1"/>
          <p:nvPr/>
        </p:nvSpPr>
        <p:spPr>
          <a:xfrm>
            <a:off x="5445419" y="5040972"/>
            <a:ext cx="8425689" cy="709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40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Lesson Type I: Targeted Technique</a:t>
            </a:r>
          </a:p>
        </p:txBody>
      </p:sp>
      <p:sp>
        <p:nvSpPr>
          <p:cNvPr id="169" name="Lesson Type II: Open Choice of Technique"/>
          <p:cNvSpPr txBox="1"/>
          <p:nvPr/>
        </p:nvSpPr>
        <p:spPr>
          <a:xfrm>
            <a:off x="5445420" y="6503414"/>
            <a:ext cx="10226549" cy="709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40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Lesson Type II: Open Choice of Technique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Notice it: What do you like?…"/>
          <p:cNvSpPr txBox="1"/>
          <p:nvPr/>
        </p:nvSpPr>
        <p:spPr>
          <a:xfrm>
            <a:off x="152208" y="245447"/>
            <a:ext cx="4241293" cy="1197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latin typeface="+mn-lt"/>
                <a:ea typeface="+mn-ea"/>
                <a:cs typeface="+mn-cs"/>
                <a:sym typeface="Helvetica Neue"/>
              </a:defRPr>
            </a:pPr>
            <a:r>
              <a:t>Notice it: </a:t>
            </a:r>
            <a:r>
              <a:rPr i="1"/>
              <a:t>What do you like? </a:t>
            </a:r>
            <a:endParaRPr i="1"/>
          </a:p>
          <a:p>
            <a:pPr algn="l">
              <a:defRPr>
                <a:latin typeface="+mn-lt"/>
                <a:ea typeface="+mn-ea"/>
                <a:cs typeface="+mn-cs"/>
                <a:sym typeface="Helvetica Neue"/>
              </a:defRPr>
            </a:pPr>
            <a:r>
              <a:t>Name it: </a:t>
            </a:r>
            <a:r>
              <a:rPr i="1"/>
              <a:t>What is its definition?</a:t>
            </a:r>
            <a:endParaRPr i="1"/>
          </a:p>
          <a:p>
            <a:pPr algn="l">
              <a:defRPr>
                <a:latin typeface="+mn-lt"/>
                <a:ea typeface="+mn-ea"/>
                <a:cs typeface="+mn-cs"/>
                <a:sym typeface="Helvetica Neue"/>
              </a:defRPr>
            </a:pPr>
            <a:r>
              <a:t>Now try it:</a:t>
            </a:r>
            <a:r>
              <a:rPr i="1"/>
              <a:t> Emulate it.</a:t>
            </a:r>
          </a:p>
        </p:txBody>
      </p:sp>
      <p:sp>
        <p:nvSpPr>
          <p:cNvPr id="379" name="Sometimes fate is like a small sandstorm that keeps changing directions.  You change direction, but the…"/>
          <p:cNvSpPr txBox="1"/>
          <p:nvPr/>
        </p:nvSpPr>
        <p:spPr>
          <a:xfrm>
            <a:off x="4272991" y="733690"/>
            <a:ext cx="18204626" cy="145364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Sometimes fate is like a small sandstorm that keeps changing directions.  You change direction, but the sandstorm chases you.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You turn again, but the storm adjusts.  Over and over you play this out, like some ominous dance with death just before dawn.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Why? Because this storm isn’t something that blew in from far away, something that has nothing to do with you.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 This storm is you.  Something inside of you.  So all you can do is give in to it, step right inside the store, closing your eyes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and plugging up your ears so the sane doesn’t get in, and walk through it, step by step.  There’s no sun there, no  moon, no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direction, no sense of time.  Just fine white sand swirling up into the sky like pulverized bones.  That’s the kind of sandstorm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you need to imagine.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     And you really will have to make it through that violent, metaphysical, symbolic storm.  No matter how metaphysical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or symbolic it might be, make no mistake about it: it will cut through flesh like a thousand razor blades.  People will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bleed, and you will bleed too.  Hot, red blood.  You’ll catch that blood in your hands, your own blood and the blood of others.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And once the storm is over, you won’t remember how you made it through, how you managed to survive.  You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won’t even be sure, in fact, whether the storm is really over.  But one thing is certain.  When you come out of the 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storm, you won’t be the same person who walked in.  That’s what the storm is all about.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 sz="31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 sz="31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Haruki Murakami, </a:t>
            </a:r>
            <a:r>
              <a:rPr i="1"/>
              <a:t>Kafka on the Shore</a:t>
            </a:r>
          </a:p>
        </p:txBody>
      </p:sp>
      <p:sp>
        <p:nvSpPr>
          <p:cNvPr id="380" name="Beginning Sentences with a Coordinating Conjunction:"/>
          <p:cNvSpPr txBox="1"/>
          <p:nvPr/>
        </p:nvSpPr>
        <p:spPr>
          <a:xfrm>
            <a:off x="5443290" y="288729"/>
            <a:ext cx="14829181" cy="771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4400">
                <a:solidFill>
                  <a:srgbClr val="41E5E2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Beginning Sentences with a Coordinating Conjunction: </a:t>
            </a:r>
          </a:p>
        </p:txBody>
      </p:sp>
      <p:pic>
        <p:nvPicPr>
          <p:cNvPr id="381" name="Oval Oval" descr="Oval Oval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673438" y="3709846"/>
            <a:ext cx="2052978" cy="1065737"/>
          </a:xfrm>
          <a:prstGeom prst="rect">
            <a:avLst/>
          </a:prstGeom>
          <a:ln w="12700">
            <a:miter lim="400000"/>
          </a:ln>
        </p:spPr>
      </p:pic>
      <p:pic>
        <p:nvPicPr>
          <p:cNvPr id="382" name="Oval Oval" descr="Oval Oval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27558" y="7469054"/>
            <a:ext cx="2052979" cy="1065737"/>
          </a:xfrm>
          <a:prstGeom prst="rect">
            <a:avLst/>
          </a:prstGeom>
          <a:ln w="12700">
            <a:miter lim="400000"/>
          </a:ln>
        </p:spPr>
      </p:pic>
      <p:pic>
        <p:nvPicPr>
          <p:cNvPr id="383" name="Oval Oval" descr="Oval Oval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831393" y="11589735"/>
            <a:ext cx="2052979" cy="1065737"/>
          </a:xfrm>
          <a:prstGeom prst="rect">
            <a:avLst/>
          </a:prstGeom>
          <a:ln w="12700">
            <a:miter lim="400000"/>
          </a:ln>
        </p:spPr>
      </p:pic>
      <p:pic>
        <p:nvPicPr>
          <p:cNvPr id="384" name="Oval Oval" descr="Oval Oval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027558" y="10603127"/>
            <a:ext cx="2052979" cy="106573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80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Notice it: What do you like?…"/>
          <p:cNvSpPr txBox="1"/>
          <p:nvPr/>
        </p:nvSpPr>
        <p:spPr>
          <a:xfrm>
            <a:off x="152208" y="245447"/>
            <a:ext cx="4241293" cy="1197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latin typeface="+mn-lt"/>
                <a:ea typeface="+mn-ea"/>
                <a:cs typeface="+mn-cs"/>
                <a:sym typeface="Helvetica Neue"/>
              </a:defRPr>
            </a:pPr>
            <a:r>
              <a:t>Notice it: </a:t>
            </a:r>
            <a:r>
              <a:rPr i="1"/>
              <a:t>What do you like? </a:t>
            </a:r>
            <a:endParaRPr i="1"/>
          </a:p>
          <a:p>
            <a:pPr algn="l">
              <a:defRPr>
                <a:latin typeface="+mn-lt"/>
                <a:ea typeface="+mn-ea"/>
                <a:cs typeface="+mn-cs"/>
                <a:sym typeface="Helvetica Neue"/>
              </a:defRPr>
            </a:pPr>
            <a:r>
              <a:t>Name it: </a:t>
            </a:r>
            <a:r>
              <a:rPr i="1"/>
              <a:t>What is its definition?</a:t>
            </a:r>
            <a:endParaRPr i="1"/>
          </a:p>
          <a:p>
            <a:pPr algn="l">
              <a:defRPr>
                <a:latin typeface="+mn-lt"/>
                <a:ea typeface="+mn-ea"/>
                <a:cs typeface="+mn-cs"/>
                <a:sym typeface="Helvetica Neue"/>
              </a:defRPr>
            </a:pPr>
            <a:r>
              <a:t>Now try it:</a:t>
            </a:r>
            <a:r>
              <a:rPr i="1"/>
              <a:t> Emulate it.</a:t>
            </a:r>
          </a:p>
        </p:txBody>
      </p:sp>
      <p:sp>
        <p:nvSpPr>
          <p:cNvPr id="387" name="Sometimes fate is like a small sandstorm that keeps changing directions.  You change direction, but the…"/>
          <p:cNvSpPr txBox="1"/>
          <p:nvPr/>
        </p:nvSpPr>
        <p:spPr>
          <a:xfrm>
            <a:off x="4256970" y="365206"/>
            <a:ext cx="18204626" cy="145364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Sometimes fate is like a small sandstorm that keeps changing directions.  You change direction, but the sandstorm chases you.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You turn again, but the storm adjusts.  Over and over you play this out, like some ominous dance with death just before dawn.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Why? Because this storm isn’t something that blew in from far away, something that has nothing to do with you.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 This storm is you.  Something inside of you.  So all you can do is give in to it, step right inside the store, closing your eyes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and plugging up your ears so the sane doesn’t get in, and walk through it, step by step.  There’s no sun there, no  moon, no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direction, no sense of time.  Just fine white sand swirling up into the sky like pulverized bones.  That’s the kind of sandstorm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you need to imagine.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     And you really will have to make it through that violent, metaphysical, symbolic storm.  No matter how metaphysical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or symbolic it might be, make no mistake about it: it will cut through flesh like a thousand razor blades.  People will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bleed, and you will bleed too.  Hot, red blood.  You’ll catch that blood in your hands, your own blood and the blood of others.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And once the storm is over, you won’t remember how you made it through, how you managed to survive.  You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won’t even be sure, in fact, whether the storm is really over.  But one thing is certain.  When you come out of the 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storm, you won’t be the same person who walked in.  That’s what the storm is all about.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 sz="31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 sz="31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Haruki Murakami, </a:t>
            </a:r>
            <a:r>
              <a:rPr i="1"/>
              <a:t>Kafka on the Shore</a:t>
            </a:r>
          </a:p>
        </p:txBody>
      </p:sp>
      <p:sp>
        <p:nvSpPr>
          <p:cNvPr id="388" name="Intentional Sentence Fragments:"/>
          <p:cNvSpPr txBox="1"/>
          <p:nvPr/>
        </p:nvSpPr>
        <p:spPr>
          <a:xfrm>
            <a:off x="7726753" y="74327"/>
            <a:ext cx="8930488" cy="77119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4400">
                <a:solidFill>
                  <a:srgbClr val="B4E637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Intentional Sentence Fragments:</a:t>
            </a:r>
            <a:r>
              <a:rPr>
                <a:solidFill>
                  <a:srgbClr val="5E5E5E"/>
                </a:solidFill>
              </a:rPr>
              <a:t> </a:t>
            </a:r>
          </a:p>
        </p:txBody>
      </p:sp>
      <p:pic>
        <p:nvPicPr>
          <p:cNvPr id="389" name="Oval Oval" descr="Oval Oval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438993" y="5300374"/>
            <a:ext cx="12366747" cy="1065737"/>
          </a:xfrm>
          <a:prstGeom prst="rect">
            <a:avLst/>
          </a:prstGeom>
          <a:ln w="12700">
            <a:miter lim="400000"/>
          </a:ln>
        </p:spPr>
      </p:pic>
      <p:pic>
        <p:nvPicPr>
          <p:cNvPr id="390" name="Oval Oval" descr="Oval Oval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92728" y="9407904"/>
            <a:ext cx="3343303" cy="1065738"/>
          </a:xfrm>
          <a:prstGeom prst="rect">
            <a:avLst/>
          </a:prstGeom>
          <a:ln w="12700">
            <a:miter lim="400000"/>
          </a:ln>
        </p:spPr>
      </p:pic>
      <p:pic>
        <p:nvPicPr>
          <p:cNvPr id="391" name="Oval Oval" descr="Oval Oval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822475" y="3265599"/>
            <a:ext cx="3343303" cy="106573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88" grpId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Notice it: What do you like?…"/>
          <p:cNvSpPr txBox="1"/>
          <p:nvPr/>
        </p:nvSpPr>
        <p:spPr>
          <a:xfrm>
            <a:off x="152208" y="245447"/>
            <a:ext cx="4241293" cy="1197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latin typeface="+mn-lt"/>
                <a:ea typeface="+mn-ea"/>
                <a:cs typeface="+mn-cs"/>
                <a:sym typeface="Helvetica Neue"/>
              </a:defRPr>
            </a:pPr>
            <a:r>
              <a:t>Notice it: </a:t>
            </a:r>
            <a:r>
              <a:rPr i="1"/>
              <a:t>What do you like? </a:t>
            </a:r>
            <a:endParaRPr i="1"/>
          </a:p>
          <a:p>
            <a:pPr algn="l">
              <a:defRPr>
                <a:latin typeface="+mn-lt"/>
                <a:ea typeface="+mn-ea"/>
                <a:cs typeface="+mn-cs"/>
                <a:sym typeface="Helvetica Neue"/>
              </a:defRPr>
            </a:pPr>
            <a:r>
              <a:t>Name it: </a:t>
            </a:r>
            <a:r>
              <a:rPr i="1"/>
              <a:t>What is its definition?</a:t>
            </a:r>
            <a:endParaRPr i="1"/>
          </a:p>
          <a:p>
            <a:pPr algn="l">
              <a:defRPr>
                <a:latin typeface="+mn-lt"/>
                <a:ea typeface="+mn-ea"/>
                <a:cs typeface="+mn-cs"/>
                <a:sym typeface="Helvetica Neue"/>
              </a:defRPr>
            </a:pPr>
            <a:r>
              <a:t>Now try it:</a:t>
            </a:r>
            <a:r>
              <a:rPr i="1"/>
              <a:t> Emulate it.</a:t>
            </a:r>
          </a:p>
        </p:txBody>
      </p:sp>
      <p:sp>
        <p:nvSpPr>
          <p:cNvPr id="394" name="Sometimes fate is like a small sandstorm that keeps changing directions.  You change direction, but the…"/>
          <p:cNvSpPr txBox="1"/>
          <p:nvPr/>
        </p:nvSpPr>
        <p:spPr>
          <a:xfrm>
            <a:off x="4224928" y="733690"/>
            <a:ext cx="18204626" cy="145364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Sometimes fate is like a small sandstorm that keeps changing directions.  You change direction, but the sandstorm chases you.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You turn again, but the storm adjusts.  Over and over you play this out, like some ominous dance with death just before dawn.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Why? Because this storm isn’t something that blew in from far away, something that has nothing to do with you.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 This storm is you.  Something inside of you.  So all you can do is give in to it, step right inside the store, closing your eyes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and plugging up your ears so the sane doesn’t get in, and walk through it, step by step.  There’s no sun there, no  moon, no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direction, no sense of time.  Just fine white sand swirling up into the sky like pulverized bones.  That’s the kind of sandstorm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you need to imagine.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     And you really will have to make it through that violent, metaphysical, symbolic storm.  No matter how metaphysical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or symbolic it might be, make no mistake about it: it will cut through flesh like a thousand razor blades.  People will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bleed, and you will bleed too.  Hot, red blood.  You’ll catch that blood in your hands, your own blood and the blood of others.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And once the storm is over, you won’t remember how you made it through, how you managed to survive.  You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won’t even be sure, in fact, whether the storm is really over.  But one thing is certain.  When you come out of the 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storm, you won’t be the same person who walked in.  That’s what the storm is all about.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 sz="31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 sz="31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Haruki Murakami, </a:t>
            </a:r>
            <a:r>
              <a:rPr i="1"/>
              <a:t>Kafka on the Shore</a:t>
            </a:r>
          </a:p>
        </p:txBody>
      </p:sp>
      <p:sp>
        <p:nvSpPr>
          <p:cNvPr id="395" name="Alliteration:"/>
          <p:cNvSpPr txBox="1"/>
          <p:nvPr/>
        </p:nvSpPr>
        <p:spPr>
          <a:xfrm>
            <a:off x="10786574" y="458834"/>
            <a:ext cx="3309519" cy="771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1" sz="4400">
                <a:solidFill>
                  <a:srgbClr val="CF7217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Alliteration: </a:t>
            </a:r>
          </a:p>
        </p:txBody>
      </p:sp>
      <p:pic>
        <p:nvPicPr>
          <p:cNvPr id="396" name="Oval Oval" descr="Oval Oval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257201" y="951289"/>
            <a:ext cx="3459601" cy="1065738"/>
          </a:xfrm>
          <a:prstGeom prst="rect">
            <a:avLst/>
          </a:prstGeom>
          <a:ln w="12700">
            <a:miter lim="400000"/>
          </a:ln>
        </p:spPr>
      </p:pic>
      <p:pic>
        <p:nvPicPr>
          <p:cNvPr id="397" name="Oval Oval" descr="Oval Oval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260894" y="1740459"/>
            <a:ext cx="3459599" cy="1065738"/>
          </a:xfrm>
          <a:prstGeom prst="rect">
            <a:avLst/>
          </a:prstGeom>
          <a:ln w="12700">
            <a:miter lim="400000"/>
          </a:ln>
        </p:spPr>
      </p:pic>
      <p:pic>
        <p:nvPicPr>
          <p:cNvPr id="398" name="Oval Oval" descr="Oval Oval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739172" y="5483628"/>
            <a:ext cx="4633514" cy="142736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95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Notice it: What do you like?…"/>
          <p:cNvSpPr txBox="1"/>
          <p:nvPr/>
        </p:nvSpPr>
        <p:spPr>
          <a:xfrm>
            <a:off x="152208" y="245447"/>
            <a:ext cx="4241293" cy="1197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latin typeface="+mn-lt"/>
                <a:ea typeface="+mn-ea"/>
                <a:cs typeface="+mn-cs"/>
                <a:sym typeface="Helvetica Neue"/>
              </a:defRPr>
            </a:pPr>
            <a:r>
              <a:t>Notice it: </a:t>
            </a:r>
            <a:r>
              <a:rPr i="1"/>
              <a:t>What do you like? </a:t>
            </a:r>
            <a:endParaRPr i="1"/>
          </a:p>
          <a:p>
            <a:pPr algn="l">
              <a:defRPr>
                <a:latin typeface="+mn-lt"/>
                <a:ea typeface="+mn-ea"/>
                <a:cs typeface="+mn-cs"/>
                <a:sym typeface="Helvetica Neue"/>
              </a:defRPr>
            </a:pPr>
            <a:r>
              <a:t>Name it: </a:t>
            </a:r>
            <a:r>
              <a:rPr i="1"/>
              <a:t>What is its definition?</a:t>
            </a:r>
            <a:endParaRPr i="1"/>
          </a:p>
          <a:p>
            <a:pPr algn="l">
              <a:defRPr>
                <a:latin typeface="+mn-lt"/>
                <a:ea typeface="+mn-ea"/>
                <a:cs typeface="+mn-cs"/>
                <a:sym typeface="Helvetica Neue"/>
              </a:defRPr>
            </a:pPr>
            <a:r>
              <a:t>Now try it:</a:t>
            </a:r>
            <a:r>
              <a:rPr i="1"/>
              <a:t> Emulate it.</a:t>
            </a:r>
          </a:p>
        </p:txBody>
      </p:sp>
      <p:sp>
        <p:nvSpPr>
          <p:cNvPr id="401" name="Sometimes fate is like a small sandstorm that keeps changing directions.  You change direction, but the…"/>
          <p:cNvSpPr txBox="1"/>
          <p:nvPr/>
        </p:nvSpPr>
        <p:spPr>
          <a:xfrm>
            <a:off x="4224928" y="733690"/>
            <a:ext cx="18204626" cy="145364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Sometimes fate is like a small sandstorm that keeps changing directions.  You change direction, but the sandstorm chases you.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You turn again, but the storm adjusts.  Over and over you play this out, like some ominous dance with death just before dawn.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Why? Because this storm isn’t something that blew in from far away, something that has nothing to do with you.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 This storm is you.  Something inside of you.  So all you can do is give in to it, step right inside the store, closing your eyes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and plugging up your ears so the sane doesn’t get in, and walk through it, step by step.  There’s no sun there, no  moon, no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direction, no sense of time.  Just fine white sand swirling up into the sky like pulverized bones.  That’s the kind of sandstorm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you need to imagine.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     And you really will have to make it through that violent, metaphysical, symbolic storm.  No matter how metaphysical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or symbolic it might be, make no mistake about it: it will cut through flesh like a thousand razor blades.  People will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bleed, and you will bleed too.  Hot, red blood.  You’ll catch that blood in your hands, your own blood and the blood of others.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And once the storm is over, you won’t remember how you made it through, how you managed to survive.  You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won’t even be sure, in fact, whether the storm is really over.  But one thing is certain.  When you come out of the 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storm, you won’t be the same person who walked in.  That’s what the storm is all about.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 sz="31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 sz="31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Haruki Murakami, </a:t>
            </a:r>
            <a:r>
              <a:rPr i="1"/>
              <a:t>Kafka on the Shore</a:t>
            </a:r>
          </a:p>
        </p:txBody>
      </p:sp>
      <p:sp>
        <p:nvSpPr>
          <p:cNvPr id="402" name="Colon"/>
          <p:cNvSpPr txBox="1"/>
          <p:nvPr/>
        </p:nvSpPr>
        <p:spPr>
          <a:xfrm>
            <a:off x="11270942" y="458834"/>
            <a:ext cx="1842110" cy="7711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1" sz="4400">
                <a:solidFill>
                  <a:srgbClr val="F71E49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Colon</a:t>
            </a:r>
            <a:r>
              <a:rPr b="0">
                <a:solidFill>
                  <a:srgbClr val="5E5E5E"/>
                </a:solidFill>
              </a:rPr>
              <a:t> </a:t>
            </a:r>
          </a:p>
        </p:txBody>
      </p:sp>
      <p:pic>
        <p:nvPicPr>
          <p:cNvPr id="403" name="Oval Oval" descr="Oval Oval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702148" y="8617618"/>
            <a:ext cx="831055" cy="1065737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402" grpId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" name="Notice it: What do you like?…"/>
          <p:cNvSpPr txBox="1"/>
          <p:nvPr/>
        </p:nvSpPr>
        <p:spPr>
          <a:xfrm>
            <a:off x="152208" y="245447"/>
            <a:ext cx="4241293" cy="11979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>
                <a:latin typeface="+mn-lt"/>
                <a:ea typeface="+mn-ea"/>
                <a:cs typeface="+mn-cs"/>
                <a:sym typeface="Helvetica Neue"/>
              </a:defRPr>
            </a:pPr>
            <a:r>
              <a:t>Notice it: </a:t>
            </a:r>
            <a:r>
              <a:rPr i="1"/>
              <a:t>What do you like? </a:t>
            </a:r>
            <a:endParaRPr i="1"/>
          </a:p>
          <a:p>
            <a:pPr algn="l">
              <a:defRPr>
                <a:latin typeface="+mn-lt"/>
                <a:ea typeface="+mn-ea"/>
                <a:cs typeface="+mn-cs"/>
                <a:sym typeface="Helvetica Neue"/>
              </a:defRPr>
            </a:pPr>
            <a:r>
              <a:t>Name it: </a:t>
            </a:r>
            <a:r>
              <a:rPr i="1"/>
              <a:t>What is its definition?</a:t>
            </a:r>
            <a:endParaRPr i="1"/>
          </a:p>
          <a:p>
            <a:pPr algn="l">
              <a:defRPr>
                <a:latin typeface="+mn-lt"/>
                <a:ea typeface="+mn-ea"/>
                <a:cs typeface="+mn-cs"/>
                <a:sym typeface="Helvetica Neue"/>
              </a:defRPr>
            </a:pPr>
            <a:r>
              <a:t>Now try it:</a:t>
            </a:r>
            <a:r>
              <a:rPr i="1"/>
              <a:t> Emulate it.</a:t>
            </a:r>
          </a:p>
        </p:txBody>
      </p:sp>
      <p:sp>
        <p:nvSpPr>
          <p:cNvPr id="406" name="Sometimes fate is like a small sandstorm that keeps changing directions.  You change direction, but the…"/>
          <p:cNvSpPr txBox="1"/>
          <p:nvPr/>
        </p:nvSpPr>
        <p:spPr>
          <a:xfrm>
            <a:off x="4224928" y="733690"/>
            <a:ext cx="18204626" cy="145364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Sometimes fate is like a small sandstorm that keeps changing directions.  You change direction, but the sandstorm chases you.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You turn again, but the storm adjusts.  Over and over you play this out, like some ominous dance with death just before dawn.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Why? Because this storm isn’t something that blew in from far away, something that has nothing to do with you.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 This storm is you.  Something inside of you.  So all you can do is give in to it, step right inside the store, closing your eyes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and plugging up your ears so the sane doesn’t get in, and walk through it, step by step.  There’s no sun there, no  moon, no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direction, no sense of time.  Just fine white sand swirling up into the sky like pulverized bones.  That’s the kind of sandstorm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you need to imagine.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     And you really will have to make it through that violent, metaphysical, symbolic storm.  No matter how metaphysical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or symbolic it might be, make no mistake about it: it will cut through flesh like a thousand razor blades.  People will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bleed, and you will bleed too.  Hot, red blood.  You’ll catch that blood in your hands, your own blood and the blood of others.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And once the storm is over, you won’t remember how you made it through, how you managed to survive.  You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won’t even be sure, in fact, whether the storm is really over.  But one thing is certain.  When you come out of the 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storm, you won’t be the same person who walked in.  That’s what the storm is all about.</a:t>
            </a: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 sz="31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algn="l" defTabSz="457200">
              <a:lnSpc>
                <a:spcPts val="6500"/>
              </a:lnSpc>
              <a:spcBef>
                <a:spcPts val="1200"/>
              </a:spcBef>
              <a:defRPr sz="3100">
                <a:solidFill>
                  <a:srgbClr val="000000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Haruki Murakami, </a:t>
            </a:r>
            <a:r>
              <a:rPr i="1"/>
              <a:t>Kafka on the Shore</a:t>
            </a:r>
          </a:p>
        </p:txBody>
      </p:sp>
      <p:sp>
        <p:nvSpPr>
          <p:cNvPr id="407" name="Short Sentences Get Special Focus:"/>
          <p:cNvSpPr txBox="1"/>
          <p:nvPr/>
        </p:nvSpPr>
        <p:spPr>
          <a:xfrm>
            <a:off x="7287210" y="397274"/>
            <a:ext cx="9314943" cy="7463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400">
                <a:solidFill>
                  <a:srgbClr val="DA821C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Short Sentences Get Special Focus: </a:t>
            </a:r>
          </a:p>
        </p:txBody>
      </p:sp>
      <p:pic>
        <p:nvPicPr>
          <p:cNvPr id="408" name="Oval Oval" descr="Oval Oval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800677" y="3696141"/>
            <a:ext cx="3580692" cy="106573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371968" y="651723"/>
            <a:ext cx="5523331" cy="3629051"/>
          </a:xfrm>
          <a:prstGeom prst="rect">
            <a:avLst/>
          </a:prstGeom>
          <a:ln w="12700">
            <a:miter lim="400000"/>
          </a:ln>
        </p:spPr>
      </p:pic>
      <p:sp>
        <p:nvSpPr>
          <p:cNvPr id="172" name="Author’s Craft in Sentence Construction"/>
          <p:cNvSpPr txBox="1"/>
          <p:nvPr/>
        </p:nvSpPr>
        <p:spPr>
          <a:xfrm>
            <a:off x="940785" y="476914"/>
            <a:ext cx="9767825" cy="709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40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Author’s Craft in Sentence Construction</a:t>
            </a:r>
          </a:p>
        </p:txBody>
      </p:sp>
      <p:sp>
        <p:nvSpPr>
          <p:cNvPr id="173" name="Lesson Type I: Targeted Technique"/>
          <p:cNvSpPr txBox="1"/>
          <p:nvPr/>
        </p:nvSpPr>
        <p:spPr>
          <a:xfrm>
            <a:off x="2276094" y="1257589"/>
            <a:ext cx="8425689" cy="709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40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Lesson Type I: Targeted Technique</a:t>
            </a:r>
          </a:p>
        </p:txBody>
      </p:sp>
      <p:sp>
        <p:nvSpPr>
          <p:cNvPr id="174" name="Notice it.…"/>
          <p:cNvSpPr txBox="1"/>
          <p:nvPr/>
        </p:nvSpPr>
        <p:spPr>
          <a:xfrm>
            <a:off x="11361435" y="924039"/>
            <a:ext cx="2588261" cy="19537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solidFill>
                  <a:srgbClr val="DB3941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Notice it.</a:t>
            </a:r>
          </a:p>
          <a:p>
            <a:pPr algn="l">
              <a:defRPr b="1" sz="4000">
                <a:solidFill>
                  <a:srgbClr val="DB3941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Name it.</a:t>
            </a:r>
          </a:p>
          <a:p>
            <a:pPr algn="l">
              <a:defRPr b="1" sz="4000">
                <a:solidFill>
                  <a:srgbClr val="DB3941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Now try it.</a:t>
            </a:r>
          </a:p>
        </p:txBody>
      </p:sp>
      <p:grpSp>
        <p:nvGrpSpPr>
          <p:cNvPr id="177" name="Group"/>
          <p:cNvGrpSpPr/>
          <p:nvPr/>
        </p:nvGrpSpPr>
        <p:grpSpPr>
          <a:xfrm>
            <a:off x="1691137" y="3685425"/>
            <a:ext cx="15898621" cy="2576065"/>
            <a:chOff x="-1" y="0"/>
            <a:chExt cx="15898620" cy="2576064"/>
          </a:xfrm>
        </p:grpSpPr>
        <p:sp>
          <p:nvSpPr>
            <p:cNvPr id="175" name="Sir Bottomwide, a stalwart knight,…"/>
            <p:cNvSpPr txBox="1"/>
            <p:nvPr/>
          </p:nvSpPr>
          <p:spPr>
            <a:xfrm>
              <a:off x="-2" y="0"/>
              <a:ext cx="8412481" cy="257606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Sir Bottomwide, a stalwart knight,</a:t>
              </a:r>
            </a:p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Was absolutely blue,</a:t>
              </a:r>
            </a:p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He sniveled inconsolably</a:t>
              </a:r>
            </a:p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He sobbed the whole day through.</a:t>
              </a:r>
            </a:p>
          </p:txBody>
        </p:sp>
        <p:sp>
          <p:nvSpPr>
            <p:cNvPr id="176" name="J.KJ   bbbbbbbbJJack Prelutsky, Something Big Has Been Here"/>
            <p:cNvSpPr/>
            <p:nvPr/>
          </p:nvSpPr>
          <p:spPr>
            <a:xfrm>
              <a:off x="9036695" y="1698192"/>
              <a:ext cx="6861925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algn="l">
                <a:defRPr b="1" sz="1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J.KJ   bbbbbbbbJ</a:t>
              </a:r>
              <a:r>
                <a:rPr sz="2200"/>
                <a:t>Jack Prelutsky, </a:t>
              </a:r>
              <a:r>
                <a:rPr i="1" sz="2200"/>
                <a:t>Something Big Has Been Here</a:t>
              </a:r>
            </a:p>
          </p:txBody>
        </p:sp>
      </p:grpSp>
      <p:grpSp>
        <p:nvGrpSpPr>
          <p:cNvPr id="180" name="Group"/>
          <p:cNvGrpSpPr/>
          <p:nvPr/>
        </p:nvGrpSpPr>
        <p:grpSpPr>
          <a:xfrm>
            <a:off x="6880634" y="6660615"/>
            <a:ext cx="15337551" cy="2576065"/>
            <a:chOff x="-1" y="0"/>
            <a:chExt cx="15337549" cy="2576064"/>
          </a:xfrm>
        </p:grpSpPr>
        <p:sp>
          <p:nvSpPr>
            <p:cNvPr id="178" name="Benita Beane, the trumpet queen,…"/>
            <p:cNvSpPr txBox="1"/>
            <p:nvPr/>
          </p:nvSpPr>
          <p:spPr>
            <a:xfrm>
              <a:off x="-1" y="0"/>
              <a:ext cx="8392669" cy="257606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Benita Beane, the trumpet queen,</a:t>
              </a:r>
            </a:p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Makes audiences cheer.</a:t>
              </a:r>
            </a:p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She does not play the normal way.</a:t>
              </a:r>
            </a:p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She only plays by ear.</a:t>
              </a:r>
            </a:p>
          </p:txBody>
        </p:sp>
        <p:sp>
          <p:nvSpPr>
            <p:cNvPr id="179" name="J.KJ   bbbbbbbbJJack Prelutsky, Something Big Has Been Here"/>
            <p:cNvSpPr/>
            <p:nvPr/>
          </p:nvSpPr>
          <p:spPr>
            <a:xfrm>
              <a:off x="8475624" y="2092440"/>
              <a:ext cx="6861925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algn="l">
                <a:defRPr b="1" sz="1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J.KJ   bbbbbbbbJ</a:t>
              </a:r>
              <a:r>
                <a:rPr sz="2200"/>
                <a:t>Jack Prelutsky, </a:t>
              </a:r>
              <a:r>
                <a:rPr i="1" sz="2200"/>
                <a:t>Something Big Has Been Here</a:t>
              </a:r>
            </a:p>
          </p:txBody>
        </p:sp>
      </p:grpSp>
      <p:grpSp>
        <p:nvGrpSpPr>
          <p:cNvPr id="183" name="Group"/>
          <p:cNvGrpSpPr/>
          <p:nvPr/>
        </p:nvGrpSpPr>
        <p:grpSpPr>
          <a:xfrm>
            <a:off x="9378225" y="10824829"/>
            <a:ext cx="14152327" cy="2576065"/>
            <a:chOff x="0" y="0"/>
            <a:chExt cx="14152326" cy="2576064"/>
          </a:xfrm>
        </p:grpSpPr>
        <p:sp>
          <p:nvSpPr>
            <p:cNvPr id="181" name="My snake, a long and limber pet,…"/>
            <p:cNvSpPr txBox="1"/>
            <p:nvPr/>
          </p:nvSpPr>
          <p:spPr>
            <a:xfrm>
              <a:off x="0" y="0"/>
              <a:ext cx="8502905" cy="257606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My snake, a long and limber pet,</a:t>
              </a:r>
            </a:p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Is practicing the alphabet.</a:t>
              </a:r>
            </a:p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He demonstrates immense finesse</a:t>
              </a:r>
            </a:p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When shaping a curvaceous S.</a:t>
              </a:r>
            </a:p>
          </p:txBody>
        </p:sp>
        <p:sp>
          <p:nvSpPr>
            <p:cNvPr id="182" name="J.KJ   bbbbbbbbJJack Prelutsky, Something Big Has Been Here"/>
            <p:cNvSpPr/>
            <p:nvPr/>
          </p:nvSpPr>
          <p:spPr>
            <a:xfrm>
              <a:off x="7290403" y="2178822"/>
              <a:ext cx="6861924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algn="l">
                <a:defRPr b="1" sz="1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J.KJ   bbbbbbbbJ</a:t>
              </a:r>
              <a:r>
                <a:rPr sz="2200"/>
                <a:t>Jack Prelutsky, </a:t>
              </a:r>
              <a:r>
                <a:rPr i="1" sz="2200"/>
                <a:t>Something Big Has Been Here</a:t>
              </a:r>
            </a:p>
          </p:txBody>
        </p:sp>
      </p:grpSp>
      <p:pic>
        <p:nvPicPr>
          <p:cNvPr id="184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1847" y="6684391"/>
            <a:ext cx="6249724" cy="3286146"/>
          </a:xfrm>
          <a:prstGeom prst="rect">
            <a:avLst/>
          </a:prstGeom>
          <a:ln w="12700">
            <a:miter lim="400000"/>
          </a:ln>
        </p:spPr>
      </p:pic>
      <p:sp>
        <p:nvSpPr>
          <p:cNvPr id="185" name="Notice it.…"/>
          <p:cNvSpPr txBox="1"/>
          <p:nvPr/>
        </p:nvSpPr>
        <p:spPr>
          <a:xfrm>
            <a:off x="14981386" y="924039"/>
            <a:ext cx="2690369" cy="19537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solidFill>
                  <a:srgbClr val="38CA46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Read it.</a:t>
            </a:r>
          </a:p>
          <a:p>
            <a:pPr algn="l">
              <a:defRPr b="1" sz="4000">
                <a:solidFill>
                  <a:srgbClr val="38CA46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Analyze it.</a:t>
            </a:r>
          </a:p>
          <a:p>
            <a:pPr algn="l">
              <a:defRPr b="1" sz="4000">
                <a:solidFill>
                  <a:srgbClr val="38CA46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Emulate it.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3" grpId="3"/>
      <p:bldP build="whole" bldLvl="1" animBg="1" rev="0" advAuto="0" spid="177" grpId="1"/>
      <p:bldP build="whole" bldLvl="1" animBg="1" rev="0" advAuto="0" spid="180" grpId="2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853251" y="383106"/>
            <a:ext cx="2973591" cy="1953768"/>
          </a:xfrm>
          <a:prstGeom prst="rect">
            <a:avLst/>
          </a:prstGeom>
          <a:ln w="12700">
            <a:miter lim="400000"/>
          </a:ln>
        </p:spPr>
      </p:pic>
      <p:sp>
        <p:nvSpPr>
          <p:cNvPr id="188" name="Lesson Type I: Targeted Technique"/>
          <p:cNvSpPr txBox="1"/>
          <p:nvPr/>
        </p:nvSpPr>
        <p:spPr>
          <a:xfrm>
            <a:off x="196224" y="29471"/>
            <a:ext cx="8425689" cy="709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40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Lesson Type I: Targeted Technique</a:t>
            </a:r>
          </a:p>
        </p:txBody>
      </p:sp>
      <p:sp>
        <p:nvSpPr>
          <p:cNvPr id="189" name="And there’s a name for…"/>
          <p:cNvSpPr txBox="1"/>
          <p:nvPr/>
        </p:nvSpPr>
        <p:spPr>
          <a:xfrm>
            <a:off x="17695090" y="2854393"/>
            <a:ext cx="6114289" cy="19537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And there’s a name for</a:t>
            </a:r>
          </a:p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this technique. It’s called</a:t>
            </a:r>
          </a:p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using an </a:t>
            </a:r>
            <a:r>
              <a:rPr>
                <a:solidFill>
                  <a:srgbClr val="2F24E4"/>
                </a:solidFill>
              </a:rPr>
              <a:t>appositive.</a:t>
            </a:r>
          </a:p>
        </p:txBody>
      </p:sp>
      <p:sp>
        <p:nvSpPr>
          <p:cNvPr id="190" name="Notice it.…"/>
          <p:cNvSpPr txBox="1"/>
          <p:nvPr/>
        </p:nvSpPr>
        <p:spPr>
          <a:xfrm>
            <a:off x="11508085" y="790719"/>
            <a:ext cx="2588261" cy="19537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solidFill>
                  <a:srgbClr val="DB3941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Notice it.</a:t>
            </a:r>
          </a:p>
          <a:p>
            <a:pPr algn="l">
              <a:defRPr b="1" sz="4000">
                <a:solidFill>
                  <a:srgbClr val="DB3941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Name it.</a:t>
            </a:r>
          </a:p>
          <a:p>
            <a:pPr algn="l">
              <a:defRPr b="1" sz="4000">
                <a:solidFill>
                  <a:srgbClr val="DB3941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Now try it.</a:t>
            </a:r>
          </a:p>
        </p:txBody>
      </p:sp>
      <p:sp>
        <p:nvSpPr>
          <p:cNvPr id="191" name="Benita Beane, the trumpet queen,…"/>
          <p:cNvSpPr txBox="1"/>
          <p:nvPr/>
        </p:nvSpPr>
        <p:spPr>
          <a:xfrm>
            <a:off x="7830563" y="6271833"/>
            <a:ext cx="8392669" cy="25760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Benita Beane</a:t>
            </a:r>
            <a:r>
              <a:rPr>
                <a:solidFill>
                  <a:srgbClr val="3740F1"/>
                </a:solidFill>
              </a:rPr>
              <a:t>, the trumpet queen,</a:t>
            </a:r>
            <a:endParaRPr>
              <a:solidFill>
                <a:srgbClr val="3740F1"/>
              </a:solidFill>
            </a:endParaRPr>
          </a:p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Makes audiences cheer.</a:t>
            </a:r>
          </a:p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She does not play the normal way.</a:t>
            </a:r>
          </a:p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She only plays by ear.</a:t>
            </a:r>
          </a:p>
        </p:txBody>
      </p:sp>
      <p:sp>
        <p:nvSpPr>
          <p:cNvPr id="192" name="Sir Bottomwide, a stalwart knight,…"/>
          <p:cNvSpPr txBox="1"/>
          <p:nvPr/>
        </p:nvSpPr>
        <p:spPr>
          <a:xfrm>
            <a:off x="699578" y="3282203"/>
            <a:ext cx="8412481" cy="25760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Sir Bottomwide</a:t>
            </a:r>
            <a:r>
              <a:rPr>
                <a:solidFill>
                  <a:srgbClr val="1013F4"/>
                </a:solidFill>
              </a:rPr>
              <a:t>, a stalwart knight,</a:t>
            </a:r>
            <a:endParaRPr>
              <a:solidFill>
                <a:srgbClr val="1013F4"/>
              </a:solidFill>
            </a:endParaRPr>
          </a:p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Was absolutely blue,</a:t>
            </a:r>
          </a:p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He sniveled inconsolably</a:t>
            </a:r>
          </a:p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He sobbed the whole day through.</a:t>
            </a:r>
          </a:p>
        </p:txBody>
      </p:sp>
      <p:sp>
        <p:nvSpPr>
          <p:cNvPr id="193" name="My snake, a long and limber pet,…"/>
          <p:cNvSpPr txBox="1"/>
          <p:nvPr/>
        </p:nvSpPr>
        <p:spPr>
          <a:xfrm>
            <a:off x="10762191" y="9825667"/>
            <a:ext cx="8502905" cy="2576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My snake</a:t>
            </a:r>
            <a:r>
              <a:rPr>
                <a:solidFill>
                  <a:srgbClr val="2C43ED"/>
                </a:solidFill>
              </a:rPr>
              <a:t>, a long and limber pet,</a:t>
            </a:r>
            <a:endParaRPr>
              <a:solidFill>
                <a:srgbClr val="2C43ED"/>
              </a:solidFill>
            </a:endParaRPr>
          </a:p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Is practicing the alphabet.</a:t>
            </a:r>
          </a:p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He demonstrates immense finesse</a:t>
            </a:r>
          </a:p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When shaping a curvaceous S.</a:t>
            </a:r>
          </a:p>
        </p:txBody>
      </p:sp>
      <p:pic>
        <p:nvPicPr>
          <p:cNvPr id="194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1847" y="6684391"/>
            <a:ext cx="6249724" cy="3286146"/>
          </a:xfrm>
          <a:prstGeom prst="rect">
            <a:avLst/>
          </a:prstGeom>
          <a:ln w="12700">
            <a:miter lim="400000"/>
          </a:ln>
        </p:spPr>
      </p:pic>
      <p:sp>
        <p:nvSpPr>
          <p:cNvPr id="195" name="Notice it.…"/>
          <p:cNvSpPr txBox="1"/>
          <p:nvPr/>
        </p:nvSpPr>
        <p:spPr>
          <a:xfrm>
            <a:off x="14554764" y="790721"/>
            <a:ext cx="2690369" cy="19537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solidFill>
                  <a:srgbClr val="33CA3D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Read it.</a:t>
            </a:r>
          </a:p>
          <a:p>
            <a:pPr algn="l">
              <a:defRPr b="1" sz="4000">
                <a:solidFill>
                  <a:srgbClr val="33CA3D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Analyze it.</a:t>
            </a:r>
          </a:p>
          <a:p>
            <a:pPr algn="l">
              <a:defRPr b="1" sz="4000">
                <a:solidFill>
                  <a:srgbClr val="33CA3D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Emulate it.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89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0853251" y="383106"/>
            <a:ext cx="2973591" cy="1953768"/>
          </a:xfrm>
          <a:prstGeom prst="rect">
            <a:avLst/>
          </a:prstGeom>
          <a:ln w="12700">
            <a:miter lim="400000"/>
          </a:ln>
        </p:spPr>
      </p:pic>
      <p:sp>
        <p:nvSpPr>
          <p:cNvPr id="198" name="Lesson Type I: Targeted Technique"/>
          <p:cNvSpPr txBox="1"/>
          <p:nvPr/>
        </p:nvSpPr>
        <p:spPr>
          <a:xfrm>
            <a:off x="196224" y="29471"/>
            <a:ext cx="8425689" cy="709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40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Lesson Type I: Targeted Technique</a:t>
            </a:r>
          </a:p>
        </p:txBody>
      </p:sp>
      <p:sp>
        <p:nvSpPr>
          <p:cNvPr id="199" name="And there’s a name for…"/>
          <p:cNvSpPr txBox="1"/>
          <p:nvPr/>
        </p:nvSpPr>
        <p:spPr>
          <a:xfrm>
            <a:off x="17695090" y="2854393"/>
            <a:ext cx="6114289" cy="19537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And there’s a name for</a:t>
            </a:r>
          </a:p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this technique. It’s called</a:t>
            </a:r>
          </a:p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using an </a:t>
            </a:r>
            <a:r>
              <a:rPr>
                <a:solidFill>
                  <a:srgbClr val="2F24E4"/>
                </a:solidFill>
              </a:rPr>
              <a:t>appositive.</a:t>
            </a:r>
          </a:p>
        </p:txBody>
      </p:sp>
      <p:sp>
        <p:nvSpPr>
          <p:cNvPr id="200" name="Now try it."/>
          <p:cNvSpPr txBox="1"/>
          <p:nvPr/>
        </p:nvSpPr>
        <p:spPr>
          <a:xfrm>
            <a:off x="10897868" y="623721"/>
            <a:ext cx="2588261" cy="709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4000">
                <a:solidFill>
                  <a:srgbClr val="DB3941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Now try it.</a:t>
            </a:r>
          </a:p>
        </p:txBody>
      </p:sp>
      <p:sp>
        <p:nvSpPr>
          <p:cNvPr id="201" name="Use any of the following phrases…"/>
          <p:cNvSpPr txBox="1"/>
          <p:nvPr/>
        </p:nvSpPr>
        <p:spPr>
          <a:xfrm>
            <a:off x="3035705" y="1802651"/>
            <a:ext cx="15050517" cy="50652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solidFill>
                  <a:srgbClr val="DB3941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Use any of the following phrases</a:t>
            </a:r>
          </a:p>
          <a:p>
            <a:pPr algn="l">
              <a:defRPr b="1" sz="4000">
                <a:solidFill>
                  <a:srgbClr val="DB3941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as an appositive in a sentence:</a:t>
            </a:r>
          </a:p>
          <a:p>
            <a:pPr algn="l">
              <a:defRPr b="1" sz="4000">
                <a:solidFill>
                  <a:srgbClr val="DB3941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algn="l">
              <a:defRPr b="1" sz="4000">
                <a:solidFill>
                  <a:srgbClr val="DB7118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,my favorite fruit, </a:t>
            </a:r>
          </a:p>
          <a:p>
            <a:pPr algn="l">
              <a:defRPr b="1" sz="4000">
                <a:solidFill>
                  <a:srgbClr val="DB7118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algn="l">
              <a:defRPr b="1" sz="4000">
                <a:solidFill>
                  <a:srgbClr val="DB7118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,a slimy creature,</a:t>
            </a:r>
          </a:p>
          <a:p>
            <a:pPr algn="l">
              <a:defRPr b="1" sz="4000">
                <a:solidFill>
                  <a:srgbClr val="DB7118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algn="l">
              <a:defRPr b="1" sz="4000">
                <a:solidFill>
                  <a:srgbClr val="DB7118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,the last one in the world I’d expect to do something like that, </a:t>
            </a:r>
          </a:p>
        </p:txBody>
      </p:sp>
      <p:sp>
        <p:nvSpPr>
          <p:cNvPr id="202" name="If you’re stuck:…"/>
          <p:cNvSpPr txBox="1"/>
          <p:nvPr/>
        </p:nvSpPr>
        <p:spPr>
          <a:xfrm>
            <a:off x="2588262" y="7648834"/>
            <a:ext cx="17443072" cy="56875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1" sz="4000">
                <a:solidFill>
                  <a:srgbClr val="3433DB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If you’re stuck: </a:t>
            </a:r>
          </a:p>
          <a:p>
            <a:pPr algn="l">
              <a:defRPr b="1" sz="4000">
                <a:solidFill>
                  <a:srgbClr val="3433DB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algn="l">
              <a:defRPr b="1" sz="4000">
                <a:solidFill>
                  <a:srgbClr val="3433DB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Uncle Oliver</a:t>
            </a:r>
          </a:p>
          <a:p>
            <a:pPr algn="l">
              <a:defRPr b="1" sz="4000">
                <a:solidFill>
                  <a:srgbClr val="3433DB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Watermelon</a:t>
            </a:r>
          </a:p>
          <a:p>
            <a:pPr algn="l">
              <a:defRPr b="1" sz="4000">
                <a:solidFill>
                  <a:srgbClr val="3433DB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A slug on the sidewalk</a:t>
            </a:r>
          </a:p>
          <a:p>
            <a:pPr algn="l">
              <a:defRPr b="1" sz="4000">
                <a:solidFill>
                  <a:srgbClr val="3433DB"/>
                </a:solidFill>
                <a:latin typeface="+mn-lt"/>
                <a:ea typeface="+mn-ea"/>
                <a:cs typeface="+mn-cs"/>
                <a:sym typeface="Helvetica Neue"/>
              </a:defRPr>
            </a:pPr>
          </a:p>
          <a:p>
            <a:pPr algn="l">
              <a:defRPr b="1" sz="4000">
                <a:solidFill>
                  <a:srgbClr val="3433DB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crawled out of the mailbox.</a:t>
            </a:r>
          </a:p>
          <a:p>
            <a:pPr algn="l">
              <a:defRPr b="1" sz="4000">
                <a:solidFill>
                  <a:srgbClr val="3433DB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shriveled up and died.</a:t>
            </a:r>
          </a:p>
          <a:p>
            <a:pPr algn="l">
              <a:defRPr b="1" sz="4000">
                <a:solidFill>
                  <a:srgbClr val="3433DB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turned all different colors.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02" grpId="2"/>
      <p:bldP build="whole" bldLvl="1" animBg="1" rev="0" advAuto="0" spid="199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678599" y="371754"/>
            <a:ext cx="5523332" cy="3629051"/>
          </a:xfrm>
          <a:prstGeom prst="rect">
            <a:avLst/>
          </a:prstGeom>
          <a:ln w="12700">
            <a:miter lim="400000"/>
          </a:ln>
        </p:spPr>
      </p:pic>
      <p:sp>
        <p:nvSpPr>
          <p:cNvPr id="205" name="Author’s Craft in Sentence Construction"/>
          <p:cNvSpPr txBox="1"/>
          <p:nvPr/>
        </p:nvSpPr>
        <p:spPr>
          <a:xfrm>
            <a:off x="940785" y="476914"/>
            <a:ext cx="9767825" cy="709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40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Author’s Craft in Sentence Construction</a:t>
            </a:r>
          </a:p>
        </p:txBody>
      </p:sp>
      <p:sp>
        <p:nvSpPr>
          <p:cNvPr id="206" name="Lesson Type I: Targeted Technique"/>
          <p:cNvSpPr txBox="1"/>
          <p:nvPr/>
        </p:nvSpPr>
        <p:spPr>
          <a:xfrm>
            <a:off x="2593027" y="1732987"/>
            <a:ext cx="8425689" cy="709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40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Lesson Type I: Targeted Technique</a:t>
            </a:r>
          </a:p>
        </p:txBody>
      </p:sp>
      <p:sp>
        <p:nvSpPr>
          <p:cNvPr id="207" name="Notice it.…"/>
          <p:cNvSpPr txBox="1"/>
          <p:nvPr/>
        </p:nvSpPr>
        <p:spPr>
          <a:xfrm>
            <a:off x="12228007" y="1110685"/>
            <a:ext cx="2588261" cy="19537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solidFill>
                  <a:srgbClr val="DB3941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Notice it.</a:t>
            </a:r>
          </a:p>
          <a:p>
            <a:pPr algn="l">
              <a:defRPr b="1" sz="4000">
                <a:solidFill>
                  <a:srgbClr val="DB3941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Name it.</a:t>
            </a:r>
          </a:p>
          <a:p>
            <a:pPr algn="l">
              <a:defRPr b="1" sz="4000">
                <a:solidFill>
                  <a:srgbClr val="DB3941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Now try it.</a:t>
            </a:r>
          </a:p>
        </p:txBody>
      </p:sp>
      <p:grpSp>
        <p:nvGrpSpPr>
          <p:cNvPr id="210" name="Group"/>
          <p:cNvGrpSpPr/>
          <p:nvPr/>
        </p:nvGrpSpPr>
        <p:grpSpPr>
          <a:xfrm>
            <a:off x="957083" y="4505671"/>
            <a:ext cx="14589253" cy="1331465"/>
            <a:chOff x="-1" y="0"/>
            <a:chExt cx="14589252" cy="1331464"/>
          </a:xfrm>
        </p:grpSpPr>
        <p:sp>
          <p:nvSpPr>
            <p:cNvPr id="208" name="The local doctor was an old man, brusque and businesslike,…"/>
            <p:cNvSpPr txBox="1"/>
            <p:nvPr/>
          </p:nvSpPr>
          <p:spPr>
            <a:xfrm>
              <a:off x="-2" y="0"/>
              <a:ext cx="14589253" cy="133146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The local doctor was an old man, brusque and businesslike,</a:t>
              </a:r>
            </a:p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though with kind eyes.</a:t>
              </a:r>
            </a:p>
          </p:txBody>
        </p:sp>
        <p:sp>
          <p:nvSpPr>
            <p:cNvPr id="209" name="J.KJ   bbbbbbbbJLois Lowry, Number the Stars"/>
            <p:cNvSpPr/>
            <p:nvPr/>
          </p:nvSpPr>
          <p:spPr>
            <a:xfrm>
              <a:off x="7162235" y="819556"/>
              <a:ext cx="50360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algn="l">
                <a:defRPr b="1" sz="1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J.KJ   bbbbbbbbJ</a:t>
              </a:r>
              <a:r>
                <a:rPr sz="2200"/>
                <a:t>Lois Lowry,</a:t>
              </a:r>
              <a:r>
                <a:rPr i="1" sz="2200"/>
                <a:t> Number the Stars</a:t>
              </a:r>
            </a:p>
          </p:txBody>
        </p:sp>
      </p:grpSp>
      <p:grpSp>
        <p:nvGrpSpPr>
          <p:cNvPr id="213" name="Group"/>
          <p:cNvGrpSpPr/>
          <p:nvPr/>
        </p:nvGrpSpPr>
        <p:grpSpPr>
          <a:xfrm>
            <a:off x="1096323" y="7583489"/>
            <a:ext cx="17741509" cy="1044731"/>
            <a:chOff x="0" y="0"/>
            <a:chExt cx="17741507" cy="1044730"/>
          </a:xfrm>
        </p:grpSpPr>
        <p:sp>
          <p:nvSpPr>
            <p:cNvPr id="211" name="His eyes, sad but proud, spoke of the cruelty he had endured."/>
            <p:cNvSpPr txBox="1"/>
            <p:nvPr/>
          </p:nvSpPr>
          <p:spPr>
            <a:xfrm>
              <a:off x="0" y="0"/>
              <a:ext cx="14951965" cy="70916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lvl1pPr>
            </a:lstStyle>
            <a:p>
              <a:pPr/>
              <a:r>
                <a:t>His eyes, sad but proud, spoke of the cruelty he had endured.</a:t>
              </a:r>
            </a:p>
          </p:txBody>
        </p:sp>
        <p:sp>
          <p:nvSpPr>
            <p:cNvPr id="212" name="J.KJ   bbbbbbbbJLois Lowry, Number the Stars"/>
            <p:cNvSpPr/>
            <p:nvPr/>
          </p:nvSpPr>
          <p:spPr>
            <a:xfrm>
              <a:off x="12705509" y="1044730"/>
              <a:ext cx="5035999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algn="l">
                <a:defRPr b="1" sz="1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J.KJ   bbbbbbbbJ</a:t>
              </a:r>
              <a:r>
                <a:rPr sz="2200"/>
                <a:t>Lois Lowry,</a:t>
              </a:r>
              <a:r>
                <a:rPr i="1" sz="2200"/>
                <a:t> Number the Stars</a:t>
              </a:r>
            </a:p>
          </p:txBody>
        </p:sp>
      </p:grpSp>
      <p:grpSp>
        <p:nvGrpSpPr>
          <p:cNvPr id="216" name="Group"/>
          <p:cNvGrpSpPr/>
          <p:nvPr/>
        </p:nvGrpSpPr>
        <p:grpSpPr>
          <a:xfrm>
            <a:off x="1762799" y="9878796"/>
            <a:ext cx="12521185" cy="1540506"/>
            <a:chOff x="0" y="0"/>
            <a:chExt cx="12521183" cy="1540504"/>
          </a:xfrm>
        </p:grpSpPr>
        <p:sp>
          <p:nvSpPr>
            <p:cNvPr id="214" name="Mama’s hands, firm and confident, pressed into the…"/>
            <p:cNvSpPr txBox="1"/>
            <p:nvPr/>
          </p:nvSpPr>
          <p:spPr>
            <a:xfrm>
              <a:off x="0" y="0"/>
              <a:ext cx="12521185" cy="133146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Mama’s hands, firm and confident, pressed into the</a:t>
              </a:r>
            </a:p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dough as she sniffed her tears away.</a:t>
              </a:r>
            </a:p>
          </p:txBody>
        </p:sp>
        <p:sp>
          <p:nvSpPr>
            <p:cNvPr id="215" name="J.KJ   bbbbbbbbJLois Lowry, Number the Stars"/>
            <p:cNvSpPr/>
            <p:nvPr/>
          </p:nvSpPr>
          <p:spPr>
            <a:xfrm>
              <a:off x="7098153" y="1540504"/>
              <a:ext cx="5036003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algn="l">
                <a:defRPr b="1" sz="1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J.KJ   bbbbbbbbJ</a:t>
              </a:r>
              <a:r>
                <a:rPr sz="2200"/>
                <a:t>Lois Lowry,</a:t>
              </a:r>
              <a:r>
                <a:rPr i="1" sz="2200"/>
                <a:t> Number the Stars</a:t>
              </a:r>
            </a:p>
          </p:txBody>
        </p:sp>
      </p:grpSp>
      <p:sp>
        <p:nvSpPr>
          <p:cNvPr id="217" name="Notice it.…"/>
          <p:cNvSpPr txBox="1"/>
          <p:nvPr/>
        </p:nvSpPr>
        <p:spPr>
          <a:xfrm>
            <a:off x="15402250" y="1110687"/>
            <a:ext cx="2690369" cy="19537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solidFill>
                  <a:srgbClr val="38CA46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Read it.</a:t>
            </a:r>
          </a:p>
          <a:p>
            <a:pPr algn="l">
              <a:defRPr b="1" sz="4000">
                <a:solidFill>
                  <a:srgbClr val="38CA46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Analyze it.</a:t>
            </a:r>
          </a:p>
          <a:p>
            <a:pPr algn="l">
              <a:defRPr b="1" sz="4000">
                <a:solidFill>
                  <a:srgbClr val="38CA46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Emulate it.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6" grpId="3"/>
      <p:bldP build="whole" bldLvl="1" animBg="1" rev="0" advAuto="0" spid="210" grpId="1"/>
      <p:bldP build="whole" bldLvl="1" animBg="1" rev="0" advAuto="0" spid="213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278645" y="918360"/>
            <a:ext cx="5523331" cy="3629052"/>
          </a:xfrm>
          <a:prstGeom prst="rect">
            <a:avLst/>
          </a:prstGeom>
          <a:ln w="12700">
            <a:miter lim="400000"/>
          </a:ln>
        </p:spPr>
      </p:pic>
      <p:sp>
        <p:nvSpPr>
          <p:cNvPr id="220" name="Author’s Craft in Sentence Construction"/>
          <p:cNvSpPr txBox="1"/>
          <p:nvPr/>
        </p:nvSpPr>
        <p:spPr>
          <a:xfrm>
            <a:off x="940785" y="476914"/>
            <a:ext cx="9767825" cy="709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40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Author’s Craft in Sentence Construction</a:t>
            </a:r>
          </a:p>
        </p:txBody>
      </p:sp>
      <p:sp>
        <p:nvSpPr>
          <p:cNvPr id="221" name="Lesson Type I: Targeted Technique"/>
          <p:cNvSpPr txBox="1"/>
          <p:nvPr/>
        </p:nvSpPr>
        <p:spPr>
          <a:xfrm>
            <a:off x="2593027" y="1732987"/>
            <a:ext cx="8425689" cy="709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40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Lesson Type I: Targeted Technique</a:t>
            </a:r>
          </a:p>
        </p:txBody>
      </p:sp>
      <p:sp>
        <p:nvSpPr>
          <p:cNvPr id="222" name="And there’s a name…"/>
          <p:cNvSpPr txBox="1"/>
          <p:nvPr/>
        </p:nvSpPr>
        <p:spPr>
          <a:xfrm>
            <a:off x="17457390" y="5569963"/>
            <a:ext cx="5899913" cy="2576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And there’s a name</a:t>
            </a:r>
          </a:p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for this technique. </a:t>
            </a:r>
          </a:p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It’s called using </a:t>
            </a:r>
          </a:p>
          <a:p>
            <a:pPr algn="l">
              <a:defRPr b="1" sz="4000">
                <a:solidFill>
                  <a:srgbClr val="D13D3C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inverted</a:t>
            </a:r>
            <a:r>
              <a:rPr>
                <a:solidFill>
                  <a:srgbClr val="5E5E5E"/>
                </a:solidFill>
              </a:rPr>
              <a:t> </a:t>
            </a:r>
            <a:r>
              <a:rPr>
                <a:solidFill>
                  <a:srgbClr val="D9302B"/>
                </a:solidFill>
              </a:rPr>
              <a:t>adjective pairs</a:t>
            </a:r>
            <a:r>
              <a:rPr>
                <a:solidFill>
                  <a:srgbClr val="2F24E4"/>
                </a:solidFill>
              </a:rPr>
              <a:t>.</a:t>
            </a:r>
          </a:p>
        </p:txBody>
      </p:sp>
      <p:sp>
        <p:nvSpPr>
          <p:cNvPr id="223" name="Notice it.…"/>
          <p:cNvSpPr txBox="1"/>
          <p:nvPr/>
        </p:nvSpPr>
        <p:spPr>
          <a:xfrm>
            <a:off x="12228007" y="1110685"/>
            <a:ext cx="2588261" cy="19537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solidFill>
                  <a:srgbClr val="DB3941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Notice it.</a:t>
            </a:r>
          </a:p>
          <a:p>
            <a:pPr algn="l">
              <a:defRPr b="1" sz="4000">
                <a:solidFill>
                  <a:srgbClr val="DB3941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Name it.</a:t>
            </a:r>
          </a:p>
          <a:p>
            <a:pPr algn="l">
              <a:defRPr b="1" sz="4000">
                <a:solidFill>
                  <a:srgbClr val="DB3941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Now try it.</a:t>
            </a:r>
          </a:p>
        </p:txBody>
      </p:sp>
      <p:sp>
        <p:nvSpPr>
          <p:cNvPr id="224" name="The local doctor was an old man, brusque and businesslike,…"/>
          <p:cNvSpPr txBox="1"/>
          <p:nvPr/>
        </p:nvSpPr>
        <p:spPr>
          <a:xfrm>
            <a:off x="957088" y="4505671"/>
            <a:ext cx="14589253" cy="13314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The local doctor was an old man</a:t>
            </a:r>
            <a:r>
              <a:rPr>
                <a:solidFill>
                  <a:srgbClr val="C93723"/>
                </a:solidFill>
              </a:rPr>
              <a:t>, brusque and businesslike,</a:t>
            </a:r>
            <a:endParaRPr>
              <a:solidFill>
                <a:srgbClr val="C93723"/>
              </a:solidFill>
            </a:endParaRPr>
          </a:p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though with kind eyes.</a:t>
            </a:r>
          </a:p>
        </p:txBody>
      </p:sp>
      <p:sp>
        <p:nvSpPr>
          <p:cNvPr id="225" name="His eyes, sad but proud, spoke of the cruelty he had endured."/>
          <p:cNvSpPr txBox="1"/>
          <p:nvPr/>
        </p:nvSpPr>
        <p:spPr>
          <a:xfrm>
            <a:off x="1064280" y="7583489"/>
            <a:ext cx="14951965" cy="709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His eyes</a:t>
            </a:r>
            <a:r>
              <a:rPr>
                <a:solidFill>
                  <a:srgbClr val="F24A52"/>
                </a:solidFill>
              </a:rPr>
              <a:t>, sad but proud, </a:t>
            </a:r>
            <a:r>
              <a:t>spoke of the cruelty he had endured.</a:t>
            </a:r>
          </a:p>
        </p:txBody>
      </p:sp>
      <p:sp>
        <p:nvSpPr>
          <p:cNvPr id="226" name="Mama’s hands, firm and confident, pressed into the…"/>
          <p:cNvSpPr txBox="1"/>
          <p:nvPr/>
        </p:nvSpPr>
        <p:spPr>
          <a:xfrm>
            <a:off x="1282168" y="10039007"/>
            <a:ext cx="12521185" cy="13314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Mama’s hands</a:t>
            </a:r>
            <a:r>
              <a:rPr>
                <a:solidFill>
                  <a:srgbClr val="C02722"/>
                </a:solidFill>
              </a:rPr>
              <a:t>, firm and confident, </a:t>
            </a:r>
            <a:r>
              <a:t>pressed into the</a:t>
            </a:r>
          </a:p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dough as she sniffed her tears away.</a:t>
            </a:r>
          </a:p>
        </p:txBody>
      </p:sp>
      <p:sp>
        <p:nvSpPr>
          <p:cNvPr id="227" name="Notice it.…"/>
          <p:cNvSpPr txBox="1"/>
          <p:nvPr/>
        </p:nvSpPr>
        <p:spPr>
          <a:xfrm>
            <a:off x="15408005" y="1110687"/>
            <a:ext cx="2690369" cy="19537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solidFill>
                  <a:srgbClr val="38CA46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Read it.</a:t>
            </a:r>
          </a:p>
          <a:p>
            <a:pPr algn="l">
              <a:defRPr b="1" sz="4000">
                <a:solidFill>
                  <a:srgbClr val="38CA46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Analyze it.</a:t>
            </a:r>
          </a:p>
          <a:p>
            <a:pPr algn="l">
              <a:defRPr b="1" sz="4000">
                <a:solidFill>
                  <a:srgbClr val="38CA46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Emulate it.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22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9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025558" y="1065012"/>
            <a:ext cx="5523331" cy="3629051"/>
          </a:xfrm>
          <a:prstGeom prst="rect">
            <a:avLst/>
          </a:prstGeom>
          <a:ln w="12700">
            <a:miter lim="400000"/>
          </a:ln>
        </p:spPr>
      </p:pic>
      <p:sp>
        <p:nvSpPr>
          <p:cNvPr id="230" name="Author’s Craft in Sentence Construction"/>
          <p:cNvSpPr txBox="1"/>
          <p:nvPr/>
        </p:nvSpPr>
        <p:spPr>
          <a:xfrm>
            <a:off x="940785" y="476914"/>
            <a:ext cx="9767825" cy="709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40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Author’s Craft in Sentence Construction</a:t>
            </a:r>
          </a:p>
        </p:txBody>
      </p:sp>
      <p:sp>
        <p:nvSpPr>
          <p:cNvPr id="231" name="Lesson Type I: Targeted Technique"/>
          <p:cNvSpPr txBox="1"/>
          <p:nvPr/>
        </p:nvSpPr>
        <p:spPr>
          <a:xfrm>
            <a:off x="2593027" y="1732987"/>
            <a:ext cx="8425689" cy="709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40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Lesson Type I: Targeted Technique</a:t>
            </a:r>
          </a:p>
        </p:txBody>
      </p:sp>
      <p:sp>
        <p:nvSpPr>
          <p:cNvPr id="232" name="And there’s a name…"/>
          <p:cNvSpPr txBox="1"/>
          <p:nvPr/>
        </p:nvSpPr>
        <p:spPr>
          <a:xfrm>
            <a:off x="17457390" y="5569963"/>
            <a:ext cx="5899913" cy="25760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And there’s a name</a:t>
            </a:r>
          </a:p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for this technique. </a:t>
            </a:r>
          </a:p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It’s called using </a:t>
            </a:r>
          </a:p>
          <a:p>
            <a:pPr algn="l">
              <a:defRPr b="1" sz="4000">
                <a:solidFill>
                  <a:srgbClr val="D13D3C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inverted</a:t>
            </a:r>
            <a:r>
              <a:rPr>
                <a:solidFill>
                  <a:srgbClr val="5E5E5E"/>
                </a:solidFill>
              </a:rPr>
              <a:t> </a:t>
            </a:r>
            <a:r>
              <a:rPr>
                <a:solidFill>
                  <a:srgbClr val="D9302B"/>
                </a:solidFill>
              </a:rPr>
              <a:t>adjective pairs</a:t>
            </a:r>
            <a:r>
              <a:rPr>
                <a:solidFill>
                  <a:srgbClr val="2F24E4"/>
                </a:solidFill>
              </a:rPr>
              <a:t>.</a:t>
            </a:r>
          </a:p>
        </p:txBody>
      </p:sp>
      <p:sp>
        <p:nvSpPr>
          <p:cNvPr id="233" name="Now try it."/>
          <p:cNvSpPr txBox="1"/>
          <p:nvPr/>
        </p:nvSpPr>
        <p:spPr>
          <a:xfrm>
            <a:off x="12228007" y="1732987"/>
            <a:ext cx="2588261" cy="709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4000">
                <a:solidFill>
                  <a:srgbClr val="DB3941"/>
                </a:solidFill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Now try it.</a:t>
            </a:r>
          </a:p>
        </p:txBody>
      </p:sp>
      <p:sp>
        <p:nvSpPr>
          <p:cNvPr id="234" name="Group"/>
          <p:cNvSpPr txBox="1"/>
          <p:nvPr/>
        </p:nvSpPr>
        <p:spPr>
          <a:xfrm>
            <a:off x="1085067" y="4505671"/>
            <a:ext cx="15598141" cy="13314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The local doctor was a young man</a:t>
            </a:r>
            <a:r>
              <a:rPr>
                <a:solidFill>
                  <a:srgbClr val="C93723"/>
                </a:solidFill>
              </a:rPr>
              <a:t>, __________and_____________,</a:t>
            </a:r>
            <a:endParaRPr>
              <a:solidFill>
                <a:srgbClr val="C93723"/>
              </a:solidFill>
            </a:endParaRPr>
          </a:p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though with kind eyes.</a:t>
            </a:r>
          </a:p>
        </p:txBody>
      </p:sp>
      <p:sp>
        <p:nvSpPr>
          <p:cNvPr id="235" name="Group"/>
          <p:cNvSpPr txBox="1"/>
          <p:nvPr/>
        </p:nvSpPr>
        <p:spPr>
          <a:xfrm>
            <a:off x="1064277" y="7272339"/>
            <a:ext cx="11234421" cy="13314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His eyes</a:t>
            </a:r>
            <a:r>
              <a:rPr>
                <a:solidFill>
                  <a:srgbClr val="F24A52"/>
                </a:solidFill>
              </a:rPr>
              <a:t>, _________ but_________, </a:t>
            </a:r>
            <a:r>
              <a:t>spoke of the</a:t>
            </a:r>
          </a:p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victories he had won.</a:t>
            </a:r>
          </a:p>
        </p:txBody>
      </p:sp>
      <p:sp>
        <p:nvSpPr>
          <p:cNvPr id="236" name="Group"/>
          <p:cNvSpPr txBox="1"/>
          <p:nvPr/>
        </p:nvSpPr>
        <p:spPr>
          <a:xfrm>
            <a:off x="1282168" y="10039007"/>
            <a:ext cx="15203933" cy="13314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Mama’s hands</a:t>
            </a:r>
            <a:r>
              <a:rPr>
                <a:solidFill>
                  <a:srgbClr val="C02722"/>
                </a:solidFill>
              </a:rPr>
              <a:t>,__________and_______________, </a:t>
            </a:r>
            <a:r>
              <a:t>pressed into the</a:t>
            </a:r>
          </a:p>
          <a:p>
            <a:pPr algn="l">
              <a:defRPr b="1" sz="4000">
                <a:latin typeface="+mn-lt"/>
                <a:ea typeface="+mn-ea"/>
                <a:cs typeface="+mn-cs"/>
                <a:sym typeface="Helvetica Neue"/>
              </a:defRPr>
            </a:pPr>
            <a:r>
              <a:t>dough as she tried to ignore what she had just heard.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2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8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8038671" y="798373"/>
            <a:ext cx="5523330" cy="3629052"/>
          </a:xfrm>
          <a:prstGeom prst="rect">
            <a:avLst/>
          </a:prstGeom>
          <a:ln w="12700">
            <a:miter lim="400000"/>
          </a:ln>
        </p:spPr>
      </p:pic>
      <p:sp>
        <p:nvSpPr>
          <p:cNvPr id="239" name="Author’s Craft in Sentence Construction"/>
          <p:cNvSpPr txBox="1"/>
          <p:nvPr/>
        </p:nvSpPr>
        <p:spPr>
          <a:xfrm>
            <a:off x="940785" y="476914"/>
            <a:ext cx="9767825" cy="709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40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Author’s Craft in Sentence Construction</a:t>
            </a:r>
          </a:p>
        </p:txBody>
      </p:sp>
      <p:sp>
        <p:nvSpPr>
          <p:cNvPr id="240" name="Lesson Type I: Targeted Technique"/>
          <p:cNvSpPr txBox="1"/>
          <p:nvPr/>
        </p:nvSpPr>
        <p:spPr>
          <a:xfrm>
            <a:off x="2593027" y="1732987"/>
            <a:ext cx="8425689" cy="7091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 algn="l">
              <a:defRPr b="1" sz="4000">
                <a:latin typeface="+mn-lt"/>
                <a:ea typeface="+mn-ea"/>
                <a:cs typeface="+mn-cs"/>
                <a:sym typeface="Helvetica Neue"/>
              </a:defRPr>
            </a:lvl1pPr>
          </a:lstStyle>
          <a:p>
            <a:pPr/>
            <a:r>
              <a:t>Lesson Type I: Targeted Technique</a:t>
            </a:r>
          </a:p>
        </p:txBody>
      </p:sp>
      <p:sp>
        <p:nvSpPr>
          <p:cNvPr id="241" name="Notice it.…"/>
          <p:cNvSpPr txBox="1"/>
          <p:nvPr/>
        </p:nvSpPr>
        <p:spPr>
          <a:xfrm>
            <a:off x="12228007" y="1110685"/>
            <a:ext cx="2588261" cy="19537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solidFill>
                  <a:srgbClr val="DB3941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Notice it.</a:t>
            </a:r>
          </a:p>
          <a:p>
            <a:pPr algn="l">
              <a:defRPr b="1" sz="4000">
                <a:solidFill>
                  <a:srgbClr val="DB3941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Name it.</a:t>
            </a:r>
          </a:p>
          <a:p>
            <a:pPr algn="l">
              <a:defRPr b="1" sz="4000">
                <a:solidFill>
                  <a:srgbClr val="DB3941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Now try it.</a:t>
            </a:r>
          </a:p>
        </p:txBody>
      </p:sp>
      <p:grpSp>
        <p:nvGrpSpPr>
          <p:cNvPr id="244" name="Group"/>
          <p:cNvGrpSpPr/>
          <p:nvPr/>
        </p:nvGrpSpPr>
        <p:grpSpPr>
          <a:xfrm>
            <a:off x="600538" y="3713718"/>
            <a:ext cx="15382240" cy="1983909"/>
            <a:chOff x="0" y="-1"/>
            <a:chExt cx="15382239" cy="1983907"/>
          </a:xfrm>
        </p:grpSpPr>
        <p:sp>
          <p:nvSpPr>
            <p:cNvPr id="242" name="Speaking quietly so that no one else would hear, Harry told the…"/>
            <p:cNvSpPr txBox="1"/>
            <p:nvPr/>
          </p:nvSpPr>
          <p:spPr>
            <a:xfrm>
              <a:off x="-1" y="-2"/>
              <a:ext cx="15382241" cy="19537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Speaking quietly so that no one else would hear, Harry told the </a:t>
              </a:r>
            </a:p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other two about Snape’s sudden, sinister desire to be a </a:t>
              </a:r>
            </a:p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quidditch referee.</a:t>
              </a:r>
            </a:p>
          </p:txBody>
        </p:sp>
        <p:sp>
          <p:nvSpPr>
            <p:cNvPr id="243" name="J.KJ   bbbbbbbbJJ.K. Rowling, HP and the SS"/>
            <p:cNvSpPr txBox="1"/>
            <p:nvPr/>
          </p:nvSpPr>
          <p:spPr>
            <a:xfrm>
              <a:off x="7162234" y="1547510"/>
              <a:ext cx="4302627" cy="4363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algn="l">
                <a:defRPr b="1" sz="1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J.KJ   bbbbbbbbJ</a:t>
              </a:r>
              <a:r>
                <a:rPr sz="2200"/>
                <a:t>J.K. Rowling, </a:t>
              </a:r>
              <a:r>
                <a:rPr i="1" sz="2200"/>
                <a:t>HP and the SS</a:t>
              </a:r>
            </a:p>
          </p:txBody>
        </p:sp>
      </p:grpSp>
      <p:grpSp>
        <p:nvGrpSpPr>
          <p:cNvPr id="247" name="Group"/>
          <p:cNvGrpSpPr/>
          <p:nvPr/>
        </p:nvGrpSpPr>
        <p:grpSpPr>
          <a:xfrm>
            <a:off x="838234" y="6346897"/>
            <a:ext cx="15012990" cy="2314770"/>
            <a:chOff x="-1" y="0"/>
            <a:chExt cx="15012989" cy="2314769"/>
          </a:xfrm>
        </p:grpSpPr>
        <p:sp>
          <p:nvSpPr>
            <p:cNvPr id="245" name="He transformed back into the great black dog and walked…"/>
            <p:cNvSpPr txBox="1"/>
            <p:nvPr/>
          </p:nvSpPr>
          <p:spPr>
            <a:xfrm>
              <a:off x="-2" y="-1"/>
              <a:ext cx="14562329" cy="195376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He transformed back into the great black dog and walked</a:t>
              </a:r>
            </a:p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with Harry and Dumbledore out of the office, accompanying</a:t>
              </a:r>
            </a:p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them down a flight of stairs to the hospital wing.</a:t>
              </a:r>
            </a:p>
          </p:txBody>
        </p:sp>
        <p:sp>
          <p:nvSpPr>
            <p:cNvPr id="246" name="J.KJ   bbbbbbbbJJ.K. Rowling, HP and the G of F"/>
            <p:cNvSpPr txBox="1"/>
            <p:nvPr/>
          </p:nvSpPr>
          <p:spPr>
            <a:xfrm>
              <a:off x="10354815" y="1878373"/>
              <a:ext cx="4658174" cy="4363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algn="l">
                <a:defRPr b="1" sz="1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J.KJ   bbbbbbbbJ</a:t>
              </a:r>
              <a:r>
                <a:rPr sz="2200"/>
                <a:t>J.K. Rowling, </a:t>
              </a:r>
              <a:r>
                <a:rPr i="1" sz="2200"/>
                <a:t>HP and the G of F</a:t>
              </a:r>
            </a:p>
          </p:txBody>
        </p:sp>
      </p:grpSp>
      <p:grpSp>
        <p:nvGrpSpPr>
          <p:cNvPr id="250" name="Group"/>
          <p:cNvGrpSpPr/>
          <p:nvPr/>
        </p:nvGrpSpPr>
        <p:grpSpPr>
          <a:xfrm>
            <a:off x="600540" y="10559235"/>
            <a:ext cx="15954249" cy="1331465"/>
            <a:chOff x="0" y="0"/>
            <a:chExt cx="15954247" cy="1331464"/>
          </a:xfrm>
        </p:grpSpPr>
        <p:sp>
          <p:nvSpPr>
            <p:cNvPr id="248" name="“What happened?” said Hermione anxiously, stopping so abruptly…"/>
            <p:cNvSpPr txBox="1"/>
            <p:nvPr/>
          </p:nvSpPr>
          <p:spPr>
            <a:xfrm>
              <a:off x="0" y="0"/>
              <a:ext cx="15954249" cy="133146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“What happened?” said Hermione anxiously, stopping so abruptly</a:t>
              </a:r>
            </a:p>
            <a:p>
              <a:pPr algn="l">
                <a:defRPr b="1" sz="40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that Harry walked into her.</a:t>
              </a:r>
            </a:p>
          </p:txBody>
        </p:sp>
        <p:sp>
          <p:nvSpPr>
            <p:cNvPr id="249" name="J.KJ   bbbbbbbbJJ.K. Rowling, HP and the G of F"/>
            <p:cNvSpPr/>
            <p:nvPr/>
          </p:nvSpPr>
          <p:spPr>
            <a:xfrm>
              <a:off x="7162235" y="819554"/>
              <a:ext cx="5000098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0" fill="norm" stroke="1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 algn="l">
                <a:defRPr b="1" sz="100">
                  <a:latin typeface="+mn-lt"/>
                  <a:ea typeface="+mn-ea"/>
                  <a:cs typeface="+mn-cs"/>
                  <a:sym typeface="Helvetica Neue"/>
                </a:defRPr>
              </a:pPr>
              <a:r>
                <a:t>J.KJ   bbbbbbbbJ</a:t>
              </a:r>
              <a:r>
                <a:rPr sz="2200"/>
                <a:t>J.K. Rowling, </a:t>
              </a:r>
              <a:r>
                <a:rPr i="1" sz="2200"/>
                <a:t>HP and the G of F</a:t>
              </a:r>
            </a:p>
          </p:txBody>
        </p:sp>
      </p:grpSp>
      <p:sp>
        <p:nvSpPr>
          <p:cNvPr id="251" name="Notice it.…"/>
          <p:cNvSpPr txBox="1"/>
          <p:nvPr/>
        </p:nvSpPr>
        <p:spPr>
          <a:xfrm>
            <a:off x="15234690" y="1110686"/>
            <a:ext cx="2690369" cy="19537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b="1" sz="4000">
                <a:solidFill>
                  <a:srgbClr val="38CA46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Read it.</a:t>
            </a:r>
          </a:p>
          <a:p>
            <a:pPr algn="l">
              <a:defRPr b="1" sz="4000">
                <a:solidFill>
                  <a:srgbClr val="38CA46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Analyze it.</a:t>
            </a:r>
          </a:p>
          <a:p>
            <a:pPr algn="l">
              <a:defRPr b="1" sz="4000">
                <a:solidFill>
                  <a:srgbClr val="38CA46"/>
                </a:solidFill>
                <a:latin typeface="+mn-lt"/>
                <a:ea typeface="+mn-ea"/>
                <a:cs typeface="+mn-cs"/>
                <a:sym typeface="Helvetica Neue"/>
              </a:defRPr>
            </a:pPr>
            <a:r>
              <a:t>Emulate it.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0" grpId="3"/>
      <p:bldP build="whole" bldLvl="1" animBg="1" rev="0" advAuto="0" spid="244" grpId="1"/>
      <p:bldP build="whole" bldLvl="1" animBg="1" rev="0" advAuto="0" spid="247" grpId="2"/>
    </p:bldLst>
  </p:timing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5E5E5E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2438337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5E5E5E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