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AD2E9"/>
          </a:solidFill>
        </a:fill>
      </a:tcStyle>
    </a:wholeTbl>
    <a:band2H>
      <a:tcTxStyle b="def" i="def"/>
      <a:tcStyle>
        <a:tcBdr/>
        <a:fill>
          <a:solidFill>
            <a:srgbClr val="E6EAF4"/>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CDACA"/>
          </a:solidFill>
        </a:fill>
      </a:tcStyle>
    </a:wholeTbl>
    <a:band2H>
      <a:tcTxStyle b="def" i="def"/>
      <a:tcStyle>
        <a:tcBdr/>
        <a:fill>
          <a:solidFill>
            <a:srgbClr val="E7EDE7"/>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D0CEE9"/>
          </a:solidFill>
        </a:fill>
      </a:tcStyle>
    </a:wholeTbl>
    <a:band2H>
      <a:tcTxStyle b="def" i="def"/>
      <a:tcStyle>
        <a:tcBdr/>
        <a:fill>
          <a:solidFill>
            <a:srgbClr val="E9E8F4"/>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000000"/>
          </a:solidFill>
        </a:fill>
      </a:tcStyle>
    </a:band2H>
    <a:firstCo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000000"/>
          </a:solidFill>
        </a:fill>
      </a:tcStyle>
    </a:lastRow>
    <a:firstRow>
      <a:tcTxStyle b="on" i="off">
        <a:fontRef idx="minor">
          <a:srgbClr val="000000"/>
        </a:fontRef>
        <a:srgbClr val="000000"/>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381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381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p:nvPr>
            <p:ph type="sldImg"/>
          </p:nvPr>
        </p:nvSpPr>
        <p:spPr>
          <a:xfrm>
            <a:off x="1143000" y="685800"/>
            <a:ext cx="4572000" cy="3429000"/>
          </a:xfrm>
          <a:prstGeom prst="rect">
            <a:avLst/>
          </a:prstGeom>
        </p:spPr>
        <p:txBody>
          <a:bodyPr/>
          <a:lstStyle/>
          <a:p>
            <a:pPr/>
          </a:p>
        </p:txBody>
      </p:sp>
      <p:sp>
        <p:nvSpPr>
          <p:cNvPr id="115" name="Shape 11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25000"/>
      </a:lnSpc>
      <a:defRPr sz="2400">
        <a:latin typeface="+mj-lt"/>
        <a:ea typeface="+mj-ea"/>
        <a:cs typeface="+mj-cs"/>
        <a:sym typeface="Avenir Roman"/>
      </a:defRPr>
    </a:lvl1pPr>
    <a:lvl2pPr indent="228600" defTabSz="457200" latinLnBrk="0">
      <a:lnSpc>
        <a:spcPct val="125000"/>
      </a:lnSpc>
      <a:defRPr sz="2400">
        <a:latin typeface="+mj-lt"/>
        <a:ea typeface="+mj-ea"/>
        <a:cs typeface="+mj-cs"/>
        <a:sym typeface="Avenir Roman"/>
      </a:defRPr>
    </a:lvl2pPr>
    <a:lvl3pPr indent="457200" defTabSz="457200" latinLnBrk="0">
      <a:lnSpc>
        <a:spcPct val="125000"/>
      </a:lnSpc>
      <a:defRPr sz="2400">
        <a:latin typeface="+mj-lt"/>
        <a:ea typeface="+mj-ea"/>
        <a:cs typeface="+mj-cs"/>
        <a:sym typeface="Avenir Roman"/>
      </a:defRPr>
    </a:lvl3pPr>
    <a:lvl4pPr indent="685800" defTabSz="457200" latinLnBrk="0">
      <a:lnSpc>
        <a:spcPct val="125000"/>
      </a:lnSpc>
      <a:defRPr sz="2400">
        <a:latin typeface="+mj-lt"/>
        <a:ea typeface="+mj-ea"/>
        <a:cs typeface="+mj-cs"/>
        <a:sym typeface="Avenir Roman"/>
      </a:defRPr>
    </a:lvl4pPr>
    <a:lvl5pPr indent="914400" defTabSz="457200" latinLnBrk="0">
      <a:lnSpc>
        <a:spcPct val="125000"/>
      </a:lnSpc>
      <a:defRPr sz="2400">
        <a:latin typeface="+mj-lt"/>
        <a:ea typeface="+mj-ea"/>
        <a:cs typeface="+mj-cs"/>
        <a:sym typeface="Avenir Roman"/>
      </a:defRPr>
    </a:lvl5pPr>
    <a:lvl6pPr indent="1143000" defTabSz="457200" latinLnBrk="0">
      <a:lnSpc>
        <a:spcPct val="125000"/>
      </a:lnSpc>
      <a:defRPr sz="2400">
        <a:latin typeface="+mj-lt"/>
        <a:ea typeface="+mj-ea"/>
        <a:cs typeface="+mj-cs"/>
        <a:sym typeface="Avenir Roman"/>
      </a:defRPr>
    </a:lvl6pPr>
    <a:lvl7pPr indent="1371600" defTabSz="457200" latinLnBrk="0">
      <a:lnSpc>
        <a:spcPct val="125000"/>
      </a:lnSpc>
      <a:defRPr sz="2400">
        <a:latin typeface="+mj-lt"/>
        <a:ea typeface="+mj-ea"/>
        <a:cs typeface="+mj-cs"/>
        <a:sym typeface="Avenir Roman"/>
      </a:defRPr>
    </a:lvl7pPr>
    <a:lvl8pPr indent="1600200" defTabSz="457200" latinLnBrk="0">
      <a:lnSpc>
        <a:spcPct val="125000"/>
      </a:lnSpc>
      <a:defRPr sz="2400">
        <a:latin typeface="+mj-lt"/>
        <a:ea typeface="+mj-ea"/>
        <a:cs typeface="+mj-cs"/>
        <a:sym typeface="Avenir Roman"/>
      </a:defRPr>
    </a:lvl8pPr>
    <a:lvl9pPr indent="1828800" defTabSz="457200" latinLnBrk="0">
      <a:lnSpc>
        <a:spcPct val="125000"/>
      </a:lnSpc>
      <a:defRPr sz="2400">
        <a:latin typeface="+mj-lt"/>
        <a:ea typeface="+mj-ea"/>
        <a:cs typeface="+mj-cs"/>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0"/>
            <a:ext cx="10464800" cy="4940300"/>
          </a:xfrm>
          <a:prstGeom prst="rect">
            <a:avLst/>
          </a:prstGeom>
        </p:spPr>
        <p:txBody>
          <a:bodyPr anchor="b"/>
          <a:lstStyle/>
          <a:p>
            <a:pPr/>
            <a:r>
              <a:t>Title Text</a:t>
            </a:r>
          </a:p>
        </p:txBody>
      </p:sp>
      <p:sp>
        <p:nvSpPr>
          <p:cNvPr id="12" name="Body Level One…"/>
          <p:cNvSpPr txBox="1"/>
          <p:nvPr>
            <p:ph type="body" sz="half" idx="1"/>
          </p:nvPr>
        </p:nvSpPr>
        <p:spPr>
          <a:xfrm>
            <a:off x="1270000" y="5029200"/>
            <a:ext cx="10464800" cy="35687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8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9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0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solidFill>
          <a:srgbClr val="FFFFFF"/>
        </a:solidFill>
      </p:bgPr>
    </p:bg>
    <p:spTree>
      <p:nvGrpSpPr>
        <p:cNvPr id="1" name=""/>
        <p:cNvGrpSpPr/>
        <p:nvPr/>
      </p:nvGrpSpPr>
      <p:grpSpPr>
        <a:xfrm>
          <a:off x="0" y="0"/>
          <a:ext cx="0" cy="0"/>
          <a:chOff x="0" y="0"/>
          <a:chExt cx="0" cy="0"/>
        </a:xfrm>
      </p:grpSpPr>
      <p:sp>
        <p:nvSpPr>
          <p:cNvPr id="108" name="Slide Number"/>
          <p:cNvSpPr txBox="1"/>
          <p:nvPr>
            <p:ph type="sldNum" sz="quarter" idx="2"/>
          </p:nvPr>
        </p:nvSpPr>
        <p:spPr>
          <a:xfrm>
            <a:off x="11957548" y="8882097"/>
            <a:ext cx="397017" cy="389266"/>
          </a:xfrm>
          <a:prstGeom prst="rect">
            <a:avLst/>
          </a:prstGeom>
        </p:spPr>
        <p:txBody>
          <a:bodyPr lIns="65022" tIns="65022" rIns="65022" bIns="65022" anchor="t"/>
          <a:lstStyle>
            <a:lvl1pPr defTabSz="1300480">
              <a:defRPr sz="18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Title Text"/>
          <p:cNvSpPr txBox="1"/>
          <p:nvPr>
            <p:ph type="title"/>
          </p:nvPr>
        </p:nvSpPr>
        <p:spPr>
          <a:xfrm>
            <a:off x="1270000" y="6667500"/>
            <a:ext cx="10464800" cy="1524000"/>
          </a:xfrm>
          <a:prstGeom prst="rect">
            <a:avLst/>
          </a:prstGeom>
        </p:spPr>
        <p:txBody>
          <a:bodyPr/>
          <a:lstStyle/>
          <a:p>
            <a:pPr/>
            <a:r>
              <a:t>Title Text</a:t>
            </a:r>
          </a:p>
        </p:txBody>
      </p:sp>
      <p:sp>
        <p:nvSpPr>
          <p:cNvPr id="21" name="Body Level One…"/>
          <p:cNvSpPr txBox="1"/>
          <p:nvPr>
            <p:ph type="body" sz="quarter" idx="1"/>
          </p:nvPr>
        </p:nvSpPr>
        <p:spPr>
          <a:xfrm>
            <a:off x="1270000" y="8191500"/>
            <a:ext cx="10464800" cy="156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29" name="Title Text"/>
          <p:cNvSpPr txBox="1"/>
          <p:nvPr>
            <p:ph type="title"/>
          </p:nvPr>
        </p:nvSpPr>
        <p:spPr>
          <a:xfrm>
            <a:off x="1270000" y="3225800"/>
            <a:ext cx="10464800" cy="3302000"/>
          </a:xfrm>
          <a:prstGeom prst="rect">
            <a:avLst/>
          </a:prstGeom>
        </p:spPr>
        <p:txBody>
          <a:bodyPr/>
          <a:lstStyle/>
          <a:p>
            <a:pPr/>
            <a:r>
              <a:t>Title Text</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7" name="Title Text"/>
          <p:cNvSpPr txBox="1"/>
          <p:nvPr>
            <p:ph type="title"/>
          </p:nvPr>
        </p:nvSpPr>
        <p:spPr>
          <a:xfrm>
            <a:off x="952500" y="0"/>
            <a:ext cx="5334000" cy="4622800"/>
          </a:xfrm>
          <a:prstGeom prst="rect">
            <a:avLst/>
          </a:prstGeom>
        </p:spPr>
        <p:txBody>
          <a:bodyPr anchor="b"/>
          <a:lstStyle>
            <a:lvl1pPr>
              <a:defRPr sz="6000"/>
            </a:lvl1pPr>
          </a:lstStyle>
          <a:p>
            <a:pPr/>
            <a:r>
              <a:t>Title Text</a:t>
            </a:r>
          </a:p>
        </p:txBody>
      </p:sp>
      <p:sp>
        <p:nvSpPr>
          <p:cNvPr id="38" name="Body Level One…"/>
          <p:cNvSpPr txBox="1"/>
          <p:nvPr>
            <p:ph type="body" sz="half" idx="1"/>
          </p:nvPr>
        </p:nvSpPr>
        <p:spPr>
          <a:xfrm>
            <a:off x="952500" y="4762500"/>
            <a:ext cx="5334000" cy="4991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6" name="Title Text"/>
          <p:cNvSpPr txBox="1"/>
          <p:nvPr>
            <p:ph type="title"/>
          </p:nvPr>
        </p:nvSpPr>
        <p:spPr>
          <a:xfrm>
            <a:off x="952500" y="0"/>
            <a:ext cx="11099800" cy="2667000"/>
          </a:xfrm>
          <a:prstGeom prst="rect">
            <a:avLst/>
          </a:prstGeom>
        </p:spPr>
        <p:txBody>
          <a:bodyPr/>
          <a:lstStyle/>
          <a:p>
            <a:pPr/>
            <a:r>
              <a:t>Title Text</a:t>
            </a:r>
          </a:p>
        </p:txBody>
      </p:sp>
      <p:sp>
        <p:nvSpPr>
          <p:cNvPr id="4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4" name="Title Text"/>
          <p:cNvSpPr txBox="1"/>
          <p:nvPr>
            <p:ph type="title"/>
          </p:nvPr>
        </p:nvSpPr>
        <p:spPr>
          <a:prstGeom prst="rect">
            <a:avLst/>
          </a:prstGeom>
        </p:spPr>
        <p:txBody>
          <a:bodyPr/>
          <a:lstStyle/>
          <a:p>
            <a:pPr/>
            <a:r>
              <a:t>Title Text</a:t>
            </a:r>
          </a:p>
        </p:txBody>
      </p:sp>
      <p:sp>
        <p:nvSpPr>
          <p:cNvPr id="55"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3" name="Title Text"/>
          <p:cNvSpPr txBox="1"/>
          <p:nvPr>
            <p:ph type="title"/>
          </p:nvPr>
        </p:nvSpPr>
        <p:spPr>
          <a:prstGeom prst="rect">
            <a:avLst/>
          </a:prstGeom>
        </p:spPr>
        <p:txBody>
          <a:bodyPr/>
          <a:lstStyle/>
          <a:p>
            <a:pPr/>
            <a:r>
              <a:t>Title Text</a:t>
            </a:r>
          </a:p>
        </p:txBody>
      </p:sp>
      <p:sp>
        <p:nvSpPr>
          <p:cNvPr id="64" name="Body Level One…"/>
          <p:cNvSpPr txBox="1"/>
          <p:nvPr>
            <p:ph type="body" sz="half" idx="1"/>
          </p:nvPr>
        </p:nvSpPr>
        <p:spPr>
          <a:xfrm>
            <a:off x="952500" y="2452952"/>
            <a:ext cx="5334000" cy="6562195"/>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2"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14044"/>
            <a:ext cx="11099800" cy="223891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Title Text</a:t>
            </a:r>
          </a:p>
        </p:txBody>
      </p:sp>
      <p:sp>
        <p:nvSpPr>
          <p:cNvPr id="3" name="Body Level One…"/>
          <p:cNvSpPr txBox="1"/>
          <p:nvPr>
            <p:ph type="body" idx="1"/>
          </p:nvPr>
        </p:nvSpPr>
        <p:spPr>
          <a:xfrm>
            <a:off x="952500" y="2452952"/>
            <a:ext cx="11099800" cy="6562195"/>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2080956" y="8905523"/>
            <a:ext cx="273606" cy="269237"/>
          </a:xfrm>
          <a:prstGeom prst="rect">
            <a:avLst/>
          </a:prstGeom>
          <a:ln w="12700">
            <a:miter lim="400000"/>
          </a:ln>
        </p:spPr>
        <p:txBody>
          <a:bodyPr wrap="none" lIns="45718" tIns="45718" rIns="45718" bIns="45718" anchor="ctr">
            <a:spAutoFit/>
          </a:bodyPr>
          <a:lstStyle>
            <a:lvl1pPr algn="r">
              <a:defRPr sz="1200">
                <a:solidFill>
                  <a:srgbClr val="FFFFFF"/>
                </a:solidFill>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Helvetica Light"/>
          <a:ea typeface="Helvetica Light"/>
          <a:cs typeface="Helvetica Light"/>
          <a:sym typeface="Helvetica Light"/>
        </a:defRPr>
      </a:lvl9pPr>
    </p:bodyStyle>
    <p:otherStyle>
      <a:lvl1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1pPr>
      <a:lvl2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2pPr>
      <a:lvl3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3pPr>
      <a:lvl4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4pPr>
      <a:lvl5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5pPr>
      <a:lvl6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6pPr>
      <a:lvl7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7pPr>
      <a:lvl8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8pPr>
      <a:lvl9pPr marL="0" marR="0" indent="0" algn="r" defTabSz="584200" rtl="0" latinLnBrk="0">
        <a:lnSpc>
          <a:spcPct val="100000"/>
        </a:lnSpc>
        <a:spcBef>
          <a:spcPts val="0"/>
        </a:spcBef>
        <a:spcAft>
          <a:spcPts val="0"/>
        </a:spcAft>
        <a:buClrTx/>
        <a:buSzTx/>
        <a:buFontTx/>
        <a:buNone/>
        <a:tabLst/>
        <a:defRPr b="0" baseline="0" cap="none" i="0" spc="0" strike="noStrike" sz="12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amybenjamin.com"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Guide to Socratic Seminar…"/>
          <p:cNvSpPr txBox="1"/>
          <p:nvPr/>
        </p:nvSpPr>
        <p:spPr>
          <a:xfrm>
            <a:off x="511394" y="565145"/>
            <a:ext cx="6952805" cy="4483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defRPr sz="3300"/>
            </a:pPr>
            <a:r>
              <a:t>Guide to Socratic Seminar</a:t>
            </a:r>
          </a:p>
          <a:p>
            <a:pPr defTabSz="457200">
              <a:defRPr sz="1800"/>
            </a:pPr>
          </a:p>
          <a:p>
            <a:pPr defTabSz="457200">
              <a:defRPr sz="1800"/>
            </a:pPr>
          </a:p>
          <a:p>
            <a:pPr marL="374072" indent="-374072" algn="l" defTabSz="457200">
              <a:buSzPct val="100000"/>
              <a:buAutoNum type="arabicPeriod" startAt="1"/>
              <a:defRPr sz="2400"/>
            </a:pPr>
            <a:r>
              <a:t>What are the elements of Socratic Seminar?</a:t>
            </a:r>
          </a:p>
          <a:p>
            <a:pPr algn="l" defTabSz="457200">
              <a:defRPr sz="2400"/>
            </a:pPr>
            <a:r>
              <a:t>	How does it differ from classroom engagement</a:t>
            </a:r>
          </a:p>
          <a:p>
            <a:pPr algn="l" defTabSz="457200">
              <a:defRPr sz="2400"/>
            </a:pPr>
            <a:r>
              <a:t>	with text? </a:t>
            </a:r>
          </a:p>
          <a:p>
            <a:pPr algn="l" defTabSz="457200">
              <a:defRPr sz="2400"/>
            </a:pPr>
          </a:p>
          <a:p>
            <a:pPr algn="l" defTabSz="457200">
              <a:defRPr sz="2400"/>
            </a:pPr>
            <a:r>
              <a:t>2.   Models</a:t>
            </a:r>
          </a:p>
          <a:p>
            <a:pPr algn="l" defTabSz="457200">
              <a:defRPr sz="2400"/>
            </a:pPr>
          </a:p>
          <a:p>
            <a:pPr algn="l" defTabSz="457200">
              <a:defRPr sz="2400"/>
            </a:pPr>
            <a:r>
              <a:t>3.   Your turn to practice</a:t>
            </a:r>
          </a:p>
          <a:p>
            <a:pPr algn="l" defTabSz="457200">
              <a:defRPr sz="2400"/>
            </a:pPr>
          </a:p>
          <a:p>
            <a:pPr algn="l" defTabSz="457200">
              <a:defRPr sz="2400"/>
            </a:pPr>
            <a:r>
              <a:t>4.   Evaluation and feedback possibilities</a:t>
            </a:r>
          </a:p>
        </p:txBody>
      </p:sp>
      <p:sp>
        <p:nvSpPr>
          <p:cNvPr id="118" name="Presenter: Amy Benjamin…"/>
          <p:cNvSpPr txBox="1"/>
          <p:nvPr/>
        </p:nvSpPr>
        <p:spPr>
          <a:xfrm>
            <a:off x="501021" y="6520257"/>
            <a:ext cx="2757153" cy="660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defRPr sz="1800"/>
            </a:pPr>
            <a:r>
              <a:t>Presenter: Amy Benjamin</a:t>
            </a:r>
          </a:p>
          <a:p>
            <a:pPr defTabSz="457200">
              <a:defRPr sz="1800" u="sng">
                <a:solidFill>
                  <a:srgbClr val="0000FF"/>
                </a:solidFill>
                <a:uFill>
                  <a:solidFill>
                    <a:srgbClr val="0000FF"/>
                  </a:solidFill>
                </a:uFill>
              </a:defRPr>
            </a:pPr>
            <a:r>
              <a:rPr>
                <a:hlinkClick r:id="rId2" invalidUrl="" action="" tgtFrame="" tooltip="" history="1" highlightClick="0" endSnd="0"/>
              </a:rPr>
              <a:t>www.amybenjamin.com</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72"/>
          <p:cNvSpPr txBox="1"/>
          <p:nvPr>
            <p:ph type="sldNum" sz="quarter" idx="4294967295"/>
          </p:nvPr>
        </p:nvSpPr>
        <p:spPr>
          <a:xfrm>
            <a:off x="11957535" y="8882097"/>
            <a:ext cx="397018" cy="389266"/>
          </a:xfrm>
          <a:prstGeom prst="rect">
            <a:avLst/>
          </a:prstGeom>
          <a:extLst>
            <a:ext uri="{C572A759-6A51-4108-AA02-DFA0A04FC94B}">
              <ma14:wrappingTextBoxFlag xmlns:ma14="http://schemas.microsoft.com/office/mac/drawingml/2011/main" val="1"/>
            </a:ext>
          </a:extLst>
        </p:spPr>
        <p:txBody>
          <a:bodyPr lIns="65022" tIns="65022" rIns="65022" bIns="65022" anchor="t"/>
          <a:lstStyle>
            <a:lvl1pPr defTabSz="1300480">
              <a:defRPr sz="1800">
                <a:solidFill>
                  <a:srgbClr val="000000"/>
                </a:solidFill>
                <a:latin typeface="Arial"/>
                <a:ea typeface="Arial"/>
                <a:cs typeface="Arial"/>
                <a:sym typeface="Arial"/>
              </a:defRPr>
            </a:lvl1pPr>
          </a:lstStyle>
          <a:p>
            <a:pPr/>
            <a:fld id="{86CB4B4D-7CA3-9044-876B-883B54F8677D}" type="slidenum"/>
          </a:p>
        </p:txBody>
      </p:sp>
      <p:sp>
        <p:nvSpPr>
          <p:cNvPr id="158" name="Shape 173"/>
          <p:cNvSpPr txBox="1"/>
          <p:nvPr/>
        </p:nvSpPr>
        <p:spPr>
          <a:xfrm>
            <a:off x="4540251" y="148009"/>
            <a:ext cx="4225547"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Socratic Seminar  Evaluation: </a:t>
            </a:r>
          </a:p>
        </p:txBody>
      </p:sp>
      <p:sp>
        <p:nvSpPr>
          <p:cNvPr id="159" name="Shape 174"/>
          <p:cNvSpPr txBox="1"/>
          <p:nvPr/>
        </p:nvSpPr>
        <p:spPr>
          <a:xfrm>
            <a:off x="2976195" y="1249805"/>
            <a:ext cx="1548873"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Excellent: </a:t>
            </a:r>
          </a:p>
        </p:txBody>
      </p:sp>
      <p:sp>
        <p:nvSpPr>
          <p:cNvPr id="160" name="Shape 175"/>
          <p:cNvSpPr/>
          <p:nvPr/>
        </p:nvSpPr>
        <p:spPr>
          <a:xfrm>
            <a:off x="16096" y="1773834"/>
            <a:ext cx="12972607" cy="9"/>
          </a:xfrm>
          <a:prstGeom prst="line">
            <a:avLst/>
          </a:prstGeom>
          <a:ln w="25400">
            <a:solidFill>
              <a:srgbClr val="BBE0E3"/>
            </a:solidFill>
            <a:bevel/>
          </a:ln>
          <a:effectLst>
            <a:outerShdw sx="100000" sy="100000" kx="0" ky="0" algn="b" rotWithShape="0" blurRad="50800" dist="25400" dir="5400000">
              <a:srgbClr val="000000">
                <a:alpha val="38000"/>
              </a:srgbClr>
            </a:outerShdw>
          </a:effectLst>
        </p:spPr>
        <p:txBody>
          <a:bodyPr lIns="45718" tIns="45718" rIns="45718" bIns="45718"/>
          <a:lstStyle/>
          <a:p>
            <a:pPr/>
          </a:p>
        </p:txBody>
      </p:sp>
      <p:sp>
        <p:nvSpPr>
          <p:cNvPr id="161" name="Shape 176"/>
          <p:cNvSpPr txBox="1"/>
          <p:nvPr/>
        </p:nvSpPr>
        <p:spPr>
          <a:xfrm>
            <a:off x="5070218" y="1249805"/>
            <a:ext cx="2294353"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Commendable: </a:t>
            </a:r>
          </a:p>
        </p:txBody>
      </p:sp>
      <p:sp>
        <p:nvSpPr>
          <p:cNvPr id="162" name="Shape 177"/>
          <p:cNvSpPr txBox="1"/>
          <p:nvPr/>
        </p:nvSpPr>
        <p:spPr>
          <a:xfrm>
            <a:off x="7637946" y="1249805"/>
            <a:ext cx="1938654"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Inconsistent: </a:t>
            </a:r>
          </a:p>
        </p:txBody>
      </p:sp>
      <p:sp>
        <p:nvSpPr>
          <p:cNvPr id="163" name="Shape 178"/>
          <p:cNvSpPr txBox="1"/>
          <p:nvPr/>
        </p:nvSpPr>
        <p:spPr>
          <a:xfrm>
            <a:off x="10374834" y="1249805"/>
            <a:ext cx="2243156"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Unsatisfactory: </a:t>
            </a:r>
          </a:p>
        </p:txBody>
      </p:sp>
      <p:sp>
        <p:nvSpPr>
          <p:cNvPr id="164" name="Shape 179"/>
          <p:cNvSpPr/>
          <p:nvPr/>
        </p:nvSpPr>
        <p:spPr>
          <a:xfrm flipV="1">
            <a:off x="2691513" y="1169027"/>
            <a:ext cx="15" cy="8488390"/>
          </a:xfrm>
          <a:prstGeom prst="line">
            <a:avLst/>
          </a:prstGeom>
          <a:ln w="25400">
            <a:solidFill>
              <a:srgbClr val="BBE0E3"/>
            </a:solidFill>
            <a:bevel/>
          </a:ln>
          <a:effectLst>
            <a:outerShdw sx="100000" sy="100000" kx="0" ky="0" algn="b" rotWithShape="0" blurRad="50800" dist="25400" dir="5400000">
              <a:srgbClr val="000000">
                <a:alpha val="38000"/>
              </a:srgbClr>
            </a:outerShdw>
          </a:effectLst>
        </p:spPr>
        <p:txBody>
          <a:bodyPr lIns="45718" tIns="45718" rIns="45718" bIns="45718"/>
          <a:lstStyle/>
          <a:p>
            <a:pPr/>
          </a:p>
        </p:txBody>
      </p:sp>
      <p:sp>
        <p:nvSpPr>
          <p:cNvPr id="165" name="Shape 180"/>
          <p:cNvSpPr/>
          <p:nvPr/>
        </p:nvSpPr>
        <p:spPr>
          <a:xfrm flipV="1">
            <a:off x="5088280" y="1349649"/>
            <a:ext cx="13" cy="8488390"/>
          </a:xfrm>
          <a:prstGeom prst="line">
            <a:avLst/>
          </a:prstGeom>
          <a:ln w="25400">
            <a:solidFill>
              <a:srgbClr val="BBE0E3"/>
            </a:solidFill>
            <a:bevel/>
          </a:ln>
          <a:effectLst>
            <a:outerShdw sx="100000" sy="100000" kx="0" ky="0" algn="b" rotWithShape="0" blurRad="50800" dist="25400" dir="5400000">
              <a:srgbClr val="000000">
                <a:alpha val="38000"/>
              </a:srgbClr>
            </a:outerShdw>
          </a:effectLst>
        </p:spPr>
        <p:txBody>
          <a:bodyPr lIns="45718" tIns="45718" rIns="45718" bIns="45718"/>
          <a:lstStyle/>
          <a:p>
            <a:pPr/>
          </a:p>
        </p:txBody>
      </p:sp>
      <p:sp>
        <p:nvSpPr>
          <p:cNvPr id="166" name="Shape 181"/>
          <p:cNvSpPr/>
          <p:nvPr/>
        </p:nvSpPr>
        <p:spPr>
          <a:xfrm flipV="1">
            <a:off x="10169444" y="1349649"/>
            <a:ext cx="13" cy="8488390"/>
          </a:xfrm>
          <a:prstGeom prst="line">
            <a:avLst/>
          </a:prstGeom>
          <a:ln w="25400">
            <a:solidFill>
              <a:srgbClr val="BBE0E3"/>
            </a:solidFill>
            <a:bevel/>
          </a:ln>
          <a:effectLst>
            <a:outerShdw sx="100000" sy="100000" kx="0" ky="0" algn="b" rotWithShape="0" blurRad="50800" dist="25400" dir="5400000">
              <a:srgbClr val="000000">
                <a:alpha val="38000"/>
              </a:srgbClr>
            </a:outerShdw>
          </a:effectLst>
        </p:spPr>
        <p:txBody>
          <a:bodyPr lIns="45718" tIns="45718" rIns="45718" bIns="45718"/>
          <a:lstStyle/>
          <a:p>
            <a:pPr/>
          </a:p>
        </p:txBody>
      </p:sp>
      <p:sp>
        <p:nvSpPr>
          <p:cNvPr id="167" name="Shape 182"/>
          <p:cNvSpPr txBox="1"/>
          <p:nvPr/>
        </p:nvSpPr>
        <p:spPr>
          <a:xfrm>
            <a:off x="133553" y="2207096"/>
            <a:ext cx="2086737" cy="4923167"/>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1800">
                <a:latin typeface="Arial"/>
                <a:ea typeface="Arial"/>
                <a:cs typeface="Arial"/>
                <a:sym typeface="Arial"/>
              </a:defRPr>
            </a:pPr>
            <a:r>
              <a:t>Makes insightful </a:t>
            </a:r>
          </a:p>
          <a:p>
            <a:pPr algn="l" defTabSz="1300480">
              <a:defRPr sz="1800">
                <a:latin typeface="Arial"/>
                <a:ea typeface="Arial"/>
                <a:cs typeface="Arial"/>
                <a:sym typeface="Arial"/>
              </a:defRPr>
            </a:pPr>
            <a:r>
              <a:t>comments</a:t>
            </a:r>
          </a:p>
          <a:p>
            <a:pPr algn="l" defTabSz="1300480">
              <a:defRPr sz="1800">
                <a:latin typeface="Arial"/>
                <a:ea typeface="Arial"/>
                <a:cs typeface="Arial"/>
                <a:sym typeface="Arial"/>
              </a:defRPr>
            </a:pPr>
          </a:p>
          <a:p>
            <a:pPr algn="l" defTabSz="1300480">
              <a:defRPr sz="1800">
                <a:latin typeface="Arial"/>
                <a:ea typeface="Arial"/>
                <a:cs typeface="Arial"/>
                <a:sym typeface="Arial"/>
              </a:defRPr>
            </a:pPr>
          </a:p>
          <a:p>
            <a:pPr algn="l" defTabSz="1300480">
              <a:defRPr sz="1800">
                <a:latin typeface="Arial"/>
                <a:ea typeface="Arial"/>
                <a:cs typeface="Arial"/>
                <a:sym typeface="Arial"/>
              </a:defRPr>
            </a:pPr>
            <a:r>
              <a:t>Refers directly to</a:t>
            </a:r>
          </a:p>
          <a:p>
            <a:pPr algn="l" defTabSz="1300480">
              <a:defRPr sz="1800">
                <a:latin typeface="Arial"/>
                <a:ea typeface="Arial"/>
                <a:cs typeface="Arial"/>
                <a:sym typeface="Arial"/>
              </a:defRPr>
            </a:pPr>
            <a:r>
              <a:t>   the text</a:t>
            </a:r>
          </a:p>
          <a:p>
            <a:pPr algn="l" defTabSz="1300480">
              <a:defRPr sz="1800">
                <a:latin typeface="Arial"/>
                <a:ea typeface="Arial"/>
                <a:cs typeface="Arial"/>
                <a:sym typeface="Arial"/>
              </a:defRPr>
            </a:pPr>
          </a:p>
          <a:p>
            <a:pPr algn="l" defTabSz="1300480">
              <a:defRPr sz="1800">
                <a:latin typeface="Arial"/>
                <a:ea typeface="Arial"/>
                <a:cs typeface="Arial"/>
                <a:sym typeface="Arial"/>
              </a:defRPr>
            </a:pPr>
          </a:p>
          <a:p>
            <a:pPr algn="l" defTabSz="1300480">
              <a:defRPr sz="1800">
                <a:latin typeface="Arial"/>
                <a:ea typeface="Arial"/>
                <a:cs typeface="Arial"/>
                <a:sym typeface="Arial"/>
              </a:defRPr>
            </a:pPr>
            <a:r>
              <a:t>Builds on others’ </a:t>
            </a:r>
          </a:p>
          <a:p>
            <a:pPr algn="l" defTabSz="1300480">
              <a:defRPr sz="1800">
                <a:latin typeface="Arial"/>
                <a:ea typeface="Arial"/>
                <a:cs typeface="Arial"/>
                <a:sym typeface="Arial"/>
              </a:defRPr>
            </a:pPr>
            <a:r>
              <a:t>   comments</a:t>
            </a:r>
          </a:p>
          <a:p>
            <a:pPr algn="l" defTabSz="1300480">
              <a:defRPr sz="1800">
                <a:latin typeface="Arial"/>
                <a:ea typeface="Arial"/>
                <a:cs typeface="Arial"/>
                <a:sym typeface="Arial"/>
              </a:defRPr>
            </a:pPr>
          </a:p>
          <a:p>
            <a:pPr algn="l" defTabSz="1300480">
              <a:defRPr sz="1800">
                <a:latin typeface="Arial"/>
                <a:ea typeface="Arial"/>
                <a:cs typeface="Arial"/>
                <a:sym typeface="Arial"/>
              </a:defRPr>
            </a:pPr>
          </a:p>
          <a:p>
            <a:pPr algn="l" defTabSz="1300480">
              <a:defRPr sz="1800">
                <a:latin typeface="Arial"/>
                <a:ea typeface="Arial"/>
                <a:cs typeface="Arial"/>
                <a:sym typeface="Arial"/>
              </a:defRPr>
            </a:pPr>
            <a:r>
              <a:t>Uses an academic</a:t>
            </a:r>
          </a:p>
          <a:p>
            <a:pPr algn="l" defTabSz="1300480">
              <a:defRPr sz="1800">
                <a:latin typeface="Arial"/>
                <a:ea typeface="Arial"/>
                <a:cs typeface="Arial"/>
                <a:sym typeface="Arial"/>
              </a:defRPr>
            </a:pPr>
            <a:r>
              <a:t>    language tone</a:t>
            </a:r>
          </a:p>
          <a:p>
            <a:pPr algn="l" defTabSz="1300480">
              <a:defRPr sz="1800">
                <a:latin typeface="Arial"/>
                <a:ea typeface="Arial"/>
                <a:cs typeface="Arial"/>
                <a:sym typeface="Arial"/>
              </a:defRPr>
            </a:pPr>
          </a:p>
          <a:p>
            <a:pPr algn="l" defTabSz="1300480">
              <a:defRPr sz="1800">
                <a:latin typeface="Arial"/>
                <a:ea typeface="Arial"/>
                <a:cs typeface="Arial"/>
                <a:sym typeface="Arial"/>
              </a:defRPr>
            </a:pPr>
          </a:p>
          <a:p>
            <a:pPr algn="l" defTabSz="1300480">
              <a:defRPr sz="1800">
                <a:latin typeface="Arial"/>
                <a:ea typeface="Arial"/>
                <a:cs typeface="Arial"/>
                <a:sym typeface="Arial"/>
              </a:defRPr>
            </a:pPr>
            <a:r>
              <a:t>Appears to be </a:t>
            </a:r>
          </a:p>
          <a:p>
            <a:pPr algn="l" defTabSz="1300480">
              <a:defRPr sz="1800">
                <a:latin typeface="Arial"/>
                <a:ea typeface="Arial"/>
                <a:cs typeface="Arial"/>
                <a:sym typeface="Arial"/>
              </a:defRPr>
            </a:pPr>
            <a:r>
              <a:t>   listening</a:t>
            </a:r>
          </a:p>
        </p:txBody>
      </p:sp>
      <p:sp>
        <p:nvSpPr>
          <p:cNvPr id="168" name="Shape 183"/>
          <p:cNvSpPr/>
          <p:nvPr/>
        </p:nvSpPr>
        <p:spPr>
          <a:xfrm flipV="1">
            <a:off x="7565504" y="1349649"/>
            <a:ext cx="13" cy="8488390"/>
          </a:xfrm>
          <a:prstGeom prst="line">
            <a:avLst/>
          </a:prstGeom>
          <a:ln w="25400">
            <a:solidFill>
              <a:srgbClr val="BBE0E3"/>
            </a:solidFill>
            <a:bevel/>
          </a:ln>
          <a:effectLst>
            <a:outerShdw sx="100000" sy="100000" kx="0" ky="0" algn="b" rotWithShape="0" blurRad="50800" dist="25400" dir="5400000">
              <a:srgbClr val="000000">
                <a:alpha val="38000"/>
              </a:srgbClr>
            </a:outerShdw>
          </a:effectLst>
        </p:spPr>
        <p:txBody>
          <a:bodyPr lIns="45718" tIns="45718" rIns="45718" bIns="45718"/>
          <a:lstStyle/>
          <a:p>
            <a:pP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Depth of Knowledge (DOK) Levels for Socratic Seminar"/>
          <p:cNvSpPr txBox="1"/>
          <p:nvPr/>
        </p:nvSpPr>
        <p:spPr>
          <a:xfrm>
            <a:off x="3291838" y="112368"/>
            <a:ext cx="8122921"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2400">
                <a:latin typeface="Helvetica Neue"/>
                <a:ea typeface="Helvetica Neue"/>
                <a:cs typeface="Helvetica Neue"/>
                <a:sym typeface="Helvetica Neue"/>
              </a:defRPr>
            </a:lvl1pPr>
          </a:lstStyle>
          <a:p>
            <a:pPr/>
            <a:r>
              <a:t>Depth of Knowledge (DOK) Levels for Socratic Seminar</a:t>
            </a:r>
          </a:p>
        </p:txBody>
      </p:sp>
      <p:sp>
        <p:nvSpPr>
          <p:cNvPr id="171" name="Oval"/>
          <p:cNvSpPr/>
          <p:nvPr/>
        </p:nvSpPr>
        <p:spPr>
          <a:xfrm>
            <a:off x="5409431" y="3564359"/>
            <a:ext cx="2492827" cy="2328719"/>
          </a:xfrm>
          <a:prstGeom prst="ellipse">
            <a:avLst/>
          </a:prstGeom>
          <a:ln w="63500">
            <a:solidFill>
              <a:srgbClr val="000000"/>
            </a:solidFill>
            <a:miter lim="400000"/>
          </a:ln>
        </p:spPr>
        <p:txBody>
          <a:bodyPr lIns="50800" tIns="50800" rIns="50800" bIns="50800" anchor="ctr"/>
          <a:lstStyle/>
          <a:p>
            <a:pPr>
              <a:defRPr sz="2200">
                <a:solidFill>
                  <a:srgbClr val="FFFFFF"/>
                </a:solidFill>
                <a:latin typeface="Helvetica Neue Medium"/>
                <a:ea typeface="Helvetica Neue Medium"/>
                <a:cs typeface="Helvetica Neue Medium"/>
                <a:sym typeface="Helvetica Neue Medium"/>
              </a:defRPr>
            </a:pPr>
          </a:p>
        </p:txBody>
      </p:sp>
      <p:sp>
        <p:nvSpPr>
          <p:cNvPr id="172" name="Oval"/>
          <p:cNvSpPr/>
          <p:nvPr/>
        </p:nvSpPr>
        <p:spPr>
          <a:xfrm>
            <a:off x="2235175" y="667270"/>
            <a:ext cx="8841334" cy="8419060"/>
          </a:xfrm>
          <a:prstGeom prst="ellipse">
            <a:avLst/>
          </a:prstGeom>
          <a:ln w="63500">
            <a:solidFill>
              <a:srgbClr val="000000"/>
            </a:solidFill>
            <a:miter lim="400000"/>
          </a:ln>
        </p:spPr>
        <p:txBody>
          <a:bodyPr lIns="50800" tIns="50800" rIns="50800" bIns="50800" anchor="ctr"/>
          <a:lstStyle/>
          <a:p>
            <a:pPr>
              <a:defRPr sz="2200">
                <a:solidFill>
                  <a:srgbClr val="FFFFFF"/>
                </a:solidFill>
                <a:latin typeface="Helvetica Neue Medium"/>
                <a:ea typeface="Helvetica Neue Medium"/>
                <a:cs typeface="Helvetica Neue Medium"/>
                <a:sym typeface="Helvetica Neue Medium"/>
              </a:defRPr>
            </a:pPr>
          </a:p>
        </p:txBody>
      </p:sp>
      <p:sp>
        <p:nvSpPr>
          <p:cNvPr id="173" name="Level I:…"/>
          <p:cNvSpPr txBox="1"/>
          <p:nvPr/>
        </p:nvSpPr>
        <p:spPr>
          <a:xfrm>
            <a:off x="5849263" y="3639005"/>
            <a:ext cx="1306272" cy="5792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800">
                <a:latin typeface="Helvetica Neue"/>
                <a:ea typeface="Helvetica Neue"/>
                <a:cs typeface="Helvetica Neue"/>
                <a:sym typeface="Helvetica Neue"/>
              </a:defRPr>
            </a:pPr>
            <a:r>
              <a:t>Level I:</a:t>
            </a:r>
          </a:p>
          <a:p>
            <a:pPr>
              <a:defRPr sz="1400">
                <a:latin typeface="Helvetica Neue"/>
                <a:ea typeface="Helvetica Neue"/>
                <a:cs typeface="Helvetica Neue"/>
                <a:sym typeface="Helvetica Neue"/>
              </a:defRPr>
            </a:pPr>
            <a:r>
              <a:t>Literal Reading</a:t>
            </a:r>
          </a:p>
        </p:txBody>
      </p:sp>
      <p:sp>
        <p:nvSpPr>
          <p:cNvPr id="174" name="Line"/>
          <p:cNvSpPr/>
          <p:nvPr/>
        </p:nvSpPr>
        <p:spPr>
          <a:xfrm flipV="1">
            <a:off x="3749178" y="1532530"/>
            <a:ext cx="5506447" cy="6392372"/>
          </a:xfrm>
          <a:prstGeom prst="line">
            <a:avLst/>
          </a:prstGeom>
          <a:ln w="25400">
            <a:solidFill>
              <a:srgbClr val="000000"/>
            </a:solidFill>
            <a:miter lim="400000"/>
          </a:ln>
        </p:spPr>
        <p:txBody>
          <a:bodyPr lIns="45718" tIns="45718" rIns="45718" bIns="45718"/>
          <a:lstStyle/>
          <a:p>
            <a:pPr/>
          </a:p>
        </p:txBody>
      </p:sp>
      <p:sp>
        <p:nvSpPr>
          <p:cNvPr id="175" name="Line"/>
          <p:cNvSpPr/>
          <p:nvPr/>
        </p:nvSpPr>
        <p:spPr>
          <a:xfrm>
            <a:off x="3177380" y="2321171"/>
            <a:ext cx="7177488" cy="4815090"/>
          </a:xfrm>
          <a:prstGeom prst="line">
            <a:avLst/>
          </a:prstGeom>
          <a:ln w="25400">
            <a:solidFill>
              <a:srgbClr val="000000"/>
            </a:solidFill>
            <a:miter lim="400000"/>
          </a:ln>
        </p:spPr>
        <p:txBody>
          <a:bodyPr lIns="45718" tIns="45718" rIns="45718" bIns="45718"/>
          <a:lstStyle/>
          <a:p>
            <a:pPr/>
          </a:p>
        </p:txBody>
      </p:sp>
      <p:sp>
        <p:nvSpPr>
          <p:cNvPr id="176" name="Level IV:…"/>
          <p:cNvSpPr txBox="1"/>
          <p:nvPr/>
        </p:nvSpPr>
        <p:spPr>
          <a:xfrm>
            <a:off x="5364603" y="4337505"/>
            <a:ext cx="1030987" cy="7824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800">
                <a:latin typeface="Helvetica Neue"/>
                <a:ea typeface="Helvetica Neue"/>
                <a:cs typeface="Helvetica Neue"/>
                <a:sym typeface="Helvetica Neue"/>
              </a:defRPr>
            </a:pPr>
            <a:r>
              <a:t>Level IV:</a:t>
            </a:r>
          </a:p>
          <a:p>
            <a:pPr>
              <a:defRPr sz="1400">
                <a:latin typeface="Helvetica Neue"/>
                <a:ea typeface="Helvetica Neue"/>
                <a:cs typeface="Helvetica Neue"/>
                <a:sym typeface="Helvetica Neue"/>
              </a:defRPr>
            </a:pPr>
            <a:r>
              <a:t>Extended</a:t>
            </a:r>
          </a:p>
          <a:p>
            <a:pPr>
              <a:defRPr sz="1400">
                <a:latin typeface="Helvetica Neue"/>
                <a:ea typeface="Helvetica Neue"/>
                <a:cs typeface="Helvetica Neue"/>
                <a:sym typeface="Helvetica Neue"/>
              </a:defRPr>
            </a:pPr>
            <a:r>
              <a:t>Thinking</a:t>
            </a:r>
          </a:p>
        </p:txBody>
      </p:sp>
      <p:sp>
        <p:nvSpPr>
          <p:cNvPr id="177" name="Level II:…"/>
          <p:cNvSpPr txBox="1"/>
          <p:nvPr/>
        </p:nvSpPr>
        <p:spPr>
          <a:xfrm>
            <a:off x="6872781" y="4250878"/>
            <a:ext cx="961035" cy="5792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800">
                <a:latin typeface="Helvetica Neue"/>
                <a:ea typeface="Helvetica Neue"/>
                <a:cs typeface="Helvetica Neue"/>
                <a:sym typeface="Helvetica Neue"/>
              </a:defRPr>
            </a:pPr>
            <a:r>
              <a:t>Level II:</a:t>
            </a:r>
          </a:p>
          <a:p>
            <a:pPr>
              <a:defRPr sz="1400">
                <a:latin typeface="Helvetica Neue"/>
                <a:ea typeface="Helvetica Neue"/>
                <a:cs typeface="Helvetica Neue"/>
                <a:sym typeface="Helvetica Neue"/>
              </a:defRPr>
            </a:pPr>
            <a:r>
              <a:t>Inference</a:t>
            </a:r>
          </a:p>
        </p:txBody>
      </p:sp>
      <p:sp>
        <p:nvSpPr>
          <p:cNvPr id="178" name="Level III:…"/>
          <p:cNvSpPr txBox="1"/>
          <p:nvPr/>
        </p:nvSpPr>
        <p:spPr>
          <a:xfrm>
            <a:off x="6255999" y="4862752"/>
            <a:ext cx="1020243" cy="7824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800">
                <a:latin typeface="Helvetica Neue"/>
                <a:ea typeface="Helvetica Neue"/>
                <a:cs typeface="Helvetica Neue"/>
                <a:sym typeface="Helvetica Neue"/>
              </a:defRPr>
            </a:pPr>
            <a:r>
              <a:t>Level III:</a:t>
            </a:r>
          </a:p>
          <a:p>
            <a:pPr>
              <a:defRPr sz="1400">
                <a:latin typeface="Helvetica Neue"/>
                <a:ea typeface="Helvetica Neue"/>
                <a:cs typeface="Helvetica Neue"/>
                <a:sym typeface="Helvetica Neue"/>
              </a:defRPr>
            </a:pPr>
            <a:r>
              <a:t>Strategic</a:t>
            </a:r>
          </a:p>
          <a:p>
            <a:pPr>
              <a:defRPr sz="1400">
                <a:latin typeface="Helvetica Neue"/>
                <a:ea typeface="Helvetica Neue"/>
                <a:cs typeface="Helvetica Neue"/>
                <a:sym typeface="Helvetica Neue"/>
              </a:defRPr>
            </a:pPr>
            <a:r>
              <a:t>Thinking</a:t>
            </a:r>
          </a:p>
        </p:txBody>
      </p:sp>
      <p:sp>
        <p:nvSpPr>
          <p:cNvPr id="179" name="Who? What?…"/>
          <p:cNvSpPr txBox="1"/>
          <p:nvPr/>
        </p:nvSpPr>
        <p:spPr>
          <a:xfrm>
            <a:off x="5966256" y="695723"/>
            <a:ext cx="1379170" cy="706223"/>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Neue"/>
                <a:ea typeface="Helvetica Neue"/>
                <a:cs typeface="Helvetica Neue"/>
                <a:sym typeface="Helvetica Neue"/>
              </a:defRPr>
            </a:pPr>
            <a:r>
              <a:t>Who? What?</a:t>
            </a:r>
          </a:p>
          <a:p>
            <a:pPr>
              <a:defRPr sz="1400">
                <a:latin typeface="Helvetica Neue"/>
                <a:ea typeface="Helvetica Neue"/>
                <a:cs typeface="Helvetica Neue"/>
                <a:sym typeface="Helvetica Neue"/>
              </a:defRPr>
            </a:pPr>
            <a:r>
              <a:t>When? Where?</a:t>
            </a:r>
          </a:p>
          <a:p>
            <a:pPr>
              <a:defRPr sz="1400">
                <a:latin typeface="Helvetica Neue"/>
                <a:ea typeface="Helvetica Neue"/>
                <a:cs typeface="Helvetica Neue"/>
                <a:sym typeface="Helvetica Neue"/>
              </a:defRPr>
            </a:pPr>
            <a:r>
              <a:t>How?</a:t>
            </a:r>
          </a:p>
        </p:txBody>
      </p:sp>
      <p:sp>
        <p:nvSpPr>
          <p:cNvPr id="180" name="Compare/contrast this…"/>
          <p:cNvSpPr txBox="1"/>
          <p:nvPr/>
        </p:nvSpPr>
        <p:spPr>
          <a:xfrm>
            <a:off x="2555289" y="3081340"/>
            <a:ext cx="2386585" cy="7062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Compare/contrast this</a:t>
            </a:r>
          </a:p>
          <a:p>
            <a:pPr algn="l">
              <a:defRPr sz="1400">
                <a:latin typeface="Helvetica Neue"/>
                <a:ea typeface="Helvetica Neue"/>
                <a:cs typeface="Helvetica Neue"/>
                <a:sym typeface="Helvetica Neue"/>
              </a:defRPr>
            </a:pPr>
            <a:r>
              <a:t>piece to a piece on a similar</a:t>
            </a:r>
          </a:p>
          <a:p>
            <a:pPr algn="l">
              <a:defRPr sz="1400">
                <a:latin typeface="Helvetica Neue"/>
                <a:ea typeface="Helvetica Neue"/>
                <a:cs typeface="Helvetica Neue"/>
                <a:sym typeface="Helvetica Neue"/>
              </a:defRPr>
            </a:pPr>
            <a:r>
              <a:t>subject.</a:t>
            </a:r>
          </a:p>
        </p:txBody>
      </p:sp>
      <p:sp>
        <p:nvSpPr>
          <p:cNvPr id="181" name="What would be an…"/>
          <p:cNvSpPr txBox="1"/>
          <p:nvPr/>
        </p:nvSpPr>
        <p:spPr>
          <a:xfrm>
            <a:off x="5724723" y="5937705"/>
            <a:ext cx="2847798" cy="13158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What would be an</a:t>
            </a:r>
          </a:p>
          <a:p>
            <a:pPr algn="l">
              <a:defRPr sz="1400">
                <a:latin typeface="Helvetica Neue"/>
                <a:ea typeface="Helvetica Neue"/>
                <a:cs typeface="Helvetica Neue"/>
                <a:sym typeface="Helvetica Neue"/>
              </a:defRPr>
            </a:pPr>
            <a:r>
              <a:t>abstract noun that</a:t>
            </a:r>
          </a:p>
          <a:p>
            <a:pPr algn="l">
              <a:defRPr sz="1400">
                <a:latin typeface="Helvetica Neue"/>
                <a:ea typeface="Helvetica Neue"/>
                <a:cs typeface="Helvetica Neue"/>
                <a:sym typeface="Helvetica Neue"/>
              </a:defRPr>
            </a:pPr>
            <a:r>
              <a:t>represents a “big idea” (theme)</a:t>
            </a:r>
          </a:p>
          <a:p>
            <a:pPr algn="l">
              <a:defRPr sz="1400">
                <a:latin typeface="Helvetica Neue"/>
                <a:ea typeface="Helvetica Neue"/>
                <a:cs typeface="Helvetica Neue"/>
                <a:sym typeface="Helvetica Neue"/>
              </a:defRPr>
            </a:pPr>
            <a:r>
              <a:t>in this piece? (</a:t>
            </a:r>
            <a:r>
              <a:rPr i="1"/>
              <a:t>-ness, -ment,</a:t>
            </a:r>
            <a:endParaRPr i="1"/>
          </a:p>
          <a:p>
            <a:pPr algn="l">
              <a:defRPr i="1" sz="1400">
                <a:latin typeface="Helvetica Neue"/>
                <a:ea typeface="Helvetica Neue"/>
                <a:cs typeface="Helvetica Neue"/>
                <a:sym typeface="Helvetica Neue"/>
              </a:defRPr>
            </a:pPr>
            <a:r>
              <a:t>-ity, -ism, -tion, -sion, -hood</a:t>
            </a:r>
            <a:r>
              <a:rPr i="0"/>
              <a:t>, -</a:t>
            </a:r>
            <a:r>
              <a:t>ure</a:t>
            </a:r>
            <a:r>
              <a:rPr i="0"/>
              <a:t>,</a:t>
            </a:r>
          </a:p>
          <a:p>
            <a:pPr algn="l">
              <a:defRPr i="1" sz="1400">
                <a:latin typeface="Helvetica Neue"/>
                <a:ea typeface="Helvetica Neue"/>
                <a:cs typeface="Helvetica Neue"/>
                <a:sym typeface="Helvetica Neue"/>
              </a:defRPr>
            </a:pPr>
            <a:r>
              <a:t>-ance, ence</a:t>
            </a:r>
            <a:r>
              <a:rPr i="0"/>
              <a:t>) </a:t>
            </a:r>
          </a:p>
        </p:txBody>
      </p:sp>
      <p:sp>
        <p:nvSpPr>
          <p:cNvPr id="182" name="What patterns do you notice?…"/>
          <p:cNvSpPr txBox="1"/>
          <p:nvPr/>
        </p:nvSpPr>
        <p:spPr>
          <a:xfrm>
            <a:off x="8152130" y="2883174"/>
            <a:ext cx="2392681" cy="6684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300">
                <a:latin typeface="Helvetica Neue"/>
                <a:ea typeface="Helvetica Neue"/>
                <a:cs typeface="Helvetica Neue"/>
                <a:sym typeface="Helvetica Neue"/>
              </a:defRPr>
            </a:pPr>
            <a:r>
              <a:t>What patterns do you notice? </a:t>
            </a:r>
          </a:p>
          <a:p>
            <a:pPr algn="l">
              <a:defRPr sz="1300">
                <a:latin typeface="Helvetica Neue"/>
                <a:ea typeface="Helvetica Neue"/>
                <a:cs typeface="Helvetica Neue"/>
                <a:sym typeface="Helvetica Neue"/>
              </a:defRPr>
            </a:pPr>
            <a:r>
              <a:t>How do these patterns</a:t>
            </a:r>
          </a:p>
          <a:p>
            <a:pPr algn="l">
              <a:defRPr sz="1300">
                <a:latin typeface="Helvetica Neue"/>
                <a:ea typeface="Helvetica Neue"/>
                <a:cs typeface="Helvetica Neue"/>
                <a:sym typeface="Helvetica Neue"/>
              </a:defRPr>
            </a:pPr>
            <a:r>
              <a:t>contribute to meaning? </a:t>
            </a:r>
          </a:p>
        </p:txBody>
      </p:sp>
      <p:sp>
        <p:nvSpPr>
          <p:cNvPr id="183" name="Are any words used in…"/>
          <p:cNvSpPr txBox="1"/>
          <p:nvPr/>
        </p:nvSpPr>
        <p:spPr>
          <a:xfrm>
            <a:off x="7835999" y="3638827"/>
            <a:ext cx="2154276" cy="85897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300">
                <a:latin typeface="Helvetica Neue"/>
                <a:ea typeface="Helvetica Neue"/>
                <a:cs typeface="Helvetica Neue"/>
                <a:sym typeface="Helvetica Neue"/>
              </a:defRPr>
            </a:pPr>
            <a:r>
              <a:t>Are any words used in </a:t>
            </a:r>
          </a:p>
          <a:p>
            <a:pPr algn="l">
              <a:defRPr sz="1300">
                <a:latin typeface="Helvetica Neue"/>
                <a:ea typeface="Helvetica Neue"/>
                <a:cs typeface="Helvetica Neue"/>
                <a:sym typeface="Helvetica Neue"/>
              </a:defRPr>
            </a:pPr>
            <a:r>
              <a:t>unusual ways? What</a:t>
            </a:r>
          </a:p>
          <a:p>
            <a:pPr algn="l">
              <a:defRPr sz="1300">
                <a:latin typeface="Helvetica Neue"/>
                <a:ea typeface="Helvetica Neue"/>
                <a:cs typeface="Helvetica Neue"/>
                <a:sym typeface="Helvetica Neue"/>
              </a:defRPr>
            </a:pPr>
            <a:r>
              <a:t>might these words mean in</a:t>
            </a:r>
          </a:p>
          <a:p>
            <a:pPr algn="l">
              <a:defRPr sz="1300">
                <a:latin typeface="Helvetica Neue"/>
                <a:ea typeface="Helvetica Neue"/>
                <a:cs typeface="Helvetica Neue"/>
                <a:sym typeface="Helvetica Neue"/>
              </a:defRPr>
            </a:pPr>
            <a:r>
              <a:t>this context? </a:t>
            </a:r>
          </a:p>
        </p:txBody>
      </p:sp>
      <p:sp>
        <p:nvSpPr>
          <p:cNvPr id="184" name="What is the tone? How do you…"/>
          <p:cNvSpPr txBox="1"/>
          <p:nvPr/>
        </p:nvSpPr>
        <p:spPr>
          <a:xfrm>
            <a:off x="8594114" y="4496077"/>
            <a:ext cx="2392516" cy="104947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300">
                <a:latin typeface="Helvetica Neue"/>
                <a:ea typeface="Helvetica Neue"/>
                <a:cs typeface="Helvetica Neue"/>
                <a:sym typeface="Helvetica Neue"/>
              </a:defRPr>
            </a:pPr>
            <a:r>
              <a:t>What is the tone? How do you</a:t>
            </a:r>
          </a:p>
          <a:p>
            <a:pPr algn="l">
              <a:defRPr sz="1300">
                <a:latin typeface="Helvetica Neue"/>
                <a:ea typeface="Helvetica Neue"/>
                <a:cs typeface="Helvetica Neue"/>
                <a:sym typeface="Helvetica Neue"/>
              </a:defRPr>
            </a:pPr>
            <a:r>
              <a:t>know? </a:t>
            </a:r>
          </a:p>
          <a:p>
            <a:pPr algn="l">
              <a:defRPr sz="1300">
                <a:latin typeface="Helvetica Neue"/>
                <a:ea typeface="Helvetica Neue"/>
                <a:cs typeface="Helvetica Neue"/>
                <a:sym typeface="Helvetica Neue"/>
              </a:defRPr>
            </a:pPr>
            <a:r>
              <a:t>Does the tone change within</a:t>
            </a:r>
          </a:p>
          <a:p>
            <a:pPr algn="l">
              <a:defRPr sz="1300">
                <a:latin typeface="Helvetica Neue"/>
                <a:ea typeface="Helvetica Neue"/>
                <a:cs typeface="Helvetica Neue"/>
                <a:sym typeface="Helvetica Neue"/>
              </a:defRPr>
            </a:pPr>
            <a:r>
              <a:t>the piece? Where? How do</a:t>
            </a:r>
          </a:p>
          <a:p>
            <a:pPr algn="l">
              <a:defRPr sz="1300">
                <a:latin typeface="Helvetica Neue"/>
                <a:ea typeface="Helvetica Neue"/>
                <a:cs typeface="Helvetica Neue"/>
                <a:sym typeface="Helvetica Neue"/>
              </a:defRPr>
            </a:pPr>
            <a:r>
              <a:t>you know? </a:t>
            </a:r>
          </a:p>
        </p:txBody>
      </p:sp>
      <p:sp>
        <p:nvSpPr>
          <p:cNvPr id="185" name="What are the…"/>
          <p:cNvSpPr txBox="1"/>
          <p:nvPr/>
        </p:nvSpPr>
        <p:spPr>
          <a:xfrm>
            <a:off x="7442200" y="1281352"/>
            <a:ext cx="1313028" cy="7062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What are the</a:t>
            </a:r>
          </a:p>
          <a:p>
            <a:pPr algn="l">
              <a:defRPr sz="1400">
                <a:latin typeface="Helvetica Neue"/>
                <a:ea typeface="Helvetica Neue"/>
                <a:cs typeface="Helvetica Neue"/>
                <a:sym typeface="Helvetica Neue"/>
              </a:defRPr>
            </a:pPr>
            <a:r>
              <a:t>key transitions</a:t>
            </a:r>
          </a:p>
          <a:p>
            <a:pPr algn="l">
              <a:defRPr sz="1400">
                <a:latin typeface="Helvetica Neue"/>
                <a:ea typeface="Helvetica Neue"/>
                <a:cs typeface="Helvetica Neue"/>
                <a:sym typeface="Helvetica Neue"/>
              </a:defRPr>
            </a:pPr>
            <a:r>
              <a:t>in the piece? </a:t>
            </a:r>
          </a:p>
        </p:txBody>
      </p:sp>
      <p:sp>
        <p:nvSpPr>
          <p:cNvPr id="186" name="Summarize the…"/>
          <p:cNvSpPr txBox="1"/>
          <p:nvPr/>
        </p:nvSpPr>
        <p:spPr>
          <a:xfrm>
            <a:off x="3810000" y="1670505"/>
            <a:ext cx="1711834" cy="9094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Summarize the</a:t>
            </a:r>
          </a:p>
          <a:p>
            <a:pPr algn="l">
              <a:defRPr sz="1400">
                <a:latin typeface="Helvetica Neue"/>
                <a:ea typeface="Helvetica Neue"/>
                <a:cs typeface="Helvetica Neue"/>
                <a:sym typeface="Helvetica Neue"/>
              </a:defRPr>
            </a:pPr>
            <a:r>
              <a:t>piece. What do you</a:t>
            </a:r>
          </a:p>
          <a:p>
            <a:pPr algn="l">
              <a:defRPr sz="1400">
                <a:latin typeface="Helvetica Neue"/>
                <a:ea typeface="Helvetica Neue"/>
                <a:cs typeface="Helvetica Neue"/>
                <a:sym typeface="Helvetica Neue"/>
              </a:defRPr>
            </a:pPr>
            <a:r>
              <a:t>think is the author’s</a:t>
            </a:r>
          </a:p>
          <a:p>
            <a:pPr algn="l">
              <a:defRPr sz="1400">
                <a:latin typeface="Helvetica Neue"/>
                <a:ea typeface="Helvetica Neue"/>
                <a:cs typeface="Helvetica Neue"/>
                <a:sym typeface="Helvetica Neue"/>
              </a:defRPr>
            </a:pPr>
            <a:r>
              <a:t>purpose? </a:t>
            </a:r>
          </a:p>
        </p:txBody>
      </p:sp>
      <p:sp>
        <p:nvSpPr>
          <p:cNvPr id="187" name="Does the author give…"/>
          <p:cNvSpPr txBox="1"/>
          <p:nvPr/>
        </p:nvSpPr>
        <p:spPr>
          <a:xfrm>
            <a:off x="5750674" y="2813505"/>
            <a:ext cx="1810335" cy="7062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400">
                <a:latin typeface="Helvetica Neue"/>
                <a:ea typeface="Helvetica Neue"/>
                <a:cs typeface="Helvetica Neue"/>
                <a:sym typeface="Helvetica Neue"/>
              </a:defRPr>
            </a:pPr>
            <a:r>
              <a:t>Does the author give</a:t>
            </a:r>
          </a:p>
          <a:p>
            <a:pPr>
              <a:defRPr sz="1400">
                <a:latin typeface="Helvetica Neue"/>
                <a:ea typeface="Helvetica Neue"/>
                <a:cs typeface="Helvetica Neue"/>
                <a:sym typeface="Helvetica Neue"/>
              </a:defRPr>
            </a:pPr>
            <a:r>
              <a:t>examples to support</a:t>
            </a:r>
          </a:p>
          <a:p>
            <a:pPr>
              <a:defRPr sz="1400">
                <a:latin typeface="Helvetica Neue"/>
                <a:ea typeface="Helvetica Neue"/>
                <a:cs typeface="Helvetica Neue"/>
                <a:sym typeface="Helvetica Neue"/>
              </a:defRPr>
            </a:pPr>
            <a:r>
              <a:t>his/her purpose? </a:t>
            </a:r>
          </a:p>
        </p:txBody>
      </p:sp>
      <p:sp>
        <p:nvSpPr>
          <p:cNvPr id="188" name="What visuals…"/>
          <p:cNvSpPr txBox="1"/>
          <p:nvPr/>
        </p:nvSpPr>
        <p:spPr>
          <a:xfrm>
            <a:off x="5954876" y="1873705"/>
            <a:ext cx="1401928" cy="5030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What visuals</a:t>
            </a:r>
          </a:p>
          <a:p>
            <a:pPr algn="l">
              <a:defRPr sz="1400">
                <a:latin typeface="Helvetica Neue"/>
                <a:ea typeface="Helvetica Neue"/>
                <a:cs typeface="Helvetica Neue"/>
                <a:sym typeface="Helvetica Neue"/>
              </a:defRPr>
            </a:pPr>
            <a:r>
              <a:t>stick with you?  </a:t>
            </a:r>
          </a:p>
        </p:txBody>
      </p:sp>
      <p:sp>
        <p:nvSpPr>
          <p:cNvPr id="189" name="Find a small detail.…"/>
          <p:cNvSpPr txBox="1"/>
          <p:nvPr/>
        </p:nvSpPr>
        <p:spPr>
          <a:xfrm>
            <a:off x="5762823" y="7679032"/>
            <a:ext cx="2448992" cy="9094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Find a small detail.</a:t>
            </a:r>
          </a:p>
          <a:p>
            <a:pPr algn="l">
              <a:defRPr sz="1400">
                <a:latin typeface="Helvetica Neue"/>
                <a:ea typeface="Helvetica Neue"/>
                <a:cs typeface="Helvetica Neue"/>
                <a:sym typeface="Helvetica Neue"/>
              </a:defRPr>
            </a:pPr>
            <a:r>
              <a:t>Why is this detail included?</a:t>
            </a:r>
          </a:p>
          <a:p>
            <a:pPr algn="l">
              <a:defRPr sz="1400">
                <a:latin typeface="Helvetica Neue"/>
                <a:ea typeface="Helvetica Neue"/>
                <a:cs typeface="Helvetica Neue"/>
                <a:sym typeface="Helvetica Neue"/>
              </a:defRPr>
            </a:pPr>
            <a:r>
              <a:t>How does this detail support</a:t>
            </a:r>
          </a:p>
          <a:p>
            <a:pPr algn="l">
              <a:defRPr sz="1400">
                <a:latin typeface="Helvetica Neue"/>
                <a:ea typeface="Helvetica Neue"/>
                <a:cs typeface="Helvetica Neue"/>
                <a:sym typeface="Helvetica Neue"/>
              </a:defRPr>
            </a:pPr>
            <a:r>
              <a:t>your abstract noun (theme)? </a:t>
            </a:r>
          </a:p>
        </p:txBody>
      </p:sp>
      <p:sp>
        <p:nvSpPr>
          <p:cNvPr id="190" name="What, if anything, would you…"/>
          <p:cNvSpPr txBox="1"/>
          <p:nvPr/>
        </p:nvSpPr>
        <p:spPr>
          <a:xfrm>
            <a:off x="2353434" y="3920678"/>
            <a:ext cx="2465706" cy="5030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What, if anything, would you </a:t>
            </a:r>
          </a:p>
          <a:p>
            <a:pPr algn="l">
              <a:defRPr sz="1400">
                <a:latin typeface="Helvetica Neue"/>
                <a:ea typeface="Helvetica Neue"/>
                <a:cs typeface="Helvetica Neue"/>
                <a:sym typeface="Helvetica Neue"/>
              </a:defRPr>
            </a:pPr>
            <a:r>
              <a:t>like to ask this author? Why? </a:t>
            </a:r>
          </a:p>
        </p:txBody>
      </p:sp>
      <p:sp>
        <p:nvSpPr>
          <p:cNvPr id="191" name="Think about the way this piece…"/>
          <p:cNvSpPr txBox="1"/>
          <p:nvPr/>
        </p:nvSpPr>
        <p:spPr>
          <a:xfrm>
            <a:off x="2285158" y="4566105"/>
            <a:ext cx="2602257" cy="9094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Think about the way this piece</a:t>
            </a:r>
          </a:p>
          <a:p>
            <a:pPr algn="l">
              <a:defRPr sz="1400">
                <a:latin typeface="Helvetica Neue"/>
                <a:ea typeface="Helvetica Neue"/>
                <a:cs typeface="Helvetica Neue"/>
                <a:sym typeface="Helvetica Neue"/>
              </a:defRPr>
            </a:pPr>
            <a:r>
              <a:t>is organized. Why do you think</a:t>
            </a:r>
          </a:p>
          <a:p>
            <a:pPr algn="l">
              <a:defRPr sz="1400">
                <a:latin typeface="Helvetica Neue"/>
                <a:ea typeface="Helvetica Neue"/>
                <a:cs typeface="Helvetica Neue"/>
                <a:sym typeface="Helvetica Neue"/>
              </a:defRPr>
            </a:pPr>
            <a:r>
              <a:t>the author chose to organize</a:t>
            </a:r>
          </a:p>
          <a:p>
            <a:pPr algn="l">
              <a:defRPr sz="1400">
                <a:latin typeface="Helvetica Neue"/>
                <a:ea typeface="Helvetica Neue"/>
                <a:cs typeface="Helvetica Neue"/>
                <a:sym typeface="Helvetica Neue"/>
              </a:defRPr>
            </a:pPr>
            <a:r>
              <a:t>it in this way? </a:t>
            </a:r>
          </a:p>
        </p:txBody>
      </p:sp>
      <p:sp>
        <p:nvSpPr>
          <p:cNvPr id="192" name="When and were was this piece…"/>
          <p:cNvSpPr txBox="1"/>
          <p:nvPr/>
        </p:nvSpPr>
        <p:spPr>
          <a:xfrm>
            <a:off x="2557520" y="5716942"/>
            <a:ext cx="2583943" cy="7062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z="1400">
                <a:latin typeface="Helvetica Neue"/>
                <a:ea typeface="Helvetica Neue"/>
                <a:cs typeface="Helvetica Neue"/>
                <a:sym typeface="Helvetica Neue"/>
              </a:defRPr>
            </a:pPr>
            <a:r>
              <a:t>When and were was this piece</a:t>
            </a:r>
          </a:p>
          <a:p>
            <a:pPr algn="l">
              <a:defRPr sz="1400">
                <a:latin typeface="Helvetica Neue"/>
                <a:ea typeface="Helvetica Neue"/>
                <a:cs typeface="Helvetica Neue"/>
                <a:sym typeface="Helvetica Neue"/>
              </a:defRPr>
            </a:pPr>
            <a:r>
              <a:t>written? Does knowing this</a:t>
            </a:r>
          </a:p>
          <a:p>
            <a:pPr algn="l">
              <a:defRPr sz="1400">
                <a:latin typeface="Helvetica Neue"/>
                <a:ea typeface="Helvetica Neue"/>
                <a:cs typeface="Helvetica Neue"/>
                <a:sym typeface="Helvetica Neue"/>
              </a:defRPr>
            </a:pPr>
            <a:r>
              <a:t>illuminate its meaning?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4" name="Metacogitive frame:"/>
          <p:cNvSpPr txBox="1"/>
          <p:nvPr/>
        </p:nvSpPr>
        <p:spPr>
          <a:xfrm>
            <a:off x="1054099" y="645769"/>
            <a:ext cx="3093721"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b="1" sz="2400">
                <a:latin typeface="Helvetica Neue"/>
                <a:ea typeface="Helvetica Neue"/>
                <a:cs typeface="Helvetica Neue"/>
                <a:sym typeface="Helvetica Neue"/>
              </a:defRPr>
            </a:lvl1pPr>
          </a:lstStyle>
          <a:p>
            <a:pPr/>
            <a:r>
              <a:t>Metacogitive frame: </a:t>
            </a:r>
          </a:p>
        </p:txBody>
      </p:sp>
      <p:sp>
        <p:nvSpPr>
          <p:cNvPr id="195" name="(Interpretation…..). I To come to this conclusion, I (reread, considered,…"/>
          <p:cNvSpPr txBox="1"/>
          <p:nvPr/>
        </p:nvSpPr>
        <p:spPr>
          <a:xfrm>
            <a:off x="1600198" y="2074520"/>
            <a:ext cx="10387890" cy="82935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2400">
                <a:latin typeface="Helvetica Neue"/>
                <a:ea typeface="Helvetica Neue"/>
                <a:cs typeface="Helvetica Neue"/>
                <a:sym typeface="Helvetica Neue"/>
              </a:defRPr>
            </a:pPr>
            <a:r>
              <a:t>(Interpretation…..). I </a:t>
            </a:r>
            <a:r>
              <a:rPr i="1"/>
              <a:t>To come to this conclusion, I</a:t>
            </a:r>
            <a:r>
              <a:t> (reread, considered, </a:t>
            </a:r>
          </a:p>
          <a:p>
            <a:pPr algn="l">
              <a:defRPr b="1" sz="2400">
                <a:latin typeface="Helvetica Neue"/>
                <a:ea typeface="Helvetica Neue"/>
                <a:cs typeface="Helvetica Neue"/>
                <a:sym typeface="Helvetica Neue"/>
              </a:defRPr>
            </a:pPr>
            <a:r>
              <a:t>listened to, thought about…)….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7" name="Thesis Statement Frame: Part III Regents Exam: “…identify a central idea in…"/>
          <p:cNvSpPr txBox="1"/>
          <p:nvPr/>
        </p:nvSpPr>
        <p:spPr>
          <a:xfrm>
            <a:off x="1054097" y="239369"/>
            <a:ext cx="11579049" cy="119765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2400">
                <a:latin typeface="Helvetica Neue"/>
                <a:ea typeface="Helvetica Neue"/>
                <a:cs typeface="Helvetica Neue"/>
                <a:sym typeface="Helvetica Neue"/>
              </a:defRPr>
            </a:pPr>
            <a:r>
              <a:t>Thesis Statement Frame: Part III Regents Exam: “…</a:t>
            </a:r>
            <a:r>
              <a:rPr i="1"/>
              <a:t>identify a central idea in</a:t>
            </a:r>
            <a:endParaRPr i="1"/>
          </a:p>
          <a:p>
            <a:pPr algn="l">
              <a:defRPr b="1" i="1" sz="2400">
                <a:latin typeface="Helvetica Neue"/>
                <a:ea typeface="Helvetica Neue"/>
                <a:cs typeface="Helvetica Neue"/>
                <a:sym typeface="Helvetica Neue"/>
              </a:defRPr>
            </a:pPr>
            <a:r>
              <a:t>the text and analyze how the author’s the use of one writing strategy develops</a:t>
            </a:r>
          </a:p>
          <a:p>
            <a:pPr algn="l">
              <a:defRPr b="1" i="1" sz="2400">
                <a:latin typeface="Helvetica Neue"/>
                <a:ea typeface="Helvetica Neue"/>
                <a:cs typeface="Helvetica Neue"/>
                <a:sym typeface="Helvetica Neue"/>
              </a:defRPr>
            </a:pPr>
            <a:r>
              <a:t>the central idea…</a:t>
            </a:r>
            <a:r>
              <a:rPr i="0"/>
              <a:t>”</a:t>
            </a:r>
          </a:p>
        </p:txBody>
      </p:sp>
      <p:sp>
        <p:nvSpPr>
          <p:cNvPr id="198" name="In________________________, ______________________________…"/>
          <p:cNvSpPr txBox="1"/>
          <p:nvPr/>
        </p:nvSpPr>
        <p:spPr>
          <a:xfrm>
            <a:off x="1485900" y="1750670"/>
            <a:ext cx="8868766" cy="340745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2400">
                <a:latin typeface="Helvetica Neue"/>
                <a:ea typeface="Helvetica Neue"/>
                <a:cs typeface="Helvetica Neue"/>
                <a:sym typeface="Helvetica Neue"/>
              </a:defRPr>
            </a:pPr>
            <a:r>
              <a:t>In________________________, ______________________________</a:t>
            </a:r>
          </a:p>
          <a:p>
            <a:pPr algn="l">
              <a:defRPr b="1" sz="2400">
                <a:latin typeface="Helvetica Neue"/>
                <a:ea typeface="Helvetica Neue"/>
                <a:cs typeface="Helvetica Neue"/>
                <a:sym typeface="Helvetica Neue"/>
              </a:defRPr>
            </a:pPr>
          </a:p>
          <a:p>
            <a:pPr algn="l">
              <a:defRPr b="1" sz="2400">
                <a:latin typeface="Helvetica Neue"/>
                <a:ea typeface="Helvetica Neue"/>
                <a:cs typeface="Helvetica Neue"/>
                <a:sym typeface="Helvetica Neue"/>
              </a:defRPr>
            </a:pPr>
          </a:p>
          <a:p>
            <a:pPr algn="l">
              <a:defRPr b="1" sz="2400">
                <a:latin typeface="Helvetica Neue"/>
                <a:ea typeface="Helvetica Neue"/>
                <a:cs typeface="Helvetica Neue"/>
                <a:sym typeface="Helvetica Neue"/>
              </a:defRPr>
            </a:pPr>
          </a:p>
          <a:p>
            <a:pPr algn="l">
              <a:defRPr b="1" sz="2400">
                <a:latin typeface="Helvetica Neue"/>
                <a:ea typeface="Helvetica Neue"/>
                <a:cs typeface="Helvetica Neue"/>
                <a:sym typeface="Helvetica Neue"/>
              </a:defRPr>
            </a:pPr>
            <a:r>
              <a:t>employs_______________________ to</a:t>
            </a:r>
          </a:p>
          <a:p>
            <a:pPr algn="l">
              <a:defRPr b="1" sz="2400">
                <a:latin typeface="Helvetica Neue"/>
                <a:ea typeface="Helvetica Neue"/>
                <a:cs typeface="Helvetica Neue"/>
                <a:sym typeface="Helvetica Neue"/>
              </a:defRPr>
            </a:pPr>
          </a:p>
          <a:p>
            <a:pPr algn="l">
              <a:defRPr b="1" sz="2400">
                <a:latin typeface="Helvetica Neue"/>
                <a:ea typeface="Helvetica Neue"/>
                <a:cs typeface="Helvetica Neue"/>
                <a:sym typeface="Helvetica Neue"/>
              </a:defRPr>
            </a:pPr>
          </a:p>
          <a:p>
            <a:pPr algn="l">
              <a:defRPr b="1" sz="2400">
                <a:latin typeface="Helvetica Neue"/>
                <a:ea typeface="Helvetica Neue"/>
                <a:cs typeface="Helvetica Neue"/>
                <a:sym typeface="Helvetica Neue"/>
              </a:defRPr>
            </a:pPr>
          </a:p>
          <a:p>
            <a:pPr algn="l">
              <a:defRPr i="1" sz="1800">
                <a:latin typeface="Helvetica Neue"/>
                <a:ea typeface="Helvetica Neue"/>
                <a:cs typeface="Helvetica Neue"/>
                <a:sym typeface="Helvetica Neue"/>
              </a:defRPr>
            </a:pPr>
            <a:r>
              <a:t>______________________________________________________</a:t>
            </a:r>
            <a:r>
              <a:rPr b="1" i="0" sz="2400"/>
              <a:t>.</a:t>
            </a:r>
          </a:p>
        </p:txBody>
      </p:sp>
      <p:sp>
        <p:nvSpPr>
          <p:cNvPr id="199" name="(title of piece)"/>
          <p:cNvSpPr txBox="1"/>
          <p:nvPr/>
        </p:nvSpPr>
        <p:spPr>
          <a:xfrm>
            <a:off x="2637419" y="2111399"/>
            <a:ext cx="1481557" cy="374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1800">
                <a:latin typeface="Helvetica Neue"/>
                <a:ea typeface="Helvetica Neue"/>
                <a:cs typeface="Helvetica Neue"/>
                <a:sym typeface="Helvetica Neue"/>
              </a:defRPr>
            </a:lvl1pPr>
          </a:lstStyle>
          <a:p>
            <a:pPr/>
            <a:r>
              <a:t>(title of piece)</a:t>
            </a:r>
          </a:p>
        </p:txBody>
      </p:sp>
      <p:sp>
        <p:nvSpPr>
          <p:cNvPr id="200" name="(method: irony, sensory detail, dialogue, vivid descriptions of the setting, contrast, metaphor, first person point-of-view, a satirical tone, techniques of characterization, repetition, et. al. )"/>
          <p:cNvSpPr txBox="1"/>
          <p:nvPr/>
        </p:nvSpPr>
        <p:spPr>
          <a:xfrm>
            <a:off x="1485518" y="3622699"/>
            <a:ext cx="10438876" cy="666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i="1" sz="1800">
                <a:latin typeface="Helvetica Neue"/>
                <a:ea typeface="Helvetica Neue"/>
                <a:cs typeface="Helvetica Neue"/>
                <a:sym typeface="Helvetica Neue"/>
              </a:defRPr>
            </a:pPr>
            <a:r>
              <a:t>(</a:t>
            </a:r>
            <a:r>
              <a:rPr b="1"/>
              <a:t>method</a:t>
            </a:r>
            <a:r>
              <a:t>: irony, sensory detail, dialogue, vivid descriptions of the setting, contrast, metaphor, first person point-of-view, a satirical tone, techniques of characterization, repetition, et. al. )</a:t>
            </a:r>
          </a:p>
        </p:txBody>
      </p:sp>
      <p:sp>
        <p:nvSpPr>
          <p:cNvPr id="201" name="(author’s name)"/>
          <p:cNvSpPr txBox="1"/>
          <p:nvPr/>
        </p:nvSpPr>
        <p:spPr>
          <a:xfrm>
            <a:off x="6874736" y="2111399"/>
            <a:ext cx="1668324" cy="3746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1" sz="1800">
                <a:latin typeface="Helvetica Neue"/>
                <a:ea typeface="Helvetica Neue"/>
                <a:cs typeface="Helvetica Neue"/>
                <a:sym typeface="Helvetica Neue"/>
              </a:defRPr>
            </a:lvl1pPr>
          </a:lstStyle>
          <a:p>
            <a:pPr/>
            <a:r>
              <a:t>(author’s name)</a:t>
            </a:r>
          </a:p>
        </p:txBody>
      </p:sp>
      <p:sp>
        <p:nvSpPr>
          <p:cNvPr id="202" name="(effect:)"/>
          <p:cNvSpPr txBox="1"/>
          <p:nvPr/>
        </p:nvSpPr>
        <p:spPr>
          <a:xfrm>
            <a:off x="1601634" y="5102364"/>
            <a:ext cx="927202" cy="3870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i="1" sz="1800">
                <a:latin typeface="Helvetica Neue"/>
                <a:ea typeface="Helvetica Neue"/>
                <a:cs typeface="Helvetica Neue"/>
                <a:sym typeface="Helvetica Neue"/>
              </a:defRPr>
            </a:pPr>
            <a:r>
              <a:t>(</a:t>
            </a:r>
            <a:r>
              <a:rPr b="1"/>
              <a:t>effect</a:t>
            </a:r>
            <a:r>
              <a:t>:)</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4" name="I gave them the white boards and told them to write all the feelings they think the narrator experienced. So they made quite the list: afraid, sorrowful, sad, grieving, annoyed, tortured. So we talked about why they wrote these words for about 10 min.…"/>
          <p:cNvSpPr txBox="1"/>
          <p:nvPr/>
        </p:nvSpPr>
        <p:spPr>
          <a:xfrm>
            <a:off x="2359402" y="1337218"/>
            <a:ext cx="7620225" cy="73839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defTabSz="457200">
              <a:lnSpc>
                <a:spcPts val="3200"/>
              </a:lnSpc>
              <a:defRPr sz="1800">
                <a:solidFill>
                  <a:srgbClr val="222222"/>
                </a:solidFill>
                <a:latin typeface="Arial"/>
                <a:ea typeface="Arial"/>
                <a:cs typeface="Arial"/>
                <a:sym typeface="Arial"/>
              </a:defRPr>
            </a:pPr>
            <a:r>
              <a:t>I gave them the white boards and told them to write all the feelings they think the narrator experienced. So they made quite the list: afraid, sorrowful, sad, grieving, annoyed, tortured. So we talked about why they wrote these words for about 10 min.</a:t>
            </a:r>
          </a:p>
          <a:p>
            <a:pPr algn="l" defTabSz="457200">
              <a:lnSpc>
                <a:spcPts val="3200"/>
              </a:lnSpc>
              <a:defRPr sz="1800">
                <a:solidFill>
                  <a:srgbClr val="222222"/>
                </a:solidFill>
                <a:latin typeface="Arial"/>
                <a:ea typeface="Arial"/>
                <a:cs typeface="Arial"/>
                <a:sym typeface="Arial"/>
              </a:defRPr>
            </a:pPr>
            <a:r>
              <a:t>They really were able to pull together that he was grieving for Lenore and that the bird was tormenting him about it. Then I asked them to erase and write anything that stood out to them, a theme, motif etc. they came up w midnight, animals that torment, hell/devil, nervousness, paranoia, “something always seems to be driving the narrator crazy.”   We stuck our toe in and only did this for about 25 min. I was so proud of them. I feel like presenting it w the Simpsons was less intimidating and they really came through. I mostly wanted them to appreciate it, instead of boring them. I’m not done with it yet, I’d like to give it a second run, since there’s so much there. No they don’t know about the team the Ravens... yet! I’ll get there. We’re using newsela mostly, I have an ELL who reads the article in Spanish, then does his HW in English, using the English copy. So, newsela’s perfect for this accommodation. We know you’re at Dodd, hope they’re appreciating you! </a:t>
            </a:r>
          </a:p>
        </p:txBody>
      </p:sp>
      <p:sp>
        <p:nvSpPr>
          <p:cNvPr id="205" name="ELA/ENL Teacher Michelle Salerno, Freeport HS"/>
          <p:cNvSpPr txBox="1"/>
          <p:nvPr/>
        </p:nvSpPr>
        <p:spPr>
          <a:xfrm>
            <a:off x="5899553" y="8896350"/>
            <a:ext cx="3948894" cy="317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400"/>
            </a:lvl1pPr>
          </a:lstStyle>
          <a:p>
            <a:pPr/>
            <a:r>
              <a:t>ELA/ENL Teacher Michelle Salerno, Freeport HS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The Socratic seminar is a formal discussion,…"/>
          <p:cNvSpPr txBox="1"/>
          <p:nvPr/>
        </p:nvSpPr>
        <p:spPr>
          <a:xfrm>
            <a:off x="2026152" y="787396"/>
            <a:ext cx="9204352" cy="6324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a:solidFill>
                  <a:srgbClr val="0B0B0B"/>
                </a:solidFill>
                <a:latin typeface="+mj-lt"/>
                <a:ea typeface="+mj-ea"/>
                <a:cs typeface="+mj-cs"/>
                <a:sym typeface="Avenir Roman"/>
              </a:defRPr>
            </a:pPr>
            <a:r>
              <a:t>The Socratic seminar is a formal discussion, </a:t>
            </a:r>
          </a:p>
          <a:p>
            <a:pPr algn="l">
              <a:defRPr>
                <a:solidFill>
                  <a:srgbClr val="0B0B0B"/>
                </a:solidFill>
                <a:latin typeface="+mj-lt"/>
                <a:ea typeface="+mj-ea"/>
                <a:cs typeface="+mj-cs"/>
                <a:sym typeface="Avenir Roman"/>
              </a:defRPr>
            </a:pPr>
            <a:r>
              <a:t>based on a text, in which the leader asks</a:t>
            </a:r>
          </a:p>
          <a:p>
            <a:pPr algn="l">
              <a:defRPr>
                <a:solidFill>
                  <a:srgbClr val="0B0B0B"/>
                </a:solidFill>
                <a:latin typeface="+mj-lt"/>
                <a:ea typeface="+mj-ea"/>
                <a:cs typeface="+mj-cs"/>
                <a:sym typeface="Avenir Roman"/>
              </a:defRPr>
            </a:pPr>
            <a:r>
              <a:t>open-ended questions.  Within the context</a:t>
            </a:r>
          </a:p>
          <a:p>
            <a:pPr algn="l">
              <a:defRPr>
                <a:solidFill>
                  <a:srgbClr val="0B0B0B"/>
                </a:solidFill>
                <a:latin typeface="+mj-lt"/>
                <a:ea typeface="+mj-ea"/>
                <a:cs typeface="+mj-cs"/>
                <a:sym typeface="Avenir Roman"/>
              </a:defRPr>
            </a:pPr>
            <a:r>
              <a:t> of the discussion, students listen closely to</a:t>
            </a:r>
          </a:p>
          <a:p>
            <a:pPr algn="l">
              <a:defRPr>
                <a:solidFill>
                  <a:srgbClr val="0B0B0B"/>
                </a:solidFill>
                <a:latin typeface="+mj-lt"/>
                <a:ea typeface="+mj-ea"/>
                <a:cs typeface="+mj-cs"/>
                <a:sym typeface="Avenir Roman"/>
              </a:defRPr>
            </a:pPr>
            <a:r>
              <a:t> the comments of others, thinking critically</a:t>
            </a:r>
          </a:p>
          <a:p>
            <a:pPr algn="l">
              <a:defRPr>
                <a:solidFill>
                  <a:srgbClr val="0B0B0B"/>
                </a:solidFill>
                <a:latin typeface="+mj-lt"/>
                <a:ea typeface="+mj-ea"/>
                <a:cs typeface="+mj-cs"/>
                <a:sym typeface="Avenir Roman"/>
              </a:defRPr>
            </a:pPr>
            <a:r>
              <a:t> for themselves,  articulating their own</a:t>
            </a:r>
          </a:p>
          <a:p>
            <a:pPr algn="l">
              <a:defRPr>
                <a:solidFill>
                  <a:srgbClr val="0B0B0B"/>
                </a:solidFill>
                <a:latin typeface="+mj-lt"/>
                <a:ea typeface="+mj-ea"/>
                <a:cs typeface="+mj-cs"/>
                <a:sym typeface="Avenir Roman"/>
              </a:defRPr>
            </a:pPr>
            <a:r>
              <a:t> thoughts and their responses to the</a:t>
            </a:r>
          </a:p>
          <a:p>
            <a:pPr algn="l">
              <a:defRPr>
                <a:solidFill>
                  <a:srgbClr val="0B0B0B"/>
                </a:solidFill>
                <a:latin typeface="+mj-lt"/>
                <a:ea typeface="+mj-ea"/>
                <a:cs typeface="+mj-cs"/>
                <a:sym typeface="Avenir Roman"/>
              </a:defRPr>
            </a:pPr>
            <a:r>
              <a:t> thoughts of others.  They learn to work</a:t>
            </a:r>
          </a:p>
          <a:p>
            <a:pPr algn="l">
              <a:defRPr>
                <a:solidFill>
                  <a:srgbClr val="0B0B0B"/>
                </a:solidFill>
                <a:latin typeface="+mj-lt"/>
                <a:ea typeface="+mj-ea"/>
                <a:cs typeface="+mj-cs"/>
                <a:sym typeface="Avenir Roman"/>
              </a:defRPr>
            </a:pPr>
            <a:r>
              <a:t> cooperatively and to question</a:t>
            </a:r>
          </a:p>
          <a:p>
            <a:pPr algn="l">
              <a:defRPr>
                <a:solidFill>
                  <a:srgbClr val="0B0B0B"/>
                </a:solidFill>
                <a:latin typeface="+mj-lt"/>
                <a:ea typeface="+mj-ea"/>
                <a:cs typeface="+mj-cs"/>
                <a:sym typeface="Avenir Roman"/>
              </a:defRPr>
            </a:pPr>
            <a:r>
              <a:t> intelligently and civilly.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32"/>
          <p:cNvSpPr/>
          <p:nvPr/>
        </p:nvSpPr>
        <p:spPr>
          <a:xfrm flipV="1">
            <a:off x="255121" y="1803964"/>
            <a:ext cx="12494561" cy="103859"/>
          </a:xfrm>
          <a:prstGeom prst="line">
            <a:avLst/>
          </a:prstGeom>
          <a:ln w="12700">
            <a:solidFill>
              <a:srgbClr val="000000"/>
            </a:solidFill>
          </a:ln>
        </p:spPr>
        <p:txBody>
          <a:bodyPr lIns="45718" tIns="45718" rIns="45718" bIns="45718"/>
          <a:lstStyle/>
          <a:p>
            <a:pPr/>
          </a:p>
        </p:txBody>
      </p:sp>
      <p:sp>
        <p:nvSpPr>
          <p:cNvPr id="123" name="Shape 133"/>
          <p:cNvSpPr/>
          <p:nvPr/>
        </p:nvSpPr>
        <p:spPr>
          <a:xfrm flipH="1">
            <a:off x="6400794" y="370275"/>
            <a:ext cx="11" cy="9383326"/>
          </a:xfrm>
          <a:prstGeom prst="line">
            <a:avLst/>
          </a:prstGeom>
          <a:ln w="12700">
            <a:solidFill>
              <a:srgbClr val="000000"/>
            </a:solidFill>
          </a:ln>
        </p:spPr>
        <p:txBody>
          <a:bodyPr lIns="45718" tIns="45718" rIns="45718" bIns="45718"/>
          <a:lstStyle/>
          <a:p>
            <a:pPr/>
          </a:p>
        </p:txBody>
      </p:sp>
      <p:sp>
        <p:nvSpPr>
          <p:cNvPr id="124" name="Shape 134"/>
          <p:cNvSpPr txBox="1"/>
          <p:nvPr/>
        </p:nvSpPr>
        <p:spPr>
          <a:xfrm>
            <a:off x="535093" y="501224"/>
            <a:ext cx="4800321" cy="8312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b="1" sz="2400">
                <a:latin typeface="Arial"/>
                <a:ea typeface="Arial"/>
                <a:cs typeface="Arial"/>
                <a:sym typeface="Arial"/>
              </a:defRPr>
            </a:pPr>
            <a:r>
              <a:t>Traditional Classroom Dialogue</a:t>
            </a:r>
          </a:p>
          <a:p>
            <a:pPr algn="l" defTabSz="1300480">
              <a:defRPr b="1" sz="2400">
                <a:latin typeface="Arial"/>
                <a:ea typeface="Arial"/>
                <a:cs typeface="Arial"/>
                <a:sym typeface="Arial"/>
              </a:defRPr>
            </a:pPr>
            <a:r>
              <a:t>   (Recitation Script)</a:t>
            </a:r>
          </a:p>
        </p:txBody>
      </p:sp>
      <p:sp>
        <p:nvSpPr>
          <p:cNvPr id="125" name="Shape 135"/>
          <p:cNvSpPr txBox="1"/>
          <p:nvPr/>
        </p:nvSpPr>
        <p:spPr>
          <a:xfrm>
            <a:off x="7834486" y="575732"/>
            <a:ext cx="2633086"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b="1" sz="2400">
                <a:latin typeface="Arial"/>
                <a:ea typeface="Arial"/>
                <a:cs typeface="Arial"/>
                <a:sym typeface="Arial"/>
              </a:defRPr>
            </a:lvl1pPr>
          </a:lstStyle>
          <a:p>
            <a:pPr/>
            <a:r>
              <a:t>Socratic Seminar</a:t>
            </a:r>
          </a:p>
        </p:txBody>
      </p:sp>
      <p:sp>
        <p:nvSpPr>
          <p:cNvPr id="126" name="Shape 136"/>
          <p:cNvSpPr txBox="1"/>
          <p:nvPr/>
        </p:nvSpPr>
        <p:spPr>
          <a:xfrm>
            <a:off x="329633" y="2343572"/>
            <a:ext cx="5546843" cy="65208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2400">
                <a:latin typeface="Arial"/>
                <a:ea typeface="Arial"/>
                <a:cs typeface="Arial"/>
                <a:sym typeface="Arial"/>
              </a:defRPr>
            </a:pPr>
            <a:r>
              <a:t>Lecture-style set-up</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Questions have right-or-wrong answers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Teacher knows the answers; leads </a:t>
            </a:r>
          </a:p>
          <a:p>
            <a:pPr algn="l" defTabSz="1300480">
              <a:defRPr sz="2400">
                <a:latin typeface="Arial"/>
                <a:ea typeface="Arial"/>
                <a:cs typeface="Arial"/>
                <a:sym typeface="Arial"/>
              </a:defRPr>
            </a:pPr>
            <a:r>
              <a:t>   students to say them (“guess-what-</a:t>
            </a:r>
          </a:p>
          <a:p>
            <a:pPr algn="l" defTabSz="1300480">
              <a:defRPr sz="2400">
                <a:latin typeface="Arial"/>
                <a:ea typeface="Arial"/>
                <a:cs typeface="Arial"/>
                <a:sym typeface="Arial"/>
              </a:defRPr>
            </a:pPr>
            <a:r>
              <a:t>   I’m-thinking”)</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Students offering answers receive </a:t>
            </a:r>
          </a:p>
          <a:p>
            <a:pPr algn="l" defTabSz="1300480">
              <a:defRPr sz="2400">
                <a:latin typeface="Arial"/>
                <a:ea typeface="Arial"/>
                <a:cs typeface="Arial"/>
                <a:sym typeface="Arial"/>
              </a:defRPr>
            </a:pPr>
            <a:r>
              <a:t>    positive or negative feedback based</a:t>
            </a:r>
          </a:p>
          <a:p>
            <a:pPr algn="l" defTabSz="1300480">
              <a:defRPr sz="2400">
                <a:latin typeface="Arial"/>
                <a:ea typeface="Arial"/>
                <a:cs typeface="Arial"/>
                <a:sym typeface="Arial"/>
              </a:defRPr>
            </a:pPr>
            <a:r>
              <a:t>    on the rightness of their answer</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Class experience is predictable, can be</a:t>
            </a:r>
          </a:p>
          <a:p>
            <a:pPr algn="l" defTabSz="1300480">
              <a:defRPr sz="2400">
                <a:latin typeface="Arial"/>
                <a:ea typeface="Arial"/>
                <a:cs typeface="Arial"/>
                <a:sym typeface="Arial"/>
              </a:defRPr>
            </a:pPr>
            <a:r>
              <a:t>   replicated</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Lesson ends with pre-planned closure</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Like a worksheet</a:t>
            </a:r>
          </a:p>
        </p:txBody>
      </p:sp>
      <p:sp>
        <p:nvSpPr>
          <p:cNvPr id="127" name="Shape 137"/>
          <p:cNvSpPr txBox="1"/>
          <p:nvPr/>
        </p:nvSpPr>
        <p:spPr>
          <a:xfrm>
            <a:off x="6559483" y="2332533"/>
            <a:ext cx="5869503" cy="65208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2400">
                <a:latin typeface="Arial"/>
                <a:ea typeface="Arial"/>
                <a:cs typeface="Arial"/>
                <a:sym typeface="Arial"/>
              </a:defRPr>
            </a:pPr>
            <a:r>
              <a:t>Meeting-style set-up</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Questions are open-ended</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Teacher does not necessarily know the</a:t>
            </a:r>
          </a:p>
          <a:p>
            <a:pPr algn="l" defTabSz="1300480">
              <a:defRPr sz="2400">
                <a:latin typeface="Arial"/>
                <a:ea typeface="Arial"/>
                <a:cs typeface="Arial"/>
                <a:sym typeface="Arial"/>
              </a:defRPr>
            </a:pPr>
            <a:r>
              <a:t>   answers; leads students to clarify or</a:t>
            </a:r>
          </a:p>
          <a:p>
            <a:pPr algn="l" defTabSz="1300480">
              <a:defRPr sz="2400">
                <a:latin typeface="Arial"/>
                <a:ea typeface="Arial"/>
                <a:cs typeface="Arial"/>
                <a:sym typeface="Arial"/>
              </a:defRPr>
            </a:pPr>
            <a:r>
              <a:t>   extend their responses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Students offering responses are asked </a:t>
            </a:r>
          </a:p>
          <a:p>
            <a:pPr algn="l" defTabSz="1300480">
              <a:defRPr sz="2400">
                <a:latin typeface="Arial"/>
                <a:ea typeface="Arial"/>
                <a:cs typeface="Arial"/>
                <a:sym typeface="Arial"/>
              </a:defRPr>
            </a:pPr>
            <a:r>
              <a:t>   to justify them  (“How do you know?”</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Class experience is unpredictable; cannot</a:t>
            </a:r>
          </a:p>
          <a:p>
            <a:pPr algn="l" defTabSz="1300480">
              <a:defRPr sz="2400">
                <a:latin typeface="Arial"/>
                <a:ea typeface="Arial"/>
                <a:cs typeface="Arial"/>
                <a:sym typeface="Arial"/>
              </a:defRPr>
            </a:pPr>
            <a:r>
              <a:t>   be replicated; may or may not work well</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Lesson ends without definitive closure,</a:t>
            </a:r>
          </a:p>
          <a:p>
            <a:pPr algn="l" defTabSz="1300480">
              <a:defRPr sz="2400">
                <a:latin typeface="Arial"/>
                <a:ea typeface="Arial"/>
                <a:cs typeface="Arial"/>
                <a:sym typeface="Arial"/>
              </a:defRPr>
            </a:pPr>
            <a:r>
              <a:t>   encouraging students to keep thinking</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Like a book club</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2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6" grpId="1"/>
      <p:bldP build="whole" bldLvl="1" animBg="1" rev="0" advAuto="0" spid="127" grpId="2"/>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39"/>
          <p:cNvSpPr/>
          <p:nvPr/>
        </p:nvSpPr>
        <p:spPr>
          <a:xfrm flipV="1">
            <a:off x="255121" y="1803964"/>
            <a:ext cx="12494561" cy="103859"/>
          </a:xfrm>
          <a:prstGeom prst="line">
            <a:avLst/>
          </a:prstGeom>
          <a:ln w="12700">
            <a:solidFill>
              <a:srgbClr val="000000"/>
            </a:solidFill>
          </a:ln>
        </p:spPr>
        <p:txBody>
          <a:bodyPr lIns="45718" tIns="45718" rIns="45718" bIns="45718"/>
          <a:lstStyle/>
          <a:p>
            <a:pPr/>
          </a:p>
        </p:txBody>
      </p:sp>
      <p:sp>
        <p:nvSpPr>
          <p:cNvPr id="130" name="Shape 140"/>
          <p:cNvSpPr/>
          <p:nvPr/>
        </p:nvSpPr>
        <p:spPr>
          <a:xfrm flipH="1">
            <a:off x="6400794" y="370275"/>
            <a:ext cx="11" cy="9383326"/>
          </a:xfrm>
          <a:prstGeom prst="line">
            <a:avLst/>
          </a:prstGeom>
          <a:ln w="12700">
            <a:solidFill>
              <a:srgbClr val="000000"/>
            </a:solidFill>
          </a:ln>
        </p:spPr>
        <p:txBody>
          <a:bodyPr lIns="45718" tIns="45718" rIns="45718" bIns="45718"/>
          <a:lstStyle/>
          <a:p>
            <a:pPr/>
          </a:p>
        </p:txBody>
      </p:sp>
      <p:sp>
        <p:nvSpPr>
          <p:cNvPr id="131" name="Shape 141"/>
          <p:cNvSpPr txBox="1"/>
          <p:nvPr/>
        </p:nvSpPr>
        <p:spPr>
          <a:xfrm>
            <a:off x="535090" y="501224"/>
            <a:ext cx="2633086"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b="1" sz="2400">
                <a:latin typeface="Arial"/>
                <a:ea typeface="Arial"/>
                <a:cs typeface="Arial"/>
                <a:sym typeface="Arial"/>
              </a:defRPr>
            </a:lvl1pPr>
          </a:lstStyle>
          <a:p>
            <a:pPr/>
            <a:r>
              <a:t>Socratic Seminar</a:t>
            </a:r>
          </a:p>
        </p:txBody>
      </p:sp>
      <p:sp>
        <p:nvSpPr>
          <p:cNvPr id="132" name="Shape 142"/>
          <p:cNvSpPr txBox="1"/>
          <p:nvPr/>
        </p:nvSpPr>
        <p:spPr>
          <a:xfrm>
            <a:off x="7834486" y="575732"/>
            <a:ext cx="1159092"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b="1" sz="2400">
                <a:latin typeface="Arial"/>
                <a:ea typeface="Arial"/>
                <a:cs typeface="Arial"/>
                <a:sym typeface="Arial"/>
              </a:defRPr>
            </a:lvl1pPr>
          </a:lstStyle>
          <a:p>
            <a:pPr/>
            <a:r>
              <a:t>Debate</a:t>
            </a:r>
          </a:p>
        </p:txBody>
      </p:sp>
      <p:sp>
        <p:nvSpPr>
          <p:cNvPr id="133" name="Shape 143"/>
          <p:cNvSpPr txBox="1"/>
          <p:nvPr/>
        </p:nvSpPr>
        <p:spPr>
          <a:xfrm>
            <a:off x="293510" y="2449938"/>
            <a:ext cx="5310057" cy="47428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2400">
                <a:latin typeface="Arial"/>
                <a:ea typeface="Arial"/>
                <a:cs typeface="Arial"/>
                <a:sym typeface="Arial"/>
              </a:defRPr>
            </a:pPr>
            <a:r>
              <a:t>Purpose: to develop a deeper</a:t>
            </a:r>
          </a:p>
          <a:p>
            <a:pPr algn="l" defTabSz="1300480">
              <a:defRPr sz="2400">
                <a:latin typeface="Arial"/>
                <a:ea typeface="Arial"/>
                <a:cs typeface="Arial"/>
                <a:sym typeface="Arial"/>
              </a:defRPr>
            </a:pPr>
            <a:r>
              <a:t>     understanding of a text, with the</a:t>
            </a:r>
          </a:p>
          <a:p>
            <a:pPr algn="l" defTabSz="1300480">
              <a:defRPr sz="2400">
                <a:latin typeface="Arial"/>
                <a:ea typeface="Arial"/>
                <a:cs typeface="Arial"/>
                <a:sym typeface="Arial"/>
              </a:defRPr>
            </a:pPr>
            <a:r>
              <a:t>     help of the insights of others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Requires listening for further meaning</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Demands an open mind</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Looks for strength in all positions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Discourages closure</a:t>
            </a:r>
          </a:p>
        </p:txBody>
      </p:sp>
      <p:sp>
        <p:nvSpPr>
          <p:cNvPr id="134" name="Shape 144"/>
          <p:cNvSpPr txBox="1"/>
          <p:nvPr/>
        </p:nvSpPr>
        <p:spPr>
          <a:xfrm>
            <a:off x="6577544" y="2260285"/>
            <a:ext cx="5762346" cy="50984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2400">
                <a:latin typeface="Arial"/>
                <a:ea typeface="Arial"/>
                <a:cs typeface="Arial"/>
                <a:sym typeface="Arial"/>
              </a:defRPr>
            </a:pPr>
            <a:r>
              <a:t>Purpose: to prove others wrong</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p>
          <a:p>
            <a:pPr algn="l" defTabSz="1300480">
              <a:defRPr sz="2400">
                <a:latin typeface="Arial"/>
                <a:ea typeface="Arial"/>
                <a:cs typeface="Arial"/>
                <a:sym typeface="Arial"/>
              </a:defRPr>
            </a:pP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Requires listening to find flaws in </a:t>
            </a:r>
          </a:p>
          <a:p>
            <a:pPr algn="l" defTabSz="1300480">
              <a:defRPr sz="2400">
                <a:latin typeface="Arial"/>
                <a:ea typeface="Arial"/>
                <a:cs typeface="Arial"/>
                <a:sym typeface="Arial"/>
              </a:defRPr>
            </a:pPr>
            <a:r>
              <a:t>   reasoning and inaccuracies in facts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Demands bravado</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Looks for weaknesses in the opposition’s</a:t>
            </a:r>
          </a:p>
          <a:p>
            <a:pPr algn="l" defTabSz="1300480">
              <a:defRPr sz="2400">
                <a:latin typeface="Arial"/>
                <a:ea typeface="Arial"/>
                <a:cs typeface="Arial"/>
                <a:sym typeface="Arial"/>
              </a:defRPr>
            </a:pPr>
            <a:r>
              <a:t>   points and positions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Requires closure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4" grpId="2"/>
      <p:bldP build="whole" bldLvl="1" animBg="1" rev="0" advAuto="0" spid="133"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46"/>
          <p:cNvSpPr txBox="1"/>
          <p:nvPr>
            <p:ph type="sldNum" sz="quarter" idx="4294967295"/>
          </p:nvPr>
        </p:nvSpPr>
        <p:spPr>
          <a:xfrm>
            <a:off x="12084677" y="8882097"/>
            <a:ext cx="269881" cy="389266"/>
          </a:xfrm>
          <a:prstGeom prst="rect">
            <a:avLst/>
          </a:prstGeom>
          <a:extLst>
            <a:ext uri="{C572A759-6A51-4108-AA02-DFA0A04FC94B}">
              <ma14:wrappingTextBoxFlag xmlns:ma14="http://schemas.microsoft.com/office/mac/drawingml/2011/main" val="1"/>
            </a:ext>
          </a:extLst>
        </p:spPr>
        <p:txBody>
          <a:bodyPr lIns="65022" tIns="65022" rIns="65022" bIns="65022" anchor="t"/>
          <a:lstStyle>
            <a:lvl1pPr defTabSz="1300480">
              <a:defRPr sz="1800">
                <a:solidFill>
                  <a:srgbClr val="000000"/>
                </a:solidFill>
                <a:latin typeface="Arial"/>
                <a:ea typeface="Arial"/>
                <a:cs typeface="Arial"/>
                <a:sym typeface="Arial"/>
              </a:defRPr>
            </a:lvl1pPr>
          </a:lstStyle>
          <a:p>
            <a:pPr/>
            <a:fld id="{86CB4B4D-7CA3-9044-876B-883B54F8677D}" type="slidenum"/>
          </a:p>
        </p:txBody>
      </p:sp>
      <p:sp>
        <p:nvSpPr>
          <p:cNvPr id="137" name="Shape 147"/>
          <p:cNvSpPr txBox="1"/>
          <p:nvPr/>
        </p:nvSpPr>
        <p:spPr>
          <a:xfrm>
            <a:off x="5452586" y="509252"/>
            <a:ext cx="1972289"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Three Rules: </a:t>
            </a:r>
          </a:p>
        </p:txBody>
      </p:sp>
      <p:sp>
        <p:nvSpPr>
          <p:cNvPr id="138" name="Shape 148"/>
          <p:cNvSpPr txBox="1"/>
          <p:nvPr/>
        </p:nvSpPr>
        <p:spPr>
          <a:xfrm>
            <a:off x="801850" y="1538798"/>
            <a:ext cx="9613721" cy="29648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marL="320840" indent="-320840" algn="l" defTabSz="1300480">
              <a:buSzPct val="100000"/>
              <a:buAutoNum type="arabicPeriod" startAt="1"/>
              <a:defRPr sz="2400">
                <a:latin typeface="Arial"/>
                <a:ea typeface="Arial"/>
                <a:cs typeface="Arial"/>
                <a:sym typeface="Arial"/>
              </a:defRPr>
            </a:pPr>
            <a:r>
              <a:t>Listen:  You may not start a sentence until the previous speaker</a:t>
            </a:r>
          </a:p>
          <a:p>
            <a:pPr algn="l" defTabSz="1300480">
              <a:defRPr sz="2400">
                <a:latin typeface="Arial"/>
                <a:ea typeface="Arial"/>
                <a:cs typeface="Arial"/>
                <a:sym typeface="Arial"/>
              </a:defRPr>
            </a:pPr>
            <a:r>
              <a:t>		has finished. Display attentive body language.</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2. Refer directly the the text and wait for others to find the place in the</a:t>
            </a:r>
          </a:p>
          <a:p>
            <a:pPr algn="l" defTabSz="1300480">
              <a:defRPr sz="2400">
                <a:latin typeface="Arial"/>
                <a:ea typeface="Arial"/>
                <a:cs typeface="Arial"/>
                <a:sym typeface="Arial"/>
              </a:defRPr>
            </a:pPr>
            <a:r>
              <a:t>    	relevant part of the text.</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3. Build on the comments of others.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50"/>
          <p:cNvSpPr txBox="1"/>
          <p:nvPr>
            <p:ph type="sldNum" sz="quarter" idx="4294967295"/>
          </p:nvPr>
        </p:nvSpPr>
        <p:spPr>
          <a:xfrm>
            <a:off x="12084677" y="8882097"/>
            <a:ext cx="269881" cy="389266"/>
          </a:xfrm>
          <a:prstGeom prst="rect">
            <a:avLst/>
          </a:prstGeom>
          <a:extLst>
            <a:ext uri="{C572A759-6A51-4108-AA02-DFA0A04FC94B}">
              <ma14:wrappingTextBoxFlag xmlns:ma14="http://schemas.microsoft.com/office/mac/drawingml/2011/main" val="1"/>
            </a:ext>
          </a:extLst>
        </p:spPr>
        <p:txBody>
          <a:bodyPr lIns="65022" tIns="65022" rIns="65022" bIns="65022" anchor="t"/>
          <a:lstStyle>
            <a:lvl1pPr defTabSz="1300480">
              <a:defRPr sz="1800">
                <a:solidFill>
                  <a:srgbClr val="000000"/>
                </a:solidFill>
                <a:latin typeface="Arial"/>
                <a:ea typeface="Arial"/>
                <a:cs typeface="Arial"/>
                <a:sym typeface="Arial"/>
              </a:defRPr>
            </a:lvl1pPr>
          </a:lstStyle>
          <a:p>
            <a:pPr/>
            <a:fld id="{86CB4B4D-7CA3-9044-876B-883B54F8677D}" type="slidenum"/>
          </a:p>
        </p:txBody>
      </p:sp>
      <p:sp>
        <p:nvSpPr>
          <p:cNvPr id="141" name="Shape 151"/>
          <p:cNvSpPr txBox="1"/>
          <p:nvPr/>
        </p:nvSpPr>
        <p:spPr>
          <a:xfrm>
            <a:off x="4450422" y="220257"/>
            <a:ext cx="4891850"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Teacher’s Role in Socratic Seminar</a:t>
            </a:r>
          </a:p>
        </p:txBody>
      </p:sp>
      <p:sp>
        <p:nvSpPr>
          <p:cNvPr id="142" name="Shape 152"/>
          <p:cNvSpPr txBox="1"/>
          <p:nvPr/>
        </p:nvSpPr>
        <p:spPr>
          <a:xfrm>
            <a:off x="368361" y="1213672"/>
            <a:ext cx="11443231" cy="7587674"/>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marL="320840" indent="-320840" algn="l" defTabSz="1300480">
              <a:buSzPct val="100000"/>
              <a:buAutoNum type="arabicPeriod" startAt="1"/>
              <a:defRPr sz="2400">
                <a:latin typeface="Arial"/>
                <a:ea typeface="Arial"/>
                <a:cs typeface="Arial"/>
                <a:sym typeface="Arial"/>
              </a:defRPr>
            </a:pPr>
            <a:r>
              <a:t>Set up a student-centered seating arrangement; be at eye level with the students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2. Select an appropriate text</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3. Be prepared with a few  kick-off questions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4. Keep the dialogue going with follow-up questions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5. Remind all students to refer to the text while others are speaking</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6. Have a system for turn-taking that works for this group</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7. Remain non-judgmental about responses; ask clarifying questions</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8. Resist the temptation to be didactic</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9. Model the behavior that you want the students to emulate</a:t>
            </a:r>
          </a:p>
          <a:p>
            <a:pPr algn="l" defTabSz="1300480">
              <a:defRPr sz="2400">
                <a:latin typeface="Arial"/>
                <a:ea typeface="Arial"/>
                <a:cs typeface="Arial"/>
                <a:sym typeface="Arial"/>
              </a:defRPr>
            </a:pPr>
          </a:p>
          <a:p>
            <a:pPr algn="l" defTabSz="1300480">
              <a:defRPr sz="2400">
                <a:latin typeface="Arial"/>
                <a:ea typeface="Arial"/>
                <a:cs typeface="Arial"/>
                <a:sym typeface="Arial"/>
              </a:defRPr>
            </a:pPr>
            <a:r>
              <a:t>10. (Optional): Write a few literary and/or rhetorical terms on the board, to assist</a:t>
            </a:r>
          </a:p>
          <a:p>
            <a:pPr algn="l" defTabSz="1300480">
              <a:defRPr sz="2400">
                <a:latin typeface="Arial"/>
                <a:ea typeface="Arial"/>
                <a:cs typeface="Arial"/>
                <a:sym typeface="Arial"/>
              </a:defRPr>
            </a:pPr>
            <a:r>
              <a:t>     students in their use of academic language tone (ex: </a:t>
            </a:r>
            <a:r>
              <a:rPr i="1"/>
              <a:t>irony, ironic, refrain, motif,</a:t>
            </a:r>
          </a:p>
          <a:p>
            <a:pPr algn="l" defTabSz="1300480">
              <a:defRPr i="1" sz="2400">
                <a:latin typeface="Arial"/>
                <a:ea typeface="Arial"/>
                <a:cs typeface="Arial"/>
                <a:sym typeface="Arial"/>
              </a:defRPr>
            </a:pPr>
            <a:r>
              <a:t>     stanza, metaphor, contrast, juxtaposition, implication, connotation,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54"/>
          <p:cNvSpPr txBox="1"/>
          <p:nvPr/>
        </p:nvSpPr>
        <p:spPr>
          <a:xfrm>
            <a:off x="4542223" y="63496"/>
            <a:ext cx="3501239" cy="647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0F0F0F"/>
                </a:solidFill>
                <a:latin typeface="Helvetica Light"/>
                <a:ea typeface="Helvetica Light"/>
                <a:cs typeface="Helvetica Light"/>
                <a:sym typeface="Helvetica Light"/>
              </a:defRPr>
            </a:lvl1pPr>
          </a:lstStyle>
          <a:p>
            <a:pPr/>
            <a:r>
              <a:t>Seminar Starters</a:t>
            </a:r>
          </a:p>
        </p:txBody>
      </p:sp>
      <p:sp>
        <p:nvSpPr>
          <p:cNvPr id="145" name="What do you think the author means by…..?…"/>
          <p:cNvSpPr txBox="1"/>
          <p:nvPr/>
        </p:nvSpPr>
        <p:spPr>
          <a:xfrm>
            <a:off x="140987" y="996950"/>
            <a:ext cx="12303711" cy="8597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a:solidFill>
                  <a:srgbClr val="020207"/>
                </a:solidFill>
                <a:latin typeface="Helvetica Light"/>
                <a:ea typeface="Helvetica Light"/>
                <a:cs typeface="Helvetica Light"/>
                <a:sym typeface="Helvetica Light"/>
              </a:defRPr>
            </a:pPr>
            <a:r>
              <a:t>If you asked the author what he/she wanted the reader to</a:t>
            </a:r>
          </a:p>
          <a:p>
            <a:pPr algn="l">
              <a:defRPr>
                <a:solidFill>
                  <a:srgbClr val="020207"/>
                </a:solidFill>
                <a:latin typeface="Helvetica Light"/>
                <a:ea typeface="Helvetica Light"/>
                <a:cs typeface="Helvetica Light"/>
                <a:sym typeface="Helvetica Light"/>
              </a:defRPr>
            </a:pPr>
            <a:r>
              <a:t>     take away from this, what do you think the author would </a:t>
            </a:r>
          </a:p>
          <a:p>
            <a:pPr algn="l">
              <a:defRPr>
                <a:solidFill>
                  <a:srgbClr val="020207"/>
                </a:solidFill>
                <a:latin typeface="Helvetica Light"/>
                <a:ea typeface="Helvetica Light"/>
                <a:cs typeface="Helvetica Light"/>
                <a:sym typeface="Helvetica Light"/>
              </a:defRPr>
            </a:pPr>
            <a:r>
              <a:t>     say? </a:t>
            </a:r>
          </a:p>
          <a:p>
            <a:pPr algn="l">
              <a:defRPr>
                <a:solidFill>
                  <a:srgbClr val="020207"/>
                </a:solidFill>
                <a:latin typeface="Helvetica Light"/>
                <a:ea typeface="Helvetica Light"/>
                <a:cs typeface="Helvetica Light"/>
                <a:sym typeface="Helvetica Light"/>
              </a:defRPr>
            </a:pPr>
            <a:r>
              <a:t>Why do you think the author chose to start with…?</a:t>
            </a:r>
          </a:p>
          <a:p>
            <a:pPr algn="l">
              <a:defRPr>
                <a:solidFill>
                  <a:srgbClr val="020207"/>
                </a:solidFill>
                <a:latin typeface="Helvetica Light"/>
                <a:ea typeface="Helvetica Light"/>
                <a:cs typeface="Helvetica Light"/>
                <a:sym typeface="Helvetica Light"/>
              </a:defRPr>
            </a:pPr>
            <a:r>
              <a:t>What do you think the author means by…..?</a:t>
            </a:r>
            <a:endParaRPr sz="1800"/>
          </a:p>
          <a:p>
            <a:pPr algn="l">
              <a:defRPr sz="1800">
                <a:solidFill>
                  <a:srgbClr val="020207"/>
                </a:solidFill>
                <a:latin typeface="Helvetica Light"/>
                <a:ea typeface="Helvetica Light"/>
                <a:cs typeface="Helvetica Light"/>
                <a:sym typeface="Helvetica Light"/>
              </a:defRPr>
            </a:pPr>
          </a:p>
          <a:p>
            <a:pPr algn="l">
              <a:defRPr>
                <a:solidFill>
                  <a:srgbClr val="020207"/>
                </a:solidFill>
                <a:latin typeface="Helvetica Light"/>
                <a:ea typeface="Helvetica Light"/>
                <a:cs typeface="Helvetica Light"/>
                <a:sym typeface="Helvetica Light"/>
              </a:defRPr>
            </a:pPr>
            <a:r>
              <a:t>What do you think the author would say about…?</a:t>
            </a:r>
            <a:endParaRPr sz="1800"/>
          </a:p>
          <a:p>
            <a:pPr algn="l">
              <a:defRPr sz="1800">
                <a:solidFill>
                  <a:srgbClr val="020207"/>
                </a:solidFill>
                <a:latin typeface="Helvetica Light"/>
                <a:ea typeface="Helvetica Light"/>
                <a:cs typeface="Helvetica Light"/>
                <a:sym typeface="Helvetica Light"/>
              </a:defRPr>
            </a:pPr>
          </a:p>
          <a:p>
            <a:pPr algn="l">
              <a:defRPr>
                <a:solidFill>
                  <a:srgbClr val="020207"/>
                </a:solidFill>
                <a:latin typeface="Helvetica Light"/>
                <a:ea typeface="Helvetica Light"/>
                <a:cs typeface="Helvetica Light"/>
                <a:sym typeface="Helvetica Light"/>
              </a:defRPr>
            </a:pPr>
            <a:r>
              <a:t>Why do you think the author chose to….?</a:t>
            </a:r>
            <a:endParaRPr sz="1800"/>
          </a:p>
          <a:p>
            <a:pPr algn="l">
              <a:defRPr sz="1800">
                <a:solidFill>
                  <a:srgbClr val="020207"/>
                </a:solidFill>
                <a:latin typeface="Helvetica Light"/>
                <a:ea typeface="Helvetica Light"/>
                <a:cs typeface="Helvetica Light"/>
                <a:sym typeface="Helvetica Light"/>
              </a:defRPr>
            </a:pPr>
          </a:p>
          <a:p>
            <a:pPr algn="l">
              <a:defRPr>
                <a:solidFill>
                  <a:srgbClr val="020207"/>
                </a:solidFill>
                <a:latin typeface="Helvetica Light"/>
                <a:ea typeface="Helvetica Light"/>
                <a:cs typeface="Helvetica Light"/>
                <a:sym typeface="Helvetica Light"/>
              </a:defRPr>
            </a:pPr>
            <a:r>
              <a:t>Why do you think the author chose the word _____?</a:t>
            </a:r>
            <a:endParaRPr sz="1800"/>
          </a:p>
          <a:p>
            <a:pPr algn="l">
              <a:defRPr sz="1800">
                <a:solidFill>
                  <a:srgbClr val="020207"/>
                </a:solidFill>
                <a:latin typeface="Helvetica Light"/>
                <a:ea typeface="Helvetica Light"/>
                <a:cs typeface="Helvetica Light"/>
                <a:sym typeface="Helvetica Light"/>
              </a:defRPr>
            </a:pPr>
          </a:p>
          <a:p>
            <a:pPr algn="l">
              <a:defRPr>
                <a:solidFill>
                  <a:srgbClr val="020207"/>
                </a:solidFill>
                <a:latin typeface="Helvetica Light"/>
                <a:ea typeface="Helvetica Light"/>
                <a:cs typeface="Helvetica Light"/>
                <a:sym typeface="Helvetica Light"/>
              </a:defRPr>
            </a:pPr>
            <a:r>
              <a:t>Which event in this passage do you think will turn</a:t>
            </a:r>
            <a:endParaRPr sz="1800"/>
          </a:p>
          <a:p>
            <a:pPr algn="l">
              <a:defRPr>
                <a:solidFill>
                  <a:srgbClr val="020207"/>
                </a:solidFill>
                <a:latin typeface="Helvetica Light"/>
                <a:ea typeface="Helvetica Light"/>
                <a:cs typeface="Helvetica Light"/>
                <a:sym typeface="Helvetica Light"/>
              </a:defRPr>
            </a:pPr>
            <a:r>
              <a:t>   out to be important later? </a:t>
            </a:r>
            <a:endParaRPr sz="1800"/>
          </a:p>
          <a:p>
            <a:pPr algn="l">
              <a:defRPr sz="1800">
                <a:solidFill>
                  <a:srgbClr val="020207"/>
                </a:solidFill>
                <a:latin typeface="Helvetica Light"/>
                <a:ea typeface="Helvetica Light"/>
                <a:cs typeface="Helvetica Light"/>
                <a:sym typeface="Helvetica Light"/>
              </a:defRPr>
            </a:pPr>
          </a:p>
          <a:p>
            <a:pPr algn="l">
              <a:defRPr>
                <a:solidFill>
                  <a:srgbClr val="020207"/>
                </a:solidFill>
                <a:latin typeface="Helvetica Light"/>
                <a:ea typeface="Helvetica Light"/>
                <a:cs typeface="Helvetica Light"/>
                <a:sym typeface="Helvetica Light"/>
              </a:defRPr>
            </a:pPr>
            <a:r>
              <a:t>Why do you think the author included____?</a:t>
            </a:r>
          </a:p>
          <a:p>
            <a:pPr algn="l">
              <a:defRPr>
                <a:solidFill>
                  <a:srgbClr val="020207"/>
                </a:solidFill>
                <a:latin typeface="Helvetica Light"/>
                <a:ea typeface="Helvetica Light"/>
                <a:cs typeface="Helvetica Light"/>
                <a:sym typeface="Helvetica Light"/>
              </a:defRPr>
            </a:pPr>
          </a:p>
          <a:p>
            <a:pPr algn="l">
              <a:defRPr>
                <a:solidFill>
                  <a:srgbClr val="020207"/>
                </a:solidFill>
                <a:latin typeface="Helvetica Light"/>
                <a:ea typeface="Helvetica Light"/>
                <a:cs typeface="Helvetica Light"/>
                <a:sym typeface="Helvetica Light"/>
              </a:defRPr>
            </a:pPr>
            <a:r>
              <a:t>Why do you think the author chose to end with…?</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57"/>
          <p:cNvSpPr txBox="1"/>
          <p:nvPr>
            <p:ph type="sldNum" sz="quarter" idx="4294967295"/>
          </p:nvPr>
        </p:nvSpPr>
        <p:spPr>
          <a:xfrm>
            <a:off x="12084677" y="8882097"/>
            <a:ext cx="269881" cy="389266"/>
          </a:xfrm>
          <a:prstGeom prst="rect">
            <a:avLst/>
          </a:prstGeom>
          <a:extLst>
            <a:ext uri="{C572A759-6A51-4108-AA02-DFA0A04FC94B}">
              <ma14:wrappingTextBoxFlag xmlns:ma14="http://schemas.microsoft.com/office/mac/drawingml/2011/main" val="1"/>
            </a:ext>
          </a:extLst>
        </p:spPr>
        <p:txBody>
          <a:bodyPr lIns="65022" tIns="65022" rIns="65022" bIns="65022" anchor="t"/>
          <a:lstStyle>
            <a:lvl1pPr defTabSz="1300480">
              <a:defRPr sz="1800">
                <a:solidFill>
                  <a:srgbClr val="000000"/>
                </a:solidFill>
                <a:latin typeface="Arial"/>
                <a:ea typeface="Arial"/>
                <a:cs typeface="Arial"/>
                <a:sym typeface="Arial"/>
              </a:defRPr>
            </a:lvl1pPr>
          </a:lstStyle>
          <a:p>
            <a:pPr/>
            <a:fld id="{86CB4B4D-7CA3-9044-876B-883B54F8677D}" type="slidenum"/>
          </a:p>
        </p:txBody>
      </p:sp>
      <p:sp>
        <p:nvSpPr>
          <p:cNvPr id="148" name="Shape 158"/>
          <p:cNvSpPr txBox="1"/>
          <p:nvPr/>
        </p:nvSpPr>
        <p:spPr>
          <a:xfrm>
            <a:off x="5443301" y="346693"/>
            <a:ext cx="1989702" cy="4756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l" defTabSz="1300480">
              <a:defRPr sz="2400">
                <a:latin typeface="Arial"/>
                <a:ea typeface="Arial"/>
                <a:cs typeface="Arial"/>
                <a:sym typeface="Arial"/>
              </a:defRPr>
            </a:lvl1pPr>
          </a:lstStyle>
          <a:p>
            <a:pPr/>
            <a:r>
              <a:t>Suggestions: </a:t>
            </a:r>
          </a:p>
        </p:txBody>
      </p:sp>
      <p:sp>
        <p:nvSpPr>
          <p:cNvPr id="149" name="Shape 159"/>
          <p:cNvSpPr txBox="1"/>
          <p:nvPr/>
        </p:nvSpPr>
        <p:spPr>
          <a:xfrm>
            <a:off x="892160" y="1358178"/>
            <a:ext cx="10438396" cy="8312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marL="320840" indent="-320840" algn="l" defTabSz="1300480">
              <a:buSzPct val="100000"/>
              <a:buAutoNum type="arabicPeriod" startAt="1"/>
              <a:defRPr sz="2400">
                <a:latin typeface="Arial"/>
                <a:ea typeface="Arial"/>
                <a:cs typeface="Arial"/>
                <a:sym typeface="Arial"/>
              </a:defRPr>
            </a:pPr>
            <a:r>
              <a:t>What do you notice?   </a:t>
            </a:r>
          </a:p>
          <a:p>
            <a:pPr algn="l" defTabSz="1300480">
              <a:defRPr sz="2400">
                <a:latin typeface="Arial"/>
                <a:ea typeface="Arial"/>
                <a:cs typeface="Arial"/>
                <a:sym typeface="Arial"/>
              </a:defRPr>
            </a:pPr>
            <a:r>
              <a:t>	(Gets students looking for patterns, motifs, refrains, contrasts, etc.)</a:t>
            </a:r>
          </a:p>
        </p:txBody>
      </p:sp>
      <p:sp>
        <p:nvSpPr>
          <p:cNvPr id="150" name="Shape 160"/>
          <p:cNvSpPr txBox="1"/>
          <p:nvPr/>
        </p:nvSpPr>
        <p:spPr>
          <a:xfrm>
            <a:off x="982467" y="3435332"/>
            <a:ext cx="9484389" cy="11868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2400">
                <a:latin typeface="Arial"/>
                <a:ea typeface="Arial"/>
                <a:cs typeface="Arial"/>
                <a:sym typeface="Arial"/>
              </a:defRPr>
            </a:pPr>
            <a:r>
              <a:t>2. What are three abstract nouns that capture the author’s purpose? </a:t>
            </a:r>
          </a:p>
          <a:p>
            <a:pPr algn="l" defTabSz="1300480">
              <a:defRPr sz="2400">
                <a:latin typeface="Arial"/>
                <a:ea typeface="Arial"/>
                <a:cs typeface="Arial"/>
                <a:sym typeface="Arial"/>
              </a:defRPr>
            </a:pPr>
            <a:r>
              <a:t>	(-</a:t>
            </a:r>
            <a:r>
              <a:rPr i="1"/>
              <a:t>ment, -ness, -ity, -ism, -tion, -hood, -ance, -ence</a:t>
            </a:r>
            <a:r>
              <a:t>)</a:t>
            </a:r>
          </a:p>
          <a:p>
            <a:pPr algn="l" defTabSz="1300480">
              <a:defRPr sz="2400">
                <a:latin typeface="Arial"/>
                <a:ea typeface="Arial"/>
                <a:cs typeface="Arial"/>
                <a:sym typeface="Arial"/>
              </a:defRPr>
            </a:pPr>
            <a:r>
              <a:t>    What are the specific line that support your claim?</a:t>
            </a:r>
          </a:p>
        </p:txBody>
      </p:sp>
      <p:sp>
        <p:nvSpPr>
          <p:cNvPr id="151" name="Shape 161"/>
          <p:cNvSpPr txBox="1"/>
          <p:nvPr/>
        </p:nvSpPr>
        <p:spPr>
          <a:xfrm>
            <a:off x="964406" y="5729235"/>
            <a:ext cx="10206354" cy="8312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2400">
                <a:latin typeface="Arial"/>
                <a:ea typeface="Arial"/>
                <a:cs typeface="Arial"/>
                <a:sym typeface="Arial"/>
              </a:defRPr>
            </a:pPr>
            <a:r>
              <a:t>3. Focus on a specific word. Why do you think the author chose that word,</a:t>
            </a:r>
          </a:p>
          <a:p>
            <a:pPr algn="l" defTabSz="1300480">
              <a:defRPr sz="2400">
                <a:latin typeface="Arial"/>
                <a:ea typeface="Arial"/>
                <a:cs typeface="Arial"/>
                <a:sym typeface="Arial"/>
              </a:defRPr>
            </a:pPr>
            <a:r>
              <a:t>     	rather than another one with a similar meaning? </a:t>
            </a:r>
          </a:p>
        </p:txBody>
      </p:sp>
      <p:sp>
        <p:nvSpPr>
          <p:cNvPr id="152" name="Shape 162"/>
          <p:cNvSpPr txBox="1"/>
          <p:nvPr/>
        </p:nvSpPr>
        <p:spPr>
          <a:xfrm>
            <a:off x="1108904" y="7643831"/>
            <a:ext cx="10004097" cy="831273"/>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p>
            <a:pPr algn="l" defTabSz="1300480">
              <a:defRPr sz="2400">
                <a:latin typeface="Arial"/>
                <a:ea typeface="Arial"/>
                <a:cs typeface="Arial"/>
                <a:sym typeface="Arial"/>
              </a:defRPr>
            </a:pPr>
            <a:r>
              <a:t>4. Given what we know about the author, do you see anything in this text</a:t>
            </a:r>
          </a:p>
          <a:p>
            <a:pPr algn="l" defTabSz="1300480">
              <a:defRPr sz="2400">
                <a:latin typeface="Arial"/>
                <a:ea typeface="Arial"/>
                <a:cs typeface="Arial"/>
                <a:sym typeface="Arial"/>
              </a:defRPr>
            </a:pPr>
            <a:r>
              <a:t>	that reflects the author’s life, other works, or known beliefs?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entence Frames for Written Response:"/>
          <p:cNvSpPr txBox="1"/>
          <p:nvPr/>
        </p:nvSpPr>
        <p:spPr>
          <a:xfrm>
            <a:off x="2091444" y="234950"/>
            <a:ext cx="8390112" cy="6477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Sentence Frames for Written Response: </a:t>
            </a:r>
          </a:p>
        </p:txBody>
      </p:sp>
      <p:sp>
        <p:nvSpPr>
          <p:cNvPr id="155" name="It connects me to… because……"/>
          <p:cNvSpPr txBox="1"/>
          <p:nvPr/>
        </p:nvSpPr>
        <p:spPr>
          <a:xfrm>
            <a:off x="1980234" y="1098550"/>
            <a:ext cx="7977531" cy="7962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800">
                <a:latin typeface="+mj-lt"/>
                <a:ea typeface="+mj-ea"/>
                <a:cs typeface="+mj-cs"/>
                <a:sym typeface="Avenir Roman"/>
              </a:defRPr>
            </a:pPr>
          </a:p>
          <a:p>
            <a:pPr algn="l">
              <a:defRPr sz="2400">
                <a:latin typeface="Avenir Book"/>
                <a:ea typeface="Avenir Book"/>
                <a:cs typeface="Avenir Book"/>
                <a:sym typeface="Avenir Book"/>
              </a:defRPr>
            </a:pPr>
            <a:r>
              <a:t>It connects me to… because…</a:t>
            </a:r>
          </a:p>
          <a:p>
            <a:pPr algn="l">
              <a:defRPr sz="2400">
                <a:latin typeface="Avenir Book"/>
                <a:ea typeface="Avenir Book"/>
                <a:cs typeface="Avenir Book"/>
                <a:sym typeface="Avenir Book"/>
              </a:defRPr>
            </a:pPr>
          </a:p>
          <a:p>
            <a:pPr algn="l">
              <a:defRPr sz="2400">
                <a:latin typeface="Avenir Book"/>
                <a:ea typeface="Avenir Book"/>
                <a:cs typeface="Avenir Book"/>
                <a:sym typeface="Avenir Book"/>
              </a:defRPr>
            </a:pPr>
            <a:r>
              <a:t>It gives me insight into… because…</a:t>
            </a:r>
          </a:p>
          <a:p>
            <a:pPr algn="l">
              <a:defRPr sz="2400">
                <a:latin typeface="Avenir Book"/>
                <a:ea typeface="Avenir Book"/>
                <a:cs typeface="Avenir Book"/>
                <a:sym typeface="Avenir Book"/>
              </a:defRPr>
            </a:pPr>
          </a:p>
          <a:p>
            <a:pPr algn="l">
              <a:defRPr sz="2400">
                <a:latin typeface="Avenir Book"/>
                <a:ea typeface="Avenir Book"/>
                <a:cs typeface="Avenir Book"/>
                <a:sym typeface="Avenir Book"/>
              </a:defRPr>
            </a:pPr>
            <a:r>
              <a:t>It helps me understand…because…</a:t>
            </a:r>
          </a:p>
          <a:p>
            <a:pPr algn="l">
              <a:defRPr sz="2400">
                <a:latin typeface="Avenir Book"/>
                <a:ea typeface="Avenir Book"/>
                <a:cs typeface="Avenir Book"/>
                <a:sym typeface="Avenir Book"/>
              </a:defRPr>
            </a:pPr>
          </a:p>
          <a:p>
            <a:pPr algn="l">
              <a:defRPr sz="2400">
                <a:latin typeface="Avenir Book"/>
                <a:ea typeface="Avenir Book"/>
                <a:cs typeface="Avenir Book"/>
                <a:sym typeface="Avenir Book"/>
              </a:defRPr>
            </a:pPr>
            <a:r>
              <a:t>It’s funny because…</a:t>
            </a:r>
          </a:p>
          <a:p>
            <a:pPr algn="l">
              <a:defRPr sz="2400">
                <a:latin typeface="Avenir Book"/>
                <a:ea typeface="Avenir Book"/>
                <a:cs typeface="Avenir Book"/>
                <a:sym typeface="Avenir Book"/>
              </a:defRPr>
            </a:pPr>
          </a:p>
          <a:p>
            <a:pPr algn="l">
              <a:defRPr sz="2400">
                <a:latin typeface="Avenir Book"/>
                <a:ea typeface="Avenir Book"/>
                <a:cs typeface="Avenir Book"/>
                <a:sym typeface="Avenir Book"/>
              </a:defRPr>
            </a:pPr>
            <a:r>
              <a:t>It changes how I think about…because…</a:t>
            </a:r>
          </a:p>
          <a:p>
            <a:pPr algn="l">
              <a:defRPr sz="2400">
                <a:latin typeface="Avenir Book"/>
                <a:ea typeface="Avenir Book"/>
                <a:cs typeface="Avenir Book"/>
                <a:sym typeface="Avenir Book"/>
              </a:defRPr>
            </a:pPr>
          </a:p>
          <a:p>
            <a:pPr algn="l">
              <a:defRPr sz="2400">
                <a:latin typeface="Avenir Book"/>
                <a:ea typeface="Avenir Book"/>
                <a:cs typeface="Avenir Book"/>
                <a:sym typeface="Avenir Book"/>
              </a:defRPr>
            </a:pPr>
            <a:r>
              <a:t>It validates how I’ve always thought about…because…</a:t>
            </a:r>
          </a:p>
          <a:p>
            <a:pPr algn="l">
              <a:defRPr sz="2400">
                <a:latin typeface="Avenir Book"/>
                <a:ea typeface="Avenir Book"/>
                <a:cs typeface="Avenir Book"/>
                <a:sym typeface="Avenir Book"/>
              </a:defRPr>
            </a:pPr>
          </a:p>
          <a:p>
            <a:pPr algn="l">
              <a:defRPr sz="2400">
                <a:latin typeface="Avenir Book"/>
                <a:ea typeface="Avenir Book"/>
                <a:cs typeface="Avenir Book"/>
                <a:sym typeface="Avenir Book"/>
              </a:defRPr>
            </a:pPr>
          </a:p>
          <a:p>
            <a:pPr>
              <a:defRPr sz="2400">
                <a:latin typeface="+mj-lt"/>
                <a:ea typeface="+mj-ea"/>
                <a:cs typeface="+mj-cs"/>
                <a:sym typeface="Avenir Roman"/>
              </a:defRPr>
            </a:pPr>
            <a:r>
              <a:t>ICE the Text</a:t>
            </a:r>
          </a:p>
          <a:p>
            <a:pPr>
              <a:defRPr sz="2400">
                <a:latin typeface="Avenir Book"/>
                <a:ea typeface="Avenir Book"/>
                <a:cs typeface="Avenir Book"/>
                <a:sym typeface="Avenir Book"/>
              </a:defRPr>
            </a:pPr>
          </a:p>
          <a:p>
            <a:pPr algn="l">
              <a:defRPr sz="2400">
                <a:latin typeface="+mj-lt"/>
                <a:ea typeface="+mj-ea"/>
                <a:cs typeface="+mj-cs"/>
                <a:sym typeface="Avenir Roman"/>
              </a:defRPr>
            </a:pPr>
            <a:r>
              <a:t>I: Identify the point in the text to which you are referring.</a:t>
            </a:r>
          </a:p>
          <a:p>
            <a:pPr algn="l">
              <a:defRPr sz="2400">
                <a:latin typeface="+mj-lt"/>
                <a:ea typeface="+mj-ea"/>
                <a:cs typeface="+mj-cs"/>
                <a:sym typeface="Avenir Roman"/>
              </a:defRPr>
            </a:pPr>
            <a:r>
              <a:t>C: Cite that quotation properly.</a:t>
            </a:r>
          </a:p>
          <a:p>
            <a:pPr algn="l">
              <a:defRPr sz="2400">
                <a:latin typeface="+mj-lt"/>
                <a:ea typeface="+mj-ea"/>
                <a:cs typeface="+mj-cs"/>
                <a:sym typeface="Avenir Roman"/>
              </a:defRPr>
            </a:pPr>
            <a:r>
              <a:t>E: Explain its significance.</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000000"/>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